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3" r:id="rId1"/>
  </p:sldMasterIdLst>
  <p:notesMasterIdLst>
    <p:notesMasterId r:id="rId42"/>
  </p:notesMasterIdLst>
  <p:handoutMasterIdLst>
    <p:handoutMasterId r:id="rId43"/>
  </p:handoutMasterIdLst>
  <p:sldIdLst>
    <p:sldId id="329" r:id="rId2"/>
    <p:sldId id="497" r:id="rId3"/>
    <p:sldId id="439" r:id="rId4"/>
    <p:sldId id="440" r:id="rId5"/>
    <p:sldId id="441" r:id="rId6"/>
    <p:sldId id="442" r:id="rId7"/>
    <p:sldId id="443" r:id="rId8"/>
    <p:sldId id="444" r:id="rId9"/>
    <p:sldId id="445" r:id="rId10"/>
    <p:sldId id="446" r:id="rId11"/>
    <p:sldId id="447" r:id="rId12"/>
    <p:sldId id="448" r:id="rId13"/>
    <p:sldId id="449" r:id="rId14"/>
    <p:sldId id="496" r:id="rId15"/>
    <p:sldId id="460" r:id="rId16"/>
    <p:sldId id="462" r:id="rId17"/>
    <p:sldId id="463" r:id="rId18"/>
    <p:sldId id="464" r:id="rId19"/>
    <p:sldId id="465" r:id="rId20"/>
    <p:sldId id="466" r:id="rId21"/>
    <p:sldId id="467" r:id="rId22"/>
    <p:sldId id="468" r:id="rId23"/>
    <p:sldId id="469" r:id="rId24"/>
    <p:sldId id="472" r:id="rId25"/>
    <p:sldId id="493" r:id="rId26"/>
    <p:sldId id="473" r:id="rId27"/>
    <p:sldId id="494" r:id="rId28"/>
    <p:sldId id="475" r:id="rId29"/>
    <p:sldId id="476" r:id="rId30"/>
    <p:sldId id="477" r:id="rId31"/>
    <p:sldId id="478" r:id="rId32"/>
    <p:sldId id="480" r:id="rId33"/>
    <p:sldId id="481" r:id="rId34"/>
    <p:sldId id="482" r:id="rId35"/>
    <p:sldId id="483" r:id="rId36"/>
    <p:sldId id="485" r:id="rId37"/>
    <p:sldId id="486" r:id="rId38"/>
    <p:sldId id="487" r:id="rId39"/>
    <p:sldId id="495" r:id="rId40"/>
    <p:sldId id="362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6429" autoAdjust="0"/>
  </p:normalViewPr>
  <p:slideViewPr>
    <p:cSldViewPr>
      <p:cViewPr varScale="1">
        <p:scale>
          <a:sx n="65" d="100"/>
          <a:sy n="65" d="100"/>
        </p:scale>
        <p:origin x="352" y="48"/>
      </p:cViewPr>
      <p:guideLst>
        <p:guide orient="horz" pos="2159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2022-09-13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2022-09-13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500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05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931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89363BF-43B7-4F43-ABD0-D052F59FCD18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89363BF-43B7-4F43-ABD0-D052F59FCD18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89363BF-43B7-4F43-ABD0-D052F59FCD18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89363BF-43B7-4F43-ABD0-D052F59FCD18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89363BF-43B7-4F43-ABD0-D052F59FCD18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89363BF-43B7-4F43-ABD0-D052F59FCD18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89363BF-43B7-4F43-ABD0-D052F59FCD18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89363BF-43B7-4F43-ABD0-D052F59FCD18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3682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89363BF-43B7-4F43-ABD0-D052F59FCD18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89363BF-43B7-4F43-ABD0-D052F59FCD18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89363BF-43B7-4F43-ABD0-D052F59FCD18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89363BF-43B7-4F43-ABD0-D052F59FCD18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89363BF-43B7-4F43-ABD0-D052F59FCD18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89363BF-43B7-4F43-ABD0-D052F59FCD18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89363BF-43B7-4F43-ABD0-D052F59FCD18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89363BF-43B7-4F43-ABD0-D052F59FCD18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89363BF-43B7-4F43-ABD0-D052F59FCD18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89363BF-43B7-4F43-ABD0-D052F59FCD18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5627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89363BF-43B7-4F43-ABD0-D052F59FCD18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89363BF-43B7-4F43-ABD0-D052F59FCD18}" type="slidenum">
              <a:rPr lang="en-US" altLang="en-US"/>
              <a:pPr lvl="0">
                <a:defRPr/>
              </a:pPr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89363BF-43B7-4F43-ABD0-D052F59FCD18}" type="slidenum">
              <a:rPr lang="en-US" altLang="en-US"/>
              <a:pPr lvl="0"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89363BF-43B7-4F43-ABD0-D052F59FCD18}" type="slidenum">
              <a:rPr lang="en-US" altLang="en-US"/>
              <a:pPr lvl="0">
                <a:defRPr/>
              </a:pPr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89363BF-43B7-4F43-ABD0-D052F59FCD18}" type="slidenum">
              <a:rPr lang="en-US" altLang="en-US"/>
              <a:pPr lvl="0">
                <a:defRPr/>
              </a:pPr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89363BF-43B7-4F43-ABD0-D052F59FCD18}" type="slidenum">
              <a:rPr lang="en-US" altLang="en-US"/>
              <a:pPr lvl="0">
                <a:defRPr/>
              </a:pPr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89363BF-43B7-4F43-ABD0-D052F59FCD18}" type="slidenum">
              <a:rPr lang="en-US" altLang="en-US"/>
              <a:pPr lvl="0">
                <a:defRPr/>
              </a:pPr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366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337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729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860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22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097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BEA362A-439F-7401-3695-9BFC25802357}"/>
              </a:ext>
            </a:extLst>
          </p:cNvPr>
          <p:cNvSpPr/>
          <p:nvPr userDrawn="1"/>
        </p:nvSpPr>
        <p:spPr>
          <a:xfrm>
            <a:off x="0" y="0"/>
            <a:ext cx="400223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E77C1C-530D-D8E4-1284-51B10F003D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13" y="1448780"/>
            <a:ext cx="2817357" cy="3915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127427-DD2C-11E3-4DB4-C92F8D4325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6965" y="2258870"/>
            <a:ext cx="4410490" cy="1089632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BF68B12-AC96-3A95-0654-DCD3395CAA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7467" y="3654025"/>
            <a:ext cx="4274842" cy="480053"/>
          </a:xfrm>
        </p:spPr>
        <p:txBody>
          <a:bodyPr>
            <a:normAutofit/>
          </a:bodyPr>
          <a:lstStyle>
            <a:lvl1pPr marL="0" indent="0">
              <a:buNone/>
              <a:defRPr sz="2000" spc="-3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PART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파트명</a:t>
            </a:r>
            <a:endParaRPr lang="en-US" altLang="ko-KR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54321C05-52AF-BCDB-3928-7DDDBEBD88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77467" y="4134078"/>
            <a:ext cx="4274842" cy="660916"/>
          </a:xfrm>
        </p:spPr>
        <p:txBody>
          <a:bodyPr>
            <a:noAutofit/>
          </a:bodyPr>
          <a:lstStyle>
            <a:lvl1pPr marL="0" indent="0">
              <a:buNone/>
              <a:defRPr sz="2400" spc="-30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CHAPTER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챕터명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5371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BEA362A-439F-7401-3695-9BFC25802357}"/>
              </a:ext>
            </a:extLst>
          </p:cNvPr>
          <p:cNvSpPr/>
          <p:nvPr userDrawn="1"/>
        </p:nvSpPr>
        <p:spPr>
          <a:xfrm>
            <a:off x="0" y="0"/>
            <a:ext cx="400223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E77C1C-530D-D8E4-1284-51B10F003D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56" y="893878"/>
            <a:ext cx="2817357" cy="5070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127427-DD2C-11E3-4DB4-C92F8D4325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6965" y="1928834"/>
            <a:ext cx="4410490" cy="1419668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BF68B12-AC96-3A95-0654-DCD3395CAA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7467" y="3789042"/>
            <a:ext cx="4274842" cy="480053"/>
          </a:xfrm>
        </p:spPr>
        <p:txBody>
          <a:bodyPr>
            <a:normAutofit/>
          </a:bodyPr>
          <a:lstStyle>
            <a:lvl1pPr marL="0" indent="0">
              <a:buNone/>
              <a:defRPr sz="2000" spc="-3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PART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파트명</a:t>
            </a:r>
            <a:endParaRPr lang="en-US" altLang="ko-KR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54321C05-52AF-BCDB-3928-7DDDBEBD88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77467" y="4269095"/>
            <a:ext cx="4274842" cy="660916"/>
          </a:xfrm>
        </p:spPr>
        <p:txBody>
          <a:bodyPr>
            <a:noAutofit/>
          </a:bodyPr>
          <a:lstStyle>
            <a:lvl1pPr marL="0" indent="0">
              <a:buNone/>
              <a:defRPr sz="2400" spc="-30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CHAPTER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챕터명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저작권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BC6CB981-A278-814B-ABD2-3DE2D9DE144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489316"/>
            <a:ext cx="9143999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IT </a:t>
            </a:r>
            <a:r>
              <a:rPr lang="en-US" altLang="ko-KR" sz="2000" b="0" spc="-150" dirty="0" err="1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CookBook</a:t>
            </a:r>
            <a:r>
              <a:rPr lang="en-US" altLang="ko-KR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파이썬 데이터 분석 </a:t>
            </a:r>
            <a:r>
              <a:rPr lang="en-US" altLang="ko-KR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 Beginner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7DB09CF2-2E30-D647-D245-06258A020757}"/>
              </a:ext>
            </a:extLst>
          </p:cNvPr>
          <p:cNvSpPr txBox="1"/>
          <p:nvPr userDrawn="1"/>
        </p:nvSpPr>
        <p:spPr>
          <a:xfrm>
            <a:off x="1" y="2648914"/>
            <a:ext cx="9143998" cy="1132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defRPr/>
            </a:pPr>
            <a:endParaRPr lang="en-US" altLang="ko-KR" sz="1000" dirty="0">
              <a:solidFill>
                <a:srgbClr val="222222"/>
              </a:solidFill>
              <a:latin typeface="+mn-lt"/>
            </a:endParaRPr>
          </a:p>
          <a:p>
            <a:pPr algn="ctr"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rPr>
              <a:t>]</a:t>
            </a:r>
          </a:p>
          <a:p>
            <a:pPr algn="ctr">
              <a:defRPr/>
            </a:pPr>
            <a:endParaRPr lang="en-US" altLang="ko-KR" sz="1000" dirty="0">
              <a:solidFill>
                <a:prstClr val="black"/>
              </a:solidFill>
              <a:latin typeface="+mn-lt"/>
            </a:endParaRPr>
          </a:p>
          <a:p>
            <a:pPr marL="0" indent="0" algn="ctr">
              <a:lnSpc>
                <a:spcPct val="120000"/>
              </a:lnSpc>
              <a:buFont typeface="Arial" pitchFamily="34" charset="0"/>
              <a:buNone/>
              <a:defRPr/>
            </a:pP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본 강의교안의 저작권은 </a:t>
            </a:r>
            <a:r>
              <a:rPr lang="ko-KR" altLang="en-US" sz="1400" b="1" spc="-100" dirty="0">
                <a:solidFill>
                  <a:prstClr val="black"/>
                </a:solidFill>
                <a:latin typeface="+mn-lt"/>
              </a:rPr>
              <a:t>우재남</a:t>
            </a: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과 </a:t>
            </a:r>
            <a:r>
              <a:rPr lang="ko-KR" altLang="en-US" sz="1400" b="1" spc="-100" dirty="0" err="1">
                <a:solidFill>
                  <a:prstClr val="black"/>
                </a:solidFill>
                <a:latin typeface="+mn-lt"/>
              </a:rPr>
              <a:t>한빛아카데미㈜</a:t>
            </a:r>
            <a:r>
              <a:rPr lang="ko-KR" altLang="en-US" sz="1400" spc="-100" dirty="0" err="1">
                <a:solidFill>
                  <a:prstClr val="black"/>
                </a:solidFill>
                <a:latin typeface="+mn-lt"/>
              </a:rPr>
              <a:t>에</a:t>
            </a: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 있습니다</a:t>
            </a:r>
            <a:r>
              <a:rPr lang="en-US" altLang="ko-KR" sz="1400" spc="-100" dirty="0">
                <a:solidFill>
                  <a:prstClr val="black"/>
                </a:solidFill>
                <a:latin typeface="+mn-lt"/>
              </a:rPr>
              <a:t>.</a:t>
            </a:r>
          </a:p>
          <a:p>
            <a:pPr marL="0" indent="0" algn="ctr">
              <a:lnSpc>
                <a:spcPct val="120000"/>
              </a:lnSpc>
              <a:buFont typeface="Arial" pitchFamily="34" charset="0"/>
              <a:buNone/>
              <a:defRPr/>
            </a:pP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이 자료는 강의 보조자료로 제공되는 것으로</a:t>
            </a:r>
            <a:r>
              <a:rPr lang="en-US" altLang="ko-KR" sz="1400" spc="-100" dirty="0">
                <a:solidFill>
                  <a:prstClr val="black"/>
                </a:solidFill>
                <a:latin typeface="+mn-lt"/>
              </a:rPr>
              <a:t>, </a:t>
            </a: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무단 전재 및 배포를 금합니다</a:t>
            </a:r>
            <a:r>
              <a:rPr lang="en-US" altLang="ko-KR" sz="1400" spc="-100">
                <a:solidFill>
                  <a:prstClr val="black"/>
                </a:solidFill>
                <a:latin typeface="+mn-lt"/>
              </a:rPr>
              <a:t>.</a:t>
            </a:r>
            <a:endParaRPr lang="en-US" altLang="ko-KR" sz="1400" spc="-1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D0FB39F7-9A65-D73B-D193-4DAB1CC6248E}"/>
              </a:ext>
            </a:extLst>
          </p:cNvPr>
          <p:cNvSpPr/>
          <p:nvPr userDrawn="1"/>
        </p:nvSpPr>
        <p:spPr>
          <a:xfrm>
            <a:off x="323057" y="434276"/>
            <a:ext cx="8497887" cy="6055064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>
            <a:extLst>
              <a:ext uri="{FF2B5EF4-FFF2-40B4-BE49-F238E27FC236}">
                <a16:creationId xmlns:a16="http://schemas.microsoft.com/office/drawing/2014/main" id="{BA6DE87D-1B1B-44CB-E725-BF05BF4517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6400" y="5529233"/>
            <a:ext cx="1591200" cy="3300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50563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7002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l">
              <a:spcBef>
                <a:spcPct val="20000"/>
              </a:spcBef>
            </a:pPr>
            <a:r>
              <a:rPr lang="ko-KR" altLang="en-US" sz="2400" spc="-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학습 목표</a:t>
            </a:r>
            <a:endParaRPr lang="ko-KR" altLang="en-US" sz="2400" spc="-300" dirty="0">
              <a:solidFill>
                <a:srgbClr val="8B333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6" y="6549347"/>
            <a:ext cx="733425" cy="31024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549347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/104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8963994" cy="5669959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7030A0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400"/>
            </a:lvl3pPr>
            <a:lvl4pPr marL="898525" indent="-177800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200"/>
            </a:lvl4pPr>
            <a:lvl5pPr marL="1077913" indent="-179388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5D5EA4-C393-75DD-49EC-D02396089A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150" y="3669027"/>
            <a:ext cx="2965701" cy="277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8621"/>
            <a:ext cx="9144000" cy="690471"/>
          </a:xfrm>
          <a:prstGeom prst="rect">
            <a:avLst/>
          </a:prstGeom>
          <a:solidFill>
            <a:srgbClr val="F6F983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6" y="6549347"/>
            <a:ext cx="733425" cy="33591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549347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/104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128634"/>
            <a:ext cx="7785100" cy="474663"/>
          </a:xfrm>
        </p:spPr>
        <p:txBody>
          <a:bodyPr>
            <a:noAutofit/>
          </a:bodyPr>
          <a:lstStyle>
            <a:lvl1pPr algn="l">
              <a:defRPr sz="22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8963994" cy="5669959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FFE45B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400"/>
            </a:lvl3pPr>
            <a:lvl4pPr marL="898525" indent="-177800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200"/>
            </a:lvl4pPr>
            <a:lvl5pPr marL="1077913" indent="-179388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752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6"/>
            <a:ext cx="8756650" cy="280047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169818" y="2828933"/>
            <a:ext cx="2824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i="0" dirty="0">
                <a:solidFill>
                  <a:schemeClr val="accent4"/>
                </a:solidFill>
                <a:latin typeface="+mn-lt"/>
              </a:rPr>
              <a:t>Thank You</a:t>
            </a:r>
            <a:endParaRPr lang="ko-KR" altLang="en-US" sz="4000" b="1" i="0" dirty="0">
              <a:solidFill>
                <a:schemeClr val="accent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6" y="6643689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549347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282353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2022-09-13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6" r:id="rId2"/>
    <p:sldLayoutId id="2147483701" r:id="rId3"/>
    <p:sldLayoutId id="2147483697" r:id="rId4"/>
    <p:sldLayoutId id="2147483698" r:id="rId5"/>
    <p:sldLayoutId id="2147483699" r:id="rId6"/>
    <p:sldLayoutId id="214748370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FAE82C0C-8F32-4456-90C2-70983FC66C77}"/>
              </a:ext>
            </a:extLst>
          </p:cNvPr>
          <p:cNvSpPr txBox="1">
            <a:spLocks/>
          </p:cNvSpPr>
          <p:nvPr/>
        </p:nvSpPr>
        <p:spPr>
          <a:xfrm>
            <a:off x="4842030" y="188640"/>
            <a:ext cx="4166954" cy="81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 spc="-3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latin typeface="HY신명조" panose="02030600000101010101" pitchFamily="18" charset="-127"/>
                <a:ea typeface="HY신명조" panose="02030600000101010101" pitchFamily="18" charset="-127"/>
              </a:rPr>
              <a:t> 교재</a:t>
            </a:r>
            <a:r>
              <a:rPr lang="en-US" altLang="ko-KR" sz="1800">
                <a:latin typeface="HY신명조" panose="02030600000101010101" pitchFamily="18" charset="-127"/>
                <a:ea typeface="HY신명조" panose="02030600000101010101" pitchFamily="18" charset="-127"/>
              </a:rPr>
              <a:t>,  </a:t>
            </a:r>
            <a:r>
              <a:rPr lang="ko-KR" altLang="en-US" sz="1800">
                <a:latin typeface="HY신명조" panose="02030600000101010101" pitchFamily="18" charset="-127"/>
                <a:ea typeface="HY신명조" panose="02030600000101010101" pitchFamily="18" charset="-127"/>
              </a:rPr>
              <a:t>출판사에서 제공하는 강의자료를  </a:t>
            </a:r>
            <a:endParaRPr lang="en-US" altLang="ko-KR" sz="180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800">
                <a:latin typeface="HY신명조" panose="02030600000101010101" pitchFamily="18" charset="-127"/>
                <a:ea typeface="HY신명조" panose="02030600000101010101" pitchFamily="18" charset="-127"/>
              </a:rPr>
              <a:t> 편집</a:t>
            </a:r>
            <a:r>
              <a:rPr lang="en-US" altLang="ko-KR" sz="180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800">
                <a:latin typeface="HY신명조" panose="02030600000101010101" pitchFamily="18" charset="-127"/>
                <a:ea typeface="HY신명조" panose="02030600000101010101" pitchFamily="18" charset="-127"/>
              </a:rPr>
              <a:t>가공한 자료입니다</a:t>
            </a:r>
            <a:r>
              <a:rPr lang="en-US" altLang="ko-KR" sz="1800">
                <a:latin typeface="HY신명조" panose="02030600000101010101" pitchFamily="18" charset="-127"/>
                <a:ea typeface="HY신명조" panose="02030600000101010101" pitchFamily="18" charset="-127"/>
              </a:rPr>
              <a:t>.         - </a:t>
            </a:r>
            <a:r>
              <a:rPr lang="ko-KR" altLang="en-US" sz="1800">
                <a:latin typeface="HY신명조" panose="02030600000101010101" pitchFamily="18" charset="-127"/>
                <a:ea typeface="HY신명조" panose="02030600000101010101" pitchFamily="18" charset="-127"/>
              </a:rPr>
              <a:t>안계현</a:t>
            </a:r>
            <a:r>
              <a:rPr lang="en-US" altLang="ko-KR" sz="1800">
                <a:latin typeface="HY신명조" panose="02030600000101010101" pitchFamily="18" charset="-127"/>
                <a:ea typeface="HY신명조" panose="02030600000101010101" pitchFamily="18" charset="-127"/>
              </a:rPr>
              <a:t>-</a:t>
            </a:r>
            <a:endParaRPr lang="ko-KR" altLang="en-US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9130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06 </a:t>
            </a:r>
            <a:r>
              <a:rPr lang="ko-KR" altLang="en-US" sz="2200" dirty="0"/>
              <a:t>조건문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CE0E0E2-9E13-D33C-1F52-FE37F70AC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743485"/>
              </p:ext>
            </p:extLst>
          </p:nvPr>
        </p:nvGraphicFramePr>
        <p:xfrm>
          <a:off x="1736685" y="1583795"/>
          <a:ext cx="5580620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045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5175575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600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/>
                        </a:rPr>
                        <a:t>Code03-08.py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2316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09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a = 75</a:t>
                      </a:r>
                    </a:p>
                    <a:p>
                      <a:pPr latinLnBrk="1"/>
                      <a:endParaRPr lang="en-US" altLang="ko-KR" sz="16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if a &gt; 50 :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if a &lt; 100 :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    print("50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보다 크고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100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보다 작군요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.")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else :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    print("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~~ 100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보다 크군요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.")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else :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print("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에고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~ 50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보다 작군요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.")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587" y="4554125"/>
            <a:ext cx="4250826" cy="9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196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06 </a:t>
            </a:r>
            <a:r>
              <a:rPr lang="ko-KR" altLang="en-US" sz="2200" dirty="0"/>
              <a:t>조건문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점수를 </a:t>
            </a:r>
            <a:r>
              <a:rPr lang="ko-KR" altLang="en-US" dirty="0" err="1"/>
              <a:t>입력받은</a:t>
            </a:r>
            <a:r>
              <a:rPr lang="ko-KR" altLang="en-US" dirty="0"/>
              <a:t> 후 </a:t>
            </a:r>
            <a:r>
              <a:rPr lang="en-US" altLang="ko-KR" dirty="0"/>
              <a:t>90</a:t>
            </a:r>
            <a:r>
              <a:rPr lang="ko-KR" altLang="en-US" dirty="0"/>
              <a:t>점 이상은 </a:t>
            </a:r>
            <a:r>
              <a:rPr lang="en-US" altLang="ko-KR" dirty="0"/>
              <a:t>A, 80</a:t>
            </a:r>
            <a:r>
              <a:rPr lang="ko-KR" altLang="en-US" dirty="0"/>
              <a:t>점 이상은 </a:t>
            </a:r>
            <a:r>
              <a:rPr lang="en-US" altLang="ko-KR" dirty="0"/>
              <a:t>B, 70</a:t>
            </a:r>
            <a:r>
              <a:rPr lang="ko-KR" altLang="en-US" dirty="0"/>
              <a:t>점 이상은 </a:t>
            </a:r>
            <a:r>
              <a:rPr lang="en-US" altLang="ko-KR" dirty="0"/>
              <a:t>C, 60</a:t>
            </a:r>
            <a:r>
              <a:rPr lang="ko-KR" altLang="en-US" dirty="0"/>
              <a:t>점 이상은 </a:t>
            </a:r>
            <a:r>
              <a:rPr lang="en-US" altLang="ko-KR" dirty="0"/>
              <a:t>D, </a:t>
            </a:r>
            <a:r>
              <a:rPr lang="ko-KR" altLang="en-US" dirty="0"/>
              <a:t>나머지는 </a:t>
            </a:r>
            <a:r>
              <a:rPr lang="en-US" altLang="ko-KR" dirty="0"/>
              <a:t>F</a:t>
            </a:r>
            <a:r>
              <a:rPr lang="ko-KR" altLang="en-US" dirty="0"/>
              <a:t>로 처리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CE0E0E2-9E13-D33C-1F52-FE37F70AC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310762"/>
              </p:ext>
            </p:extLst>
          </p:nvPr>
        </p:nvGraphicFramePr>
        <p:xfrm>
          <a:off x="1196625" y="2063848"/>
          <a:ext cx="6885765" cy="4425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60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6345705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/>
                        </a:rPr>
                        <a:t>Code03-09.py</a:t>
                      </a:r>
                      <a:endParaRPr lang="ko-KR" altLang="en-US" sz="1500" dirty="0"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40597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15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16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17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score = int(input("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점수를 입력하세요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: "))</a:t>
                      </a:r>
                    </a:p>
                    <a:p>
                      <a:pPr latinLnBrk="1"/>
                      <a:endParaRPr lang="en-US" altLang="ko-KR" sz="15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if score &gt;= 90 :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print("A")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else :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if score &gt;= 80 :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    print("B")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else :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    if score &gt;= 70 :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        print("C")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    else :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        if score &gt;= 60 :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            print("D")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        else :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            print("F")</a:t>
                      </a:r>
                    </a:p>
                    <a:p>
                      <a:pPr latinLnBrk="1"/>
                      <a:endParaRPr lang="en-US" altLang="ko-KR" sz="15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print("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학점입니다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. ^^")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  <p:pic>
        <p:nvPicPr>
          <p:cNvPr id="389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0" b="7747"/>
          <a:stretch/>
        </p:blipFill>
        <p:spPr bwMode="auto">
          <a:xfrm>
            <a:off x="6118850" y="3338990"/>
            <a:ext cx="1963540" cy="1146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31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06 </a:t>
            </a:r>
            <a:r>
              <a:rPr lang="ko-KR" altLang="en-US" sz="2200" dirty="0"/>
              <a:t>조건문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296" y="1543277"/>
            <a:ext cx="4477823" cy="4135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3360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06 </a:t>
            </a:r>
            <a:r>
              <a:rPr lang="ko-KR" altLang="en-US" sz="2200" dirty="0"/>
              <a:t>조건문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if~ </a:t>
            </a:r>
            <a:r>
              <a:rPr lang="en-US" altLang="ko-KR" dirty="0" err="1"/>
              <a:t>elif</a:t>
            </a:r>
            <a:r>
              <a:rPr lang="en-US" altLang="ko-KR" dirty="0"/>
              <a:t>~ else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Code03-09.py</a:t>
            </a:r>
            <a:r>
              <a:rPr lang="ko-KR" altLang="en-US" dirty="0"/>
              <a:t>를 </a:t>
            </a:r>
            <a:r>
              <a:rPr lang="en-US" altLang="ko-KR" dirty="0" err="1"/>
              <a:t>if~elif~else</a:t>
            </a:r>
            <a:r>
              <a:rPr lang="en-US" altLang="ko-KR" dirty="0"/>
              <a:t> </a:t>
            </a:r>
            <a:r>
              <a:rPr lang="ko-KR" altLang="en-US" dirty="0"/>
              <a:t>문을 이용하여 </a:t>
            </a:r>
            <a:r>
              <a:rPr lang="en-US" altLang="ko-KR" dirty="0"/>
              <a:t>Code03-10.py</a:t>
            </a:r>
            <a:r>
              <a:rPr lang="ko-KR" altLang="en-US" dirty="0"/>
              <a:t>와 같이 수정할 수 있음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E0DA2F2-E895-621F-37C0-51AC6F9FE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833419"/>
              </p:ext>
            </p:extLst>
          </p:nvPr>
        </p:nvGraphicFramePr>
        <p:xfrm>
          <a:off x="611560" y="1808820"/>
          <a:ext cx="5648129" cy="731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045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5243084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/>
                        </a:rPr>
                        <a:t>Code03-10.py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3535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14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score = int(input("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점수를 입력하세요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: "))</a:t>
                      </a:r>
                    </a:p>
                    <a:p>
                      <a:pPr latinLnBrk="1"/>
                      <a:endParaRPr lang="en-US" altLang="ko-KR" sz="16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if score &gt;= 90 :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print("A")</a:t>
                      </a:r>
                    </a:p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elif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score &gt;= 80 :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print("B")</a:t>
                      </a:r>
                    </a:p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elif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score &gt;= 70 :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print("C")</a:t>
                      </a:r>
                    </a:p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elif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score &gt;= 60 :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print("D")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else :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print("F")</a:t>
                      </a:r>
                    </a:p>
                    <a:p>
                      <a:pPr latinLnBrk="1"/>
                      <a:endParaRPr lang="en-US" altLang="ko-KR" sz="16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print("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학점입니다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. ^^")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832C6DEE-5D97-46E4-89AB-7C6EBB35B335}"/>
              </a:ext>
            </a:extLst>
          </p:cNvPr>
          <p:cNvSpPr/>
          <p:nvPr/>
        </p:nvSpPr>
        <p:spPr>
          <a:xfrm>
            <a:off x="4689677" y="2798930"/>
            <a:ext cx="3842764" cy="39304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444679-039D-4BD4-9035-3013D6E772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0" r="37621"/>
          <a:stretch/>
        </p:blipFill>
        <p:spPr>
          <a:xfrm>
            <a:off x="4689677" y="2839109"/>
            <a:ext cx="3825425" cy="389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5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084CD6-379D-41C1-B0A2-4BA4F6EAD47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BAAF28-6D3A-40C4-B57F-648B896F1EF0}"/>
              </a:ext>
            </a:extLst>
          </p:cNvPr>
          <p:cNvSpPr/>
          <p:nvPr/>
        </p:nvSpPr>
        <p:spPr>
          <a:xfrm>
            <a:off x="1" y="638690"/>
            <a:ext cx="9144000" cy="2565285"/>
          </a:xfrm>
          <a:prstGeom prst="rect">
            <a:avLst/>
          </a:prstGeom>
          <a:solidFill>
            <a:srgbClr val="F6F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098D13A9-35F9-4136-8573-445A1D152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제목 4">
            <a:extLst>
              <a:ext uri="{FF2B5EF4-FFF2-40B4-BE49-F238E27FC236}">
                <a16:creationId xmlns:a16="http://schemas.microsoft.com/office/drawing/2014/main" id="{BE0F5A84-8713-4C90-BA24-1954F342E292}"/>
              </a:ext>
            </a:extLst>
          </p:cNvPr>
          <p:cNvSpPr txBox="1">
            <a:spLocks/>
          </p:cNvSpPr>
          <p:nvPr/>
        </p:nvSpPr>
        <p:spPr>
          <a:xfrm>
            <a:off x="215900" y="281033"/>
            <a:ext cx="7785100" cy="32379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br>
              <a:rPr lang="en-US" altLang="ko-KR"/>
            </a:br>
            <a:br>
              <a:rPr lang="en-US" altLang="ko-KR"/>
            </a:br>
            <a:r>
              <a:rPr lang="ko-KR" altLang="en-US"/>
              <a:t>조건문   </a:t>
            </a:r>
            <a:r>
              <a:rPr lang="en-US" altLang="ko-KR"/>
              <a:t>if ~ else  </a:t>
            </a:r>
            <a:r>
              <a:rPr lang="ko-KR" altLang="en-US"/>
              <a:t>살펴보았다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이제는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반복문   </a:t>
            </a:r>
            <a:r>
              <a:rPr lang="en-US" altLang="ko-KR"/>
              <a:t>for </a:t>
            </a:r>
          </a:p>
          <a:p>
            <a:r>
              <a:rPr lang="en-US" altLang="ko-KR"/>
              <a:t>             while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677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200"/>
              <a:t>S</a:t>
            </a:r>
            <a:r>
              <a:rPr lang="en-US" altLang="ko-KR"/>
              <a:t>ection</a:t>
            </a:r>
            <a:r>
              <a:rPr lang="en-US" altLang="ko-KR" sz="2200"/>
              <a:t> 07 </a:t>
            </a:r>
            <a:r>
              <a:rPr lang="ko-KR" altLang="en-US" sz="2200"/>
              <a:t>반복문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반복문 개요</a:t>
            </a:r>
          </a:p>
          <a:p>
            <a:pPr lvl="1">
              <a:defRPr/>
            </a:pPr>
            <a:r>
              <a:rPr lang="ko-KR" altLang="en-US"/>
              <a:t>반복문은 문장을 반복해서 만드는 것</a:t>
            </a:r>
          </a:p>
          <a:p>
            <a:pPr lvl="1">
              <a:defRPr/>
            </a:pPr>
            <a:r>
              <a:rPr lang="en-US" altLang="ko-KR" sz="1600" b="0" i="0" u="none" strike="noStrike" baseline="0">
                <a:latin typeface="ITC Garamond Std Lt"/>
              </a:rPr>
              <a:t>for </a:t>
            </a:r>
            <a:r>
              <a:rPr lang="ko-KR" altLang="en-US" sz="1600" b="0" i="0" u="none" strike="noStrike" baseline="0">
                <a:latin typeface="HHHOAY+YDVYMjO12"/>
              </a:rPr>
              <a:t>문과 </a:t>
            </a:r>
            <a:r>
              <a:rPr lang="en-US" altLang="ko-KR" sz="1600" b="0" i="0" u="none" strike="noStrike" baseline="0">
                <a:latin typeface="ITC Garamond Std Lt"/>
              </a:rPr>
              <a:t>while </a:t>
            </a:r>
            <a:r>
              <a:rPr lang="ko-KR" altLang="en-US" sz="1600" b="0" i="0" u="none" strike="noStrike" baseline="0">
                <a:latin typeface="HHHOAY+YDVYMjO12"/>
              </a:rPr>
              <a:t>문으로 나뉨</a:t>
            </a:r>
          </a:p>
          <a:p>
            <a:pPr lvl="1">
              <a:defRPr/>
            </a:pPr>
            <a:endParaRPr lang="en-US" altLang="ko-KR">
              <a:latin typeface="HHHOAY+YDVYMjO12"/>
            </a:endParaRPr>
          </a:p>
          <a:p>
            <a:pPr lvl="1">
              <a:defRPr/>
            </a:pPr>
            <a:endParaRPr lang="en-US" altLang="ko-KR">
              <a:latin typeface="HHHOAY+YDVYMjO12"/>
            </a:endParaRPr>
          </a:p>
          <a:p>
            <a:pPr lvl="1">
              <a:defRPr/>
            </a:pPr>
            <a:endParaRPr lang="en-US" altLang="ko-KR">
              <a:latin typeface="HHHOAY+YDVYMjO12"/>
            </a:endParaRPr>
          </a:p>
          <a:p>
            <a:pPr lvl="1">
              <a:defRPr/>
            </a:pPr>
            <a:endParaRPr lang="en-US" altLang="ko-KR">
              <a:latin typeface="HHHOAY+YDVYMjO12"/>
            </a:endParaRPr>
          </a:p>
          <a:p>
            <a:pPr lvl="1">
              <a:defRPr/>
            </a:pPr>
            <a:r>
              <a:rPr lang="ko-KR" altLang="en-US"/>
              <a:t>반복문을 배우기 전 까지는 위과 같은 결과를 출력하기 위해 아래와 같은 코드를 작성할 수 있었을 것임</a:t>
            </a:r>
          </a:p>
          <a:p>
            <a:pPr marL="357188" lvl="1" indent="0">
              <a:buNone/>
              <a:defRPr/>
            </a:pPr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43725" y="1943835"/>
            <a:ext cx="2893160" cy="115512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746575" y="4059070"/>
          <a:ext cx="6840760" cy="1279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5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>
                          <a:latin typeface="D2Coding"/>
                          <a:ea typeface="D2Coding"/>
                        </a:rPr>
                        <a:t>Code03-13.py</a:t>
                      </a:r>
                      <a:endParaRPr lang="ko-KR" altLang="en-US" sz="1600">
                        <a:latin typeface="D2Coding"/>
                        <a:ea typeface="D2Coding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999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03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print("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안녕하세요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? for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문을 공부 중입니다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. ^^")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print("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안녕하세요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? for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문을 공부 중입니다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. ^^")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print("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안녕하세요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? for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문을 공부 중입니다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. ^^")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200"/>
              <a:t>S</a:t>
            </a:r>
            <a:r>
              <a:rPr lang="en-US" altLang="ko-KR"/>
              <a:t>ection</a:t>
            </a:r>
            <a:r>
              <a:rPr lang="en-US" altLang="ko-KR" sz="2200"/>
              <a:t> 07 </a:t>
            </a:r>
            <a:r>
              <a:rPr lang="ko-KR" altLang="en-US" sz="2200"/>
              <a:t>반복문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반복문 개요</a:t>
            </a:r>
          </a:p>
          <a:p>
            <a:pPr lvl="1">
              <a:defRPr/>
            </a:pPr>
            <a:r>
              <a:rPr lang="ko-KR" altLang="en-US"/>
              <a:t>그러나 같은 문장을 </a:t>
            </a:r>
            <a:r>
              <a:rPr lang="en-US" altLang="ko-KR"/>
              <a:t>10,000</a:t>
            </a:r>
            <a:r>
              <a:rPr lang="ko-KR" altLang="en-US"/>
              <a:t>번 출력해야 한다면 반복문이 필수적임</a:t>
            </a:r>
          </a:p>
          <a:p>
            <a:pPr lvl="1">
              <a:defRPr/>
            </a:pPr>
            <a:r>
              <a:rPr lang="ko-KR" altLang="en-US"/>
              <a:t>아래는 반복문 중 </a:t>
            </a:r>
            <a:r>
              <a:rPr lang="en-US" altLang="ko-KR"/>
              <a:t>for </a:t>
            </a:r>
            <a:r>
              <a:rPr lang="ko-KR" altLang="en-US"/>
              <a:t>문의 예시</a:t>
            </a:r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1</a:t>
            </a:r>
            <a:r>
              <a:rPr lang="ko-KR" altLang="en-US"/>
              <a:t>행의 </a:t>
            </a:r>
            <a:r>
              <a:rPr lang="en-US" altLang="ko-KR"/>
              <a:t>range(0, 3, 1)</a:t>
            </a:r>
            <a:r>
              <a:rPr lang="ko-KR" altLang="en-US"/>
              <a:t>을 보면</a:t>
            </a:r>
            <a:r>
              <a:rPr lang="en-US" altLang="ko-KR"/>
              <a:t>, </a:t>
            </a:r>
            <a:r>
              <a:rPr lang="ko-KR" altLang="en-US"/>
              <a:t>가운데가 </a:t>
            </a:r>
            <a:r>
              <a:rPr lang="en-US" altLang="ko-KR"/>
              <a:t>3</a:t>
            </a:r>
            <a:r>
              <a:rPr lang="ko-KR" altLang="en-US"/>
              <a:t>이므로 </a:t>
            </a:r>
            <a:r>
              <a:rPr lang="en-US" altLang="ko-KR"/>
              <a:t>3</a:t>
            </a:r>
            <a:r>
              <a:rPr lang="ko-KR" altLang="en-US"/>
              <a:t>번을 수행할 것임을 미루어</a:t>
            </a:r>
            <a:br>
              <a:rPr lang="en-US" altLang="ko-KR"/>
            </a:br>
            <a:r>
              <a:rPr lang="ko-KR" altLang="en-US"/>
              <a:t>짐작할 수 있음</a:t>
            </a:r>
          </a:p>
          <a:p>
            <a:pPr lvl="1">
              <a:defRPr/>
            </a:pPr>
            <a:r>
              <a:rPr lang="en-US" altLang="ko-KR"/>
              <a:t>10,000</a:t>
            </a:r>
            <a:r>
              <a:rPr lang="ko-KR" altLang="en-US"/>
              <a:t>번을 반복해야 한다면 숫자 </a:t>
            </a:r>
            <a:r>
              <a:rPr lang="en-US" altLang="ko-KR"/>
              <a:t>3 </a:t>
            </a:r>
            <a:r>
              <a:rPr lang="ko-KR" altLang="en-US"/>
              <a:t>대신에 </a:t>
            </a:r>
            <a:r>
              <a:rPr lang="en-US" altLang="ko-KR"/>
              <a:t>10000</a:t>
            </a:r>
            <a:r>
              <a:rPr lang="ko-KR" altLang="en-US"/>
              <a:t>을 입력하면 됨</a:t>
            </a:r>
          </a:p>
          <a:p>
            <a:pPr lvl="0">
              <a:defRPr/>
            </a:pPr>
            <a:endParaRPr lang="en-US" altLang="ko-KR"/>
          </a:p>
          <a:p>
            <a:pPr marL="93662" lvl="0" indent="0">
              <a:buNone/>
              <a:defRPr/>
            </a:pPr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89376" y="2078850"/>
          <a:ext cx="6717939" cy="109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>
                          <a:latin typeface="D2Coding"/>
                          <a:ea typeface="D2Coding"/>
                        </a:rPr>
                        <a:t>Code03-13(2).py</a:t>
                      </a:r>
                      <a:endParaRPr lang="ko-KR" altLang="en-US" sz="1600">
                        <a:latin typeface="D2Coding"/>
                        <a:ea typeface="D2Coding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640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02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for i in range(0, 3, 1) 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   print("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안녕하세요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? for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문을 공부 중입니다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. ^^")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/>
          <a:srcRect l="2030" t="7090"/>
          <a:stretch>
            <a:fillRect/>
          </a:stretch>
        </p:blipFill>
        <p:spPr>
          <a:xfrm>
            <a:off x="6588044" y="2421243"/>
            <a:ext cx="2834352" cy="960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07 </a:t>
            </a:r>
            <a:r>
              <a:rPr lang="ko-KR" altLang="en-US" sz="2200" dirty="0" err="1"/>
              <a:t>반복문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for </a:t>
            </a:r>
            <a:r>
              <a:rPr lang="ko-KR" altLang="en-US" dirty="0"/>
              <a:t>문의 기본 형식은 다음과 같음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range() </a:t>
            </a:r>
            <a:r>
              <a:rPr lang="ko-KR" altLang="en-US" dirty="0"/>
              <a:t>함수는 지정된 범위의 값을 반환</a:t>
            </a:r>
            <a:endParaRPr lang="en-US" altLang="ko-KR" dirty="0"/>
          </a:p>
          <a:p>
            <a:pPr lvl="1"/>
            <a:r>
              <a:rPr lang="ko-KR" altLang="en-US" dirty="0"/>
              <a:t>앞서 사용한 </a:t>
            </a:r>
            <a:r>
              <a:rPr lang="en-US" altLang="ko-KR" dirty="0"/>
              <a:t>range(0, 3, 1)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에서 시작해 </a:t>
            </a:r>
            <a:r>
              <a:rPr lang="en-US" altLang="ko-KR" dirty="0"/>
              <a:t>2</a:t>
            </a:r>
            <a:r>
              <a:rPr lang="ko-KR" altLang="en-US" dirty="0"/>
              <a:t>까지 </a:t>
            </a:r>
            <a:r>
              <a:rPr lang="en-US" altLang="ko-KR" dirty="0"/>
              <a:t>1</a:t>
            </a:r>
            <a:r>
              <a:rPr lang="ko-KR" altLang="en-US" dirty="0"/>
              <a:t>씩 증가하는 값을 반환</a:t>
            </a:r>
            <a:endParaRPr lang="en-US" altLang="ko-KR" dirty="0"/>
          </a:p>
          <a:p>
            <a:pPr lvl="1"/>
            <a:r>
              <a:rPr lang="ko-KR" altLang="en-US" dirty="0"/>
              <a:t>표시된 숫자보다 하나 작은 숫자까지 반환되는 점에 주의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613798"/>
            <a:ext cx="3396571" cy="87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9363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07 </a:t>
            </a:r>
            <a:r>
              <a:rPr lang="ko-KR" altLang="en-US" sz="2200" dirty="0" err="1"/>
              <a:t>반복문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range(0, 3, 1)</a:t>
            </a:r>
            <a:r>
              <a:rPr lang="ko-KR" altLang="en-US" dirty="0"/>
              <a:t>은 </a:t>
            </a:r>
            <a:r>
              <a:rPr lang="en-US" altLang="ko-KR" dirty="0"/>
              <a:t>[0, 1, 2]</a:t>
            </a:r>
            <a:r>
              <a:rPr lang="ko-KR" altLang="en-US" dirty="0"/>
              <a:t>와 같으므로 내부적으로 다음과 같이 변경됨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그리고 </a:t>
            </a:r>
            <a:r>
              <a:rPr lang="en-US" altLang="ko-KR" dirty="0" err="1"/>
              <a:t>i</a:t>
            </a:r>
            <a:r>
              <a:rPr lang="ko-KR" altLang="en-US" dirty="0"/>
              <a:t>에 </a:t>
            </a:r>
            <a:r>
              <a:rPr lang="en-US" altLang="ko-KR" dirty="0"/>
              <a:t>0, 1, 2</a:t>
            </a:r>
            <a:r>
              <a:rPr lang="ko-KR" altLang="en-US" dirty="0"/>
              <a:t>를 차례로 대입한 후 다음과 같이 </a:t>
            </a:r>
            <a:r>
              <a:rPr lang="en-US" altLang="ko-KR" dirty="0"/>
              <a:t>3</a:t>
            </a:r>
            <a:r>
              <a:rPr lang="ko-KR" altLang="en-US" dirty="0"/>
              <a:t>회 반복함</a:t>
            </a:r>
            <a:endParaRPr lang="en-US" altLang="ko-KR" dirty="0"/>
          </a:p>
          <a:p>
            <a:pPr marL="357188" lvl="1" indent="0">
              <a:buNone/>
            </a:pPr>
            <a:r>
              <a:rPr lang="en-US" altLang="ko-KR" dirty="0"/>
              <a:t>  •</a:t>
            </a:r>
            <a:r>
              <a:rPr lang="ko-KR" altLang="en-US" b="1" dirty="0"/>
              <a:t>제</a:t>
            </a:r>
            <a:r>
              <a:rPr lang="en-US" altLang="ko-KR" b="1" dirty="0"/>
              <a:t>1</a:t>
            </a:r>
            <a:r>
              <a:rPr lang="ko-KR" altLang="en-US" b="1" dirty="0"/>
              <a:t>회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i</a:t>
            </a:r>
            <a:r>
              <a:rPr lang="ko-KR" altLang="en-US" dirty="0"/>
              <a:t>에 </a:t>
            </a:r>
            <a:r>
              <a:rPr lang="en-US" altLang="ko-KR" dirty="0"/>
              <a:t>0</a:t>
            </a:r>
            <a:r>
              <a:rPr lang="ko-KR" altLang="en-US" dirty="0"/>
              <a:t>을 대입한 후 </a:t>
            </a:r>
            <a:r>
              <a:rPr lang="en-US" altLang="ko-KR" dirty="0"/>
              <a:t>print() </a:t>
            </a:r>
            <a:r>
              <a:rPr lang="ko-KR" altLang="en-US" dirty="0"/>
              <a:t>함수 수행</a:t>
            </a:r>
          </a:p>
          <a:p>
            <a:pPr marL="357188" lvl="1" indent="0">
              <a:buNone/>
            </a:pPr>
            <a:r>
              <a:rPr lang="en-US" altLang="ko-KR" dirty="0"/>
              <a:t>  •</a:t>
            </a:r>
            <a:r>
              <a:rPr lang="ko-KR" altLang="en-US" b="1" dirty="0"/>
              <a:t>제</a:t>
            </a:r>
            <a:r>
              <a:rPr lang="en-US" altLang="ko-KR" b="1" dirty="0"/>
              <a:t>2</a:t>
            </a:r>
            <a:r>
              <a:rPr lang="ko-KR" altLang="en-US" b="1" dirty="0"/>
              <a:t>회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i</a:t>
            </a:r>
            <a:r>
              <a:rPr lang="ko-KR" altLang="en-US" dirty="0"/>
              <a:t>에 </a:t>
            </a:r>
            <a:r>
              <a:rPr lang="en-US" altLang="ko-KR" dirty="0"/>
              <a:t>1</a:t>
            </a:r>
            <a:r>
              <a:rPr lang="ko-KR" altLang="en-US" dirty="0"/>
              <a:t>을 대입한 후 </a:t>
            </a:r>
            <a:r>
              <a:rPr lang="en-US" altLang="ko-KR" dirty="0"/>
              <a:t>print() </a:t>
            </a:r>
            <a:r>
              <a:rPr lang="ko-KR" altLang="en-US" dirty="0"/>
              <a:t>함수 수행</a:t>
            </a:r>
          </a:p>
          <a:p>
            <a:pPr marL="357188" lvl="1" indent="0">
              <a:buNone/>
            </a:pPr>
            <a:r>
              <a:rPr lang="en-US" altLang="ko-KR" dirty="0"/>
              <a:t>  •</a:t>
            </a:r>
            <a:r>
              <a:rPr lang="ko-KR" altLang="en-US" b="1" dirty="0"/>
              <a:t>제</a:t>
            </a:r>
            <a:r>
              <a:rPr lang="en-US" altLang="ko-KR" b="1" dirty="0"/>
              <a:t>3</a:t>
            </a:r>
            <a:r>
              <a:rPr lang="ko-KR" altLang="en-US" b="1" dirty="0"/>
              <a:t>회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i</a:t>
            </a:r>
            <a:r>
              <a:rPr lang="ko-KR" altLang="en-US" dirty="0"/>
              <a:t>에 </a:t>
            </a:r>
            <a:r>
              <a:rPr lang="en-US" altLang="ko-KR" dirty="0"/>
              <a:t>2</a:t>
            </a:r>
            <a:r>
              <a:rPr lang="ko-KR" altLang="en-US" dirty="0"/>
              <a:t>를 대입한 후 </a:t>
            </a:r>
            <a:r>
              <a:rPr lang="en-US" altLang="ko-KR" dirty="0"/>
              <a:t>print() </a:t>
            </a:r>
            <a:r>
              <a:rPr lang="ko-KR" altLang="en-US" dirty="0"/>
              <a:t>함수 수행</a:t>
            </a:r>
            <a:endParaRPr lang="en-US" altLang="ko-KR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6" y="1251286"/>
            <a:ext cx="3914305" cy="82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27" y="2483895"/>
            <a:ext cx="4385718" cy="94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1310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07 </a:t>
            </a:r>
            <a:r>
              <a:rPr lang="ko-KR" altLang="en-US" sz="2200" dirty="0" err="1"/>
              <a:t>반복문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의 값을 직접 사용한 예시</a:t>
            </a:r>
            <a:endParaRPr lang="en-US" altLang="ko-KR" dirty="0"/>
          </a:p>
          <a:p>
            <a:pPr marL="534987" lvl="2" indent="0">
              <a:buNone/>
            </a:pPr>
            <a:endParaRPr lang="en-US" altLang="ko-KR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863" y="1853825"/>
            <a:ext cx="4892275" cy="225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24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084CD6-379D-41C1-B0A2-4BA4F6EAD47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BAAF28-6D3A-40C4-B57F-648B896F1EF0}"/>
              </a:ext>
            </a:extLst>
          </p:cNvPr>
          <p:cNvSpPr/>
          <p:nvPr/>
        </p:nvSpPr>
        <p:spPr>
          <a:xfrm>
            <a:off x="1" y="638690"/>
            <a:ext cx="9144000" cy="2565285"/>
          </a:xfrm>
          <a:prstGeom prst="rect">
            <a:avLst/>
          </a:prstGeom>
          <a:solidFill>
            <a:srgbClr val="F6F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098D13A9-35F9-4136-8573-445A1D152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조건문</a:t>
            </a:r>
            <a:r>
              <a:rPr lang="en-US" altLang="ko-KR"/>
              <a:t>, </a:t>
            </a:r>
            <a:r>
              <a:rPr lang="ko-KR" altLang="en-US"/>
              <a:t>반복문을 살펴본다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제목 4">
            <a:extLst>
              <a:ext uri="{FF2B5EF4-FFF2-40B4-BE49-F238E27FC236}">
                <a16:creationId xmlns:a16="http://schemas.microsoft.com/office/drawing/2014/main" id="{BE0F5A84-8713-4C90-BA24-1954F342E292}"/>
              </a:ext>
            </a:extLst>
          </p:cNvPr>
          <p:cNvSpPr txBox="1">
            <a:spLocks/>
          </p:cNvSpPr>
          <p:nvPr/>
        </p:nvSpPr>
        <p:spPr>
          <a:xfrm>
            <a:off x="215900" y="281033"/>
            <a:ext cx="7785100" cy="32379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/>
              <a:t>if ~ else   // </a:t>
            </a:r>
            <a:r>
              <a:rPr lang="ko-KR" altLang="en-US"/>
              <a:t>성적 처리 프로그램</a:t>
            </a:r>
            <a:endParaRPr lang="en-US" altLang="ko-KR"/>
          </a:p>
          <a:p>
            <a:r>
              <a:rPr lang="en-US" altLang="ko-KR"/>
              <a:t>for          // </a:t>
            </a:r>
            <a:r>
              <a:rPr lang="ko-KR" altLang="en-US"/>
              <a:t>구구단 출력 프로그램</a:t>
            </a:r>
            <a:endParaRPr lang="en-US" altLang="ko-KR"/>
          </a:p>
          <a:p>
            <a:r>
              <a:rPr lang="en-US" altLang="ko-KR"/>
              <a:t>while</a:t>
            </a:r>
          </a:p>
          <a:p>
            <a:r>
              <a:rPr lang="en-US" altLang="ko-KR"/>
              <a:t>break</a:t>
            </a:r>
          </a:p>
          <a:p>
            <a:r>
              <a:rPr lang="en-US" altLang="ko-KR"/>
              <a:t>continue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507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07 </a:t>
            </a:r>
            <a:r>
              <a:rPr lang="ko-KR" altLang="en-US" sz="2200" dirty="0" err="1"/>
              <a:t>반복문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for </a:t>
            </a:r>
            <a:r>
              <a:rPr lang="ko-KR" altLang="en-US" dirty="0"/>
              <a:t>문의 </a:t>
            </a:r>
            <a:r>
              <a:rPr lang="en-US" altLang="ko-KR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활용하여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5</a:t>
            </a:r>
            <a:r>
              <a:rPr lang="ko-KR" altLang="en-US" dirty="0"/>
              <a:t>까지의 숫자들을 차례로 출력하는 예시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print() </a:t>
            </a:r>
            <a:r>
              <a:rPr lang="ko-KR" altLang="en-US" dirty="0"/>
              <a:t>함수의 마지막에 </a:t>
            </a:r>
            <a:r>
              <a:rPr lang="en-US" altLang="ko-KR" dirty="0"/>
              <a:t>end=“”</a:t>
            </a:r>
            <a:r>
              <a:rPr lang="ko-KR" altLang="en-US" dirty="0"/>
              <a:t>를 넣어 마지막을 공백으로 처리해 한 </a:t>
            </a:r>
            <a:r>
              <a:rPr lang="ko-KR" altLang="en-US" dirty="0" err="1"/>
              <a:t>칸씩</a:t>
            </a:r>
            <a:r>
              <a:rPr lang="ko-KR" altLang="en-US" dirty="0"/>
              <a:t> 띄어 출력</a:t>
            </a:r>
            <a:endParaRPr lang="en-US" altLang="ko-KR" dirty="0"/>
          </a:p>
          <a:p>
            <a:pPr lvl="1"/>
            <a:r>
              <a:rPr lang="ko-KR" altLang="en-US" dirty="0"/>
              <a:t>이것을 삭제하면 </a:t>
            </a:r>
            <a:r>
              <a:rPr lang="en-US" altLang="ko-KR" dirty="0"/>
              <a:t>print() </a:t>
            </a:r>
            <a:r>
              <a:rPr lang="ko-KR" altLang="en-US" dirty="0"/>
              <a:t>함수가 끝나고 자동으로 다음 행으로 넘어감</a:t>
            </a:r>
            <a:endParaRPr lang="en-US" altLang="ko-KR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538790"/>
            <a:ext cx="3229671" cy="1693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475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200"/>
              <a:t>S</a:t>
            </a:r>
            <a:r>
              <a:rPr lang="en-US" altLang="ko-KR"/>
              <a:t>ection</a:t>
            </a:r>
            <a:r>
              <a:rPr lang="en-US" altLang="ko-KR" sz="2200"/>
              <a:t> 07 </a:t>
            </a:r>
            <a:r>
              <a:rPr lang="ko-KR" altLang="en-US" sz="2200"/>
              <a:t>반복문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for </a:t>
            </a:r>
            <a:r>
              <a:rPr lang="ko-KR" altLang="en-US"/>
              <a:t>문 활용</a:t>
            </a:r>
          </a:p>
          <a:p>
            <a:pPr lvl="1">
              <a:defRPr/>
            </a:pPr>
            <a:r>
              <a:rPr lang="ko-KR" altLang="en-US"/>
              <a:t>반복적인 덧셈을 수행할 때는 오타의 가능성을 대비하여 반복문을 사용하는 것이 바람직함</a:t>
            </a:r>
          </a:p>
          <a:p>
            <a:pPr lvl="1">
              <a:defRPr/>
            </a:pPr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131233" y="2538419"/>
          <a:ext cx="4716242" cy="18806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080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Code03-14(1).py</a:t>
                      </a:r>
                      <a:endParaRPr lang="ko-KR" altLang="en-US" sz="1500">
                        <a:latin typeface="D2Coding"/>
                        <a:ea typeface="D2Coding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4611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03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04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05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06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 = 0</a:t>
                      </a:r>
                    </a:p>
                    <a:p>
                      <a:pPr lvl="0" latinLnBrk="1">
                        <a:defRPr/>
                      </a:pPr>
                      <a:endParaRPr lang="en-US" altLang="ko-KR" sz="150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for i in range(1, 11, 1) 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   hap = hap + i</a:t>
                      </a:r>
                    </a:p>
                    <a:p>
                      <a:pPr lvl="0" latinLnBrk="1">
                        <a:defRPr/>
                      </a:pPr>
                      <a:endParaRPr lang="en-US" altLang="ko-KR" sz="150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print("1</a:t>
                      </a: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에서 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10</a:t>
                      </a: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까지의 합계 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: %d" % hap)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9154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31540" y="2618910"/>
            <a:ext cx="2907850" cy="166518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오른쪽 화살표 1"/>
          <p:cNvSpPr/>
          <p:nvPr/>
        </p:nvSpPr>
        <p:spPr>
          <a:xfrm>
            <a:off x="3491881" y="3383995"/>
            <a:ext cx="495055" cy="14985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07 </a:t>
            </a:r>
            <a:r>
              <a:rPr lang="ko-KR" altLang="en-US" sz="2200" dirty="0" err="1"/>
              <a:t>반복문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문 활용</a:t>
            </a:r>
            <a:endParaRPr lang="en-US" altLang="ko-KR" dirty="0"/>
          </a:p>
          <a:p>
            <a:pPr lvl="1"/>
            <a:r>
              <a:rPr lang="en-US" altLang="ko-KR" dirty="0"/>
              <a:t>hap</a:t>
            </a:r>
            <a:r>
              <a:rPr lang="ko-KR" altLang="en-US" dirty="0"/>
              <a:t>에 어떤 값이 있어야 다시 누적되는데</a:t>
            </a:r>
            <a:r>
              <a:rPr lang="en-US" altLang="ko-KR" dirty="0"/>
              <a:t>, hap </a:t>
            </a:r>
            <a:r>
              <a:rPr lang="ko-KR" altLang="en-US" dirty="0"/>
              <a:t>자체가 존재하지 않아 더할 것이</a:t>
            </a:r>
            <a:br>
              <a:rPr lang="en-US" altLang="ko-KR" dirty="0"/>
            </a:br>
            <a:r>
              <a:rPr lang="ko-KR" altLang="en-US" dirty="0"/>
              <a:t>없어서 오류가 발생함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9" y="2618910"/>
            <a:ext cx="5616563" cy="1618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3549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07 </a:t>
            </a:r>
            <a:r>
              <a:rPr lang="ko-KR" altLang="en-US" sz="2200" dirty="0" err="1"/>
              <a:t>반복문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문 활용</a:t>
            </a:r>
            <a:endParaRPr lang="en-US" altLang="ko-KR" dirty="0"/>
          </a:p>
          <a:p>
            <a:pPr lvl="1"/>
            <a:r>
              <a:rPr lang="en-US" altLang="ko-KR" dirty="0"/>
              <a:t>hap</a:t>
            </a:r>
            <a:r>
              <a:rPr lang="ko-KR" altLang="en-US" dirty="0"/>
              <a:t>에 어떤 값이 있어야 다시 누적되는데</a:t>
            </a:r>
            <a:r>
              <a:rPr lang="en-US" altLang="ko-KR" dirty="0"/>
              <a:t>, hap </a:t>
            </a:r>
            <a:r>
              <a:rPr lang="ko-KR" altLang="en-US" dirty="0"/>
              <a:t>자체가 존재하지 않아 더할 것이 없어서</a:t>
            </a:r>
            <a:br>
              <a:rPr lang="en-US" altLang="ko-KR" dirty="0"/>
            </a:br>
            <a:r>
              <a:rPr lang="ko-KR" altLang="en-US" dirty="0"/>
              <a:t>오류가 발생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행에 </a:t>
            </a:r>
            <a:r>
              <a:rPr lang="en-US" altLang="ko-KR" dirty="0"/>
              <a:t>hap </a:t>
            </a:r>
            <a:r>
              <a:rPr lang="ko-KR" altLang="en-US" dirty="0"/>
              <a:t>을 초기화하는 코드를 추가하면 아래와 같음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E838DFA-6243-D04A-AFAD-FDA9F5ACC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811363"/>
              </p:ext>
            </p:extLst>
          </p:nvPr>
        </p:nvGraphicFramePr>
        <p:xfrm>
          <a:off x="746575" y="2888940"/>
          <a:ext cx="4410490" cy="19202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049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3960441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8608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/>
                        </a:rPr>
                        <a:t>Code03-14(2).py</a:t>
                      </a:r>
                      <a:endParaRPr lang="ko-KR" altLang="en-US" sz="1500" dirty="0"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15341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06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i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, hap = 0, 0</a:t>
                      </a:r>
                    </a:p>
                    <a:p>
                      <a:pPr latinLnBrk="1"/>
                      <a:endParaRPr lang="en-US" altLang="ko-KR" sz="15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for 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i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in range(1, 11, 1) :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hap = hap + 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i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endParaRPr lang="en-US" altLang="ko-KR" sz="15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print("1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에서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10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까지의 합계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: %d" % hap)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A8C53BB6-DF4F-0607-A0CF-F8CA8A766E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443"/>
          <a:stretch/>
        </p:blipFill>
        <p:spPr>
          <a:xfrm>
            <a:off x="926595" y="5004175"/>
            <a:ext cx="4159262" cy="580454"/>
          </a:xfrm>
          <a:prstGeom prst="rect">
            <a:avLst/>
          </a:prstGeom>
        </p:spPr>
      </p:pic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099" y="2393885"/>
            <a:ext cx="2844717" cy="3533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165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07 </a:t>
            </a:r>
            <a:r>
              <a:rPr lang="ko-KR" altLang="en-US" sz="2200" dirty="0" err="1"/>
              <a:t>반복문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문 활용</a:t>
            </a:r>
            <a:endParaRPr lang="en-US" altLang="ko-KR" dirty="0"/>
          </a:p>
          <a:p>
            <a:pPr lvl="1"/>
            <a:r>
              <a:rPr lang="en-US" altLang="ko-KR" dirty="0"/>
              <a:t>500</a:t>
            </a:r>
            <a:r>
              <a:rPr lang="ko-KR" altLang="en-US" dirty="0"/>
              <a:t>과 </a:t>
            </a:r>
            <a:r>
              <a:rPr lang="en-US" altLang="ko-KR" dirty="0"/>
              <a:t>1,000 </a:t>
            </a:r>
            <a:r>
              <a:rPr lang="ko-KR" altLang="en-US" dirty="0"/>
              <a:t>사이에 있는 홀수의 합계를 구하는 프로그램</a:t>
            </a:r>
            <a:endParaRPr lang="en-US" altLang="ko-KR" dirty="0"/>
          </a:p>
          <a:p>
            <a:pPr lvl="1"/>
            <a:r>
              <a:rPr lang="en-US" altLang="ko-KR" dirty="0"/>
              <a:t>for </a:t>
            </a:r>
            <a:r>
              <a:rPr lang="ko-KR" altLang="en-US" dirty="0"/>
              <a:t>문의 범위를 지정하는 </a:t>
            </a:r>
            <a:r>
              <a:rPr lang="en-US" altLang="ko-KR" dirty="0"/>
              <a:t>range() </a:t>
            </a:r>
            <a:r>
              <a:rPr lang="ko-KR" altLang="en-US" dirty="0"/>
              <a:t>함수의 </a:t>
            </a:r>
            <a:r>
              <a:rPr lang="ko-KR" altLang="en-US" dirty="0" err="1"/>
              <a:t>시작값</a:t>
            </a:r>
            <a:r>
              <a:rPr lang="en-US" altLang="ko-KR" dirty="0"/>
              <a:t>, </a:t>
            </a:r>
            <a:r>
              <a:rPr lang="ko-KR" altLang="en-US" dirty="0" err="1"/>
              <a:t>끝값</a:t>
            </a:r>
            <a:r>
              <a:rPr lang="en-US" altLang="ko-KR" dirty="0"/>
              <a:t>+1, </a:t>
            </a:r>
            <a:r>
              <a:rPr lang="ko-KR" altLang="en-US" dirty="0" err="1"/>
              <a:t>증가값만</a:t>
            </a:r>
            <a:r>
              <a:rPr lang="ko-KR" altLang="en-US" dirty="0"/>
              <a:t> 적절히 변경하면 다양한 형태의 합계를 구할 수 있음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9385631-C387-D287-E9F2-633FA8A1D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732979"/>
              </p:ext>
            </p:extLst>
          </p:nvPr>
        </p:nvGraphicFramePr>
        <p:xfrm>
          <a:off x="1033595" y="2753926"/>
          <a:ext cx="5895655" cy="1893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255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4760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/>
                        </a:rPr>
                        <a:t>Code03-15.py</a:t>
                      </a:r>
                      <a:endParaRPr lang="ko-KR" altLang="en-US" sz="1500" dirty="0"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1542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06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i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, hap = 0, 0</a:t>
                      </a:r>
                    </a:p>
                    <a:p>
                      <a:pPr latinLnBrk="1"/>
                      <a:endParaRPr lang="en-US" altLang="ko-KR" sz="15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for 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i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in range(501, 1001, 2) :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hap = hap + 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i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endParaRPr lang="en-US" altLang="ko-KR" sz="15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print("500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과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1000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사이에 있는 홀수의 합계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: %d" % hap)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981" y="3308206"/>
            <a:ext cx="3161449" cy="66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283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07 </a:t>
            </a:r>
            <a:r>
              <a:rPr lang="ko-KR" altLang="en-US" sz="2200" dirty="0" err="1"/>
              <a:t>반복문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중첩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중첩 </a:t>
            </a:r>
            <a:r>
              <a:rPr lang="en-US" altLang="ko-KR" dirty="0"/>
              <a:t>for </a:t>
            </a:r>
            <a:r>
              <a:rPr lang="ko-KR" altLang="en-US" dirty="0"/>
              <a:t>문은 </a:t>
            </a:r>
            <a:r>
              <a:rPr lang="en-US" altLang="ko-KR" dirty="0"/>
              <a:t>for </a:t>
            </a:r>
            <a:r>
              <a:rPr lang="ko-KR" altLang="en-US" dirty="0"/>
              <a:t>문 내부에 또 다른 </a:t>
            </a:r>
            <a:r>
              <a:rPr lang="en-US" altLang="ko-KR" dirty="0"/>
              <a:t>for </a:t>
            </a:r>
            <a:r>
              <a:rPr lang="ko-KR" altLang="en-US" dirty="0"/>
              <a:t>문이 들어 있는 형태</a:t>
            </a:r>
            <a:endParaRPr lang="en-US" altLang="ko-KR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756" y="2228868"/>
            <a:ext cx="4306995" cy="304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512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07 </a:t>
            </a:r>
            <a:r>
              <a:rPr lang="ko-KR" altLang="en-US" sz="2200" dirty="0" err="1"/>
              <a:t>반복문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중첩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endParaRPr lang="ko-KR" altLang="en-US" b="0" dirty="0"/>
          </a:p>
          <a:p>
            <a:pPr lvl="1"/>
            <a:r>
              <a:rPr lang="ko-KR" altLang="en-US" b="0" dirty="0"/>
              <a:t>중첩 </a:t>
            </a:r>
            <a:r>
              <a:rPr lang="en-US" altLang="ko-KR" b="0" dirty="0"/>
              <a:t>for </a:t>
            </a:r>
            <a:r>
              <a:rPr lang="ko-KR" altLang="en-US" b="0" dirty="0"/>
              <a:t>문의 기본 형식을 보여 주는 코드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846793E-14DB-EECB-B2BB-4B1C605E65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507"/>
          <a:stretch/>
        </p:blipFill>
        <p:spPr>
          <a:xfrm>
            <a:off x="1441839" y="2191003"/>
            <a:ext cx="6260323" cy="285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7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07 </a:t>
            </a:r>
            <a:r>
              <a:rPr lang="ko-KR" altLang="en-US" sz="2200" dirty="0" err="1"/>
              <a:t>반복문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중첩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endParaRPr lang="ko-KR" altLang="en-US" b="0" dirty="0"/>
          </a:p>
          <a:p>
            <a:pPr lvl="1"/>
            <a:r>
              <a:rPr lang="ko-KR" altLang="en-US" b="0" dirty="0"/>
              <a:t>중첩 </a:t>
            </a:r>
            <a:r>
              <a:rPr lang="en-US" altLang="ko-KR" b="0" dirty="0"/>
              <a:t>for </a:t>
            </a:r>
            <a:r>
              <a:rPr lang="ko-KR" altLang="en-US" b="0" dirty="0"/>
              <a:t>문의 기본 형식을 보여 주는 코드</a:t>
            </a:r>
            <a:endParaRPr lang="en-US" altLang="ko-KR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41"/>
          <a:stretch/>
        </p:blipFill>
        <p:spPr bwMode="auto">
          <a:xfrm>
            <a:off x="732156" y="2573905"/>
            <a:ext cx="3389795" cy="279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4797026" y="1913833"/>
            <a:ext cx="3687417" cy="3375374"/>
            <a:chOff x="4797025" y="1093762"/>
            <a:chExt cx="3687417" cy="3026645"/>
          </a:xfrm>
        </p:grpSpPr>
        <p:pic>
          <p:nvPicPr>
            <p:cNvPr id="55299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7025" y="1093762"/>
              <a:ext cx="3687417" cy="2738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00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030" y="3966905"/>
              <a:ext cx="2342927" cy="153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6676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07 </a:t>
            </a:r>
            <a:r>
              <a:rPr lang="ko-KR" altLang="en-US" sz="2200" dirty="0" err="1"/>
              <a:t>반복문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중첩 </a:t>
            </a:r>
            <a:r>
              <a:rPr lang="en-US" altLang="ko-KR" dirty="0"/>
              <a:t>for </a:t>
            </a:r>
            <a:r>
              <a:rPr lang="ko-KR" altLang="en-US" dirty="0"/>
              <a:t>문 활용</a:t>
            </a:r>
            <a:endParaRPr lang="en-US" altLang="ko-KR" dirty="0"/>
          </a:p>
          <a:p>
            <a:pPr lvl="1"/>
            <a:r>
              <a:rPr lang="ko-KR" altLang="en-US" dirty="0"/>
              <a:t>중첩 </a:t>
            </a:r>
            <a:r>
              <a:rPr lang="en-US" altLang="ko-KR" dirty="0"/>
              <a:t>for </a:t>
            </a:r>
            <a:r>
              <a:rPr lang="ko-KR" altLang="en-US" dirty="0"/>
              <a:t>문을 활용해서 </a:t>
            </a:r>
            <a:r>
              <a:rPr lang="en-US" altLang="ko-KR" dirty="0"/>
              <a:t>2</a:t>
            </a:r>
            <a:r>
              <a:rPr lang="ko-KR" altLang="en-US" dirty="0"/>
              <a:t>단부터 </a:t>
            </a:r>
            <a:r>
              <a:rPr lang="en-US" altLang="ko-KR" dirty="0"/>
              <a:t>9</a:t>
            </a:r>
            <a:r>
              <a:rPr lang="ko-KR" altLang="en-US" dirty="0"/>
              <a:t>단까지 구구단을 출력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539" y="1987263"/>
            <a:ext cx="6408923" cy="3331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904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07 </a:t>
            </a:r>
            <a:r>
              <a:rPr lang="ko-KR" altLang="en-US" sz="2200" dirty="0" err="1"/>
              <a:t>반복문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중첩 </a:t>
            </a:r>
            <a:r>
              <a:rPr lang="en-US" altLang="ko-KR" dirty="0"/>
              <a:t>for </a:t>
            </a:r>
            <a:r>
              <a:rPr lang="ko-KR" altLang="en-US" dirty="0"/>
              <a:t>문 활용</a:t>
            </a:r>
            <a:endParaRPr lang="en-US" altLang="ko-KR" dirty="0"/>
          </a:p>
          <a:p>
            <a:pPr lvl="1"/>
            <a:r>
              <a:rPr lang="ko-KR" altLang="en-US" dirty="0"/>
              <a:t>중첩 </a:t>
            </a:r>
            <a:r>
              <a:rPr lang="en-US" altLang="ko-KR" dirty="0"/>
              <a:t>for </a:t>
            </a:r>
            <a:r>
              <a:rPr lang="ko-KR" altLang="en-US" dirty="0"/>
              <a:t>문을 활용한 </a:t>
            </a:r>
            <a:r>
              <a:rPr lang="en-US" altLang="ko-KR" dirty="0"/>
              <a:t>2</a:t>
            </a:r>
            <a:r>
              <a:rPr lang="ko-KR" altLang="en-US" dirty="0"/>
              <a:t>단부터 </a:t>
            </a:r>
            <a:r>
              <a:rPr lang="en-US" altLang="ko-KR" dirty="0"/>
              <a:t>9</a:t>
            </a:r>
            <a:r>
              <a:rPr lang="ko-KR" altLang="en-US" dirty="0"/>
              <a:t>단까지의 구구단 출력 코드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C34BF59-AF7F-6211-A600-5E4FCBF25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701366"/>
              </p:ext>
            </p:extLst>
          </p:nvPr>
        </p:nvGraphicFramePr>
        <p:xfrm>
          <a:off x="1421650" y="2138162"/>
          <a:ext cx="5355595" cy="19209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044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4950551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8608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/>
                        </a:rPr>
                        <a:t>Code03-16.py</a:t>
                      </a:r>
                      <a:endParaRPr lang="ko-KR" altLang="en-US" sz="1500" dirty="0"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15348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06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nn-NO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i, k = 0, 0</a:t>
                      </a:r>
                    </a:p>
                    <a:p>
                      <a:pPr latinLnBrk="1"/>
                      <a:endParaRPr lang="nn-NO" altLang="ko-KR" sz="15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nn-NO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for i in range(2, 10, 1) :</a:t>
                      </a:r>
                    </a:p>
                    <a:p>
                      <a:pPr latinLnBrk="1"/>
                      <a:r>
                        <a:rPr lang="nn-NO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for k in range(1, 10, 1) :</a:t>
                      </a:r>
                    </a:p>
                    <a:p>
                      <a:pPr latinLnBrk="1"/>
                      <a:r>
                        <a:rPr lang="nn-NO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    print("%d X %d = %2d" % (i, k, i * k))</a:t>
                      </a:r>
                    </a:p>
                    <a:p>
                      <a:pPr latinLnBrk="1"/>
                      <a:r>
                        <a:rPr lang="nn-NO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print("")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199" y="2617125"/>
            <a:ext cx="1249095" cy="235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05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06 </a:t>
            </a:r>
            <a:r>
              <a:rPr lang="ko-KR" altLang="en-US" sz="2200" dirty="0"/>
              <a:t>조건문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if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가장 단순한 형태의 </a:t>
            </a:r>
            <a:r>
              <a:rPr lang="en-US" altLang="ko-KR" dirty="0"/>
              <a:t>if </a:t>
            </a:r>
            <a:r>
              <a:rPr lang="ko-KR" altLang="en-US" dirty="0"/>
              <a:t>문은 참일 때는 뭔가를 실행하고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거짓일 때는 아무것도 실행하지</a:t>
            </a:r>
            <a:r>
              <a:rPr lang="en-US" altLang="ko-KR" dirty="0"/>
              <a:t> </a:t>
            </a:r>
            <a:r>
              <a:rPr lang="ko-KR" altLang="en-US" sz="1600" dirty="0"/>
              <a:t>않음</a:t>
            </a:r>
            <a:endParaRPr lang="en-US" altLang="ko-KR" sz="1600" dirty="0"/>
          </a:p>
          <a:p>
            <a:pPr marL="534987" lvl="2" indent="0">
              <a:buNone/>
            </a:pPr>
            <a:endParaRPr lang="en-US" altLang="ko-KR" sz="1600" dirty="0"/>
          </a:p>
          <a:p>
            <a:pPr marL="534987" lvl="2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810" y="2116018"/>
            <a:ext cx="2730723" cy="2985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271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07 </a:t>
            </a:r>
            <a:r>
              <a:rPr lang="ko-KR" altLang="en-US" sz="2200" dirty="0" err="1"/>
              <a:t>반복문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중첩 </a:t>
            </a:r>
            <a:r>
              <a:rPr lang="en-US" altLang="ko-KR" dirty="0"/>
              <a:t>for </a:t>
            </a:r>
            <a:r>
              <a:rPr lang="ko-KR" altLang="en-US" dirty="0"/>
              <a:t>문 활용</a:t>
            </a:r>
            <a:endParaRPr lang="en-US" altLang="ko-KR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433" y="2078850"/>
            <a:ext cx="3999135" cy="238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8136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07 </a:t>
            </a:r>
            <a:r>
              <a:rPr lang="ko-KR" altLang="en-US" sz="2200" dirty="0" err="1"/>
              <a:t>반복문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while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while </a:t>
            </a:r>
            <a:r>
              <a:rPr lang="ko-KR" altLang="en-US" dirty="0"/>
              <a:t>문의 기본 형식과 실행 순서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while </a:t>
            </a:r>
            <a:r>
              <a:rPr lang="ko-KR" altLang="en-US" dirty="0"/>
              <a:t>문 안의 </a:t>
            </a:r>
            <a:r>
              <a:rPr lang="ko-KR" altLang="en-US" dirty="0" err="1"/>
              <a:t>조건식을</a:t>
            </a:r>
            <a:r>
              <a:rPr lang="ko-KR" altLang="en-US" dirty="0"/>
              <a:t> 확인해 이 값이 참이면 ‘반복할 문장들’을 수행</a:t>
            </a:r>
            <a:endParaRPr lang="en-US" altLang="ko-KR" dirty="0"/>
          </a:p>
          <a:p>
            <a:pPr lvl="1"/>
            <a:r>
              <a:rPr lang="ko-KR" altLang="en-US" dirty="0"/>
              <a:t>그리고 ‘반복할 문장들’이 끝나는 곳에서 다시 </a:t>
            </a:r>
            <a:r>
              <a:rPr lang="ko-KR" altLang="en-US" dirty="0" err="1"/>
              <a:t>조건식으로</a:t>
            </a:r>
            <a:r>
              <a:rPr lang="ko-KR" altLang="en-US" dirty="0"/>
              <a:t> 돌아와 같은 동작을 반복</a:t>
            </a:r>
            <a:endParaRPr lang="en-US" altLang="ko-KR" dirty="0"/>
          </a:p>
          <a:p>
            <a:pPr lvl="1"/>
            <a:r>
              <a:rPr lang="ko-KR" altLang="en-US" dirty="0"/>
              <a:t>조건식이 참인 동안에는 계속 반복한다는 점에 유의</a:t>
            </a:r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37" y="1635439"/>
            <a:ext cx="2552984" cy="215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913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07 </a:t>
            </a:r>
            <a:r>
              <a:rPr lang="ko-KR" altLang="en-US" sz="2200" dirty="0" err="1"/>
              <a:t>반복문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while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for </a:t>
            </a:r>
            <a:r>
              <a:rPr lang="ko-KR" altLang="en-US" dirty="0"/>
              <a:t>문과 비슷하게 사용할 수 있는 </a:t>
            </a:r>
            <a:r>
              <a:rPr lang="en-US" altLang="ko-KR" dirty="0"/>
              <a:t>while </a:t>
            </a:r>
            <a:r>
              <a:rPr lang="ko-KR" altLang="en-US" dirty="0"/>
              <a:t>문의 형식은 다음과 같음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while </a:t>
            </a:r>
            <a:r>
              <a:rPr lang="ko-KR" altLang="en-US" dirty="0"/>
              <a:t>문을 활용하여 ‘안녕하세요</a:t>
            </a:r>
            <a:r>
              <a:rPr lang="en-US" altLang="ko-KR" dirty="0"/>
              <a:t>?~’ </a:t>
            </a:r>
            <a:r>
              <a:rPr lang="ko-KR" altLang="en-US" dirty="0"/>
              <a:t>문장을 </a:t>
            </a:r>
            <a:r>
              <a:rPr lang="en-US" altLang="ko-KR" dirty="0"/>
              <a:t>3</a:t>
            </a:r>
            <a:r>
              <a:rPr lang="ko-KR" altLang="en-US" dirty="0"/>
              <a:t>회 출력하는 코드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15" y="1538790"/>
            <a:ext cx="1795755" cy="1380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654042" y="3293985"/>
            <a:ext cx="8193433" cy="1305144"/>
            <a:chOff x="654042" y="4149080"/>
            <a:chExt cx="8193433" cy="1653515"/>
          </a:xfrm>
        </p:grpSpPr>
        <p:pic>
          <p:nvPicPr>
            <p:cNvPr id="60419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42" y="4149080"/>
              <a:ext cx="4588905" cy="1653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2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4551" y="4209087"/>
              <a:ext cx="3602924" cy="1587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2857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07 </a:t>
            </a:r>
            <a:r>
              <a:rPr lang="ko-KR" altLang="en-US" sz="2200" dirty="0" err="1"/>
              <a:t>반복문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while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Code03-14(2).</a:t>
            </a:r>
            <a:r>
              <a:rPr lang="en-US" altLang="ko-KR" dirty="0" err="1"/>
              <a:t>py</a:t>
            </a:r>
            <a:r>
              <a:rPr lang="ko-KR" altLang="en-US" dirty="0"/>
              <a:t>에서 </a:t>
            </a:r>
            <a:r>
              <a:rPr lang="en-US" altLang="ko-KR" dirty="0"/>
              <a:t>for </a:t>
            </a:r>
            <a:r>
              <a:rPr lang="ko-KR" altLang="en-US" dirty="0"/>
              <a:t>문으로 작성한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10</a:t>
            </a:r>
            <a:r>
              <a:rPr lang="ko-KR" altLang="en-US" dirty="0"/>
              <a:t>까지의</a:t>
            </a:r>
            <a:r>
              <a:rPr lang="en-US" altLang="ko-KR" dirty="0"/>
              <a:t> </a:t>
            </a:r>
            <a:r>
              <a:rPr lang="ko-KR" altLang="en-US" dirty="0"/>
              <a:t>합계 구하기를 </a:t>
            </a:r>
            <a:r>
              <a:rPr lang="en-US" altLang="ko-KR" dirty="0"/>
              <a:t>while </a:t>
            </a:r>
            <a:r>
              <a:rPr lang="ko-KR" altLang="en-US" dirty="0"/>
              <a:t>문으로 구현</a:t>
            </a:r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94F3861-0ED5-5F81-293A-3EBBE62FA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789653"/>
              </p:ext>
            </p:extLst>
          </p:nvPr>
        </p:nvGraphicFramePr>
        <p:xfrm>
          <a:off x="1286636" y="2288873"/>
          <a:ext cx="5895655" cy="2621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054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5400601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8608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>
                          <a:latin typeface="D2Coding" panose="020B0609020101020101" pitchFamily="49" charset="-127"/>
                          <a:ea typeface="D2Coding" panose="020B0609020101020101"/>
                        </a:rPr>
                        <a:t>Code03-17.py</a:t>
                      </a:r>
                      <a:endParaRPr lang="ko-KR" altLang="en-US" sz="1700" dirty="0"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2235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7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7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7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7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7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7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7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08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i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, hap = 0, 0</a:t>
                      </a:r>
                    </a:p>
                    <a:p>
                      <a:pPr latinLnBrk="1"/>
                      <a:endParaRPr lang="en-US" altLang="ko-KR" sz="17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7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i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= 1</a:t>
                      </a:r>
                    </a:p>
                    <a:p>
                      <a:pPr latinLnBrk="1"/>
                      <a:r>
                        <a:rPr lang="en-US" altLang="ko-KR" sz="17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while </a:t>
                      </a:r>
                      <a:r>
                        <a:rPr lang="en-US" altLang="ko-KR" sz="17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i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&lt; 11 :</a:t>
                      </a:r>
                    </a:p>
                    <a:p>
                      <a:pPr latinLnBrk="1"/>
                      <a:r>
                        <a:rPr lang="en-US" altLang="ko-KR" sz="17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hap = hap + </a:t>
                      </a:r>
                      <a:r>
                        <a:rPr lang="en-US" altLang="ko-KR" sz="17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i</a:t>
                      </a:r>
                      <a:endParaRPr lang="en-US" altLang="ko-KR" sz="17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7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</a:t>
                      </a:r>
                      <a:r>
                        <a:rPr lang="en-US" altLang="ko-KR" sz="17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i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= </a:t>
                      </a:r>
                      <a:r>
                        <a:rPr lang="en-US" altLang="ko-KR" sz="17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i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+ 1</a:t>
                      </a:r>
                    </a:p>
                    <a:p>
                      <a:pPr latinLnBrk="1"/>
                      <a:endParaRPr lang="en-US" altLang="ko-KR" sz="17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7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print("1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에서 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10</a:t>
                      </a:r>
                      <a:r>
                        <a:rPr lang="ko-KR" altLang="en-US" sz="17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까지의 합계 </a:t>
                      </a:r>
                      <a:r>
                        <a:rPr lang="en-US" altLang="ko-KR" sz="17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: %d" % hap)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941A5E7D-EFF9-C69B-9779-7001837D96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333"/>
          <a:stretch/>
        </p:blipFill>
        <p:spPr>
          <a:xfrm>
            <a:off x="5091177" y="3429000"/>
            <a:ext cx="3443014" cy="67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978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07 </a:t>
            </a:r>
            <a:r>
              <a:rPr lang="ko-KR" altLang="en-US" sz="2200" dirty="0" err="1"/>
              <a:t>반복문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while </a:t>
            </a:r>
            <a:r>
              <a:rPr lang="ko-KR" altLang="en-US" dirty="0"/>
              <a:t>문 무한반복</a:t>
            </a:r>
            <a:endParaRPr lang="en-US" altLang="ko-KR" dirty="0"/>
          </a:p>
          <a:p>
            <a:pPr lvl="1"/>
            <a:r>
              <a:rPr lang="en-US" altLang="ko-KR" dirty="0"/>
              <a:t>while </a:t>
            </a:r>
            <a:r>
              <a:rPr lang="ko-KR" altLang="en-US" dirty="0"/>
              <a:t>문의 조건에 </a:t>
            </a:r>
            <a:r>
              <a:rPr lang="en-US" altLang="ko-KR" dirty="0"/>
              <a:t>‘True’</a:t>
            </a:r>
            <a:r>
              <a:rPr lang="ko-KR" altLang="en-US" dirty="0"/>
              <a:t>를 넣음</a:t>
            </a:r>
            <a:endParaRPr lang="en-US" altLang="ko-KR" dirty="0"/>
          </a:p>
          <a:p>
            <a:pPr lvl="1"/>
            <a:r>
              <a:rPr lang="ko-KR" altLang="en-US" dirty="0"/>
              <a:t>무한 루프를 반복하는 간단한 </a:t>
            </a:r>
            <a:r>
              <a:rPr lang="en-US" altLang="ko-KR" dirty="0"/>
              <a:t>while </a:t>
            </a:r>
            <a:r>
              <a:rPr lang="ko-KR" altLang="en-US" dirty="0"/>
              <a:t>문을 실행하면</a:t>
            </a:r>
            <a:r>
              <a:rPr lang="en-US" altLang="ko-KR" dirty="0"/>
              <a:t> </a:t>
            </a:r>
            <a:r>
              <a:rPr lang="ko-KR" altLang="en-US" dirty="0"/>
              <a:t>글자가 무한정 출력되는데</a:t>
            </a:r>
            <a:r>
              <a:rPr lang="en-US" altLang="ko-KR" dirty="0"/>
              <a:t>, </a:t>
            </a:r>
            <a:r>
              <a:rPr lang="ko-KR" altLang="en-US" dirty="0"/>
              <a:t>중지하려면 </a:t>
            </a:r>
            <a:r>
              <a:rPr lang="en-US" altLang="ko-KR" dirty="0"/>
              <a:t>Ctrl + C </a:t>
            </a:r>
            <a:r>
              <a:rPr lang="ko-KR" altLang="en-US" dirty="0"/>
              <a:t>를 누름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75" y="2768928"/>
            <a:ext cx="2476232" cy="237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81" y="3234106"/>
            <a:ext cx="3415779" cy="195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93901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07 </a:t>
            </a:r>
            <a:r>
              <a:rPr lang="ko-KR" altLang="en-US" sz="2200" dirty="0" err="1"/>
              <a:t>반복문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break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앞서 배운 </a:t>
            </a:r>
            <a:r>
              <a:rPr lang="en-US" altLang="ko-KR" dirty="0"/>
              <a:t>for </a:t>
            </a:r>
            <a:r>
              <a:rPr lang="ko-KR" altLang="en-US" dirty="0"/>
              <a:t>문은 </a:t>
            </a:r>
            <a:r>
              <a:rPr lang="en-US" altLang="ko-KR" dirty="0"/>
              <a:t>range( ) </a:t>
            </a:r>
            <a:r>
              <a:rPr lang="ko-KR" altLang="en-US" dirty="0"/>
              <a:t>함수에서 지정한 범위를 벗어나면 종료함</a:t>
            </a:r>
            <a:endParaRPr lang="en-US" altLang="ko-KR" dirty="0"/>
          </a:p>
          <a:p>
            <a:pPr lvl="1"/>
            <a:r>
              <a:rPr lang="en-US" altLang="ko-KR" dirty="0"/>
              <a:t>while </a:t>
            </a:r>
            <a:r>
              <a:rPr lang="ko-KR" altLang="en-US" dirty="0"/>
              <a:t>문은 조건식이 거짓이 되면 종료하거나 무한 반복해 </a:t>
            </a:r>
            <a:r>
              <a:rPr lang="en-US" altLang="ko-KR" dirty="0"/>
              <a:t>Ctrl + C </a:t>
            </a:r>
            <a:r>
              <a:rPr lang="ko-KR" altLang="en-US" dirty="0"/>
              <a:t>를 누르면 종료</a:t>
            </a:r>
            <a:endParaRPr lang="en-US" altLang="ko-KR" dirty="0"/>
          </a:p>
          <a:p>
            <a:pPr lvl="1"/>
            <a:r>
              <a:rPr lang="en-US" altLang="ko-KR" dirty="0"/>
              <a:t>break </a:t>
            </a:r>
            <a:r>
              <a:rPr lang="ko-KR" altLang="en-US" dirty="0"/>
              <a:t>문은 계속되는 반복을 </a:t>
            </a:r>
            <a:r>
              <a:rPr lang="en-US" altLang="ko-KR" dirty="0"/>
              <a:t>‘</a:t>
            </a:r>
            <a:r>
              <a:rPr lang="ko-KR" altLang="en-US" dirty="0"/>
              <a:t>논리적으로</a:t>
            </a:r>
            <a:r>
              <a:rPr lang="en-US" altLang="ko-KR" dirty="0"/>
              <a:t>’ </a:t>
            </a:r>
            <a:r>
              <a:rPr lang="ko-KR" altLang="en-US" dirty="0"/>
              <a:t>빠져나가는 방법</a:t>
            </a:r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11" y="2911943"/>
            <a:ext cx="3518175" cy="26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005" y="3197271"/>
            <a:ext cx="3758446" cy="221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2885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200"/>
              <a:t>S</a:t>
            </a:r>
            <a:r>
              <a:rPr lang="en-US" altLang="ko-KR"/>
              <a:t>ection</a:t>
            </a:r>
            <a:r>
              <a:rPr lang="en-US" altLang="ko-KR" sz="2200"/>
              <a:t> 07 </a:t>
            </a:r>
            <a:r>
              <a:rPr lang="ko-KR" altLang="en-US" sz="2200"/>
              <a:t>반복문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break </a:t>
            </a:r>
            <a:r>
              <a:rPr lang="ko-KR" altLang="en-US"/>
              <a:t>문</a:t>
            </a:r>
          </a:p>
          <a:p>
            <a:pPr lvl="1">
              <a:defRPr/>
            </a:pPr>
            <a:r>
              <a:rPr lang="ko-KR" altLang="en-US"/>
              <a:t>사용자가 </a:t>
            </a:r>
            <a:r>
              <a:rPr lang="en-US" altLang="ko-KR"/>
              <a:t>Ctrl + C </a:t>
            </a:r>
            <a:r>
              <a:rPr lang="ko-KR" altLang="en-US"/>
              <a:t>를 누를 때까지 계속 두 수를 더하는 코드를 </a:t>
            </a:r>
            <a:r>
              <a:rPr lang="en-US" altLang="ko-KR"/>
              <a:t>break </a:t>
            </a:r>
            <a:r>
              <a:rPr lang="ko-KR" altLang="en-US"/>
              <a:t>문으로 첫 번째 수에 </a:t>
            </a:r>
            <a:r>
              <a:rPr lang="en-US" altLang="ko-KR"/>
              <a:t>0</a:t>
            </a:r>
            <a:r>
              <a:rPr lang="ko-KR" altLang="en-US"/>
              <a:t>이 입력될 때 자동으로 종료되도록 하는 코드</a:t>
            </a:r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11560" y="2258870"/>
          <a:ext cx="5895655" cy="32507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0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148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Code03-18.py</a:t>
                      </a:r>
                      <a:endParaRPr lang="ko-KR" altLang="en-US" sz="1500">
                        <a:latin typeface="D2Coding"/>
                        <a:ea typeface="D2Coding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211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03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04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05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06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07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08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09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10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12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hap = 0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a, b = 0, 0</a:t>
                      </a:r>
                    </a:p>
                    <a:p>
                      <a:pPr lvl="0" latinLnBrk="1">
                        <a:defRPr/>
                      </a:pPr>
                      <a:endParaRPr lang="en-US" altLang="ko-KR" sz="150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while True 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   a = int(input("</a:t>
                      </a: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더할 첫 번째 수를 입력하세요 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: "))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   if a == 0 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       break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   b = int(input("</a:t>
                      </a: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더할 두 번째 수를 입력하세요 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: "))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   hap = a + b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   print("%d + %d = %d" % (a, b, hap))</a:t>
                      </a:r>
                    </a:p>
                    <a:p>
                      <a:pPr lvl="0" latinLnBrk="1">
                        <a:defRPr/>
                      </a:pPr>
                      <a:endParaRPr lang="en-US" altLang="ko-KR" sz="150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print("0</a:t>
                      </a: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을 입력해 반복문을 탈출했습니다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.")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349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192179" y="3096455"/>
            <a:ext cx="2629734" cy="264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07 </a:t>
            </a:r>
            <a:r>
              <a:rPr lang="ko-KR" altLang="en-US" sz="2200" dirty="0" err="1"/>
              <a:t>반복문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continue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continue </a:t>
            </a:r>
            <a:r>
              <a:rPr lang="ko-KR" altLang="en-US" dirty="0"/>
              <a:t>문을 만나면 블록의 남은 부분을 무조건 건너뛰고 반복문의 처음으로 돌아감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반복문을 처음부터 다시 수행하는 것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36" y="2528902"/>
            <a:ext cx="3958128" cy="2835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055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200"/>
              <a:t>S</a:t>
            </a:r>
            <a:r>
              <a:rPr lang="en-US" altLang="ko-KR"/>
              <a:t>ection</a:t>
            </a:r>
            <a:r>
              <a:rPr lang="en-US" altLang="ko-KR" sz="2200"/>
              <a:t> 07 </a:t>
            </a:r>
            <a:r>
              <a:rPr lang="ko-KR" altLang="en-US" sz="2200"/>
              <a:t>반복문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continue </a:t>
            </a:r>
            <a:r>
              <a:rPr lang="ko-KR" altLang="en-US"/>
              <a:t>문</a:t>
            </a:r>
          </a:p>
          <a:p>
            <a:pPr lvl="1">
              <a:defRPr/>
            </a:pPr>
            <a:r>
              <a:rPr lang="en-US" altLang="ko-KR"/>
              <a:t>1</a:t>
            </a:r>
            <a:r>
              <a:rPr lang="ko-KR" altLang="en-US"/>
              <a:t>부터 </a:t>
            </a:r>
            <a:r>
              <a:rPr lang="en-US" altLang="ko-KR"/>
              <a:t>100</a:t>
            </a:r>
            <a:r>
              <a:rPr lang="ko-KR" altLang="en-US"/>
              <a:t>까지의 </a:t>
            </a:r>
            <a:r>
              <a:rPr lang="en-US" altLang="ko-KR"/>
              <a:t>3</a:t>
            </a:r>
            <a:r>
              <a:rPr lang="ko-KR" altLang="en-US"/>
              <a:t>의 배수를 제외하고 더하는</a:t>
            </a:r>
            <a:r>
              <a:rPr lang="en-US" altLang="ko-KR"/>
              <a:t> </a:t>
            </a:r>
            <a:r>
              <a:rPr lang="ko-KR" altLang="en-US"/>
              <a:t>프로그램</a:t>
            </a:r>
            <a:r>
              <a:rPr lang="en-US" altLang="ko-KR"/>
              <a:t> (1+2+4+5+7+8+10+…)</a:t>
            </a:r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061611" y="2288873"/>
          <a:ext cx="5757379" cy="283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7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080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700">
                          <a:latin typeface="D2Coding"/>
                          <a:ea typeface="D2Coding"/>
                        </a:rPr>
                        <a:t>Code03-19.py</a:t>
                      </a:r>
                      <a:endParaRPr lang="ko-KR" altLang="en-US" sz="1700">
                        <a:latin typeface="D2Coding"/>
                        <a:ea typeface="D2Coding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5200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7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7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7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03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7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04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7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05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7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06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7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07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7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08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7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09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7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hap, i = 0, 0</a:t>
                      </a:r>
                    </a:p>
                    <a:p>
                      <a:pPr lvl="0" latinLnBrk="1">
                        <a:defRPr/>
                      </a:pPr>
                      <a:endParaRPr lang="en-US" altLang="ko-KR" sz="170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7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for i in range(1, 101) 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7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   if i % 3 == 0 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7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       continue</a:t>
                      </a:r>
                    </a:p>
                    <a:p>
                      <a:pPr lvl="0" latinLnBrk="1">
                        <a:defRPr/>
                      </a:pPr>
                      <a:endParaRPr lang="en-US" altLang="ko-KR" sz="170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7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   hap += i</a:t>
                      </a:r>
                    </a:p>
                    <a:p>
                      <a:pPr lvl="0" latinLnBrk="1">
                        <a:defRPr/>
                      </a:pPr>
                      <a:endParaRPr lang="en-US" altLang="ko-KR" sz="170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7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print("1~100</a:t>
                      </a:r>
                      <a:r>
                        <a:rPr lang="ko-KR" altLang="en-US" sz="17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의 합계</a:t>
                      </a:r>
                      <a:r>
                        <a:rPr lang="en-US" altLang="ko-KR" sz="17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(3</a:t>
                      </a:r>
                      <a:r>
                        <a:rPr lang="ko-KR" altLang="en-US" sz="17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의 배수 제외</a:t>
                      </a:r>
                      <a:r>
                        <a:rPr lang="en-US" altLang="ko-KR" sz="170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) : %d" % hap)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5538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399331" y="3654025"/>
            <a:ext cx="2928255" cy="833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07 </a:t>
            </a:r>
            <a:r>
              <a:rPr lang="ko-KR" altLang="en-US" sz="2200" dirty="0" err="1"/>
              <a:t>반복문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continue </a:t>
            </a:r>
            <a:r>
              <a:rPr lang="ko-KR" altLang="en-US" dirty="0"/>
              <a:t>문</a:t>
            </a:r>
            <a:endParaRPr lang="ko-KR" altLang="en-US" b="0" dirty="0"/>
          </a:p>
          <a:p>
            <a:pPr lvl="1"/>
            <a:r>
              <a:rPr lang="ko-KR" altLang="en-US" b="0" dirty="0"/>
              <a:t>제</a:t>
            </a:r>
            <a:r>
              <a:rPr lang="en-US" altLang="ko-KR" b="0" dirty="0"/>
              <a:t>1</a:t>
            </a:r>
            <a:r>
              <a:rPr lang="ko-KR" altLang="en-US" b="0" dirty="0"/>
              <a:t>회 </a:t>
            </a:r>
            <a:r>
              <a:rPr lang="en-US" altLang="ko-KR" b="0" dirty="0"/>
              <a:t>: </a:t>
            </a:r>
            <a:r>
              <a:rPr lang="en-US" altLang="ko-KR" b="0" dirty="0" err="1"/>
              <a:t>i</a:t>
            </a:r>
            <a:r>
              <a:rPr lang="en-US" altLang="ko-KR" b="0" dirty="0"/>
              <a:t> </a:t>
            </a:r>
            <a:r>
              <a:rPr lang="ko-KR" altLang="en-US" b="0" dirty="0"/>
              <a:t>값 </a:t>
            </a:r>
            <a:r>
              <a:rPr lang="en-US" altLang="ko-KR" b="0" dirty="0"/>
              <a:t>1</a:t>
            </a:r>
            <a:r>
              <a:rPr lang="ko-KR" altLang="en-US" b="0" dirty="0"/>
              <a:t>을 </a:t>
            </a:r>
            <a:r>
              <a:rPr lang="en-US" altLang="ko-KR" b="0" dirty="0"/>
              <a:t>3</a:t>
            </a:r>
            <a:r>
              <a:rPr lang="ko-KR" altLang="en-US" b="0" dirty="0"/>
              <a:t>으로 나누면 나머지는 </a:t>
            </a:r>
            <a:r>
              <a:rPr lang="en-US" altLang="ko-KR" b="0" dirty="0"/>
              <a:t>1(</a:t>
            </a:r>
            <a:r>
              <a:rPr lang="ko-KR" altLang="en-US" b="0" dirty="0"/>
              <a:t>거짓</a:t>
            </a:r>
            <a:r>
              <a:rPr lang="en-US" altLang="ko-KR" b="0" dirty="0"/>
              <a:t>) → hap+=1 </a:t>
            </a:r>
            <a:r>
              <a:rPr lang="ko-KR" altLang="en-US" b="0" dirty="0"/>
              <a:t>수행</a:t>
            </a:r>
          </a:p>
          <a:p>
            <a:pPr lvl="1"/>
            <a:r>
              <a:rPr lang="ko-KR" altLang="en-US" b="0" dirty="0"/>
              <a:t>제</a:t>
            </a:r>
            <a:r>
              <a:rPr lang="en-US" altLang="ko-KR" b="0" dirty="0"/>
              <a:t>2</a:t>
            </a:r>
            <a:r>
              <a:rPr lang="ko-KR" altLang="en-US" b="0" dirty="0"/>
              <a:t>회 </a:t>
            </a:r>
            <a:r>
              <a:rPr lang="en-US" altLang="ko-KR" b="0" dirty="0"/>
              <a:t>: </a:t>
            </a:r>
            <a:r>
              <a:rPr lang="en-US" altLang="ko-KR" b="0" dirty="0" err="1"/>
              <a:t>i</a:t>
            </a:r>
            <a:r>
              <a:rPr lang="en-US" altLang="ko-KR" b="0" dirty="0"/>
              <a:t> </a:t>
            </a:r>
            <a:r>
              <a:rPr lang="ko-KR" altLang="en-US" b="0" dirty="0"/>
              <a:t>값 </a:t>
            </a:r>
            <a:r>
              <a:rPr lang="en-US" altLang="ko-KR" b="0" dirty="0"/>
              <a:t>2</a:t>
            </a:r>
            <a:r>
              <a:rPr lang="ko-KR" altLang="en-US" b="0" dirty="0"/>
              <a:t>를 </a:t>
            </a:r>
            <a:r>
              <a:rPr lang="en-US" altLang="ko-KR" b="0" dirty="0"/>
              <a:t>3</a:t>
            </a:r>
            <a:r>
              <a:rPr lang="ko-KR" altLang="en-US" b="0" dirty="0"/>
              <a:t>으로 나누면 나머지는 </a:t>
            </a:r>
            <a:r>
              <a:rPr lang="en-US" altLang="ko-KR" b="0" dirty="0"/>
              <a:t>2(</a:t>
            </a:r>
            <a:r>
              <a:rPr lang="ko-KR" altLang="en-US" b="0" dirty="0"/>
              <a:t>거짓</a:t>
            </a:r>
            <a:r>
              <a:rPr lang="en-US" altLang="ko-KR" b="0" dirty="0"/>
              <a:t>) → hap+=2 </a:t>
            </a:r>
            <a:r>
              <a:rPr lang="ko-KR" altLang="en-US" b="0" dirty="0"/>
              <a:t>수행</a:t>
            </a:r>
          </a:p>
          <a:p>
            <a:pPr lvl="1"/>
            <a:r>
              <a:rPr lang="ko-KR" altLang="en-US" b="0" dirty="0"/>
              <a:t>제</a:t>
            </a:r>
            <a:r>
              <a:rPr lang="en-US" altLang="ko-KR" b="0" dirty="0"/>
              <a:t>3</a:t>
            </a:r>
            <a:r>
              <a:rPr lang="ko-KR" altLang="en-US" b="0" dirty="0"/>
              <a:t>회 </a:t>
            </a:r>
            <a:r>
              <a:rPr lang="en-US" altLang="ko-KR" b="0" dirty="0"/>
              <a:t>: </a:t>
            </a:r>
            <a:r>
              <a:rPr lang="en-US" altLang="ko-KR" b="0" dirty="0" err="1"/>
              <a:t>i</a:t>
            </a:r>
            <a:r>
              <a:rPr lang="en-US" altLang="ko-KR" b="0" dirty="0"/>
              <a:t> </a:t>
            </a:r>
            <a:r>
              <a:rPr lang="ko-KR" altLang="en-US" b="0" dirty="0"/>
              <a:t>값 </a:t>
            </a:r>
            <a:r>
              <a:rPr lang="en-US" altLang="ko-KR" b="0" dirty="0"/>
              <a:t>3</a:t>
            </a:r>
            <a:r>
              <a:rPr lang="ko-KR" altLang="en-US" b="0" dirty="0"/>
              <a:t>을 </a:t>
            </a:r>
            <a:r>
              <a:rPr lang="en-US" altLang="ko-KR" b="0" dirty="0"/>
              <a:t>3</a:t>
            </a:r>
            <a:r>
              <a:rPr lang="ko-KR" altLang="en-US" b="0" dirty="0"/>
              <a:t>으로 나누면 나머지는 </a:t>
            </a:r>
            <a:r>
              <a:rPr lang="en-US" altLang="ko-KR" b="0" dirty="0"/>
              <a:t>0(</a:t>
            </a:r>
            <a:r>
              <a:rPr lang="ko-KR" altLang="en-US" b="0" dirty="0"/>
              <a:t>참</a:t>
            </a:r>
            <a:r>
              <a:rPr lang="en-US" altLang="ko-KR" b="0" dirty="0"/>
              <a:t>) → continue </a:t>
            </a:r>
            <a:r>
              <a:rPr lang="ko-KR" altLang="en-US" b="0" dirty="0"/>
              <a:t>문 수행 </a:t>
            </a:r>
          </a:p>
          <a:p>
            <a:pPr lvl="1"/>
            <a:endParaRPr lang="en-US" altLang="ko-KR" b="0" dirty="0"/>
          </a:p>
          <a:p>
            <a:pPr lvl="1"/>
            <a:r>
              <a:rPr lang="ko-KR" altLang="en-US" b="0" dirty="0"/>
              <a:t>다시 </a:t>
            </a:r>
            <a:r>
              <a:rPr lang="en-US" altLang="ko-KR" b="0" dirty="0"/>
              <a:t>3</a:t>
            </a:r>
            <a:r>
              <a:rPr lang="ko-KR" altLang="en-US" b="0" dirty="0"/>
              <a:t>행으로 되돌아가 다음 </a:t>
            </a:r>
            <a:r>
              <a:rPr lang="en-US" altLang="ko-KR" b="0" dirty="0" err="1"/>
              <a:t>i</a:t>
            </a:r>
            <a:r>
              <a:rPr lang="en-US" altLang="ko-KR" b="0" dirty="0"/>
              <a:t> </a:t>
            </a:r>
            <a:r>
              <a:rPr lang="ko-KR" altLang="en-US" b="0" dirty="0"/>
              <a:t>값을 준비함</a:t>
            </a:r>
          </a:p>
          <a:p>
            <a:endParaRPr lang="en-US" altLang="ko-KR" sz="1600" b="0" dirty="0"/>
          </a:p>
          <a:p>
            <a:pPr lvl="1"/>
            <a:r>
              <a:rPr lang="ko-KR" altLang="en-US" b="0" dirty="0"/>
              <a:t>제</a:t>
            </a:r>
            <a:r>
              <a:rPr lang="en-US" altLang="ko-KR" b="0" dirty="0"/>
              <a:t>4</a:t>
            </a:r>
            <a:r>
              <a:rPr lang="ko-KR" altLang="en-US" b="0" dirty="0"/>
              <a:t>회 </a:t>
            </a:r>
            <a:r>
              <a:rPr lang="en-US" altLang="ko-KR" b="0" dirty="0"/>
              <a:t>: </a:t>
            </a:r>
            <a:r>
              <a:rPr lang="en-US" altLang="ko-KR" b="0" dirty="0" err="1"/>
              <a:t>i</a:t>
            </a:r>
            <a:r>
              <a:rPr lang="en-US" altLang="ko-KR" b="0" dirty="0"/>
              <a:t> </a:t>
            </a:r>
            <a:r>
              <a:rPr lang="ko-KR" altLang="en-US" b="0" dirty="0"/>
              <a:t>값 </a:t>
            </a:r>
            <a:r>
              <a:rPr lang="en-US" altLang="ko-KR" b="0" dirty="0"/>
              <a:t>4</a:t>
            </a:r>
            <a:r>
              <a:rPr lang="ko-KR" altLang="en-US" b="0" dirty="0"/>
              <a:t>를 </a:t>
            </a:r>
            <a:r>
              <a:rPr lang="en-US" altLang="ko-KR" b="0" dirty="0"/>
              <a:t>3</a:t>
            </a:r>
            <a:r>
              <a:rPr lang="ko-KR" altLang="en-US" b="0" dirty="0"/>
              <a:t>으로 나누면 나머지는 </a:t>
            </a:r>
            <a:r>
              <a:rPr lang="en-US" altLang="ko-KR" b="0" dirty="0"/>
              <a:t>1(</a:t>
            </a:r>
            <a:r>
              <a:rPr lang="ko-KR" altLang="en-US" b="0" dirty="0"/>
              <a:t>거짓</a:t>
            </a:r>
            <a:r>
              <a:rPr lang="en-US" altLang="ko-KR" b="0" dirty="0"/>
              <a:t>) → hap+=4 </a:t>
            </a:r>
            <a:r>
              <a:rPr lang="ko-KR" altLang="en-US" b="0" dirty="0"/>
              <a:t>수행</a:t>
            </a:r>
          </a:p>
          <a:p>
            <a:pPr lvl="1"/>
            <a:r>
              <a:rPr lang="ko-KR" altLang="en-US" b="0" dirty="0"/>
              <a:t>제</a:t>
            </a:r>
            <a:r>
              <a:rPr lang="en-US" altLang="ko-KR" b="0" dirty="0"/>
              <a:t>5</a:t>
            </a:r>
            <a:r>
              <a:rPr lang="ko-KR" altLang="en-US" b="0" dirty="0"/>
              <a:t>회 </a:t>
            </a:r>
            <a:r>
              <a:rPr lang="en-US" altLang="ko-KR" b="0" dirty="0"/>
              <a:t>: </a:t>
            </a:r>
            <a:r>
              <a:rPr lang="en-US" altLang="ko-KR" b="0" dirty="0" err="1"/>
              <a:t>i</a:t>
            </a:r>
            <a:r>
              <a:rPr lang="en-US" altLang="ko-KR" b="0" dirty="0"/>
              <a:t> </a:t>
            </a:r>
            <a:r>
              <a:rPr lang="ko-KR" altLang="en-US" b="0" dirty="0"/>
              <a:t>값 </a:t>
            </a:r>
            <a:r>
              <a:rPr lang="en-US" altLang="ko-KR" b="0" dirty="0"/>
              <a:t>5</a:t>
            </a:r>
            <a:r>
              <a:rPr lang="ko-KR" altLang="en-US" b="0" dirty="0"/>
              <a:t>를 </a:t>
            </a:r>
            <a:r>
              <a:rPr lang="en-US" altLang="ko-KR" b="0" dirty="0"/>
              <a:t>3</a:t>
            </a:r>
            <a:r>
              <a:rPr lang="ko-KR" altLang="en-US" b="0" dirty="0"/>
              <a:t>으로 나누면 나머지는 </a:t>
            </a:r>
            <a:r>
              <a:rPr lang="en-US" altLang="ko-KR" b="0" dirty="0"/>
              <a:t>2(</a:t>
            </a:r>
            <a:r>
              <a:rPr lang="ko-KR" altLang="en-US" b="0" dirty="0"/>
              <a:t>거짓</a:t>
            </a:r>
            <a:r>
              <a:rPr lang="en-US" altLang="ko-KR" b="0" dirty="0"/>
              <a:t>) → hap+=5 </a:t>
            </a:r>
            <a:r>
              <a:rPr lang="ko-KR" altLang="en-US" b="0" dirty="0"/>
              <a:t>수행</a:t>
            </a:r>
          </a:p>
          <a:p>
            <a:pPr lvl="1"/>
            <a:r>
              <a:rPr lang="ko-KR" altLang="en-US" b="0" dirty="0"/>
              <a:t>제</a:t>
            </a:r>
            <a:r>
              <a:rPr lang="en-US" altLang="ko-KR" b="0" dirty="0"/>
              <a:t>6</a:t>
            </a:r>
            <a:r>
              <a:rPr lang="ko-KR" altLang="en-US" b="0" dirty="0"/>
              <a:t>회 </a:t>
            </a:r>
            <a:r>
              <a:rPr lang="en-US" altLang="ko-KR" b="0" dirty="0"/>
              <a:t>: </a:t>
            </a:r>
            <a:r>
              <a:rPr lang="en-US" altLang="ko-KR" b="0" dirty="0" err="1"/>
              <a:t>i</a:t>
            </a:r>
            <a:r>
              <a:rPr lang="en-US" altLang="ko-KR" b="0" dirty="0"/>
              <a:t> </a:t>
            </a:r>
            <a:r>
              <a:rPr lang="ko-KR" altLang="en-US" b="0" dirty="0"/>
              <a:t>값 </a:t>
            </a:r>
            <a:r>
              <a:rPr lang="en-US" altLang="ko-KR" b="0" dirty="0"/>
              <a:t>6</a:t>
            </a:r>
            <a:r>
              <a:rPr lang="ko-KR" altLang="en-US" b="0" dirty="0"/>
              <a:t>을 </a:t>
            </a:r>
            <a:r>
              <a:rPr lang="en-US" altLang="ko-KR" b="0" dirty="0"/>
              <a:t>3</a:t>
            </a:r>
            <a:r>
              <a:rPr lang="ko-KR" altLang="en-US" b="0" dirty="0"/>
              <a:t>으로 나누면 나머지는 </a:t>
            </a:r>
            <a:r>
              <a:rPr lang="en-US" altLang="ko-KR" b="0" dirty="0"/>
              <a:t>0(</a:t>
            </a:r>
            <a:r>
              <a:rPr lang="ko-KR" altLang="en-US" b="0" dirty="0"/>
              <a:t>참</a:t>
            </a:r>
            <a:r>
              <a:rPr lang="en-US" altLang="ko-KR" b="0" dirty="0"/>
              <a:t>) → continue </a:t>
            </a:r>
            <a:r>
              <a:rPr lang="ko-KR" altLang="en-US" b="0" dirty="0"/>
              <a:t>문 수행 </a:t>
            </a:r>
          </a:p>
          <a:p>
            <a:endParaRPr lang="en-US" altLang="ko-KR" sz="1600" b="0" dirty="0"/>
          </a:p>
          <a:p>
            <a:pPr lvl="1"/>
            <a:r>
              <a:rPr lang="ko-KR" altLang="en-US" b="0" dirty="0"/>
              <a:t>다시 </a:t>
            </a:r>
            <a:r>
              <a:rPr lang="en-US" altLang="ko-KR" b="0" dirty="0"/>
              <a:t>3</a:t>
            </a:r>
            <a:r>
              <a:rPr lang="ko-KR" altLang="en-US" b="0" dirty="0"/>
              <a:t>행으로 되돌아가 다음 </a:t>
            </a:r>
            <a:r>
              <a:rPr lang="en-US" altLang="ko-KR" b="0" dirty="0" err="1"/>
              <a:t>i</a:t>
            </a:r>
            <a:r>
              <a:rPr lang="en-US" altLang="ko-KR" b="0" dirty="0"/>
              <a:t> </a:t>
            </a:r>
            <a:r>
              <a:rPr lang="ko-KR" altLang="en-US" b="0" dirty="0"/>
              <a:t>값을 준비함 </a:t>
            </a:r>
          </a:p>
          <a:p>
            <a:pPr lvl="1"/>
            <a:endParaRPr lang="en-US" altLang="ko-KR" b="0" dirty="0"/>
          </a:p>
          <a:p>
            <a:pPr lvl="1"/>
            <a:r>
              <a:rPr lang="ko-KR" altLang="en-US" b="0" dirty="0"/>
              <a:t>제</a:t>
            </a:r>
            <a:r>
              <a:rPr lang="en-US" altLang="ko-KR" b="0" dirty="0"/>
              <a:t>7</a:t>
            </a:r>
            <a:r>
              <a:rPr lang="ko-KR" altLang="en-US" b="0" dirty="0"/>
              <a:t>회 </a:t>
            </a:r>
            <a:r>
              <a:rPr lang="en-US" altLang="ko-KR" b="0" dirty="0"/>
              <a:t>: …</a:t>
            </a:r>
          </a:p>
          <a:p>
            <a:endParaRPr lang="en-US" altLang="ko-KR" sz="1600" b="0" dirty="0"/>
          </a:p>
          <a:p>
            <a:pPr lvl="1"/>
            <a:r>
              <a:rPr lang="ko-KR" altLang="en-US" b="0" dirty="0"/>
              <a:t>이렇게 계속 진행하면 계산식 </a:t>
            </a:r>
            <a:r>
              <a:rPr lang="en-US" altLang="ko-KR" b="0" dirty="0"/>
              <a:t>hap=1+2+4+5+7+…</a:t>
            </a:r>
            <a:r>
              <a:rPr lang="ko-KR" altLang="en-US" b="0" dirty="0"/>
              <a:t>이 </a:t>
            </a:r>
            <a:r>
              <a:rPr lang="ko-KR" altLang="en-US" dirty="0"/>
              <a:t>됨</a:t>
            </a:r>
          </a:p>
        </p:txBody>
      </p:sp>
    </p:spTree>
    <p:extLst>
      <p:ext uri="{BB962C8B-B14F-4D97-AF65-F5344CB8AC3E}">
        <p14:creationId xmlns:p14="http://schemas.microsoft.com/office/powerpoint/2010/main" val="99101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06 </a:t>
            </a:r>
            <a:r>
              <a:rPr lang="ko-KR" altLang="en-US" sz="2200" dirty="0"/>
              <a:t>조건문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if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a</a:t>
            </a:r>
            <a:r>
              <a:rPr lang="ko-KR" altLang="en-US" dirty="0"/>
              <a:t>에는 </a:t>
            </a:r>
            <a:r>
              <a:rPr lang="en-US" altLang="ko-KR" dirty="0"/>
              <a:t>99</a:t>
            </a:r>
            <a:r>
              <a:rPr lang="ko-KR" altLang="en-US" dirty="0"/>
              <a:t>가 들어 있으므로 조건식 </a:t>
            </a:r>
            <a:r>
              <a:rPr lang="en-US" altLang="ko-KR" dirty="0"/>
              <a:t>a</a:t>
            </a:r>
            <a:r>
              <a:rPr lang="ko-KR" altLang="en-US" dirty="0"/>
              <a:t>＜</a:t>
            </a:r>
            <a:r>
              <a:rPr lang="en-US" altLang="ko-KR" dirty="0"/>
              <a:t>100</a:t>
            </a:r>
            <a:r>
              <a:rPr lang="ko-KR" altLang="en-US" dirty="0"/>
              <a:t>은 참이 되어 </a:t>
            </a:r>
            <a:r>
              <a:rPr lang="en-US" altLang="ko-KR" dirty="0"/>
              <a:t>if </a:t>
            </a:r>
            <a:r>
              <a:rPr lang="ko-KR" altLang="en-US" dirty="0"/>
              <a:t>문을 실행</a:t>
            </a:r>
            <a:endParaRPr lang="en-US" altLang="ko-KR" dirty="0"/>
          </a:p>
          <a:p>
            <a:pPr marL="534987" lvl="2" indent="0">
              <a:buNone/>
            </a:pPr>
            <a:endParaRPr lang="en-US" altLang="ko-KR" sz="1600" dirty="0"/>
          </a:p>
          <a:p>
            <a:pPr marL="534987" lvl="2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225" y="1694192"/>
            <a:ext cx="1699011" cy="327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57"/>
          <a:stretch/>
        </p:blipFill>
        <p:spPr bwMode="auto">
          <a:xfrm>
            <a:off x="554058" y="1673805"/>
            <a:ext cx="5826294" cy="158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9681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06 </a:t>
            </a:r>
            <a:r>
              <a:rPr lang="ko-KR" altLang="en-US" sz="2200" dirty="0"/>
              <a:t>조건문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if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if </a:t>
            </a:r>
            <a:r>
              <a:rPr lang="ko-KR" altLang="en-US" dirty="0"/>
              <a:t>문에서 두 문장 이상을 실행하고 싶다면 다음과 같이 실행할 문장을 모두 들여 써야 함</a:t>
            </a:r>
            <a:endParaRPr lang="en-US" altLang="ko-KR" sz="1600" dirty="0"/>
          </a:p>
          <a:p>
            <a:pPr marL="534987" lvl="2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90AB9EF-834B-A669-A419-9442A3F1A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732999"/>
              </p:ext>
            </p:extLst>
          </p:nvPr>
        </p:nvGraphicFramePr>
        <p:xfrm>
          <a:off x="1601671" y="2099621"/>
          <a:ext cx="5895655" cy="3901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045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5490610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/>
                        </a:rPr>
                        <a:t>Code03-05.py</a:t>
                      </a:r>
                      <a:endParaRPr lang="ko-KR" altLang="en-US" sz="1600" dirty="0"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07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a = 200</a:t>
                      </a:r>
                    </a:p>
                    <a:p>
                      <a:pPr latinLnBrk="1"/>
                      <a:endParaRPr lang="en-US" altLang="ko-KR" sz="16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if a &lt; 100 :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print("100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보다 작군요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.")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print("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거짓이므로 이 문장은 안 보이겠죠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?")</a:t>
                      </a:r>
                    </a:p>
                    <a:p>
                      <a:pPr latinLnBrk="1"/>
                      <a:endParaRPr lang="en-US" altLang="ko-KR" sz="16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print("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프로그램 끝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")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085" y="4059070"/>
            <a:ext cx="1873642" cy="786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63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06 </a:t>
            </a:r>
            <a:r>
              <a:rPr lang="ko-KR" altLang="en-US" sz="2200" dirty="0"/>
              <a:t>조건문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if~ else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참일 때 실행할 문장과 거짓일 때 실행할 문장을 다르게 하려면 </a:t>
            </a:r>
            <a:r>
              <a:rPr lang="en-US" altLang="ko-KR" dirty="0" err="1"/>
              <a:t>if~else</a:t>
            </a:r>
            <a:r>
              <a:rPr lang="en-US" altLang="ko-KR" dirty="0"/>
              <a:t> </a:t>
            </a:r>
            <a:r>
              <a:rPr lang="ko-KR" altLang="en-US" dirty="0"/>
              <a:t>문을 사용</a:t>
            </a:r>
            <a:endParaRPr lang="en-US" altLang="ko-KR" dirty="0"/>
          </a:p>
          <a:p>
            <a:pPr marL="534987" lvl="2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16" y="2063479"/>
            <a:ext cx="4554569" cy="2760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4262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06 </a:t>
            </a:r>
            <a:r>
              <a:rPr lang="ko-KR" altLang="en-US" sz="2200" dirty="0"/>
              <a:t>조건문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if~ else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다음과 같이 </a:t>
            </a:r>
            <a:r>
              <a:rPr lang="en-US" altLang="ko-KR" dirty="0"/>
              <a:t>a</a:t>
            </a:r>
            <a:r>
              <a:rPr lang="ko-KR" altLang="en-US" dirty="0"/>
              <a:t>에는 </a:t>
            </a:r>
            <a:r>
              <a:rPr lang="en-US" altLang="ko-KR" dirty="0"/>
              <a:t>200</a:t>
            </a:r>
            <a:r>
              <a:rPr lang="ko-KR" altLang="en-US" dirty="0"/>
              <a:t>이 들어 있으므로 </a:t>
            </a:r>
            <a:r>
              <a:rPr lang="en-US" altLang="ko-KR" dirty="0"/>
              <a:t>3</a:t>
            </a:r>
            <a:r>
              <a:rPr lang="ko-KR" altLang="en-US" dirty="0"/>
              <a:t>행의 조건식은 거짓이 되어 </a:t>
            </a:r>
            <a:r>
              <a:rPr lang="en-US" altLang="ko-KR" dirty="0"/>
              <a:t>5</a:t>
            </a:r>
            <a:r>
              <a:rPr lang="ko-KR" altLang="en-US" dirty="0"/>
              <a:t>행의 </a:t>
            </a:r>
            <a:r>
              <a:rPr lang="en-US" altLang="ko-KR" dirty="0"/>
              <a:t>else </a:t>
            </a:r>
            <a:r>
              <a:rPr lang="ko-KR" altLang="en-US" dirty="0"/>
              <a:t>아래에 있는 </a:t>
            </a:r>
            <a:r>
              <a:rPr lang="en-US" altLang="ko-KR" dirty="0"/>
              <a:t>6</a:t>
            </a:r>
            <a:r>
              <a:rPr lang="ko-KR" altLang="en-US" dirty="0"/>
              <a:t>행을 실행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92E43FB-68AF-7647-60C4-D1C7CD39F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616757"/>
              </p:ext>
            </p:extLst>
          </p:nvPr>
        </p:nvGraphicFramePr>
        <p:xfrm>
          <a:off x="1061610" y="2501435"/>
          <a:ext cx="3870430" cy="195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683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3296747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/>
                        </a:rPr>
                        <a:t>Code03-06.py</a:t>
                      </a:r>
                      <a:endParaRPr lang="ko-KR" altLang="en-US" sz="1500" dirty="0"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15849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06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a = 200</a:t>
                      </a:r>
                    </a:p>
                    <a:p>
                      <a:pPr latinLnBrk="1"/>
                      <a:endParaRPr lang="en-US" altLang="ko-KR" sz="15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if a &lt; 100 :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print("100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보다 작군요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.")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else :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print("100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보다 크군요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.")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830" y="4554646"/>
            <a:ext cx="1832937" cy="975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2393885"/>
            <a:ext cx="2896832" cy="3333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26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06 </a:t>
            </a:r>
            <a:r>
              <a:rPr lang="ko-KR" altLang="en-US" sz="2200" dirty="0"/>
              <a:t>조건문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if~ else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입력한 숫자가 짝수인지 홀수인지를 계산하는 코드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92E43FB-68AF-7647-60C4-D1C7CD39F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34708"/>
              </p:ext>
            </p:extLst>
          </p:nvPr>
        </p:nvGraphicFramePr>
        <p:xfrm>
          <a:off x="1061610" y="2348880"/>
          <a:ext cx="4320480" cy="195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055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3825425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/>
                        </a:rPr>
                        <a:t>Code03-07.py</a:t>
                      </a:r>
                      <a:endParaRPr lang="ko-KR" altLang="en-US" sz="1500" dirty="0"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15849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06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a = int(input("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정수를 입력하세요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: "))</a:t>
                      </a:r>
                    </a:p>
                    <a:p>
                      <a:pPr latinLnBrk="1"/>
                      <a:endParaRPr lang="en-US" altLang="ko-KR" sz="15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if a % 2 == 0 :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print("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짝수를 입력했군요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.")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else :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    print("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홀수를 입력했군요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/>
                        </a:rPr>
                        <a:t>.")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334" y="3023954"/>
            <a:ext cx="2672823" cy="132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255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06 </a:t>
            </a:r>
            <a:r>
              <a:rPr lang="ko-KR" altLang="en-US" sz="2200" dirty="0"/>
              <a:t>조건문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예를 들어 강의실에 있는 학생 중에서 </a:t>
            </a:r>
            <a:r>
              <a:rPr lang="en-US" altLang="ko-KR" dirty="0"/>
              <a:t>20</a:t>
            </a:r>
            <a:r>
              <a:rPr lang="ko-KR" altLang="en-US" dirty="0"/>
              <a:t>세 이상의 남자가 몇 명인지를 구하는 프로그램을 만든다고 하면</a:t>
            </a:r>
            <a:r>
              <a:rPr lang="en-US" altLang="ko-KR" dirty="0"/>
              <a:t>, </a:t>
            </a:r>
            <a:r>
              <a:rPr lang="ko-KR" altLang="en-US" dirty="0"/>
              <a:t>일단 성별을 구별하고</a:t>
            </a:r>
            <a:r>
              <a:rPr lang="en-US" altLang="ko-KR" dirty="0"/>
              <a:t>, </a:t>
            </a:r>
            <a:r>
              <a:rPr lang="ko-KR" altLang="en-US" dirty="0"/>
              <a:t>남학생 중에서 다시 </a:t>
            </a:r>
            <a:r>
              <a:rPr lang="en-US" altLang="ko-KR" dirty="0"/>
              <a:t>20</a:t>
            </a:r>
            <a:r>
              <a:rPr lang="ko-KR" altLang="en-US" dirty="0"/>
              <a:t>대 여부를 구별해야 함</a:t>
            </a:r>
            <a:endParaRPr lang="en-US" altLang="ko-KR" dirty="0"/>
          </a:p>
          <a:p>
            <a:pPr lvl="1"/>
            <a:r>
              <a:rPr lang="en-US" altLang="ko-KR" dirty="0"/>
              <a:t>if </a:t>
            </a:r>
            <a:r>
              <a:rPr lang="ko-KR" altLang="en-US" dirty="0"/>
              <a:t>문을 한 번 실행한 후 그 결과에서 </a:t>
            </a:r>
            <a:r>
              <a:rPr lang="en-US" altLang="ko-KR" dirty="0"/>
              <a:t>if </a:t>
            </a:r>
            <a:r>
              <a:rPr lang="ko-KR" altLang="en-US" dirty="0"/>
              <a:t>문을 다시 실행하는 중첩 </a:t>
            </a:r>
            <a:r>
              <a:rPr lang="en-US" altLang="ko-KR" dirty="0"/>
              <a:t>if </a:t>
            </a:r>
            <a:r>
              <a:rPr lang="ko-KR" altLang="en-US" dirty="0"/>
              <a:t>문이 필요함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745" y="2588907"/>
            <a:ext cx="4371186" cy="3135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760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2035</Words>
  <Application>Microsoft Office PowerPoint</Application>
  <PresentationFormat>화면 슬라이드 쇼(4:3)</PresentationFormat>
  <Paragraphs>481</Paragraphs>
  <Slides>40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0" baseType="lpstr">
      <vt:lpstr>D2Coding</vt:lpstr>
      <vt:lpstr>HHHOAY+YDVYMjO12</vt:lpstr>
      <vt:lpstr>HY견고딕</vt:lpstr>
      <vt:lpstr>HY신명조</vt:lpstr>
      <vt:lpstr>ITC Garamond Std Lt</vt:lpstr>
      <vt:lpstr>맑은 고딕</vt:lpstr>
      <vt:lpstr>Arial</vt:lpstr>
      <vt:lpstr>Verdana</vt:lpstr>
      <vt:lpstr>Wingdings</vt:lpstr>
      <vt:lpstr>1_Office 테마</vt:lpstr>
      <vt:lpstr>PowerPoint 프레젠테이션</vt:lpstr>
      <vt:lpstr>조건문, 반복문을 살펴본다.</vt:lpstr>
      <vt:lpstr>Section 06 조건문</vt:lpstr>
      <vt:lpstr>Section 06 조건문</vt:lpstr>
      <vt:lpstr>Section 06 조건문</vt:lpstr>
      <vt:lpstr>Section 06 조건문</vt:lpstr>
      <vt:lpstr>Section 06 조건문</vt:lpstr>
      <vt:lpstr>Section 06 조건문</vt:lpstr>
      <vt:lpstr>Section 06 조건문</vt:lpstr>
      <vt:lpstr>Section 06 조건문</vt:lpstr>
      <vt:lpstr>Section 06 조건문</vt:lpstr>
      <vt:lpstr>Section 06 조건문</vt:lpstr>
      <vt:lpstr>Section 06 조건문</vt:lpstr>
      <vt:lpstr>PowerPoint 프레젠테이션</vt:lpstr>
      <vt:lpstr>Section 07 반복문</vt:lpstr>
      <vt:lpstr>Section 07 반복문</vt:lpstr>
      <vt:lpstr>Section 07 반복문</vt:lpstr>
      <vt:lpstr>Section 07 반복문</vt:lpstr>
      <vt:lpstr>Section 07 반복문</vt:lpstr>
      <vt:lpstr>Section 07 반복문</vt:lpstr>
      <vt:lpstr>Section 07 반복문</vt:lpstr>
      <vt:lpstr>Section 07 반복문</vt:lpstr>
      <vt:lpstr>Section 07 반복문</vt:lpstr>
      <vt:lpstr>Section 07 반복문</vt:lpstr>
      <vt:lpstr>Section 07 반복문</vt:lpstr>
      <vt:lpstr>Section 07 반복문</vt:lpstr>
      <vt:lpstr>Section 07 반복문</vt:lpstr>
      <vt:lpstr>Section 07 반복문</vt:lpstr>
      <vt:lpstr>Section 07 반복문</vt:lpstr>
      <vt:lpstr>Section 07 반복문</vt:lpstr>
      <vt:lpstr>Section 07 반복문</vt:lpstr>
      <vt:lpstr>Section 07 반복문</vt:lpstr>
      <vt:lpstr>Section 07 반복문</vt:lpstr>
      <vt:lpstr>Section 07 반복문</vt:lpstr>
      <vt:lpstr>Section 07 반복문</vt:lpstr>
      <vt:lpstr>Section 07 반복문</vt:lpstr>
      <vt:lpstr>Section 07 반복문</vt:lpstr>
      <vt:lpstr>Section 07 반복문</vt:lpstr>
      <vt:lpstr>Section 07 반복문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USER</cp:lastModifiedBy>
  <cp:revision>538</cp:revision>
  <dcterms:created xsi:type="dcterms:W3CDTF">2012-07-23T02:34:37Z</dcterms:created>
  <dcterms:modified xsi:type="dcterms:W3CDTF">2022-09-12T23:05:41Z</dcterms:modified>
  <cp:version/>
</cp:coreProperties>
</file>