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3" r:id="rId1"/>
  </p:sldMasterIdLst>
  <p:notesMasterIdLst>
    <p:notesMasterId r:id="rId9"/>
  </p:notesMasterIdLst>
  <p:handoutMasterIdLst>
    <p:handoutMasterId r:id="rId10"/>
  </p:handoutMasterIdLst>
  <p:sldIdLst>
    <p:sldId id="329" r:id="rId2"/>
    <p:sldId id="367" r:id="rId3"/>
    <p:sldId id="378" r:id="rId4"/>
    <p:sldId id="379" r:id="rId5"/>
    <p:sldId id="417" r:id="rId6"/>
    <p:sldId id="428" r:id="rId7"/>
    <p:sldId id="427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7" autoAdjust="0"/>
    <p:restoredTop sz="96429" autoAdjust="0"/>
  </p:normalViewPr>
  <p:slideViewPr>
    <p:cSldViewPr>
      <p:cViewPr varScale="1">
        <p:scale>
          <a:sx n="75" d="100"/>
          <a:sy n="75" d="100"/>
        </p:scale>
        <p:origin x="72" y="44"/>
      </p:cViewPr>
      <p:guideLst>
        <p:guide orient="horz" pos="2159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2022-09-20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2022-09-20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061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BEA362A-439F-7401-3695-9BFC25802357}"/>
              </a:ext>
            </a:extLst>
          </p:cNvPr>
          <p:cNvSpPr/>
          <p:nvPr userDrawn="1"/>
        </p:nvSpPr>
        <p:spPr>
          <a:xfrm>
            <a:off x="0" y="0"/>
            <a:ext cx="400223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E77C1C-530D-D8E4-1284-51B10F003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13" y="1448780"/>
            <a:ext cx="2817357" cy="3915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127427-DD2C-11E3-4DB4-C92F8D4325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6965" y="2258870"/>
            <a:ext cx="4410490" cy="1089632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BF68B12-AC96-3A95-0654-DCD3395CAA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7467" y="3654025"/>
            <a:ext cx="4274842" cy="480053"/>
          </a:xfrm>
        </p:spPr>
        <p:txBody>
          <a:bodyPr>
            <a:normAutofit/>
          </a:bodyPr>
          <a:lstStyle>
            <a:lvl1pPr marL="0" indent="0">
              <a:buNone/>
              <a:defRPr sz="2000" spc="-3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PART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파트명</a:t>
            </a:r>
            <a:endParaRPr lang="en-US" altLang="ko-KR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54321C05-52AF-BCDB-3928-7DDDBEBD88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7467" y="4134078"/>
            <a:ext cx="4274842" cy="660916"/>
          </a:xfrm>
        </p:spPr>
        <p:txBody>
          <a:bodyPr>
            <a:noAutofit/>
          </a:bodyPr>
          <a:lstStyle>
            <a:lvl1pPr marL="0" indent="0">
              <a:buNone/>
              <a:defRPr sz="2400" spc="-30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CHAPTER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챕터명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8766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BEA362A-439F-7401-3695-9BFC25802357}"/>
              </a:ext>
            </a:extLst>
          </p:cNvPr>
          <p:cNvSpPr/>
          <p:nvPr userDrawn="1"/>
        </p:nvSpPr>
        <p:spPr>
          <a:xfrm>
            <a:off x="0" y="0"/>
            <a:ext cx="400223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E77C1C-530D-D8E4-1284-51B10F003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6" y="893878"/>
            <a:ext cx="2817357" cy="5070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127427-DD2C-11E3-4DB4-C92F8D4325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6965" y="1928834"/>
            <a:ext cx="4410490" cy="1419668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BF68B12-AC96-3A95-0654-DCD3395CAA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7467" y="3789042"/>
            <a:ext cx="4274842" cy="480053"/>
          </a:xfrm>
        </p:spPr>
        <p:txBody>
          <a:bodyPr>
            <a:normAutofit/>
          </a:bodyPr>
          <a:lstStyle>
            <a:lvl1pPr marL="0" indent="0">
              <a:buNone/>
              <a:defRPr sz="2000" spc="-3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PART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파트명</a:t>
            </a:r>
            <a:endParaRPr lang="en-US" altLang="ko-KR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54321C05-52AF-BCDB-3928-7DDDBEBD88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7467" y="4269095"/>
            <a:ext cx="4274842" cy="660916"/>
          </a:xfrm>
        </p:spPr>
        <p:txBody>
          <a:bodyPr>
            <a:noAutofit/>
          </a:bodyPr>
          <a:lstStyle>
            <a:lvl1pPr marL="0" indent="0">
              <a:buNone/>
              <a:defRPr sz="2400" spc="-30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CHAPTER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챕터명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저작권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BC6CB981-A278-814B-ABD2-3DE2D9DE144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489316"/>
            <a:ext cx="9143999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IT </a:t>
            </a:r>
            <a:r>
              <a:rPr lang="en-US" altLang="ko-KR" sz="2000" b="0" spc="-150" dirty="0" err="1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CookBook</a:t>
            </a:r>
            <a:r>
              <a:rPr lang="en-US" altLang="ko-KR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파이썬 데이터 분석 </a:t>
            </a:r>
            <a:r>
              <a:rPr lang="en-US" altLang="ko-KR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 Beginner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DB09CF2-2E30-D647-D245-06258A020757}"/>
              </a:ext>
            </a:extLst>
          </p:cNvPr>
          <p:cNvSpPr txBox="1"/>
          <p:nvPr userDrawn="1"/>
        </p:nvSpPr>
        <p:spPr>
          <a:xfrm>
            <a:off x="1" y="2648914"/>
            <a:ext cx="9143998" cy="1132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defRPr/>
            </a:pPr>
            <a:endParaRPr lang="en-US" altLang="ko-KR" sz="1000" dirty="0">
              <a:solidFill>
                <a:srgbClr val="222222"/>
              </a:solidFill>
              <a:latin typeface="+mn-lt"/>
            </a:endParaRPr>
          </a:p>
          <a:p>
            <a:pPr algn="ctr"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]</a:t>
            </a:r>
          </a:p>
          <a:p>
            <a:pPr algn="ctr">
              <a:defRPr/>
            </a:pPr>
            <a:endParaRPr lang="en-US" altLang="ko-KR" sz="1000" dirty="0">
              <a:solidFill>
                <a:prstClr val="black"/>
              </a:solidFill>
              <a:latin typeface="+mn-lt"/>
            </a:endParaRPr>
          </a:p>
          <a:p>
            <a:pPr marL="0" indent="0" algn="ctr">
              <a:lnSpc>
                <a:spcPct val="120000"/>
              </a:lnSpc>
              <a:buFont typeface="Arial" pitchFamily="34" charset="0"/>
              <a:buNone/>
              <a:defRPr/>
            </a:pP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본 강의교안의 저작권은 </a:t>
            </a:r>
            <a:r>
              <a:rPr lang="ko-KR" altLang="en-US" sz="1400" b="1" spc="-100" dirty="0">
                <a:solidFill>
                  <a:prstClr val="black"/>
                </a:solidFill>
                <a:latin typeface="+mn-lt"/>
              </a:rPr>
              <a:t>우재남</a:t>
            </a: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과 </a:t>
            </a:r>
            <a:r>
              <a:rPr lang="ko-KR" altLang="en-US" sz="1400" b="1" spc="-100" dirty="0" err="1">
                <a:solidFill>
                  <a:prstClr val="black"/>
                </a:solidFill>
                <a:latin typeface="+mn-lt"/>
              </a:rPr>
              <a:t>한빛아카데미㈜</a:t>
            </a:r>
            <a:r>
              <a:rPr lang="ko-KR" altLang="en-US" sz="1400" spc="-100" dirty="0" err="1">
                <a:solidFill>
                  <a:prstClr val="black"/>
                </a:solidFill>
                <a:latin typeface="+mn-lt"/>
              </a:rPr>
              <a:t>에</a:t>
            </a: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 있습니다</a:t>
            </a:r>
            <a:r>
              <a:rPr lang="en-US" altLang="ko-KR" sz="1400" spc="-100" dirty="0">
                <a:solidFill>
                  <a:prstClr val="black"/>
                </a:solidFill>
                <a:latin typeface="+mn-lt"/>
              </a:rPr>
              <a:t>.</a:t>
            </a:r>
          </a:p>
          <a:p>
            <a:pPr marL="0" indent="0" algn="ctr">
              <a:lnSpc>
                <a:spcPct val="120000"/>
              </a:lnSpc>
              <a:buFont typeface="Arial" pitchFamily="34" charset="0"/>
              <a:buNone/>
              <a:defRPr/>
            </a:pP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이 자료는 강의 보조자료로 제공되는 것으로</a:t>
            </a:r>
            <a:r>
              <a:rPr lang="en-US" altLang="ko-KR" sz="1400" spc="-100" dirty="0">
                <a:solidFill>
                  <a:prstClr val="black"/>
                </a:solidFill>
                <a:latin typeface="+mn-lt"/>
              </a:rPr>
              <a:t>, </a:t>
            </a: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무단 전재 및 배포를 금합니다</a:t>
            </a:r>
            <a:r>
              <a:rPr lang="en-US" altLang="ko-KR" sz="1400" spc="-100" dirty="0">
                <a:solidFill>
                  <a:prstClr val="black"/>
                </a:solidFill>
                <a:latin typeface="+mn-lt"/>
              </a:rPr>
              <a:t>.</a:t>
            </a: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D0FB39F7-9A65-D73B-D193-4DAB1CC6248E}"/>
              </a:ext>
            </a:extLst>
          </p:cNvPr>
          <p:cNvSpPr/>
          <p:nvPr userDrawn="1"/>
        </p:nvSpPr>
        <p:spPr>
          <a:xfrm>
            <a:off x="323057" y="434276"/>
            <a:ext cx="8497887" cy="6055064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>
            <a:extLst>
              <a:ext uri="{FF2B5EF4-FFF2-40B4-BE49-F238E27FC236}">
                <a16:creationId xmlns:a16="http://schemas.microsoft.com/office/drawing/2014/main" id="{BA6DE87D-1B1B-44CB-E725-BF05BF4517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6400" y="5529233"/>
            <a:ext cx="1591200" cy="3300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50563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7002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l">
              <a:spcBef>
                <a:spcPct val="20000"/>
              </a:spcBef>
            </a:pPr>
            <a:r>
              <a:rPr lang="ko-KR" altLang="en-US" sz="2400" spc="-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학습 목표</a:t>
            </a:r>
            <a:endParaRPr lang="ko-KR" altLang="en-US" sz="2400" spc="-300" dirty="0">
              <a:solidFill>
                <a:srgbClr val="8B333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549347"/>
            <a:ext cx="733425" cy="31024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/37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8963994" cy="5669959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7030A0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400"/>
            </a:lvl3pPr>
            <a:lvl4pPr marL="898525" indent="-177800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200"/>
            </a:lvl4pPr>
            <a:lvl5pPr marL="1077913" indent="-179388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5D5EA4-C393-75DD-49EC-D02396089A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953" y="3429001"/>
            <a:ext cx="3387898" cy="301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8621"/>
            <a:ext cx="9144000" cy="690471"/>
          </a:xfrm>
          <a:prstGeom prst="rect">
            <a:avLst/>
          </a:prstGeom>
          <a:solidFill>
            <a:srgbClr val="F6F983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549347"/>
            <a:ext cx="733425" cy="33591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128634"/>
            <a:ext cx="7785100" cy="474663"/>
          </a:xfrm>
        </p:spPr>
        <p:txBody>
          <a:bodyPr>
            <a:noAutofit/>
          </a:bodyPr>
          <a:lstStyle>
            <a:lvl1pPr algn="l">
              <a:defRPr sz="22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8963994" cy="5669959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FFE45B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400"/>
            </a:lvl3pPr>
            <a:lvl4pPr marL="898525" indent="-177800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200"/>
            </a:lvl4pPr>
            <a:lvl5pPr marL="1077913" indent="-179388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6"/>
            <a:ext cx="8756650" cy="280047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169818" y="2828933"/>
            <a:ext cx="2824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i="0" dirty="0">
                <a:solidFill>
                  <a:schemeClr val="accent4"/>
                </a:solidFill>
                <a:latin typeface="+mn-lt"/>
              </a:rPr>
              <a:t>Thank You</a:t>
            </a:r>
            <a:endParaRPr lang="ko-KR" altLang="en-US" sz="4000" b="1" i="0" dirty="0">
              <a:solidFill>
                <a:schemeClr val="accent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643689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8621"/>
            <a:ext cx="9144000" cy="690471"/>
          </a:xfrm>
          <a:prstGeom prst="rect">
            <a:avLst/>
          </a:prstGeom>
          <a:solidFill>
            <a:srgbClr val="92D050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549347"/>
            <a:ext cx="733425" cy="33591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128634"/>
            <a:ext cx="7785100" cy="474663"/>
          </a:xfrm>
        </p:spPr>
        <p:txBody>
          <a:bodyPr>
            <a:noAutofit/>
          </a:bodyPr>
          <a:lstStyle>
            <a:lvl1pPr algn="l">
              <a:defRPr sz="22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8963994" cy="5669959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00B050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rgbClr val="00B050"/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rgbClr val="00B050"/>
              </a:buClr>
              <a:buFont typeface="Wingdings" panose="05000000000000000000" pitchFamily="2" charset="2"/>
              <a:buChar char="§"/>
              <a:defRPr sz="1400"/>
            </a:lvl3pPr>
            <a:lvl4pPr marL="898525" indent="-177800">
              <a:lnSpc>
                <a:spcPct val="120000"/>
              </a:lnSpc>
              <a:buClr>
                <a:srgbClr val="00B050"/>
              </a:buClr>
              <a:buFont typeface="Wingdings" panose="05000000000000000000" pitchFamily="2" charset="2"/>
              <a:buChar char="§"/>
              <a:defRPr sz="1200"/>
            </a:lvl4pPr>
            <a:lvl5pPr marL="1077913" indent="-179388">
              <a:lnSpc>
                <a:spcPct val="120000"/>
              </a:lnSpc>
              <a:buClr>
                <a:srgbClr val="00B050"/>
              </a:buClr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6461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2022-09-20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6" r:id="rId2"/>
    <p:sldLayoutId id="2147483701" r:id="rId3"/>
    <p:sldLayoutId id="2147483697" r:id="rId4"/>
    <p:sldLayoutId id="2147483698" r:id="rId5"/>
    <p:sldLayoutId id="2147483699" r:id="rId6"/>
    <p:sldLayoutId id="2147483700" r:id="rId7"/>
    <p:sldLayoutId id="2147483704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DDD0A1B0-217A-4C03-8E89-9D3307DD8957}"/>
              </a:ext>
            </a:extLst>
          </p:cNvPr>
          <p:cNvSpPr txBox="1">
            <a:spLocks/>
          </p:cNvSpPr>
          <p:nvPr/>
        </p:nvSpPr>
        <p:spPr>
          <a:xfrm>
            <a:off x="4842030" y="188640"/>
            <a:ext cx="4166954" cy="81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 spc="-3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latin typeface="HY신명조" panose="02030600000101010101" pitchFamily="18" charset="-127"/>
                <a:ea typeface="HY신명조" panose="02030600000101010101" pitchFamily="18" charset="-127"/>
              </a:rPr>
              <a:t> 교재</a:t>
            </a:r>
            <a:r>
              <a:rPr lang="en-US" altLang="ko-KR" sz="1800">
                <a:latin typeface="HY신명조" panose="02030600000101010101" pitchFamily="18" charset="-127"/>
                <a:ea typeface="HY신명조" panose="02030600000101010101" pitchFamily="18" charset="-127"/>
              </a:rPr>
              <a:t>,  </a:t>
            </a:r>
            <a:r>
              <a:rPr lang="ko-KR" altLang="en-US" sz="1800">
                <a:latin typeface="HY신명조" panose="02030600000101010101" pitchFamily="18" charset="-127"/>
                <a:ea typeface="HY신명조" panose="02030600000101010101" pitchFamily="18" charset="-127"/>
              </a:rPr>
              <a:t>출판사에서 제공하는 강의자료를  </a:t>
            </a:r>
            <a:endParaRPr lang="en-US" altLang="ko-KR" sz="180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800">
                <a:latin typeface="HY신명조" panose="02030600000101010101" pitchFamily="18" charset="-127"/>
                <a:ea typeface="HY신명조" panose="02030600000101010101" pitchFamily="18" charset="-127"/>
              </a:rPr>
              <a:t> 편집</a:t>
            </a:r>
            <a:r>
              <a:rPr lang="en-US" altLang="ko-KR" sz="180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800">
                <a:latin typeface="HY신명조" panose="02030600000101010101" pitchFamily="18" charset="-127"/>
                <a:ea typeface="HY신명조" panose="02030600000101010101" pitchFamily="18" charset="-127"/>
              </a:rPr>
              <a:t>가공한 자료입니다</a:t>
            </a:r>
            <a:r>
              <a:rPr lang="en-US" altLang="ko-KR" sz="1800">
                <a:latin typeface="HY신명조" panose="02030600000101010101" pitchFamily="18" charset="-127"/>
                <a:ea typeface="HY신명조" panose="02030600000101010101" pitchFamily="18" charset="-127"/>
              </a:rPr>
              <a:t>.         - </a:t>
            </a:r>
            <a:r>
              <a:rPr lang="ko-KR" altLang="en-US" sz="1800">
                <a:latin typeface="HY신명조" panose="02030600000101010101" pitchFamily="18" charset="-127"/>
                <a:ea typeface="HY신명조" panose="02030600000101010101" pitchFamily="18" charset="-127"/>
              </a:rPr>
              <a:t>안계현</a:t>
            </a:r>
            <a:r>
              <a:rPr lang="en-US" altLang="ko-KR" sz="1800">
                <a:latin typeface="HY신명조" panose="02030600000101010101" pitchFamily="18" charset="-127"/>
                <a:ea typeface="HY신명조" panose="02030600000101010101" pitchFamily="18" charset="-127"/>
              </a:rPr>
              <a:t>-</a:t>
            </a:r>
            <a:endParaRPr lang="ko-KR" altLang="en-US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913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F0A0EC4F-B739-7963-0780-205D9B1252F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0" dirty="0"/>
              <a:t>CSV </a:t>
            </a:r>
            <a:r>
              <a:rPr lang="ko-KR" altLang="en-US" b="0" dirty="0"/>
              <a:t>파일의 구조에 대해서 </a:t>
            </a:r>
            <a:r>
              <a:rPr lang="ko-KR" altLang="en-US" b="0"/>
              <a:t>이해한다</a:t>
            </a:r>
            <a:r>
              <a:rPr lang="en-US" altLang="ko-KR" b="0"/>
              <a:t>.</a:t>
            </a:r>
            <a:endParaRPr lang="en-US" altLang="ko-KR" b="0" dirty="0"/>
          </a:p>
          <a:p>
            <a:r>
              <a:rPr lang="en-US" altLang="ko-KR" b="0" dirty="0"/>
              <a:t>CSV </a:t>
            </a:r>
            <a:r>
              <a:rPr lang="ko-KR" altLang="en-US" b="0" dirty="0"/>
              <a:t>라이브러리를 이용해서 읽거나 쓰는 기능을 </a:t>
            </a:r>
            <a:r>
              <a:rPr lang="ko-KR" altLang="en-US" b="0"/>
              <a:t>배운다</a:t>
            </a:r>
            <a:r>
              <a:rPr lang="en-US" altLang="ko-KR" b="0"/>
              <a:t>.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19194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CSV </a:t>
            </a:r>
            <a:r>
              <a:rPr lang="ko-KR" altLang="en-US" dirty="0"/>
              <a:t>파일 처리 방법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개념</a:t>
            </a:r>
            <a:endParaRPr lang="en-US" altLang="ko-KR" dirty="0"/>
          </a:p>
          <a:p>
            <a:pPr lvl="1"/>
            <a:r>
              <a:rPr lang="en-US" altLang="ko-KR" dirty="0"/>
              <a:t>CSV </a:t>
            </a:r>
            <a:r>
              <a:rPr lang="ko-KR" altLang="en-US" dirty="0"/>
              <a:t>파일은 </a:t>
            </a:r>
            <a:r>
              <a:rPr lang="en-US" altLang="ko-KR" dirty="0"/>
              <a:t>Comma Separated Values</a:t>
            </a:r>
            <a:r>
              <a:rPr lang="ko-KR" altLang="en-US" dirty="0"/>
              <a:t>의 약자로 ‘쉼표로 구분된 값’</a:t>
            </a:r>
            <a:endParaRPr lang="en-US" altLang="ko-KR" dirty="0"/>
          </a:p>
          <a:p>
            <a:pPr lvl="1"/>
            <a:r>
              <a:rPr lang="ko-KR" altLang="en-US" dirty="0"/>
              <a:t>숫자나 문자열로 구성된 표를 단순한 텍스트 형식으로 저장한 것</a:t>
            </a:r>
            <a:endParaRPr lang="en-US" altLang="ko-KR" dirty="0"/>
          </a:p>
          <a:p>
            <a:pPr lvl="1"/>
            <a:r>
              <a:rPr lang="ko-KR" altLang="en-US" dirty="0"/>
              <a:t>텍스트 파일처럼 메모장에서 생성</a:t>
            </a:r>
            <a:r>
              <a:rPr lang="en-US" altLang="ko-KR" dirty="0"/>
              <a:t>, </a:t>
            </a:r>
            <a:r>
              <a:rPr lang="ko-KR" altLang="en-US" dirty="0"/>
              <a:t>읽기</a:t>
            </a:r>
            <a:r>
              <a:rPr lang="en-US" altLang="ko-KR" dirty="0"/>
              <a:t>, </a:t>
            </a:r>
            <a:r>
              <a:rPr lang="ko-KR" altLang="en-US" dirty="0"/>
              <a:t>쓰기가 가능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9849AF-B695-4025-8CEE-8C1BAF2EA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735" y="2708920"/>
            <a:ext cx="4917683" cy="296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0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CA7C7F0-4A97-481E-8304-312E35B141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5" t="26671" r="22438" b="41153"/>
          <a:stretch/>
        </p:blipFill>
        <p:spPr>
          <a:xfrm>
            <a:off x="1100180" y="3078876"/>
            <a:ext cx="6890635" cy="2110501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CSV </a:t>
            </a:r>
            <a:r>
              <a:rPr lang="ko-KR" altLang="en-US" dirty="0"/>
              <a:t>파일 처리 방법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개념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6-1]</a:t>
            </a:r>
            <a:r>
              <a:rPr lang="ko-KR" altLang="en-US" dirty="0"/>
              <a:t>의 </a:t>
            </a:r>
            <a:r>
              <a:rPr lang="en-US" altLang="ko-KR" dirty="0"/>
              <a:t>CSV </a:t>
            </a:r>
            <a:r>
              <a:rPr lang="ko-KR" altLang="en-US" dirty="0"/>
              <a:t>파일은 </a:t>
            </a:r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6-1]</a:t>
            </a:r>
            <a:r>
              <a:rPr lang="ko-KR" altLang="en-US" dirty="0"/>
              <a:t>과 같은 형태의 데이터를 입력한 것</a:t>
            </a:r>
            <a:endParaRPr lang="en-US" altLang="ko-KR" dirty="0"/>
          </a:p>
          <a:p>
            <a:pPr lvl="1"/>
            <a:r>
              <a:rPr lang="ko-KR" altLang="en-US" dirty="0"/>
              <a:t>첫 행은 각 열의 값의 이름을 표현한 헤더</a:t>
            </a:r>
            <a:r>
              <a:rPr lang="en-US" altLang="ko-KR" dirty="0"/>
              <a:t>(Header), </a:t>
            </a:r>
            <a:r>
              <a:rPr lang="ko-KR" altLang="en-US" dirty="0"/>
              <a:t>두 번째 행부터는 데이터 값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736FF6-5349-40D9-8DAE-CE7FA85B532D}"/>
              </a:ext>
            </a:extLst>
          </p:cNvPr>
          <p:cNvSpPr/>
          <p:nvPr/>
        </p:nvSpPr>
        <p:spPr>
          <a:xfrm>
            <a:off x="3986935" y="1538790"/>
            <a:ext cx="1260140" cy="36004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69E3BF-44A5-476C-8D6A-1AAFD3FF9AF5}"/>
              </a:ext>
            </a:extLst>
          </p:cNvPr>
          <p:cNvSpPr/>
          <p:nvPr/>
        </p:nvSpPr>
        <p:spPr>
          <a:xfrm>
            <a:off x="1153180" y="3023955"/>
            <a:ext cx="6837635" cy="2336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CDA39F-899E-4BAE-BCD2-F4F773E2A3F7}"/>
              </a:ext>
            </a:extLst>
          </p:cNvPr>
          <p:cNvSpPr/>
          <p:nvPr/>
        </p:nvSpPr>
        <p:spPr>
          <a:xfrm>
            <a:off x="1153181" y="3275064"/>
            <a:ext cx="6837634" cy="191431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1408FE-D427-49B8-9621-8416AB8C26D3}"/>
              </a:ext>
            </a:extLst>
          </p:cNvPr>
          <p:cNvSpPr/>
          <p:nvPr/>
        </p:nvSpPr>
        <p:spPr>
          <a:xfrm>
            <a:off x="6912260" y="1514697"/>
            <a:ext cx="1057617" cy="38413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3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26747-63E9-4139-BACB-88A69876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CSV </a:t>
            </a:r>
            <a:r>
              <a:rPr lang="ko-KR" altLang="en-US"/>
              <a:t>파일 읽기  </a:t>
            </a:r>
            <a:r>
              <a:rPr lang="en-US" altLang="ko-KR"/>
              <a:t>- csv </a:t>
            </a:r>
            <a:r>
              <a:rPr lang="ko-KR" altLang="en-US"/>
              <a:t>모듈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A88DFF-FD64-4523-8FCE-D1933D4770B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/>
              <a:t>기본 </a:t>
            </a:r>
            <a:r>
              <a:rPr lang="ko-KR" altLang="en-US" dirty="0"/>
              <a:t>내장된 </a:t>
            </a:r>
            <a:r>
              <a:rPr lang="en-US" altLang="ko-KR" dirty="0"/>
              <a:t>csv </a:t>
            </a:r>
            <a:r>
              <a:rPr lang="ko-KR" altLang="en-US" dirty="0"/>
              <a:t>모듈을 </a:t>
            </a:r>
            <a:r>
              <a:rPr lang="en-US" altLang="ko-KR" dirty="0"/>
              <a:t>import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csv </a:t>
            </a:r>
            <a:r>
              <a:rPr lang="ko-KR" altLang="en-US" dirty="0"/>
              <a:t>파일을 </a:t>
            </a:r>
            <a:r>
              <a:rPr lang="en-US" altLang="ko-KR" dirty="0"/>
              <a:t>open </a:t>
            </a:r>
            <a:r>
              <a:rPr lang="ko-KR" altLang="en-US" dirty="0"/>
              <a:t>하고 파일 객체를    </a:t>
            </a:r>
            <a:r>
              <a:rPr lang="en-US" altLang="ko-KR" dirty="0" err="1"/>
              <a:t>csv.reader</a:t>
            </a:r>
            <a:r>
              <a:rPr lang="en-US" altLang="ko-KR" dirty="0"/>
              <a:t>(</a:t>
            </a:r>
            <a:r>
              <a:rPr lang="ko-KR" altLang="en-US" dirty="0"/>
              <a:t>파일객체</a:t>
            </a:r>
            <a:r>
              <a:rPr lang="en-US" altLang="ko-KR" dirty="0"/>
              <a:t>)</a:t>
            </a:r>
            <a:r>
              <a:rPr lang="ko-KR" altLang="en-US" dirty="0"/>
              <a:t>에 넣는다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for </a:t>
            </a:r>
            <a:r>
              <a:rPr lang="ko-KR" altLang="en-US" dirty="0"/>
              <a:t>루프를 돌며 한 </a:t>
            </a:r>
            <a:r>
              <a:rPr lang="ko-KR" altLang="en-US" dirty="0" err="1"/>
              <a:t>라인씩</a:t>
            </a:r>
            <a:r>
              <a:rPr lang="ko-KR" altLang="en-US" dirty="0"/>
              <a:t> 가져올 수 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DEF5A0-C274-497B-9CE4-0A8DD2DDD7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15" t="11152" r="38625" b="83985"/>
          <a:stretch/>
        </p:blipFill>
        <p:spPr>
          <a:xfrm>
            <a:off x="6192180" y="2618910"/>
            <a:ext cx="2130117" cy="4146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FF85E6-9DA7-4A7A-9C4D-81A1ACC4CE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71" r="41469" b="67718"/>
          <a:stretch/>
        </p:blipFill>
        <p:spPr>
          <a:xfrm>
            <a:off x="566555" y="2371382"/>
            <a:ext cx="4759680" cy="21152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78D3E0-55A5-484E-971D-9EFA6A6D6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535" y="2359989"/>
            <a:ext cx="7935762" cy="347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6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5DE7C84-5E6A-477A-B5FD-025EB578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CSV </a:t>
            </a:r>
            <a:r>
              <a:rPr lang="ko-KR" altLang="en-US"/>
              <a:t>파일 읽기  </a:t>
            </a:r>
            <a:r>
              <a:rPr lang="en-US" altLang="ko-KR"/>
              <a:t>- pandas </a:t>
            </a:r>
            <a:r>
              <a:rPr lang="ko-KR" altLang="en-US"/>
              <a:t>모듈</a:t>
            </a:r>
            <a:endParaRPr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E418C9D-5794-4A59-90CF-3567CFC61C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/>
              <a:t>import</a:t>
            </a:r>
            <a:r>
              <a:rPr lang="ko-KR" altLang="en-US"/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pandas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pd</a:t>
            </a:r>
          </a:p>
          <a:p>
            <a:pPr lvl="1"/>
            <a:r>
              <a:rPr lang="en-US" altLang="ko-KR" b="1" dirty="0" err="1">
                <a:solidFill>
                  <a:srgbClr val="0000FF"/>
                </a:solidFill>
              </a:rPr>
              <a:t>pd.read_csv</a:t>
            </a:r>
            <a:r>
              <a:rPr lang="en-US" altLang="ko-KR" b="1" dirty="0">
                <a:solidFill>
                  <a:srgbClr val="0000FF"/>
                </a:solidFill>
              </a:rPr>
              <a:t>( )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en-US" altLang="ko-KR" b="1" dirty="0" err="1">
                <a:solidFill>
                  <a:srgbClr val="0000FF"/>
                </a:solidFill>
              </a:rPr>
              <a:t>newdf</a:t>
            </a:r>
            <a:r>
              <a:rPr lang="en-US" altLang="ko-KR" b="1" dirty="0">
                <a:solidFill>
                  <a:srgbClr val="0000FF"/>
                </a:solidFill>
              </a:rPr>
              <a:t>  </a:t>
            </a:r>
            <a:r>
              <a:rPr lang="ko-KR" altLang="en-US" b="1" dirty="0">
                <a:solidFill>
                  <a:srgbClr val="0000FF"/>
                </a:solidFill>
              </a:rPr>
              <a:t>의 자료형은</a:t>
            </a:r>
            <a:r>
              <a:rPr lang="en-US" altLang="ko-KR" b="1" dirty="0">
                <a:solidFill>
                  <a:srgbClr val="0000FF"/>
                </a:solidFill>
              </a:rPr>
              <a:t>?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B05725-8D62-4441-97AC-BCE6B67E4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5" y="2123520"/>
            <a:ext cx="7023593" cy="29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6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2B0552-E457-4E20-A438-09C73E16088E}"/>
              </a:ext>
            </a:extLst>
          </p:cNvPr>
          <p:cNvSpPr txBox="1"/>
          <p:nvPr/>
        </p:nvSpPr>
        <p:spPr>
          <a:xfrm>
            <a:off x="2591780" y="1853825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DataFrame…. </a:t>
            </a:r>
            <a:r>
              <a:rPr lang="ko-KR" altLang="en-US"/>
              <a:t>배우러 갑시다</a:t>
            </a:r>
            <a:r>
              <a:rPr lang="en-US" altLang="ko-KR"/>
              <a:t>~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7158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171</Words>
  <Application>Microsoft Office PowerPoint</Application>
  <PresentationFormat>화면 슬라이드 쇼(4:3)</PresentationFormat>
  <Paragraphs>23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HY견고딕</vt:lpstr>
      <vt:lpstr>HY신명조</vt:lpstr>
      <vt:lpstr>맑은 고딕</vt:lpstr>
      <vt:lpstr>Arial</vt:lpstr>
      <vt:lpstr>Verdana</vt:lpstr>
      <vt:lpstr>Wingdings</vt:lpstr>
      <vt:lpstr>1_Office 테마</vt:lpstr>
      <vt:lpstr>PowerPoint 프레젠테이션</vt:lpstr>
      <vt:lpstr>PowerPoint 프레젠테이션</vt:lpstr>
      <vt:lpstr>CSV 파일 처리 방법</vt:lpstr>
      <vt:lpstr>CSV 파일 처리 방법</vt:lpstr>
      <vt:lpstr>CSV 파일 읽기  - csv 모듈</vt:lpstr>
      <vt:lpstr>CSV 파일 읽기  - pandas 모듈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USER</cp:lastModifiedBy>
  <cp:revision>480</cp:revision>
  <dcterms:created xsi:type="dcterms:W3CDTF">2012-07-23T02:34:37Z</dcterms:created>
  <dcterms:modified xsi:type="dcterms:W3CDTF">2022-09-20T08:14:01Z</dcterms:modified>
  <cp:version/>
</cp:coreProperties>
</file>