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3"/>
  </p:sldMasterIdLst>
  <p:notesMasterIdLst>
    <p:notesMasterId r:id="rId24"/>
  </p:notesMasterIdLst>
  <p:handoutMasterIdLst>
    <p:handoutMasterId r:id="rId25"/>
  </p:handoutMasterIdLst>
  <p:sldIdLst>
    <p:sldId id="261" r:id="rId4"/>
    <p:sldId id="300" r:id="rId5"/>
    <p:sldId id="301" r:id="rId6"/>
    <p:sldId id="302" r:id="rId7"/>
    <p:sldId id="303" r:id="rId8"/>
    <p:sldId id="304" r:id="rId9"/>
    <p:sldId id="305" r:id="rId10"/>
    <p:sldId id="306" r:id="rId11"/>
    <p:sldId id="307" r:id="rId12"/>
    <p:sldId id="308" r:id="rId13"/>
    <p:sldId id="309" r:id="rId14"/>
    <p:sldId id="310" r:id="rId15"/>
    <p:sldId id="312" r:id="rId16"/>
    <p:sldId id="311" r:id="rId17"/>
    <p:sldId id="313" r:id="rId18"/>
    <p:sldId id="315" r:id="rId19"/>
    <p:sldId id="316" r:id="rId20"/>
    <p:sldId id="314" r:id="rId21"/>
    <p:sldId id="317" r:id="rId22"/>
    <p:sldId id="264" r:id="rId2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B88C00"/>
    <a:srgbClr val="797B27"/>
    <a:srgbClr val="B4B000"/>
    <a:srgbClr val="E7E200"/>
    <a:srgbClr val="FF7C80"/>
    <a:srgbClr val="F2B800"/>
    <a:srgbClr val="DCE0BA"/>
    <a:srgbClr val="B0B860"/>
    <a:srgbClr val="B2B5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7" autoAdjust="0"/>
    <p:restoredTop sz="84005" autoAdjust="0"/>
  </p:normalViewPr>
  <p:slideViewPr>
    <p:cSldViewPr>
      <p:cViewPr varScale="1">
        <p:scale>
          <a:sx n="92" d="100"/>
          <a:sy n="92" d="100"/>
        </p:scale>
        <p:origin x="2190"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150" d="100"/>
          <a:sy n="150" d="100"/>
        </p:scale>
        <p:origin x="120" y="-4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9982B-47C3-4757-8B22-B814E8E88AF6}" type="datetimeFigureOut">
              <a:rPr lang="es-ES" smtClean="0"/>
              <a:t>23/06/2024</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s-ES"/>
              <a:t>Proyecto XXXXXXXXXXXXXX</a:t>
            </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0E9A96-E3AC-4719-ADEA-C32D63DA2969}" type="slidenum">
              <a:rPr lang="es-ES" smtClean="0"/>
              <a:t>‹#›</a:t>
            </a:fld>
            <a:endParaRPr lang="es-ES"/>
          </a:p>
        </p:txBody>
      </p:sp>
    </p:spTree>
    <p:extLst>
      <p:ext uri="{BB962C8B-B14F-4D97-AF65-F5344CB8AC3E}">
        <p14:creationId xmlns:p14="http://schemas.microsoft.com/office/powerpoint/2010/main" val="146654089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1D7214-858C-4886-923B-817F07EAEF62}" type="datetimeFigureOut">
              <a:rPr lang="es-ES" smtClean="0"/>
              <a:t>23/06/2024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s-ES"/>
              <a:t>Proyecto XXXXXXXXXXXXXX</a:t>
            </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B8622-53EB-45D1-9AAC-0197EB286BD8}" type="slidenum">
              <a:rPr lang="es-ES" smtClean="0"/>
              <a:t>‹#›</a:t>
            </a:fld>
            <a:endParaRPr lang="es-ES"/>
          </a:p>
        </p:txBody>
      </p:sp>
    </p:spTree>
    <p:extLst>
      <p:ext uri="{BB962C8B-B14F-4D97-AF65-F5344CB8AC3E}">
        <p14:creationId xmlns:p14="http://schemas.microsoft.com/office/powerpoint/2010/main" val="178086200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Footer Placeholder 3"/>
          <p:cNvSpPr>
            <a:spLocks noGrp="1"/>
          </p:cNvSpPr>
          <p:nvPr>
            <p:ph type="ftr" sz="quarter" idx="4"/>
          </p:nvPr>
        </p:nvSpPr>
        <p:spPr/>
        <p:txBody>
          <a:bodyPr/>
          <a:lstStyle/>
          <a:p>
            <a:r>
              <a:rPr lang="es-ES"/>
              <a:t>Proyecto XXXXXXXXXXXXXX</a:t>
            </a:r>
          </a:p>
        </p:txBody>
      </p:sp>
      <p:sp>
        <p:nvSpPr>
          <p:cNvPr id="5" name="Slide Number Placeholder 4"/>
          <p:cNvSpPr>
            <a:spLocks noGrp="1"/>
          </p:cNvSpPr>
          <p:nvPr>
            <p:ph type="sldNum" sz="quarter" idx="5"/>
          </p:nvPr>
        </p:nvSpPr>
        <p:spPr/>
        <p:txBody>
          <a:bodyPr/>
          <a:lstStyle/>
          <a:p>
            <a:fld id="{BF1B8622-53EB-45D1-9AAC-0197EB286BD8}" type="slidenum">
              <a:rPr lang="es-ES" smtClean="0"/>
              <a:t>2</a:t>
            </a:fld>
            <a:endParaRPr lang="es-ES"/>
          </a:p>
        </p:txBody>
      </p:sp>
    </p:spTree>
    <p:extLst>
      <p:ext uri="{BB962C8B-B14F-4D97-AF65-F5344CB8AC3E}">
        <p14:creationId xmlns:p14="http://schemas.microsoft.com/office/powerpoint/2010/main" val="3059851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Tenemos</a:t>
            </a:r>
            <a:r>
              <a:rPr lang="en-US" dirty="0"/>
              <a:t> una </a:t>
            </a:r>
            <a:r>
              <a:rPr lang="en-US" dirty="0" err="1"/>
              <a:t>aplicación</a:t>
            </a:r>
            <a:r>
              <a:rPr lang="en-US" dirty="0"/>
              <a:t> de </a:t>
            </a:r>
            <a:r>
              <a:rPr lang="en-US" dirty="0" err="1"/>
              <a:t>inventario</a:t>
            </a:r>
            <a:r>
              <a:rPr lang="en-US" dirty="0"/>
              <a:t>. </a:t>
            </a:r>
            <a:r>
              <a:rPr lang="en-US" dirty="0" err="1"/>
              <a:t>En</a:t>
            </a:r>
            <a:r>
              <a:rPr lang="en-US" dirty="0"/>
              <a:t> la </a:t>
            </a:r>
            <a:r>
              <a:rPr lang="en-US" dirty="0" err="1"/>
              <a:t>descomposición</a:t>
            </a:r>
            <a:r>
              <a:rPr lang="en-US" dirty="0"/>
              <a:t> del </a:t>
            </a:r>
            <a:r>
              <a:rPr lang="en-US" dirty="0" err="1"/>
              <a:t>dominio</a:t>
            </a:r>
            <a:r>
              <a:rPr lang="en-US" dirty="0"/>
              <a:t> </a:t>
            </a:r>
            <a:r>
              <a:rPr lang="en-US" dirty="0" err="1"/>
              <a:t>vemos</a:t>
            </a:r>
            <a:r>
              <a:rPr lang="en-US" dirty="0"/>
              <a:t> que hay </a:t>
            </a:r>
            <a:r>
              <a:rPr lang="en-US" dirty="0" err="1"/>
              <a:t>tres</a:t>
            </a:r>
            <a:r>
              <a:rPr lang="en-US" dirty="0"/>
              <a:t> Sistemas: </a:t>
            </a:r>
            <a:r>
              <a:rPr lang="en-US" dirty="0" err="1"/>
              <a:t>Pedido</a:t>
            </a:r>
            <a:r>
              <a:rPr lang="en-US" dirty="0"/>
              <a:t> (Order), </a:t>
            </a:r>
            <a:r>
              <a:rPr lang="en-US" dirty="0" err="1"/>
              <a:t>Producto</a:t>
            </a:r>
            <a:r>
              <a:rPr lang="en-US" dirty="0"/>
              <a:t> (Product) y </a:t>
            </a:r>
            <a:r>
              <a:rPr lang="en-US" dirty="0" err="1"/>
              <a:t>Cliente</a:t>
            </a:r>
            <a:r>
              <a:rPr lang="en-US" dirty="0"/>
              <a:t> (Customer).</a:t>
            </a:r>
          </a:p>
          <a:p>
            <a:r>
              <a:rPr lang="en-US" dirty="0"/>
              <a:t>A la hora de </a:t>
            </a:r>
            <a:r>
              <a:rPr lang="en-US" dirty="0" err="1"/>
              <a:t>construirlo</a:t>
            </a:r>
            <a:r>
              <a:rPr lang="en-US" dirty="0"/>
              <a:t>, se imponent dos </a:t>
            </a:r>
            <a:r>
              <a:rPr lang="en-US" dirty="0" err="1"/>
              <a:t>modelos</a:t>
            </a:r>
            <a:r>
              <a:rPr lang="en-US" dirty="0"/>
              <a:t> de </a:t>
            </a:r>
            <a:r>
              <a:rPr lang="en-US" dirty="0" err="1"/>
              <a:t>arquitectura</a:t>
            </a:r>
            <a:r>
              <a:rPr lang="en-US" dirty="0"/>
              <a:t>:</a:t>
            </a:r>
          </a:p>
          <a:p>
            <a:pPr marL="171450" indent="-171450">
              <a:buFontTx/>
              <a:buChar char="-"/>
            </a:pPr>
            <a:r>
              <a:rPr lang="en-US" dirty="0" err="1"/>
              <a:t>Monolítica</a:t>
            </a:r>
            <a:endParaRPr lang="en-US" dirty="0"/>
          </a:p>
          <a:p>
            <a:pPr marL="171450" indent="-171450">
              <a:buFontTx/>
              <a:buChar char="-"/>
            </a:pPr>
            <a:r>
              <a:rPr lang="en-US" dirty="0" err="1"/>
              <a:t>Microservicios</a:t>
            </a:r>
            <a:endParaRPr lang="en-US"/>
          </a:p>
          <a:p>
            <a:pPr marL="0" indent="0">
              <a:buFontTx/>
              <a:buNone/>
            </a:pPr>
            <a:endParaRPr lang="es-ES" dirty="0"/>
          </a:p>
        </p:txBody>
      </p:sp>
      <p:sp>
        <p:nvSpPr>
          <p:cNvPr id="4" name="Footer Placeholder 3"/>
          <p:cNvSpPr>
            <a:spLocks noGrp="1"/>
          </p:cNvSpPr>
          <p:nvPr>
            <p:ph type="ftr" sz="quarter" idx="4"/>
          </p:nvPr>
        </p:nvSpPr>
        <p:spPr/>
        <p:txBody>
          <a:bodyPr/>
          <a:lstStyle/>
          <a:p>
            <a:r>
              <a:rPr lang="es-ES"/>
              <a:t>Proyecto XXXXXXXXXXXXXX</a:t>
            </a:r>
          </a:p>
        </p:txBody>
      </p:sp>
      <p:sp>
        <p:nvSpPr>
          <p:cNvPr id="5" name="Slide Number Placeholder 4"/>
          <p:cNvSpPr>
            <a:spLocks noGrp="1"/>
          </p:cNvSpPr>
          <p:nvPr>
            <p:ph type="sldNum" sz="quarter" idx="5"/>
          </p:nvPr>
        </p:nvSpPr>
        <p:spPr/>
        <p:txBody>
          <a:bodyPr/>
          <a:lstStyle/>
          <a:p>
            <a:fld id="{BF1B8622-53EB-45D1-9AAC-0197EB286BD8}" type="slidenum">
              <a:rPr lang="es-ES" smtClean="0"/>
              <a:t>3</a:t>
            </a:fld>
            <a:endParaRPr lang="es-ES"/>
          </a:p>
        </p:txBody>
      </p:sp>
    </p:spTree>
    <p:extLst>
      <p:ext uri="{BB962C8B-B14F-4D97-AF65-F5344CB8AC3E}">
        <p14:creationId xmlns:p14="http://schemas.microsoft.com/office/powerpoint/2010/main" val="2720415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noProof="0" dirty="0"/>
              <a:t>La solución monolítica es la tradicional. Empaquetamos todo en un único producto que se despliega en el entorno de ejecución y Conecta con su propia BBDD y Sistemas adicionales como </a:t>
            </a:r>
            <a:r>
              <a:rPr lang="es-ES" noProof="0" dirty="0" err="1"/>
              <a:t>eMail</a:t>
            </a:r>
            <a:r>
              <a:rPr lang="es-ES" noProof="0" dirty="0"/>
              <a:t>.</a:t>
            </a:r>
          </a:p>
          <a:p>
            <a:pPr marL="0" indent="0">
              <a:buFontTx/>
              <a:buNone/>
            </a:pPr>
            <a:r>
              <a:rPr lang="es-ES" noProof="0" dirty="0"/>
              <a:t>Esta solución tiene bastantes ventajas desde el punto de vista de despliegue y monitorización porque es 100% compatible con los Sistemas </a:t>
            </a:r>
            <a:r>
              <a:rPr lang="es-ES" noProof="0" dirty="0" err="1"/>
              <a:t>on-site</a:t>
            </a:r>
            <a:r>
              <a:rPr lang="es-ES" noProof="0" dirty="0"/>
              <a:t> de los </a:t>
            </a:r>
            <a:r>
              <a:rPr lang="es-ES" noProof="0" dirty="0" err="1"/>
              <a:t>clients</a:t>
            </a:r>
            <a:r>
              <a:rPr lang="es-ES" noProof="0" dirty="0"/>
              <a:t> y con los equipos de explotación.</a:t>
            </a:r>
          </a:p>
          <a:p>
            <a:pPr marL="0" indent="0">
              <a:buFontTx/>
              <a:buNone/>
            </a:pPr>
            <a:endParaRPr lang="es-ES" noProof="0" dirty="0"/>
          </a:p>
          <a:p>
            <a:pPr marL="0" indent="0">
              <a:buFontTx/>
              <a:buNone/>
            </a:pPr>
            <a:r>
              <a:rPr lang="es-ES" noProof="0" dirty="0"/>
              <a:t>Al comienzo, en la fase de diseño y la </a:t>
            </a:r>
            <a:r>
              <a:rPr lang="es-ES" noProof="0" dirty="0" err="1"/>
              <a:t>version</a:t>
            </a:r>
            <a:r>
              <a:rPr lang="es-ES" noProof="0" dirty="0"/>
              <a:t> 1.0 las cosas dentro del monolito están bien estructuradas, o al menos todo lo bien que pueden estar según los tiempos del Proyecto. Pero el problema aparece con el tiempo. Según se van desarrollando nuevas versiones del producto van apareciendo relaciones entre las partes del código que llevan a un sistema totalmente interconectado y donde la separación por dominios no se cumple.</a:t>
            </a:r>
          </a:p>
          <a:p>
            <a:pPr marL="0" indent="0">
              <a:buFontTx/>
              <a:buNone/>
            </a:pPr>
            <a:r>
              <a:rPr lang="en-US" noProof="0" dirty="0"/>
              <a:t>V</a:t>
            </a:r>
            <a:r>
              <a:rPr lang="es-ES" noProof="0" dirty="0" err="1"/>
              <a:t>entajas</a:t>
            </a:r>
            <a:r>
              <a:rPr lang="es-ES" noProof="0" dirty="0"/>
              <a:t>:</a:t>
            </a:r>
          </a:p>
          <a:p>
            <a:pPr marL="171450" indent="-171450">
              <a:buFontTx/>
              <a:buChar char="-"/>
            </a:pPr>
            <a:r>
              <a:rPr lang="es-ES" noProof="0" dirty="0"/>
              <a:t>Es fácil de refactorizar. Se copia código de un lado para otro y listo</a:t>
            </a:r>
          </a:p>
          <a:p>
            <a:pPr marL="171450" indent="-171450">
              <a:buFontTx/>
              <a:buChar char="-"/>
            </a:pPr>
            <a:r>
              <a:rPr lang="en-US" noProof="0" dirty="0"/>
              <a:t>E</a:t>
            </a:r>
            <a:r>
              <a:rPr lang="es-ES" noProof="0" dirty="0"/>
              <a:t>s fácil de probar. Local, </a:t>
            </a:r>
            <a:r>
              <a:rPr lang="es-ES" noProof="0" dirty="0" err="1"/>
              <a:t>pre-prod</a:t>
            </a:r>
            <a:r>
              <a:rPr lang="es-ES" noProof="0" dirty="0"/>
              <a:t>, </a:t>
            </a:r>
            <a:r>
              <a:rPr lang="es-ES" noProof="0" dirty="0" err="1"/>
              <a:t>Infrastructura</a:t>
            </a:r>
            <a:r>
              <a:rPr lang="es-ES" noProof="0" dirty="0"/>
              <a:t> simple.</a:t>
            </a:r>
          </a:p>
          <a:p>
            <a:pPr marL="0" indent="0">
              <a:buFontTx/>
              <a:buNone/>
            </a:pPr>
            <a:r>
              <a:rPr lang="en-US" noProof="0" dirty="0" err="1"/>
              <a:t>Problema</a:t>
            </a:r>
            <a:r>
              <a:rPr lang="en-US" noProof="0" dirty="0"/>
              <a:t>: </a:t>
            </a:r>
          </a:p>
          <a:p>
            <a:pPr marL="171450" indent="-171450">
              <a:buFontTx/>
              <a:buChar char="-"/>
            </a:pPr>
            <a:r>
              <a:rPr lang="en-US" noProof="0" dirty="0" err="1"/>
              <a:t>Mantener</a:t>
            </a:r>
            <a:r>
              <a:rPr lang="en-US" noProof="0" dirty="0"/>
              <a:t> la </a:t>
            </a:r>
            <a:r>
              <a:rPr lang="en-US" noProof="0" dirty="0" err="1"/>
              <a:t>estructura</a:t>
            </a:r>
            <a:r>
              <a:rPr lang="en-US" noProof="0" dirty="0"/>
              <a:t> del </a:t>
            </a:r>
            <a:r>
              <a:rPr lang="en-US" noProof="0" dirty="0" err="1"/>
              <a:t>monolito</a:t>
            </a:r>
            <a:r>
              <a:rPr lang="en-US" noProof="0" dirty="0"/>
              <a:t> es </a:t>
            </a:r>
            <a:r>
              <a:rPr lang="en-US" noProof="0" dirty="0" err="1"/>
              <a:t>muy</a:t>
            </a:r>
            <a:r>
              <a:rPr lang="en-US" noProof="0" dirty="0"/>
              <a:t> </a:t>
            </a:r>
            <a:r>
              <a:rPr lang="en-US" noProof="0" dirty="0" err="1"/>
              <a:t>difícil</a:t>
            </a:r>
            <a:r>
              <a:rPr lang="en-US" noProof="0" dirty="0"/>
              <a:t> y la </a:t>
            </a:r>
            <a:r>
              <a:rPr lang="en-US" noProof="0" dirty="0" err="1"/>
              <a:t>organzación</a:t>
            </a:r>
            <a:r>
              <a:rPr lang="en-US" noProof="0" dirty="0"/>
              <a:t> se </a:t>
            </a:r>
            <a:r>
              <a:rPr lang="en-US" noProof="0" dirty="0" err="1"/>
              <a:t>degrada</a:t>
            </a:r>
            <a:endParaRPr lang="en-US" noProof="0" dirty="0"/>
          </a:p>
          <a:p>
            <a:pPr marL="171450" indent="-171450">
              <a:buFontTx/>
              <a:buChar char="-"/>
            </a:pPr>
            <a:r>
              <a:rPr lang="en-US" noProof="0" dirty="0"/>
              <a:t>La </a:t>
            </a:r>
            <a:r>
              <a:rPr lang="en-US" noProof="0" dirty="0" err="1"/>
              <a:t>refactorización</a:t>
            </a:r>
            <a:r>
              <a:rPr lang="en-US" noProof="0" dirty="0"/>
              <a:t> </a:t>
            </a:r>
            <a:r>
              <a:rPr lang="en-US" noProof="0" dirty="0" err="1"/>
              <a:t>puede</a:t>
            </a:r>
            <a:r>
              <a:rPr lang="en-US" noProof="0" dirty="0"/>
              <a:t> conducer a un </a:t>
            </a:r>
            <a:r>
              <a:rPr lang="en-US" noProof="0" dirty="0" err="1"/>
              <a:t>caos</a:t>
            </a:r>
            <a:r>
              <a:rPr lang="en-US" noProof="0" dirty="0"/>
              <a:t> y </a:t>
            </a:r>
            <a:r>
              <a:rPr lang="en-US" noProof="0" dirty="0" err="1"/>
              <a:t>generar</a:t>
            </a:r>
            <a:r>
              <a:rPr lang="en-US" noProof="0" dirty="0"/>
              <a:t> </a:t>
            </a:r>
            <a:r>
              <a:rPr lang="en-US" noProof="0" dirty="0" err="1"/>
              <a:t>ciclos</a:t>
            </a:r>
            <a:r>
              <a:rPr lang="en-US" noProof="0" dirty="0"/>
              <a:t> (</a:t>
            </a:r>
            <a:r>
              <a:rPr lang="en-US" noProof="0" dirty="0" err="1"/>
              <a:t>como</a:t>
            </a:r>
            <a:r>
              <a:rPr lang="en-US" noProof="0" dirty="0"/>
              <a:t> los del </a:t>
            </a:r>
            <a:r>
              <a:rPr lang="en-US" noProof="0" dirty="0" err="1"/>
              <a:t>dibujo</a:t>
            </a:r>
            <a:r>
              <a:rPr lang="en-US" noProof="0" dirty="0"/>
              <a:t>)</a:t>
            </a:r>
          </a:p>
          <a:p>
            <a:pPr marL="171450" indent="-171450">
              <a:buFontTx/>
              <a:buChar char="-"/>
            </a:pPr>
            <a:r>
              <a:rPr lang="en-US" noProof="0" dirty="0" err="1"/>
              <a:t>Difícil</a:t>
            </a:r>
            <a:r>
              <a:rPr lang="en-US" noProof="0" dirty="0"/>
              <a:t> de </a:t>
            </a:r>
            <a:r>
              <a:rPr lang="en-US" noProof="0" dirty="0" err="1"/>
              <a:t>probar</a:t>
            </a:r>
            <a:r>
              <a:rPr lang="en-US" noProof="0" dirty="0"/>
              <a:t> </a:t>
            </a:r>
            <a:r>
              <a:rPr lang="en-US" noProof="0" dirty="0" err="1"/>
              <a:t>cada</a:t>
            </a:r>
            <a:r>
              <a:rPr lang="en-US" noProof="0" dirty="0"/>
              <a:t> modulo </a:t>
            </a:r>
            <a:r>
              <a:rPr lang="en-US" noProof="0" dirty="0" err="1"/>
              <a:t>porque</a:t>
            </a:r>
            <a:r>
              <a:rPr lang="en-US" noProof="0" dirty="0"/>
              <a:t> </a:t>
            </a:r>
            <a:r>
              <a:rPr lang="en-US" noProof="0" dirty="0" err="1"/>
              <a:t>comparten</a:t>
            </a:r>
            <a:r>
              <a:rPr lang="en-US" noProof="0" dirty="0"/>
              <a:t> </a:t>
            </a:r>
            <a:r>
              <a:rPr lang="en-US" noProof="0" dirty="0" err="1"/>
              <a:t>códigos</a:t>
            </a:r>
            <a:r>
              <a:rPr lang="en-US" noProof="0" dirty="0"/>
              <a:t> </a:t>
            </a:r>
            <a:r>
              <a:rPr lang="en-US" noProof="0" dirty="0">
                <a:sym typeface="Wingdings" panose="05000000000000000000" pitchFamily="2" charset="2"/>
              </a:rPr>
              <a:t> </a:t>
            </a:r>
            <a:r>
              <a:rPr lang="en-US" noProof="0" dirty="0" err="1">
                <a:sym typeface="Wingdings" panose="05000000000000000000" pitchFamily="2" charset="2"/>
              </a:rPr>
              <a:t>difícil</a:t>
            </a:r>
            <a:r>
              <a:rPr lang="en-US" noProof="0" dirty="0">
                <a:sym typeface="Wingdings" panose="05000000000000000000" pitchFamily="2" charset="2"/>
              </a:rPr>
              <a:t> de </a:t>
            </a:r>
            <a:r>
              <a:rPr lang="en-US" noProof="0" dirty="0" err="1">
                <a:sym typeface="Wingdings" panose="05000000000000000000" pitchFamily="2" charset="2"/>
              </a:rPr>
              <a:t>asegurar</a:t>
            </a:r>
            <a:r>
              <a:rPr lang="en-US" noProof="0" dirty="0">
                <a:sym typeface="Wingdings" panose="05000000000000000000" pitchFamily="2" charset="2"/>
              </a:rPr>
              <a:t> que la </a:t>
            </a:r>
            <a:r>
              <a:rPr lang="en-US" noProof="0" dirty="0" err="1">
                <a:sym typeface="Wingdings" panose="05000000000000000000" pitchFamily="2" charset="2"/>
              </a:rPr>
              <a:t>modificación</a:t>
            </a:r>
            <a:r>
              <a:rPr lang="en-US" noProof="0" dirty="0">
                <a:sym typeface="Wingdings" panose="05000000000000000000" pitchFamily="2" charset="2"/>
              </a:rPr>
              <a:t> de un modulo no </a:t>
            </a:r>
            <a:r>
              <a:rPr lang="en-US" noProof="0" dirty="0" err="1">
                <a:sym typeface="Wingdings" panose="05000000000000000000" pitchFamily="2" charset="2"/>
              </a:rPr>
              <a:t>afecta</a:t>
            </a:r>
            <a:r>
              <a:rPr lang="en-US" noProof="0" dirty="0">
                <a:sym typeface="Wingdings" panose="05000000000000000000" pitchFamily="2" charset="2"/>
              </a:rPr>
              <a:t> a </a:t>
            </a:r>
            <a:r>
              <a:rPr lang="en-US" noProof="0" dirty="0" err="1">
                <a:sym typeface="Wingdings" panose="05000000000000000000" pitchFamily="2" charset="2"/>
              </a:rPr>
              <a:t>otros</a:t>
            </a:r>
            <a:endParaRPr lang="en-US" noProof="0" dirty="0"/>
          </a:p>
          <a:p>
            <a:pPr marL="171450" indent="-171450">
              <a:buFontTx/>
              <a:buChar char="-"/>
            </a:pPr>
            <a:r>
              <a:rPr lang="en-US" noProof="0" dirty="0" err="1"/>
              <a:t>Mantener</a:t>
            </a:r>
            <a:r>
              <a:rPr lang="en-US" noProof="0" dirty="0"/>
              <a:t> la </a:t>
            </a:r>
            <a:r>
              <a:rPr lang="en-US" noProof="0" dirty="0" err="1"/>
              <a:t>independencia</a:t>
            </a:r>
            <a:r>
              <a:rPr lang="en-US" noProof="0" dirty="0"/>
              <a:t> del Código para </a:t>
            </a:r>
            <a:r>
              <a:rPr lang="en-US" noProof="0" dirty="0" err="1"/>
              <a:t>posibles</a:t>
            </a:r>
            <a:r>
              <a:rPr lang="en-US" noProof="0" dirty="0"/>
              <a:t> “</a:t>
            </a:r>
            <a:r>
              <a:rPr lang="en-US" noProof="0" dirty="0" err="1"/>
              <a:t>separaciones</a:t>
            </a:r>
            <a:r>
              <a:rPr lang="en-US" noProof="0" dirty="0"/>
              <a:t>” </a:t>
            </a:r>
            <a:r>
              <a:rPr lang="en-US" noProof="0" dirty="0" err="1"/>
              <a:t>futuras</a:t>
            </a:r>
            <a:endParaRPr lang="en-US" noProof="0" dirty="0"/>
          </a:p>
          <a:p>
            <a:pPr marL="171450" indent="-171450">
              <a:buFontTx/>
              <a:buChar char="-"/>
            </a:pPr>
            <a:endParaRPr lang="es-ES" noProof="0" dirty="0"/>
          </a:p>
        </p:txBody>
      </p:sp>
      <p:sp>
        <p:nvSpPr>
          <p:cNvPr id="4" name="Footer Placeholder 3"/>
          <p:cNvSpPr>
            <a:spLocks noGrp="1"/>
          </p:cNvSpPr>
          <p:nvPr>
            <p:ph type="ftr" sz="quarter" idx="4"/>
          </p:nvPr>
        </p:nvSpPr>
        <p:spPr/>
        <p:txBody>
          <a:bodyPr/>
          <a:lstStyle/>
          <a:p>
            <a:r>
              <a:rPr lang="es-ES"/>
              <a:t>Proyecto XXXXXXXXXXXXXX</a:t>
            </a:r>
          </a:p>
        </p:txBody>
      </p:sp>
      <p:sp>
        <p:nvSpPr>
          <p:cNvPr id="5" name="Slide Number Placeholder 4"/>
          <p:cNvSpPr>
            <a:spLocks noGrp="1"/>
          </p:cNvSpPr>
          <p:nvPr>
            <p:ph type="sldNum" sz="quarter" idx="5"/>
          </p:nvPr>
        </p:nvSpPr>
        <p:spPr/>
        <p:txBody>
          <a:bodyPr/>
          <a:lstStyle/>
          <a:p>
            <a:fld id="{BF1B8622-53EB-45D1-9AAC-0197EB286BD8}" type="slidenum">
              <a:rPr lang="es-ES" smtClean="0"/>
              <a:t>4</a:t>
            </a:fld>
            <a:endParaRPr lang="es-ES"/>
          </a:p>
        </p:txBody>
      </p:sp>
    </p:spTree>
    <p:extLst>
      <p:ext uri="{BB962C8B-B14F-4D97-AF65-F5344CB8AC3E}">
        <p14:creationId xmlns:p14="http://schemas.microsoft.com/office/powerpoint/2010/main" val="886467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noProof="0" dirty="0"/>
              <a:t>La arquitectura de microservicios divide el dominio totalmente. La separación entre dominios es clara y precisa. La separación de Código es también evidente.</a:t>
            </a:r>
          </a:p>
          <a:p>
            <a:r>
              <a:rPr lang="es-ES" noProof="0" dirty="0"/>
              <a:t>Ventajas:</a:t>
            </a:r>
          </a:p>
          <a:p>
            <a:pPr marL="171450" indent="-171450">
              <a:buFontTx/>
              <a:buChar char="-"/>
            </a:pPr>
            <a:r>
              <a:rPr lang="es-ES" noProof="0" dirty="0"/>
              <a:t>Los dominios totalmente separados</a:t>
            </a:r>
          </a:p>
          <a:p>
            <a:pPr marL="171450" indent="-171450">
              <a:buFontTx/>
              <a:buChar char="-"/>
            </a:pPr>
            <a:r>
              <a:rPr lang="es-ES" noProof="0" dirty="0"/>
              <a:t>Las pruebas individuales </a:t>
            </a:r>
          </a:p>
          <a:p>
            <a:pPr marL="171450" indent="-171450">
              <a:buFontTx/>
              <a:buChar char="-"/>
            </a:pPr>
            <a:r>
              <a:rPr lang="es-ES" noProof="0" dirty="0"/>
              <a:t>Funcionalidades totalmente separadas</a:t>
            </a:r>
          </a:p>
          <a:p>
            <a:pPr marL="171450" indent="-171450">
              <a:buFontTx/>
              <a:buChar char="-"/>
            </a:pPr>
            <a:endParaRPr lang="es-ES" noProof="0" dirty="0"/>
          </a:p>
          <a:p>
            <a:r>
              <a:rPr lang="es-ES" noProof="0" dirty="0"/>
              <a:t>Pero produce otros problemas:</a:t>
            </a:r>
          </a:p>
          <a:p>
            <a:pPr marL="171450" indent="-171450">
              <a:buFontTx/>
              <a:buChar char="-"/>
            </a:pPr>
            <a:r>
              <a:rPr lang="es-ES" noProof="0" dirty="0"/>
              <a:t>Invocaciones externas: Todos los servicios se invocan desde la red </a:t>
            </a:r>
            <a:r>
              <a:rPr lang="es-ES" noProof="0" dirty="0">
                <a:sym typeface="Wingdings" panose="05000000000000000000" pitchFamily="2" charset="2"/>
              </a:rPr>
              <a:t> se añaden los problemas de red (Comunicaciones, lentitud, latencia, </a:t>
            </a:r>
            <a:r>
              <a:rPr lang="es-ES" noProof="0" dirty="0" err="1">
                <a:sym typeface="Wingdings" panose="05000000000000000000" pitchFamily="2" charset="2"/>
              </a:rPr>
              <a:t>etc</a:t>
            </a:r>
            <a:r>
              <a:rPr lang="es-ES" noProof="0" dirty="0">
                <a:sym typeface="Wingdings" panose="05000000000000000000" pitchFamily="2" charset="2"/>
              </a:rPr>
              <a:t>…)</a:t>
            </a:r>
          </a:p>
          <a:p>
            <a:pPr marL="171450" indent="-171450">
              <a:buFontTx/>
              <a:buChar char="-"/>
            </a:pPr>
            <a:r>
              <a:rPr lang="es-ES" noProof="0" dirty="0">
                <a:sym typeface="Wingdings" panose="05000000000000000000" pitchFamily="2" charset="2"/>
              </a:rPr>
              <a:t>Explotación compleja: se requieren Sistemas de ejecución de microservicios contenerizados: </a:t>
            </a:r>
            <a:r>
              <a:rPr lang="es-ES" noProof="0" dirty="0" err="1">
                <a:sym typeface="Wingdings" panose="05000000000000000000" pitchFamily="2" charset="2"/>
              </a:rPr>
              <a:t>Kubernetes</a:t>
            </a:r>
            <a:r>
              <a:rPr lang="es-ES" noProof="0" dirty="0">
                <a:sym typeface="Wingdings" panose="05000000000000000000" pitchFamily="2" charset="2"/>
              </a:rPr>
              <a:t>, Docker </a:t>
            </a:r>
            <a:r>
              <a:rPr lang="es-ES" noProof="0" dirty="0" err="1">
                <a:sym typeface="Wingdings" panose="05000000000000000000" pitchFamily="2" charset="2"/>
              </a:rPr>
              <a:t>swarm</a:t>
            </a:r>
            <a:endParaRPr lang="es-ES" noProof="0" dirty="0">
              <a:sym typeface="Wingdings" panose="05000000000000000000" pitchFamily="2" charset="2"/>
            </a:endParaRPr>
          </a:p>
          <a:p>
            <a:pPr marL="171450" indent="-171450">
              <a:buFontTx/>
              <a:buChar char="-"/>
            </a:pPr>
            <a:r>
              <a:rPr lang="es-ES" noProof="0" dirty="0">
                <a:sym typeface="Wingdings" panose="05000000000000000000" pitchFamily="2" charset="2"/>
              </a:rPr>
              <a:t>BBDD separadas  protocolos complejos cuando hay casos de uso que involucran a varios servicios  Patrón Sagas</a:t>
            </a:r>
          </a:p>
          <a:p>
            <a:pPr marL="171450" indent="-171450">
              <a:buFontTx/>
              <a:buChar char="-"/>
            </a:pPr>
            <a:r>
              <a:rPr lang="es-ES" noProof="0" dirty="0">
                <a:sym typeface="Wingdings" panose="05000000000000000000" pitchFamily="2" charset="2"/>
              </a:rPr>
              <a:t>Se precisa infraestructura de comunicación de eventos (colas, </a:t>
            </a:r>
            <a:r>
              <a:rPr lang="es-ES" noProof="0" dirty="0" err="1">
                <a:sym typeface="Wingdings" panose="05000000000000000000" pitchFamily="2" charset="2"/>
              </a:rPr>
              <a:t>topic-suscriptions</a:t>
            </a:r>
            <a:r>
              <a:rPr lang="es-ES" noProof="0" dirty="0">
                <a:sym typeface="Wingdings" panose="05000000000000000000" pitchFamily="2" charset="2"/>
              </a:rPr>
              <a:t>)</a:t>
            </a:r>
          </a:p>
          <a:p>
            <a:pPr marL="171450" indent="-171450">
              <a:buFontTx/>
              <a:buChar char="-"/>
            </a:pPr>
            <a:r>
              <a:rPr lang="es-ES" noProof="0" dirty="0">
                <a:sym typeface="Wingdings" panose="05000000000000000000" pitchFamily="2" charset="2"/>
              </a:rPr>
              <a:t>Difícil de probar el Sistema completo</a:t>
            </a:r>
          </a:p>
          <a:p>
            <a:pPr marL="171450" indent="-171450">
              <a:buFontTx/>
              <a:buChar char="-"/>
            </a:pPr>
            <a:r>
              <a:rPr lang="es-ES" noProof="0" dirty="0">
                <a:sym typeface="Wingdings" panose="05000000000000000000" pitchFamily="2" charset="2"/>
              </a:rPr>
              <a:t>Difícil de refactorizar </a:t>
            </a:r>
            <a:r>
              <a:rPr lang="es-ES" noProof="0" dirty="0" err="1">
                <a:sym typeface="Wingdings" panose="05000000000000000000" pitchFamily="2" charset="2"/>
              </a:rPr>
              <a:t>funcionalemente</a:t>
            </a:r>
            <a:r>
              <a:rPr lang="es-ES" noProof="0" dirty="0">
                <a:sym typeface="Wingdings" panose="05000000000000000000" pitchFamily="2" charset="2"/>
              </a:rPr>
              <a:t> desde el principio debe estar claro</a:t>
            </a:r>
            <a:endParaRPr lang="es-ES" noProof="0" dirty="0"/>
          </a:p>
        </p:txBody>
      </p:sp>
      <p:sp>
        <p:nvSpPr>
          <p:cNvPr id="4" name="Footer Placeholder 3"/>
          <p:cNvSpPr>
            <a:spLocks noGrp="1"/>
          </p:cNvSpPr>
          <p:nvPr>
            <p:ph type="ftr" sz="quarter" idx="4"/>
          </p:nvPr>
        </p:nvSpPr>
        <p:spPr/>
        <p:txBody>
          <a:bodyPr/>
          <a:lstStyle/>
          <a:p>
            <a:r>
              <a:rPr lang="es-ES"/>
              <a:t>Proyecto XXXXXXXXXXXXXX</a:t>
            </a:r>
          </a:p>
        </p:txBody>
      </p:sp>
      <p:sp>
        <p:nvSpPr>
          <p:cNvPr id="5" name="Slide Number Placeholder 4"/>
          <p:cNvSpPr>
            <a:spLocks noGrp="1"/>
          </p:cNvSpPr>
          <p:nvPr>
            <p:ph type="sldNum" sz="quarter" idx="5"/>
          </p:nvPr>
        </p:nvSpPr>
        <p:spPr/>
        <p:txBody>
          <a:bodyPr/>
          <a:lstStyle/>
          <a:p>
            <a:fld id="{BF1B8622-53EB-45D1-9AAC-0197EB286BD8}" type="slidenum">
              <a:rPr lang="es-ES" smtClean="0"/>
              <a:t>5</a:t>
            </a:fld>
            <a:endParaRPr lang="es-ES"/>
          </a:p>
        </p:txBody>
      </p:sp>
    </p:spTree>
    <p:extLst>
      <p:ext uri="{BB962C8B-B14F-4D97-AF65-F5344CB8AC3E}">
        <p14:creationId xmlns:p14="http://schemas.microsoft.com/office/powerpoint/2010/main" val="29090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BF1B8622-53EB-45D1-9AAC-0197EB286BD8}" type="slidenum">
              <a:rPr lang="es-ES" smtClean="0"/>
              <a:t>20</a:t>
            </a:fld>
            <a:endParaRPr lang="es-ES"/>
          </a:p>
        </p:txBody>
      </p:sp>
      <p:sp>
        <p:nvSpPr>
          <p:cNvPr id="5" name="4 Marcador de pie de página"/>
          <p:cNvSpPr>
            <a:spLocks noGrp="1"/>
          </p:cNvSpPr>
          <p:nvPr>
            <p:ph type="ftr" sz="quarter" idx="11"/>
          </p:nvPr>
        </p:nvSpPr>
        <p:spPr/>
        <p:txBody>
          <a:bodyPr/>
          <a:lstStyle/>
          <a:p>
            <a:r>
              <a:rPr lang="es-ES"/>
              <a:t>Proyecto XXXXXXXXXXXXXX</a:t>
            </a:r>
          </a:p>
        </p:txBody>
      </p:sp>
    </p:spTree>
    <p:extLst>
      <p:ext uri="{BB962C8B-B14F-4D97-AF65-F5344CB8AC3E}">
        <p14:creationId xmlns:p14="http://schemas.microsoft.com/office/powerpoint/2010/main" val="13281481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Rectángulo"/>
          <p:cNvSpPr/>
          <p:nvPr userDrawn="1"/>
        </p:nvSpPr>
        <p:spPr>
          <a:xfrm>
            <a:off x="-1" y="6525344"/>
            <a:ext cx="9144001" cy="332656"/>
          </a:xfrm>
          <a:prstGeom prst="rect">
            <a:avLst/>
          </a:prstGeom>
          <a:gradFill>
            <a:gsLst>
              <a:gs pos="0">
                <a:schemeClr val="tx2"/>
              </a:gs>
              <a:gs pos="100000">
                <a:schemeClr val="accent2">
                  <a:shade val="94000"/>
                  <a:satMod val="135000"/>
                </a:schemeClr>
              </a:gs>
            </a:gsLst>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ES">
              <a:solidFill>
                <a:schemeClr val="bg1"/>
              </a:solidFill>
            </a:endParaRPr>
          </a:p>
        </p:txBody>
      </p:sp>
      <p:sp>
        <p:nvSpPr>
          <p:cNvPr id="2" name="1 Título"/>
          <p:cNvSpPr>
            <a:spLocks noGrp="1"/>
          </p:cNvSpPr>
          <p:nvPr>
            <p:ph type="ctrTitle"/>
          </p:nvPr>
        </p:nvSpPr>
        <p:spPr>
          <a:xfrm>
            <a:off x="685800" y="2924944"/>
            <a:ext cx="7772400" cy="1470025"/>
          </a:xfrm>
        </p:spPr>
        <p:txBody>
          <a:bodyPr/>
          <a:lstStyle>
            <a:lvl1pPr>
              <a:defRPr sz="2400" b="1">
                <a:latin typeface="+mj-lt"/>
                <a:cs typeface="Arial" panose="020B0604020202020204" pitchFamily="34" charset="0"/>
              </a:defRPr>
            </a:lvl1pPr>
          </a:lstStyle>
          <a:p>
            <a:r>
              <a:rPr lang="es-ES" dirty="0"/>
              <a:t>Haga clic para modificar el estilo de título del patrón</a:t>
            </a:r>
          </a:p>
        </p:txBody>
      </p:sp>
      <p:sp>
        <p:nvSpPr>
          <p:cNvPr id="3" name="2 Subtítulo"/>
          <p:cNvSpPr>
            <a:spLocks noGrp="1"/>
          </p:cNvSpPr>
          <p:nvPr>
            <p:ph type="subTitle" idx="1"/>
          </p:nvPr>
        </p:nvSpPr>
        <p:spPr>
          <a:xfrm>
            <a:off x="683568" y="4079503"/>
            <a:ext cx="7344816" cy="1752600"/>
          </a:xfrm>
        </p:spPr>
        <p:txBody>
          <a:bodyPr>
            <a:normAutofit/>
          </a:bodyPr>
          <a:lstStyle>
            <a:lvl1pPr marL="0" indent="0" algn="l">
              <a:buNone/>
              <a:defRPr sz="2000" b="1">
                <a:solidFill>
                  <a:srgbClr val="00B0F0"/>
                </a:solidFill>
                <a:latin typeface="+mj-lt"/>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Haga clic para modificar el estilo de subtítulo del patrón</a:t>
            </a:r>
          </a:p>
        </p:txBody>
      </p:sp>
      <p:sp>
        <p:nvSpPr>
          <p:cNvPr id="4" name="3 Marcador de fecha"/>
          <p:cNvSpPr>
            <a:spLocks noGrp="1"/>
          </p:cNvSpPr>
          <p:nvPr>
            <p:ph type="dt" sz="half" idx="10"/>
          </p:nvPr>
        </p:nvSpPr>
        <p:spPr/>
        <p:txBody>
          <a:bodyPr/>
          <a:lstStyle>
            <a:lvl1pPr>
              <a:defRPr>
                <a:solidFill>
                  <a:schemeClr val="bg1"/>
                </a:solidFill>
                <a:latin typeface="+mj-lt"/>
              </a:defRPr>
            </a:lvl1pPr>
          </a:lstStyle>
          <a:p>
            <a:r>
              <a:rPr lang="es-ES" dirty="0"/>
              <a:t>24/06/2024</a:t>
            </a:r>
          </a:p>
        </p:txBody>
      </p:sp>
      <p:sp>
        <p:nvSpPr>
          <p:cNvPr id="5" name="4 Marcador de pie de página"/>
          <p:cNvSpPr>
            <a:spLocks noGrp="1"/>
          </p:cNvSpPr>
          <p:nvPr>
            <p:ph type="ftr" sz="quarter" idx="11"/>
          </p:nvPr>
        </p:nvSpPr>
        <p:spPr/>
        <p:txBody>
          <a:bodyPr/>
          <a:lstStyle>
            <a:lvl1pPr>
              <a:defRPr>
                <a:solidFill>
                  <a:schemeClr val="bg1"/>
                </a:solidFill>
                <a:latin typeface="+mj-lt"/>
              </a:defRPr>
            </a:lvl1pPr>
          </a:lstStyle>
          <a:p>
            <a:r>
              <a:rPr lang="es-ES" dirty="0" err="1"/>
              <a:t>Tech</a:t>
            </a:r>
            <a:r>
              <a:rPr lang="es-ES" dirty="0"/>
              <a:t>-Radar: Modular </a:t>
            </a:r>
            <a:r>
              <a:rPr lang="es-ES" dirty="0" err="1"/>
              <a:t>Monoliths</a:t>
            </a:r>
            <a:r>
              <a:rPr lang="es-ES" dirty="0"/>
              <a:t> © Copyright </a:t>
            </a:r>
            <a:r>
              <a:rPr lang="es-ES" dirty="0" err="1"/>
              <a:t>Viewnext</a:t>
            </a:r>
            <a:r>
              <a:rPr lang="es-ES" dirty="0"/>
              <a:t> 2024</a:t>
            </a:r>
            <a:endParaRPr lang="en-US" dirty="0"/>
          </a:p>
        </p:txBody>
      </p:sp>
      <p:sp>
        <p:nvSpPr>
          <p:cNvPr id="6" name="5 Marcador de número de diapositiva"/>
          <p:cNvSpPr>
            <a:spLocks noGrp="1"/>
          </p:cNvSpPr>
          <p:nvPr>
            <p:ph type="sldNum" sz="quarter" idx="12"/>
          </p:nvPr>
        </p:nvSpPr>
        <p:spPr/>
        <p:txBody>
          <a:bodyPr/>
          <a:lstStyle>
            <a:lvl1pPr>
              <a:defRPr>
                <a:solidFill>
                  <a:schemeClr val="bg1"/>
                </a:solidFill>
                <a:latin typeface="+mj-lt"/>
              </a:defRPr>
            </a:lvl1pPr>
          </a:lstStyle>
          <a:p>
            <a:fld id="{BC27CD9C-C814-4D7E-9230-8D1C34D1498B}" type="slidenum">
              <a:rPr lang="es-ES" smtClean="0"/>
              <a:pPr/>
              <a:t>‹#›</a:t>
            </a:fld>
            <a:endParaRPr lang="es-ES" dirty="0"/>
          </a:p>
        </p:txBody>
      </p:sp>
      <p:cxnSp>
        <p:nvCxnSpPr>
          <p:cNvPr id="7" name="6 Conector recto"/>
          <p:cNvCxnSpPr/>
          <p:nvPr userDrawn="1"/>
        </p:nvCxnSpPr>
        <p:spPr>
          <a:xfrm>
            <a:off x="683568" y="4007495"/>
            <a:ext cx="7344816" cy="0"/>
          </a:xfrm>
          <a:prstGeom prst="line">
            <a:avLst/>
          </a:prstGeom>
          <a:ln>
            <a:solidFill>
              <a:srgbClr val="00649D"/>
            </a:solidFill>
          </a:ln>
        </p:spPr>
        <p:style>
          <a:lnRef idx="1">
            <a:schemeClr val="accent1"/>
          </a:lnRef>
          <a:fillRef idx="0">
            <a:schemeClr val="accent1"/>
          </a:fillRef>
          <a:effectRef idx="0">
            <a:schemeClr val="accent1"/>
          </a:effectRef>
          <a:fontRef idx="minor">
            <a:schemeClr val="tx1"/>
          </a:fontRef>
        </p:style>
      </p:cxnSp>
      <p:pic>
        <p:nvPicPr>
          <p:cNvPr id="9" name="8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4328" y="255949"/>
            <a:ext cx="1484939" cy="436747"/>
          </a:xfrm>
          <a:prstGeom prst="rect">
            <a:avLst/>
          </a:prstGeom>
        </p:spPr>
      </p:pic>
    </p:spTree>
    <p:extLst>
      <p:ext uri="{BB962C8B-B14F-4D97-AF65-F5344CB8AC3E}">
        <p14:creationId xmlns:p14="http://schemas.microsoft.com/office/powerpoint/2010/main" val="3263598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10"/>
          </p:nvPr>
        </p:nvSpPr>
        <p:spPr/>
        <p:txBody>
          <a:bodyPr/>
          <a:lstStyle/>
          <a:p>
            <a:r>
              <a:rPr lang="es-ES" dirty="0"/>
              <a:t>24/06/2024</a:t>
            </a:r>
          </a:p>
        </p:txBody>
      </p:sp>
      <p:sp>
        <p:nvSpPr>
          <p:cNvPr id="5" name="4 Marcador de pie de página"/>
          <p:cNvSpPr>
            <a:spLocks noGrp="1"/>
          </p:cNvSpPr>
          <p:nvPr>
            <p:ph type="ftr" sz="quarter" idx="11"/>
          </p:nvPr>
        </p:nvSpPr>
        <p:spPr/>
        <p:txBody>
          <a:bodyPr/>
          <a:lstStyle>
            <a:lvl1pPr>
              <a:defRPr/>
            </a:lvl1pPr>
          </a:lstStyle>
          <a:p>
            <a:r>
              <a:rPr lang="es-ES" dirty="0" err="1"/>
              <a:t>Tech</a:t>
            </a:r>
            <a:r>
              <a:rPr lang="es-ES" dirty="0"/>
              <a:t>-Radar: Modular </a:t>
            </a:r>
            <a:r>
              <a:rPr lang="es-ES" dirty="0" err="1"/>
              <a:t>Monoliths</a:t>
            </a:r>
            <a:r>
              <a:rPr lang="es-ES" dirty="0"/>
              <a:t> © Copyright </a:t>
            </a:r>
            <a:r>
              <a:rPr lang="es-ES" dirty="0" err="1"/>
              <a:t>Viewnext</a:t>
            </a:r>
            <a:r>
              <a:rPr lang="es-ES" dirty="0"/>
              <a:t> 2024</a:t>
            </a:r>
            <a:endParaRPr lang="en-US" dirty="0"/>
          </a:p>
        </p:txBody>
      </p:sp>
      <p:sp>
        <p:nvSpPr>
          <p:cNvPr id="6" name="5 Marcador de número de diapositiva"/>
          <p:cNvSpPr>
            <a:spLocks noGrp="1"/>
          </p:cNvSpPr>
          <p:nvPr>
            <p:ph type="sldNum" sz="quarter" idx="12"/>
          </p:nvPr>
        </p:nvSpPr>
        <p:spPr/>
        <p:txBody>
          <a:bodyPr/>
          <a:lstStyle/>
          <a:p>
            <a:fld id="{BC27CD9C-C814-4D7E-9230-8D1C34D1498B}" type="slidenum">
              <a:rPr lang="es-ES" smtClean="0"/>
              <a:t>‹#›</a:t>
            </a:fld>
            <a:endParaRPr lang="es-ES"/>
          </a:p>
        </p:txBody>
      </p:sp>
    </p:spTree>
    <p:extLst>
      <p:ext uri="{BB962C8B-B14F-4D97-AF65-F5344CB8AC3E}">
        <p14:creationId xmlns:p14="http://schemas.microsoft.com/office/powerpoint/2010/main" val="62911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r>
              <a:rPr lang="es-ES" dirty="0"/>
              <a:t>24/06/2024</a:t>
            </a:r>
          </a:p>
        </p:txBody>
      </p:sp>
      <p:sp>
        <p:nvSpPr>
          <p:cNvPr id="5" name="4 Marcador de pie de página"/>
          <p:cNvSpPr>
            <a:spLocks noGrp="1"/>
          </p:cNvSpPr>
          <p:nvPr>
            <p:ph type="ftr" sz="quarter" idx="11"/>
          </p:nvPr>
        </p:nvSpPr>
        <p:spPr/>
        <p:txBody>
          <a:bodyPr/>
          <a:lstStyle>
            <a:lvl1pPr>
              <a:defRPr/>
            </a:lvl1pPr>
          </a:lstStyle>
          <a:p>
            <a:r>
              <a:rPr lang="es-ES" dirty="0" err="1"/>
              <a:t>Tech</a:t>
            </a:r>
            <a:r>
              <a:rPr lang="es-ES" dirty="0"/>
              <a:t>-Radar: Modular </a:t>
            </a:r>
            <a:r>
              <a:rPr lang="es-ES" dirty="0" err="1"/>
              <a:t>Monoliths</a:t>
            </a:r>
            <a:r>
              <a:rPr lang="es-ES" dirty="0"/>
              <a:t> © Copyright </a:t>
            </a:r>
            <a:r>
              <a:rPr lang="es-ES" dirty="0" err="1"/>
              <a:t>Viewnext</a:t>
            </a:r>
            <a:r>
              <a:rPr lang="es-ES" dirty="0"/>
              <a:t> 2024</a:t>
            </a:r>
            <a:endParaRPr lang="en-US" dirty="0"/>
          </a:p>
        </p:txBody>
      </p:sp>
      <p:sp>
        <p:nvSpPr>
          <p:cNvPr id="6" name="5 Marcador de número de diapositiva"/>
          <p:cNvSpPr>
            <a:spLocks noGrp="1"/>
          </p:cNvSpPr>
          <p:nvPr>
            <p:ph type="sldNum" sz="quarter" idx="12"/>
          </p:nvPr>
        </p:nvSpPr>
        <p:spPr/>
        <p:txBody>
          <a:bodyPr/>
          <a:lstStyle/>
          <a:p>
            <a:fld id="{BC27CD9C-C814-4D7E-9230-8D1C34D1498B}" type="slidenum">
              <a:rPr lang="es-ES" smtClean="0"/>
              <a:t>‹#›</a:t>
            </a:fld>
            <a:endParaRPr lang="es-ES"/>
          </a:p>
        </p:txBody>
      </p:sp>
    </p:spTree>
    <p:extLst>
      <p:ext uri="{BB962C8B-B14F-4D97-AF65-F5344CB8AC3E}">
        <p14:creationId xmlns:p14="http://schemas.microsoft.com/office/powerpoint/2010/main" val="348220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sz="2200" b="1">
                <a:latin typeface="+mj-lt"/>
              </a:defRPr>
            </a:lvl1pPr>
          </a:lstStyle>
          <a:p>
            <a:r>
              <a:rPr lang="es-ES" dirty="0"/>
              <a:t>Haga clic para modificar el estilo de título del patrón</a:t>
            </a:r>
          </a:p>
        </p:txBody>
      </p:sp>
      <p:sp>
        <p:nvSpPr>
          <p:cNvPr id="3" name="2 Marcador de contenido"/>
          <p:cNvSpPr>
            <a:spLocks noGrp="1"/>
          </p:cNvSpPr>
          <p:nvPr>
            <p:ph idx="1"/>
          </p:nvPr>
        </p:nvSpPr>
        <p:spPr/>
        <p:txBody>
          <a:bodyPr>
            <a:normAutofit/>
          </a:bodyPr>
          <a:lstStyle>
            <a:lvl1pPr>
              <a:defRPr sz="2400">
                <a:latin typeface="+mj-lt"/>
                <a:cs typeface="Arial" panose="020B0604020202020204" pitchFamily="34" charset="0"/>
              </a:defRPr>
            </a:lvl1pPr>
            <a:lvl2pPr>
              <a:defRPr sz="2000">
                <a:latin typeface="+mj-lt"/>
                <a:cs typeface="Arial" panose="020B0604020202020204" pitchFamily="34" charset="0"/>
              </a:defRPr>
            </a:lvl2pPr>
            <a:lvl3pPr>
              <a:defRPr sz="1800">
                <a:latin typeface="+mj-lt"/>
                <a:cs typeface="Arial" panose="020B0604020202020204" pitchFamily="34" charset="0"/>
              </a:defRPr>
            </a:lvl3pPr>
            <a:lvl4pPr>
              <a:defRPr sz="1600">
                <a:latin typeface="+mj-lt"/>
                <a:cs typeface="Arial" panose="020B0604020202020204" pitchFamily="34" charset="0"/>
              </a:defRPr>
            </a:lvl4pPr>
            <a:lvl5pPr>
              <a:defRPr sz="1600">
                <a:latin typeface="+mj-lt"/>
                <a:cs typeface="Arial" panose="020B0604020202020204" pitchFamily="34" charset="0"/>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10"/>
          </p:nvPr>
        </p:nvSpPr>
        <p:spPr/>
        <p:txBody>
          <a:bodyPr/>
          <a:lstStyle/>
          <a:p>
            <a:r>
              <a:rPr lang="es-ES" dirty="0"/>
              <a:t>24/06/2024</a:t>
            </a:r>
          </a:p>
        </p:txBody>
      </p:sp>
      <p:sp>
        <p:nvSpPr>
          <p:cNvPr id="5" name="4 Marcador de pie de página"/>
          <p:cNvSpPr>
            <a:spLocks noGrp="1"/>
          </p:cNvSpPr>
          <p:nvPr>
            <p:ph type="ftr" sz="quarter" idx="11"/>
          </p:nvPr>
        </p:nvSpPr>
        <p:spPr/>
        <p:txBody>
          <a:bodyPr/>
          <a:lstStyle>
            <a:lvl1pPr>
              <a:defRPr/>
            </a:lvl1pPr>
          </a:lstStyle>
          <a:p>
            <a:r>
              <a:rPr lang="es-ES" dirty="0" err="1"/>
              <a:t>Tech</a:t>
            </a:r>
            <a:r>
              <a:rPr lang="es-ES" dirty="0"/>
              <a:t>-Radar: Modular </a:t>
            </a:r>
            <a:r>
              <a:rPr lang="es-ES" dirty="0" err="1"/>
              <a:t>Monoliths</a:t>
            </a:r>
            <a:r>
              <a:rPr lang="es-ES" dirty="0"/>
              <a:t> © Copyright </a:t>
            </a:r>
            <a:r>
              <a:rPr lang="es-ES" dirty="0" err="1"/>
              <a:t>Viewnext</a:t>
            </a:r>
            <a:r>
              <a:rPr lang="es-ES" dirty="0"/>
              <a:t> 2024</a:t>
            </a:r>
            <a:endParaRPr lang="en-US" dirty="0"/>
          </a:p>
        </p:txBody>
      </p:sp>
      <p:sp>
        <p:nvSpPr>
          <p:cNvPr id="6" name="5 Marcador de número de diapositiva"/>
          <p:cNvSpPr>
            <a:spLocks noGrp="1"/>
          </p:cNvSpPr>
          <p:nvPr>
            <p:ph type="sldNum" sz="quarter" idx="12"/>
          </p:nvPr>
        </p:nvSpPr>
        <p:spPr/>
        <p:txBody>
          <a:bodyPr/>
          <a:lstStyle/>
          <a:p>
            <a:fld id="{BC27CD9C-C814-4D7E-9230-8D1C34D1498B}" type="slidenum">
              <a:rPr lang="es-ES" smtClean="0"/>
              <a:t>‹#›</a:t>
            </a:fld>
            <a:endParaRPr lang="es-ES"/>
          </a:p>
        </p:txBody>
      </p:sp>
      <p:cxnSp>
        <p:nvCxnSpPr>
          <p:cNvPr id="7" name="6 Conector recto"/>
          <p:cNvCxnSpPr/>
          <p:nvPr userDrawn="1"/>
        </p:nvCxnSpPr>
        <p:spPr>
          <a:xfrm>
            <a:off x="467544" y="692696"/>
            <a:ext cx="676875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96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581128"/>
            <a:ext cx="7772400" cy="1362075"/>
          </a:xfrm>
        </p:spPr>
        <p:txBody>
          <a:bodyPr anchor="t"/>
          <a:lstStyle>
            <a:lvl1pPr algn="l">
              <a:defRPr sz="3200" b="1" cap="all">
                <a:latin typeface="+mj-lt"/>
              </a:defRPr>
            </a:lvl1pPr>
          </a:lstStyle>
          <a:p>
            <a:r>
              <a:rPr lang="es-ES" dirty="0"/>
              <a:t>Haga clic para modificar el estilo de título del patrón</a:t>
            </a:r>
          </a:p>
        </p:txBody>
      </p:sp>
      <p:sp>
        <p:nvSpPr>
          <p:cNvPr id="4" name="3 Marcador de fecha"/>
          <p:cNvSpPr>
            <a:spLocks noGrp="1"/>
          </p:cNvSpPr>
          <p:nvPr>
            <p:ph type="dt" sz="half" idx="10"/>
          </p:nvPr>
        </p:nvSpPr>
        <p:spPr/>
        <p:txBody>
          <a:bodyPr/>
          <a:lstStyle/>
          <a:p>
            <a:r>
              <a:rPr lang="es-ES"/>
              <a:t>05/12/2023</a:t>
            </a:r>
            <a:endParaRPr lang="es-ES" dirty="0"/>
          </a:p>
        </p:txBody>
      </p:sp>
      <p:sp>
        <p:nvSpPr>
          <p:cNvPr id="5" name="4 Marcador de pie de página"/>
          <p:cNvSpPr>
            <a:spLocks noGrp="1"/>
          </p:cNvSpPr>
          <p:nvPr>
            <p:ph type="ftr" sz="quarter" idx="11"/>
          </p:nvPr>
        </p:nvSpPr>
        <p:spPr/>
        <p:txBody>
          <a:bodyPr/>
          <a:lstStyle/>
          <a:p>
            <a:r>
              <a:rPr lang="es-ES"/>
              <a:t>Proyecto DGPE-ACTUALIZACION TECNOLOGICA DE LA PLACSP            Clasificación:                                                         © Copyright Viewnext 2023</a:t>
            </a:r>
            <a:endParaRPr lang="en-US" dirty="0"/>
          </a:p>
        </p:txBody>
      </p:sp>
      <p:sp>
        <p:nvSpPr>
          <p:cNvPr id="6" name="5 Marcador de número de diapositiva"/>
          <p:cNvSpPr>
            <a:spLocks noGrp="1"/>
          </p:cNvSpPr>
          <p:nvPr>
            <p:ph type="sldNum" sz="quarter" idx="12"/>
          </p:nvPr>
        </p:nvSpPr>
        <p:spPr/>
        <p:txBody>
          <a:bodyPr/>
          <a:lstStyle/>
          <a:p>
            <a:fld id="{BC27CD9C-C814-4D7E-9230-8D1C34D1498B}" type="slidenum">
              <a:rPr lang="es-ES" smtClean="0"/>
              <a:t>‹#›</a:t>
            </a:fld>
            <a:endParaRPr lang="es-ES"/>
          </a:p>
        </p:txBody>
      </p:sp>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29067" b="14471"/>
          <a:stretch/>
        </p:blipFill>
        <p:spPr>
          <a:xfrm>
            <a:off x="0" y="764316"/>
            <a:ext cx="9144000" cy="3441924"/>
          </a:xfrm>
          <a:prstGeom prst="rect">
            <a:avLst/>
          </a:prstGeom>
        </p:spPr>
      </p:pic>
      <p:cxnSp>
        <p:nvCxnSpPr>
          <p:cNvPr id="9" name="8 Conector recto"/>
          <p:cNvCxnSpPr/>
          <p:nvPr userDrawn="1"/>
        </p:nvCxnSpPr>
        <p:spPr>
          <a:xfrm>
            <a:off x="683568" y="5157192"/>
            <a:ext cx="741682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3" name="2 Marcador de texto"/>
          <p:cNvSpPr>
            <a:spLocks noGrp="1"/>
          </p:cNvSpPr>
          <p:nvPr>
            <p:ph type="body" idx="1"/>
          </p:nvPr>
        </p:nvSpPr>
        <p:spPr>
          <a:xfrm>
            <a:off x="722313" y="5157192"/>
            <a:ext cx="7772400" cy="492075"/>
          </a:xfrm>
        </p:spPr>
        <p:txBody>
          <a:bodyPr anchor="b">
            <a:normAutofit/>
          </a:bodyPr>
          <a:lstStyle>
            <a:lvl1pPr marL="0" indent="0">
              <a:buNone/>
              <a:defRPr sz="24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a:t>Haga clic para modificar el estilo de texto del patrón</a:t>
            </a:r>
          </a:p>
        </p:txBody>
      </p:sp>
      <p:pic>
        <p:nvPicPr>
          <p:cNvPr id="10" name="9 Imagen"/>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4328" y="255949"/>
            <a:ext cx="1484939" cy="436747"/>
          </a:xfrm>
          <a:prstGeom prst="rect">
            <a:avLst/>
          </a:prstGeom>
        </p:spPr>
      </p:pic>
    </p:spTree>
    <p:extLst>
      <p:ext uri="{BB962C8B-B14F-4D97-AF65-F5344CB8AC3E}">
        <p14:creationId xmlns:p14="http://schemas.microsoft.com/office/powerpoint/2010/main" val="3145672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r>
              <a:rPr lang="es-ES" dirty="0"/>
              <a:t>24/06/2024</a:t>
            </a:r>
          </a:p>
        </p:txBody>
      </p:sp>
      <p:sp>
        <p:nvSpPr>
          <p:cNvPr id="6" name="5 Marcador de pie de página"/>
          <p:cNvSpPr>
            <a:spLocks noGrp="1"/>
          </p:cNvSpPr>
          <p:nvPr>
            <p:ph type="ftr" sz="quarter" idx="11"/>
          </p:nvPr>
        </p:nvSpPr>
        <p:spPr/>
        <p:txBody>
          <a:bodyPr/>
          <a:lstStyle>
            <a:lvl1pPr>
              <a:defRPr/>
            </a:lvl1pPr>
          </a:lstStyle>
          <a:p>
            <a:r>
              <a:rPr lang="es-ES" dirty="0" err="1"/>
              <a:t>Tech</a:t>
            </a:r>
            <a:r>
              <a:rPr lang="es-ES" dirty="0"/>
              <a:t>-Radar: Modular </a:t>
            </a:r>
            <a:r>
              <a:rPr lang="es-ES" dirty="0" err="1"/>
              <a:t>Monoliths</a:t>
            </a:r>
            <a:r>
              <a:rPr lang="es-ES" dirty="0"/>
              <a:t> © Copyright </a:t>
            </a:r>
            <a:r>
              <a:rPr lang="es-ES" dirty="0" err="1"/>
              <a:t>Viewnext</a:t>
            </a:r>
            <a:r>
              <a:rPr lang="es-ES" dirty="0"/>
              <a:t> 2024</a:t>
            </a:r>
            <a:endParaRPr lang="en-US" dirty="0"/>
          </a:p>
        </p:txBody>
      </p:sp>
      <p:sp>
        <p:nvSpPr>
          <p:cNvPr id="7" name="6 Marcador de número de diapositiva"/>
          <p:cNvSpPr>
            <a:spLocks noGrp="1"/>
          </p:cNvSpPr>
          <p:nvPr>
            <p:ph type="sldNum" sz="quarter" idx="12"/>
          </p:nvPr>
        </p:nvSpPr>
        <p:spPr/>
        <p:txBody>
          <a:bodyPr/>
          <a:lstStyle/>
          <a:p>
            <a:fld id="{BC27CD9C-C814-4D7E-9230-8D1C34D1498B}" type="slidenum">
              <a:rPr lang="es-ES" smtClean="0"/>
              <a:t>‹#›</a:t>
            </a:fld>
            <a:endParaRPr lang="es-ES"/>
          </a:p>
        </p:txBody>
      </p:sp>
    </p:spTree>
    <p:extLst>
      <p:ext uri="{BB962C8B-B14F-4D97-AF65-F5344CB8AC3E}">
        <p14:creationId xmlns:p14="http://schemas.microsoft.com/office/powerpoint/2010/main" val="2651298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r>
              <a:rPr lang="es-ES" dirty="0"/>
              <a:t>24/06/2024</a:t>
            </a:r>
          </a:p>
        </p:txBody>
      </p:sp>
      <p:sp>
        <p:nvSpPr>
          <p:cNvPr id="8" name="7 Marcador de pie de página"/>
          <p:cNvSpPr>
            <a:spLocks noGrp="1"/>
          </p:cNvSpPr>
          <p:nvPr>
            <p:ph type="ftr" sz="quarter" idx="11"/>
          </p:nvPr>
        </p:nvSpPr>
        <p:spPr/>
        <p:txBody>
          <a:bodyPr/>
          <a:lstStyle>
            <a:lvl1pPr>
              <a:defRPr/>
            </a:lvl1pPr>
          </a:lstStyle>
          <a:p>
            <a:r>
              <a:rPr lang="es-ES" dirty="0" err="1"/>
              <a:t>Tech</a:t>
            </a:r>
            <a:r>
              <a:rPr lang="es-ES" dirty="0"/>
              <a:t>-Radar: Modular </a:t>
            </a:r>
            <a:r>
              <a:rPr lang="es-ES" dirty="0" err="1"/>
              <a:t>Monoliths</a:t>
            </a:r>
            <a:r>
              <a:rPr lang="es-ES" dirty="0"/>
              <a:t> © Copyright </a:t>
            </a:r>
            <a:r>
              <a:rPr lang="es-ES" dirty="0" err="1"/>
              <a:t>Viewnext</a:t>
            </a:r>
            <a:r>
              <a:rPr lang="es-ES" dirty="0"/>
              <a:t> 2024</a:t>
            </a:r>
            <a:endParaRPr lang="en-US" dirty="0"/>
          </a:p>
        </p:txBody>
      </p:sp>
      <p:sp>
        <p:nvSpPr>
          <p:cNvPr id="9" name="8 Marcador de número de diapositiva"/>
          <p:cNvSpPr>
            <a:spLocks noGrp="1"/>
          </p:cNvSpPr>
          <p:nvPr>
            <p:ph type="sldNum" sz="quarter" idx="12"/>
          </p:nvPr>
        </p:nvSpPr>
        <p:spPr/>
        <p:txBody>
          <a:bodyPr/>
          <a:lstStyle/>
          <a:p>
            <a:fld id="{BC27CD9C-C814-4D7E-9230-8D1C34D1498B}" type="slidenum">
              <a:rPr lang="es-ES" smtClean="0"/>
              <a:t>‹#›</a:t>
            </a:fld>
            <a:endParaRPr lang="es-ES"/>
          </a:p>
        </p:txBody>
      </p:sp>
    </p:spTree>
    <p:extLst>
      <p:ext uri="{BB962C8B-B14F-4D97-AF65-F5344CB8AC3E}">
        <p14:creationId xmlns:p14="http://schemas.microsoft.com/office/powerpoint/2010/main" val="1029258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p>
        </p:txBody>
      </p:sp>
      <p:sp>
        <p:nvSpPr>
          <p:cNvPr id="3" name="2 Marcador de fecha"/>
          <p:cNvSpPr>
            <a:spLocks noGrp="1"/>
          </p:cNvSpPr>
          <p:nvPr>
            <p:ph type="dt" sz="half" idx="10"/>
          </p:nvPr>
        </p:nvSpPr>
        <p:spPr>
          <a:xfrm>
            <a:off x="0" y="6525344"/>
            <a:ext cx="1115616" cy="365125"/>
          </a:xfrm>
        </p:spPr>
        <p:txBody>
          <a:bodyPr/>
          <a:lstStyle/>
          <a:p>
            <a:r>
              <a:rPr lang="es-ES" dirty="0"/>
              <a:t>24/06/2024</a:t>
            </a:r>
          </a:p>
        </p:txBody>
      </p:sp>
      <p:sp>
        <p:nvSpPr>
          <p:cNvPr id="4" name="3 Marcador de pie de página"/>
          <p:cNvSpPr>
            <a:spLocks noGrp="1"/>
          </p:cNvSpPr>
          <p:nvPr>
            <p:ph type="ftr" sz="quarter" idx="11"/>
          </p:nvPr>
        </p:nvSpPr>
        <p:spPr>
          <a:xfrm>
            <a:off x="1115616" y="6525344"/>
            <a:ext cx="6912768" cy="365125"/>
          </a:xfrm>
        </p:spPr>
        <p:txBody>
          <a:bodyPr/>
          <a:lstStyle>
            <a:lvl1pPr>
              <a:defRPr/>
            </a:lvl1pPr>
          </a:lstStyle>
          <a:p>
            <a:r>
              <a:rPr lang="es-ES" dirty="0" err="1"/>
              <a:t>Tech</a:t>
            </a:r>
            <a:r>
              <a:rPr lang="es-ES" dirty="0"/>
              <a:t>-Radar: Modular </a:t>
            </a:r>
            <a:r>
              <a:rPr lang="es-ES" dirty="0" err="1"/>
              <a:t>Monoliths</a:t>
            </a:r>
            <a:r>
              <a:rPr lang="es-ES" dirty="0"/>
              <a:t> © Copyright </a:t>
            </a:r>
            <a:r>
              <a:rPr lang="es-ES" dirty="0" err="1"/>
              <a:t>Viewnext</a:t>
            </a:r>
            <a:r>
              <a:rPr lang="es-ES" dirty="0"/>
              <a:t> 2024</a:t>
            </a:r>
            <a:endParaRPr lang="en-US" dirty="0"/>
          </a:p>
        </p:txBody>
      </p:sp>
      <p:sp>
        <p:nvSpPr>
          <p:cNvPr id="5" name="4 Marcador de número de diapositiva"/>
          <p:cNvSpPr>
            <a:spLocks noGrp="1"/>
          </p:cNvSpPr>
          <p:nvPr>
            <p:ph type="sldNum" sz="quarter" idx="12"/>
          </p:nvPr>
        </p:nvSpPr>
        <p:spPr>
          <a:xfrm>
            <a:off x="8100392" y="6521738"/>
            <a:ext cx="792088" cy="365125"/>
          </a:xfrm>
        </p:spPr>
        <p:txBody>
          <a:bodyPr/>
          <a:lstStyle/>
          <a:p>
            <a:fld id="{BC27CD9C-C814-4D7E-9230-8D1C34D1498B}" type="slidenum">
              <a:rPr lang="es-ES" smtClean="0"/>
              <a:t>‹#›</a:t>
            </a:fld>
            <a:endParaRPr lang="es-ES" dirty="0"/>
          </a:p>
        </p:txBody>
      </p:sp>
      <p:cxnSp>
        <p:nvCxnSpPr>
          <p:cNvPr id="7" name="6 Conector recto"/>
          <p:cNvCxnSpPr/>
          <p:nvPr userDrawn="1"/>
        </p:nvCxnSpPr>
        <p:spPr>
          <a:xfrm>
            <a:off x="467544" y="692696"/>
            <a:ext cx="6768752"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89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s-ES" dirty="0"/>
              <a:t>24/06/2024</a:t>
            </a:r>
          </a:p>
        </p:txBody>
      </p:sp>
      <p:sp>
        <p:nvSpPr>
          <p:cNvPr id="3" name="2 Marcador de pie de página"/>
          <p:cNvSpPr>
            <a:spLocks noGrp="1"/>
          </p:cNvSpPr>
          <p:nvPr>
            <p:ph type="ftr" sz="quarter" idx="11"/>
          </p:nvPr>
        </p:nvSpPr>
        <p:spPr/>
        <p:txBody>
          <a:bodyPr/>
          <a:lstStyle>
            <a:lvl1pPr>
              <a:defRPr/>
            </a:lvl1pPr>
          </a:lstStyle>
          <a:p>
            <a:r>
              <a:rPr lang="es-ES" dirty="0" err="1"/>
              <a:t>Tech</a:t>
            </a:r>
            <a:r>
              <a:rPr lang="es-ES" dirty="0"/>
              <a:t>-Radar: Modular </a:t>
            </a:r>
            <a:r>
              <a:rPr lang="es-ES" dirty="0" err="1"/>
              <a:t>Monoliths</a:t>
            </a:r>
            <a:r>
              <a:rPr lang="es-ES" dirty="0"/>
              <a:t> © Copyright </a:t>
            </a:r>
            <a:r>
              <a:rPr lang="es-ES" dirty="0" err="1"/>
              <a:t>Viewnext</a:t>
            </a:r>
            <a:r>
              <a:rPr lang="es-ES" dirty="0"/>
              <a:t> 2024</a:t>
            </a:r>
            <a:endParaRPr lang="en-US" dirty="0"/>
          </a:p>
        </p:txBody>
      </p:sp>
      <p:sp>
        <p:nvSpPr>
          <p:cNvPr id="4" name="3 Marcador de número de diapositiva"/>
          <p:cNvSpPr>
            <a:spLocks noGrp="1"/>
          </p:cNvSpPr>
          <p:nvPr>
            <p:ph type="sldNum" sz="quarter" idx="12"/>
          </p:nvPr>
        </p:nvSpPr>
        <p:spPr/>
        <p:txBody>
          <a:bodyPr/>
          <a:lstStyle/>
          <a:p>
            <a:fld id="{BC27CD9C-C814-4D7E-9230-8D1C34D1498B}" type="slidenum">
              <a:rPr lang="es-ES" smtClean="0"/>
              <a:t>‹#›</a:t>
            </a:fld>
            <a:endParaRPr lang="es-ES"/>
          </a:p>
        </p:txBody>
      </p:sp>
    </p:spTree>
    <p:extLst>
      <p:ext uri="{BB962C8B-B14F-4D97-AF65-F5344CB8AC3E}">
        <p14:creationId xmlns:p14="http://schemas.microsoft.com/office/powerpoint/2010/main" val="242009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Haga clic para modificar el estilo de texto del patrón</a:t>
            </a:r>
          </a:p>
        </p:txBody>
      </p:sp>
      <p:sp>
        <p:nvSpPr>
          <p:cNvPr id="5" name="4 Marcador de fecha"/>
          <p:cNvSpPr>
            <a:spLocks noGrp="1"/>
          </p:cNvSpPr>
          <p:nvPr>
            <p:ph type="dt" sz="half" idx="10"/>
          </p:nvPr>
        </p:nvSpPr>
        <p:spPr/>
        <p:txBody>
          <a:bodyPr/>
          <a:lstStyle/>
          <a:p>
            <a:r>
              <a:rPr lang="es-ES" dirty="0"/>
              <a:t>24/06/2024</a:t>
            </a:r>
          </a:p>
        </p:txBody>
      </p:sp>
      <p:sp>
        <p:nvSpPr>
          <p:cNvPr id="6" name="5 Marcador de pie de página"/>
          <p:cNvSpPr>
            <a:spLocks noGrp="1"/>
          </p:cNvSpPr>
          <p:nvPr>
            <p:ph type="ftr" sz="quarter" idx="11"/>
          </p:nvPr>
        </p:nvSpPr>
        <p:spPr/>
        <p:txBody>
          <a:bodyPr/>
          <a:lstStyle>
            <a:lvl1pPr>
              <a:defRPr/>
            </a:lvl1pPr>
          </a:lstStyle>
          <a:p>
            <a:r>
              <a:rPr lang="es-ES" dirty="0" err="1"/>
              <a:t>Tech</a:t>
            </a:r>
            <a:r>
              <a:rPr lang="es-ES" dirty="0"/>
              <a:t>-Radar: Modular </a:t>
            </a:r>
            <a:r>
              <a:rPr lang="es-ES" dirty="0" err="1"/>
              <a:t>Monoliths</a:t>
            </a:r>
            <a:r>
              <a:rPr lang="es-ES" dirty="0"/>
              <a:t> © Copyright </a:t>
            </a:r>
            <a:r>
              <a:rPr lang="es-ES" dirty="0" err="1"/>
              <a:t>Viewnext</a:t>
            </a:r>
            <a:r>
              <a:rPr lang="es-ES" dirty="0"/>
              <a:t> 2024</a:t>
            </a:r>
            <a:endParaRPr lang="en-US" dirty="0"/>
          </a:p>
        </p:txBody>
      </p:sp>
      <p:sp>
        <p:nvSpPr>
          <p:cNvPr id="7" name="6 Marcador de número de diapositiva"/>
          <p:cNvSpPr>
            <a:spLocks noGrp="1"/>
          </p:cNvSpPr>
          <p:nvPr>
            <p:ph type="sldNum" sz="quarter" idx="12"/>
          </p:nvPr>
        </p:nvSpPr>
        <p:spPr/>
        <p:txBody>
          <a:bodyPr/>
          <a:lstStyle/>
          <a:p>
            <a:fld id="{BC27CD9C-C814-4D7E-9230-8D1C34D1498B}" type="slidenum">
              <a:rPr lang="es-ES" smtClean="0"/>
              <a:t>‹#›</a:t>
            </a:fld>
            <a:endParaRPr lang="es-ES"/>
          </a:p>
        </p:txBody>
      </p:sp>
    </p:spTree>
    <p:extLst>
      <p:ext uri="{BB962C8B-B14F-4D97-AF65-F5344CB8AC3E}">
        <p14:creationId xmlns:p14="http://schemas.microsoft.com/office/powerpoint/2010/main" val="1604795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r>
              <a:rPr lang="es-ES" dirty="0"/>
              <a:t>24/06/2024</a:t>
            </a:r>
          </a:p>
        </p:txBody>
      </p:sp>
      <p:sp>
        <p:nvSpPr>
          <p:cNvPr id="6" name="5 Marcador de pie de página"/>
          <p:cNvSpPr>
            <a:spLocks noGrp="1"/>
          </p:cNvSpPr>
          <p:nvPr>
            <p:ph type="ftr" sz="quarter" idx="11"/>
          </p:nvPr>
        </p:nvSpPr>
        <p:spPr/>
        <p:txBody>
          <a:bodyPr/>
          <a:lstStyle>
            <a:lvl1pPr>
              <a:defRPr/>
            </a:lvl1pPr>
          </a:lstStyle>
          <a:p>
            <a:r>
              <a:rPr lang="es-ES" dirty="0" err="1"/>
              <a:t>Tech</a:t>
            </a:r>
            <a:r>
              <a:rPr lang="es-ES" dirty="0"/>
              <a:t>-Radar: Modular </a:t>
            </a:r>
            <a:r>
              <a:rPr lang="es-ES" dirty="0" err="1"/>
              <a:t>Monoliths</a:t>
            </a:r>
            <a:r>
              <a:rPr lang="es-ES" dirty="0"/>
              <a:t> © Copyright </a:t>
            </a:r>
            <a:r>
              <a:rPr lang="es-ES" dirty="0" err="1"/>
              <a:t>Viewnext</a:t>
            </a:r>
            <a:r>
              <a:rPr lang="es-ES" dirty="0"/>
              <a:t> 2024</a:t>
            </a:r>
            <a:endParaRPr lang="en-US" dirty="0"/>
          </a:p>
        </p:txBody>
      </p:sp>
      <p:sp>
        <p:nvSpPr>
          <p:cNvPr id="7" name="6 Marcador de número de diapositiva"/>
          <p:cNvSpPr>
            <a:spLocks noGrp="1"/>
          </p:cNvSpPr>
          <p:nvPr>
            <p:ph type="sldNum" sz="quarter" idx="12"/>
          </p:nvPr>
        </p:nvSpPr>
        <p:spPr/>
        <p:txBody>
          <a:bodyPr/>
          <a:lstStyle/>
          <a:p>
            <a:fld id="{BC27CD9C-C814-4D7E-9230-8D1C34D1498B}" type="slidenum">
              <a:rPr lang="es-ES" smtClean="0"/>
              <a:t>‹#›</a:t>
            </a:fld>
            <a:endParaRPr lang="es-ES"/>
          </a:p>
        </p:txBody>
      </p:sp>
    </p:spTree>
    <p:extLst>
      <p:ext uri="{BB962C8B-B14F-4D97-AF65-F5344CB8AC3E}">
        <p14:creationId xmlns:p14="http://schemas.microsoft.com/office/powerpoint/2010/main" val="3756949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60648"/>
            <a:ext cx="8229600" cy="418058"/>
          </a:xfrm>
          <a:prstGeom prst="rect">
            <a:avLst/>
          </a:prstGeom>
        </p:spPr>
        <p:txBody>
          <a:bodyPr vert="horz" lIns="91440" tIns="45720" rIns="91440" bIns="45720" rtlCol="0" anchor="ctr">
            <a:noAutofit/>
          </a:bodyPr>
          <a:lstStyle/>
          <a:p>
            <a:r>
              <a:rPr lang="es-ES" dirty="0"/>
              <a:t>Haga clic para modificar el estilo de título del patrón</a:t>
            </a:r>
          </a:p>
        </p:txBody>
      </p:sp>
      <p:sp>
        <p:nvSpPr>
          <p:cNvPr id="3" name="2 Marcador de texto"/>
          <p:cNvSpPr>
            <a:spLocks noGrp="1"/>
          </p:cNvSpPr>
          <p:nvPr>
            <p:ph type="body" idx="1"/>
          </p:nvPr>
        </p:nvSpPr>
        <p:spPr>
          <a:xfrm>
            <a:off x="457200" y="1340768"/>
            <a:ext cx="8229600" cy="4785395"/>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pic>
        <p:nvPicPr>
          <p:cNvPr id="7" name="6 Imagen"/>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24328" y="255949"/>
            <a:ext cx="1484939" cy="436747"/>
          </a:xfrm>
          <a:prstGeom prst="rect">
            <a:avLst/>
          </a:prstGeom>
        </p:spPr>
      </p:pic>
      <p:sp>
        <p:nvSpPr>
          <p:cNvPr id="10" name="9 Rectángulo"/>
          <p:cNvSpPr/>
          <p:nvPr userDrawn="1"/>
        </p:nvSpPr>
        <p:spPr>
          <a:xfrm>
            <a:off x="-1" y="6525344"/>
            <a:ext cx="9144001" cy="332656"/>
          </a:xfrm>
          <a:prstGeom prst="rect">
            <a:avLst/>
          </a:prstGeom>
          <a:gradFill>
            <a:gsLst>
              <a:gs pos="0">
                <a:schemeClr val="tx2"/>
              </a:gs>
              <a:gs pos="100000">
                <a:schemeClr val="accent2">
                  <a:shade val="94000"/>
                  <a:satMod val="135000"/>
                </a:schemeClr>
              </a:gs>
            </a:gsLst>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ES">
              <a:solidFill>
                <a:schemeClr val="bg1"/>
              </a:solidFill>
            </a:endParaRPr>
          </a:p>
        </p:txBody>
      </p:sp>
      <p:sp>
        <p:nvSpPr>
          <p:cNvPr id="4" name="3 Marcador de fecha"/>
          <p:cNvSpPr>
            <a:spLocks noGrp="1"/>
          </p:cNvSpPr>
          <p:nvPr>
            <p:ph type="dt" sz="half" idx="2"/>
          </p:nvPr>
        </p:nvSpPr>
        <p:spPr>
          <a:xfrm>
            <a:off x="35496" y="6525344"/>
            <a:ext cx="1090464" cy="365125"/>
          </a:xfrm>
          <a:prstGeom prst="rect">
            <a:avLst/>
          </a:prstGeom>
        </p:spPr>
        <p:txBody>
          <a:bodyPr vert="horz" lIns="91440" tIns="45720" rIns="91440" bIns="45720" rtlCol="0" anchor="ctr"/>
          <a:lstStyle>
            <a:lvl1pPr algn="l">
              <a:defRPr sz="1200">
                <a:solidFill>
                  <a:schemeClr val="bg1"/>
                </a:solidFill>
                <a:latin typeface="+mj-lt"/>
                <a:cs typeface="Arial" panose="020B0604020202020204" pitchFamily="34" charset="0"/>
              </a:defRPr>
            </a:lvl1pPr>
          </a:lstStyle>
          <a:p>
            <a:r>
              <a:rPr lang="es-ES" dirty="0"/>
              <a:t>24/06/2024</a:t>
            </a:r>
          </a:p>
        </p:txBody>
      </p:sp>
      <p:sp>
        <p:nvSpPr>
          <p:cNvPr id="5" name="4 Marcador de pie de página"/>
          <p:cNvSpPr>
            <a:spLocks noGrp="1"/>
          </p:cNvSpPr>
          <p:nvPr>
            <p:ph type="ftr" sz="quarter" idx="3"/>
          </p:nvPr>
        </p:nvSpPr>
        <p:spPr>
          <a:xfrm>
            <a:off x="1161457" y="6525344"/>
            <a:ext cx="6821085" cy="365125"/>
          </a:xfrm>
          <a:prstGeom prst="rect">
            <a:avLst/>
          </a:prstGeom>
        </p:spPr>
        <p:txBody>
          <a:bodyPr vert="horz" lIns="91440" tIns="45720" rIns="91440" bIns="45720" rtlCol="0" anchor="ctr"/>
          <a:lstStyle>
            <a:lvl1pPr algn="ctr">
              <a:defRPr sz="900">
                <a:solidFill>
                  <a:schemeClr val="bg1"/>
                </a:solidFill>
                <a:latin typeface="+mj-lt"/>
                <a:cs typeface="Arial" panose="020B0604020202020204" pitchFamily="34" charset="0"/>
              </a:defRPr>
            </a:lvl1pPr>
          </a:lstStyle>
          <a:p>
            <a:r>
              <a:rPr lang="es-ES" dirty="0" err="1"/>
              <a:t>Tech</a:t>
            </a:r>
            <a:r>
              <a:rPr lang="es-ES" dirty="0"/>
              <a:t>-Radar: Modular </a:t>
            </a:r>
            <a:r>
              <a:rPr lang="es-ES" dirty="0" err="1"/>
              <a:t>Monoliths</a:t>
            </a:r>
            <a:r>
              <a:rPr lang="es-ES" dirty="0"/>
              <a:t> © Copyright </a:t>
            </a:r>
            <a:r>
              <a:rPr lang="es-ES" dirty="0" err="1"/>
              <a:t>Viewnext</a:t>
            </a:r>
            <a:r>
              <a:rPr lang="es-ES" dirty="0"/>
              <a:t> 2024</a:t>
            </a:r>
            <a:endParaRPr lang="en-US" dirty="0"/>
          </a:p>
        </p:txBody>
      </p:sp>
      <p:sp>
        <p:nvSpPr>
          <p:cNvPr id="6" name="5 Marcador de número de diapositiva"/>
          <p:cNvSpPr>
            <a:spLocks noGrp="1"/>
          </p:cNvSpPr>
          <p:nvPr>
            <p:ph type="sldNum" sz="quarter" idx="4"/>
          </p:nvPr>
        </p:nvSpPr>
        <p:spPr>
          <a:xfrm>
            <a:off x="7982542" y="6525344"/>
            <a:ext cx="704257" cy="365125"/>
          </a:xfrm>
          <a:prstGeom prst="rect">
            <a:avLst/>
          </a:prstGeom>
        </p:spPr>
        <p:txBody>
          <a:bodyPr vert="horz" lIns="91440" tIns="45720" rIns="91440" bIns="45720" rtlCol="0" anchor="ctr"/>
          <a:lstStyle>
            <a:lvl1pPr algn="r">
              <a:defRPr sz="1000" b="1">
                <a:solidFill>
                  <a:schemeClr val="bg1"/>
                </a:solidFill>
                <a:latin typeface="+mj-lt"/>
                <a:cs typeface="Arial" panose="020B0604020202020204" pitchFamily="34" charset="0"/>
              </a:defRPr>
            </a:lvl1pPr>
          </a:lstStyle>
          <a:p>
            <a:fld id="{BC27CD9C-C814-4D7E-9230-8D1C34D1498B}" type="slidenum">
              <a:rPr lang="es-ES" smtClean="0"/>
              <a:pPr/>
              <a:t>‹#›</a:t>
            </a:fld>
            <a:endParaRPr lang="es-ES" dirty="0"/>
          </a:p>
        </p:txBody>
      </p:sp>
    </p:spTree>
    <p:extLst>
      <p:ext uri="{BB962C8B-B14F-4D97-AF65-F5344CB8AC3E}">
        <p14:creationId xmlns:p14="http://schemas.microsoft.com/office/powerpoint/2010/main" val="2931612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spcBef>
          <a:spcPct val="0"/>
        </a:spcBef>
        <a:buNone/>
        <a:defRPr lang="es-ES" sz="2200" b="1" kern="1200" dirty="0" smtClean="0">
          <a:solidFill>
            <a:srgbClr val="00649D"/>
          </a:solidFill>
          <a:latin typeface="+mj-lt"/>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mj-lt"/>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j-lt"/>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j-lt"/>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www.viewnext.com/" TargetMode="External"/><Relationship Id="rId13" Type="http://schemas.openxmlformats.org/officeDocument/2006/relationships/image" Target="../media/image17.png"/><Relationship Id="rId3" Type="http://schemas.openxmlformats.org/officeDocument/2006/relationships/image" Target="../media/image10.jpeg"/><Relationship Id="rId7" Type="http://schemas.openxmlformats.org/officeDocument/2006/relationships/image" Target="../media/image14.png"/><Relationship Id="rId12" Type="http://schemas.openxmlformats.org/officeDocument/2006/relationships/hyperlink" Target="https://www.linkedin.com/company/viewnext" TargetMode="External"/><Relationship Id="rId17" Type="http://schemas.openxmlformats.org/officeDocument/2006/relationships/image" Target="../media/image19.png"/><Relationship Id="rId2" Type="http://schemas.openxmlformats.org/officeDocument/2006/relationships/notesSlide" Target="../notesSlides/notesSlide5.xml"/><Relationship Id="rId16" Type="http://schemas.openxmlformats.org/officeDocument/2006/relationships/hyperlink" Target="http://www.slideshare.net/Viewnext" TargetMode="External"/><Relationship Id="rId1" Type="http://schemas.openxmlformats.org/officeDocument/2006/relationships/slideLayout" Target="../slideLayouts/slideLayout7.xml"/><Relationship Id="rId6" Type="http://schemas.openxmlformats.org/officeDocument/2006/relationships/image" Target="../media/image13.jpeg"/><Relationship Id="rId11" Type="http://schemas.openxmlformats.org/officeDocument/2006/relationships/image" Target="../media/image16.png"/><Relationship Id="rId5" Type="http://schemas.openxmlformats.org/officeDocument/2006/relationships/image" Target="../media/image12.png"/><Relationship Id="rId15" Type="http://schemas.openxmlformats.org/officeDocument/2006/relationships/image" Target="../media/image18.png"/><Relationship Id="rId10" Type="http://schemas.openxmlformats.org/officeDocument/2006/relationships/hyperlink" Target="https://www.facebook.com/Viewnext.sa" TargetMode="External"/><Relationship Id="rId4" Type="http://schemas.openxmlformats.org/officeDocument/2006/relationships/image" Target="../media/image11.png"/><Relationship Id="rId9" Type="http://schemas.openxmlformats.org/officeDocument/2006/relationships/image" Target="../media/image15.png"/><Relationship Id="rId14" Type="http://schemas.openxmlformats.org/officeDocument/2006/relationships/hyperlink" Target="https://twitter.com/viewnex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s-ES"/>
              <a:t>Proyecto DGPE-ACTUALIZACION TECNOLOGICA DE LA PLACSP            Clasificación:                                                         © Copyright Viewnext 2023</a:t>
            </a:r>
            <a:endParaRPr lang="en-US" dirty="0"/>
          </a:p>
        </p:txBody>
      </p:sp>
      <p:sp>
        <p:nvSpPr>
          <p:cNvPr id="6" name="Rectangle 2"/>
          <p:cNvSpPr>
            <a:spLocks noGrp="1" noChangeArrowheads="1"/>
          </p:cNvSpPr>
          <p:nvPr>
            <p:ph type="title"/>
          </p:nvPr>
        </p:nvSpPr>
        <p:spPr>
          <a:xfrm>
            <a:off x="707413" y="4581128"/>
            <a:ext cx="7772400" cy="432048"/>
          </a:xfrm>
        </p:spPr>
        <p:txBody>
          <a:bodyPr/>
          <a:lstStyle/>
          <a:p>
            <a:r>
              <a:rPr lang="es-ES" sz="2400" dirty="0"/>
              <a:t>Modular </a:t>
            </a:r>
            <a:r>
              <a:rPr lang="es-ES" sz="2400" dirty="0" err="1"/>
              <a:t>Monoliths</a:t>
            </a:r>
            <a:r>
              <a:rPr lang="es-ES" sz="2400" dirty="0"/>
              <a:t> – Spring </a:t>
            </a:r>
            <a:r>
              <a:rPr lang="es-ES" sz="2400" dirty="0" err="1"/>
              <a:t>Modulith</a:t>
            </a:r>
            <a:endParaRPr lang="es-ES" sz="1800" dirty="0"/>
          </a:p>
        </p:txBody>
      </p:sp>
      <p:sp>
        <p:nvSpPr>
          <p:cNvPr id="7" name="Rectangle 3"/>
          <p:cNvSpPr>
            <a:spLocks noGrp="1" noChangeArrowheads="1"/>
          </p:cNvSpPr>
          <p:nvPr>
            <p:ph type="body" idx="1"/>
          </p:nvPr>
        </p:nvSpPr>
        <p:spPr/>
        <p:txBody>
          <a:bodyPr>
            <a:normAutofit/>
          </a:bodyPr>
          <a:lstStyle/>
          <a:p>
            <a:r>
              <a:rPr lang="es-ES" sz="2400" dirty="0" err="1"/>
              <a:t>Tech</a:t>
            </a:r>
            <a:r>
              <a:rPr lang="es-ES" sz="2400" dirty="0"/>
              <a:t> Radar</a:t>
            </a:r>
            <a:endParaRPr lang="es-ES" sz="2400" dirty="0">
              <a:solidFill>
                <a:schemeClr val="hlink"/>
              </a:solidFill>
            </a:endParaRPr>
          </a:p>
        </p:txBody>
      </p:sp>
      <p:sp>
        <p:nvSpPr>
          <p:cNvPr id="9" name="Rectangle 3"/>
          <p:cNvSpPr txBox="1">
            <a:spLocks noChangeArrowheads="1"/>
          </p:cNvSpPr>
          <p:nvPr/>
        </p:nvSpPr>
        <p:spPr>
          <a:xfrm>
            <a:off x="874713" y="5949280"/>
            <a:ext cx="7772400" cy="492075"/>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anose="020B0604020202020204" pitchFamily="34" charset="0"/>
              <a:buNone/>
              <a:defRPr sz="2400" b="1" kern="1200">
                <a:solidFill>
                  <a:schemeClr val="tx1">
                    <a:tint val="75000"/>
                  </a:schemeClr>
                </a:solidFill>
                <a:latin typeface="+mj-lt"/>
                <a:ea typeface="+mn-ea"/>
                <a:cs typeface="Arial" panose="020B0604020202020204" pitchFamily="34" charset="0"/>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j-lt"/>
                <a:ea typeface="+mn-ea"/>
                <a:cs typeface="Arial" panose="020B0604020202020204" pitchFamily="34" charset="0"/>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j-lt"/>
                <a:ea typeface="+mn-ea"/>
                <a:cs typeface="Arial" panose="020B0604020202020204" pitchFamily="34" charset="0"/>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j-lt"/>
                <a:ea typeface="+mn-ea"/>
                <a:cs typeface="Arial"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j-lt"/>
                <a:ea typeface="+mn-ea"/>
                <a:cs typeface="Arial" panose="020B0604020202020204" pitchFamily="34" charset="0"/>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endParaRPr lang="es-ES" dirty="0">
              <a:solidFill>
                <a:schemeClr val="hlink"/>
              </a:solidFill>
            </a:endParaRPr>
          </a:p>
        </p:txBody>
      </p:sp>
      <p:sp>
        <p:nvSpPr>
          <p:cNvPr id="10" name="Text Box 4"/>
          <p:cNvSpPr txBox="1">
            <a:spLocks noChangeArrowheads="1"/>
          </p:cNvSpPr>
          <p:nvPr/>
        </p:nvSpPr>
        <p:spPr bwMode="auto">
          <a:xfrm>
            <a:off x="712404" y="6103407"/>
            <a:ext cx="7459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s-ES" dirty="0">
              <a:solidFill>
                <a:srgbClr val="FF0000"/>
              </a:solidFill>
            </a:endParaRPr>
          </a:p>
        </p:txBody>
      </p:sp>
      <p:sp>
        <p:nvSpPr>
          <p:cNvPr id="8" name="Rectangle 3"/>
          <p:cNvSpPr>
            <a:spLocks noChangeArrowheads="1"/>
          </p:cNvSpPr>
          <p:nvPr/>
        </p:nvSpPr>
        <p:spPr bwMode="auto">
          <a:xfrm>
            <a:off x="712404" y="5678862"/>
            <a:ext cx="8567936" cy="210413"/>
          </a:xfrm>
          <a:prstGeom prst="rect">
            <a:avLst/>
          </a:prstGeom>
          <a:noFill/>
          <a:ln w="9525">
            <a:noFill/>
            <a:miter lim="800000"/>
            <a:headEnd/>
            <a:tailEnd/>
          </a:ln>
          <a:effectLst/>
        </p:spPr>
        <p:txBody>
          <a:bodyPr/>
          <a:lstStyle/>
          <a:p>
            <a:r>
              <a:rPr lang="en-US" sz="1200" dirty="0">
                <a:solidFill>
                  <a:schemeClr val="tx2"/>
                </a:solidFill>
              </a:rPr>
              <a:t>Junio -2024</a:t>
            </a:r>
          </a:p>
        </p:txBody>
      </p:sp>
      <p:sp>
        <p:nvSpPr>
          <p:cNvPr id="5" name="4 Marcador de fecha"/>
          <p:cNvSpPr>
            <a:spLocks noGrp="1"/>
          </p:cNvSpPr>
          <p:nvPr>
            <p:ph type="dt" sz="half" idx="10"/>
          </p:nvPr>
        </p:nvSpPr>
        <p:spPr/>
        <p:txBody>
          <a:bodyPr/>
          <a:lstStyle/>
          <a:p>
            <a:r>
              <a:rPr lang="es-ES"/>
              <a:t>05/12/2023</a:t>
            </a:r>
            <a:endParaRPr lang="es-ES" dirty="0"/>
          </a:p>
        </p:txBody>
      </p:sp>
      <p:sp>
        <p:nvSpPr>
          <p:cNvPr id="11" name="10 Marcador de número de diapositiva"/>
          <p:cNvSpPr>
            <a:spLocks noGrp="1"/>
          </p:cNvSpPr>
          <p:nvPr>
            <p:ph type="sldNum" sz="quarter" idx="12"/>
          </p:nvPr>
        </p:nvSpPr>
        <p:spPr/>
        <p:txBody>
          <a:bodyPr/>
          <a:lstStyle/>
          <a:p>
            <a:fld id="{BC27CD9C-C814-4D7E-9230-8D1C34D1498B}" type="slidenum">
              <a:rPr lang="es-ES" smtClean="0"/>
              <a:t>1</a:t>
            </a:fld>
            <a:endParaRPr lang="es-ES"/>
          </a:p>
        </p:txBody>
      </p:sp>
    </p:spTree>
    <p:extLst>
      <p:ext uri="{BB962C8B-B14F-4D97-AF65-F5344CB8AC3E}">
        <p14:creationId xmlns:p14="http://schemas.microsoft.com/office/powerpoint/2010/main" val="4120787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CC3F-515E-45C3-91C9-7951EE35CBF8}"/>
              </a:ext>
            </a:extLst>
          </p:cNvPr>
          <p:cNvSpPr>
            <a:spLocks noGrp="1"/>
          </p:cNvSpPr>
          <p:nvPr>
            <p:ph type="title"/>
          </p:nvPr>
        </p:nvSpPr>
        <p:spPr/>
        <p:txBody>
          <a:bodyPr/>
          <a:lstStyle/>
          <a:p>
            <a:r>
              <a:rPr lang="en-US" dirty="0"/>
              <a:t>Spring </a:t>
            </a:r>
            <a:r>
              <a:rPr lang="en-US" dirty="0" err="1"/>
              <a:t>Modulith</a:t>
            </a:r>
            <a:endParaRPr lang="es-ES" dirty="0"/>
          </a:p>
        </p:txBody>
      </p:sp>
      <p:sp>
        <p:nvSpPr>
          <p:cNvPr id="4" name="Date Placeholder 3">
            <a:extLst>
              <a:ext uri="{FF2B5EF4-FFF2-40B4-BE49-F238E27FC236}">
                <a16:creationId xmlns:a16="http://schemas.microsoft.com/office/drawing/2014/main" id="{EC0C56E3-9AFD-4803-950F-FE1F94AD38CC}"/>
              </a:ext>
            </a:extLst>
          </p:cNvPr>
          <p:cNvSpPr>
            <a:spLocks noGrp="1"/>
          </p:cNvSpPr>
          <p:nvPr>
            <p:ph type="dt" sz="half" idx="10"/>
          </p:nvPr>
        </p:nvSpPr>
        <p:spPr/>
        <p:txBody>
          <a:bodyPr/>
          <a:lstStyle/>
          <a:p>
            <a:r>
              <a:rPr lang="es-ES" dirty="0"/>
              <a:t>24/06/2024</a:t>
            </a:r>
          </a:p>
        </p:txBody>
      </p:sp>
      <p:sp>
        <p:nvSpPr>
          <p:cNvPr id="5" name="Footer Placeholder 4">
            <a:extLst>
              <a:ext uri="{FF2B5EF4-FFF2-40B4-BE49-F238E27FC236}">
                <a16:creationId xmlns:a16="http://schemas.microsoft.com/office/drawing/2014/main" id="{BAB019BF-FE95-41E8-AECE-212BF9A297AC}"/>
              </a:ext>
            </a:extLst>
          </p:cNvPr>
          <p:cNvSpPr>
            <a:spLocks noGrp="1"/>
          </p:cNvSpPr>
          <p:nvPr>
            <p:ph type="ftr" sz="quarter" idx="11"/>
          </p:nvPr>
        </p:nvSpPr>
        <p:spPr/>
        <p:txBody>
          <a:bodyPr/>
          <a:lstStyle/>
          <a:p>
            <a:r>
              <a:rPr lang="es-ES" dirty="0" err="1"/>
              <a:t>Tech</a:t>
            </a:r>
            <a:r>
              <a:rPr lang="es-ES" dirty="0"/>
              <a:t>-Radar: Modular </a:t>
            </a:r>
            <a:r>
              <a:rPr lang="es-ES" dirty="0" err="1"/>
              <a:t>Monoliths</a:t>
            </a:r>
            <a:r>
              <a:rPr lang="es-ES" dirty="0"/>
              <a:t> © Copyright </a:t>
            </a:r>
            <a:r>
              <a:rPr lang="es-ES" dirty="0" err="1"/>
              <a:t>Viewnext</a:t>
            </a:r>
            <a:r>
              <a:rPr lang="es-ES" dirty="0"/>
              <a:t> 2024</a:t>
            </a:r>
            <a:endParaRPr lang="en-US" dirty="0"/>
          </a:p>
        </p:txBody>
      </p:sp>
      <p:sp>
        <p:nvSpPr>
          <p:cNvPr id="6" name="Slide Number Placeholder 5">
            <a:extLst>
              <a:ext uri="{FF2B5EF4-FFF2-40B4-BE49-F238E27FC236}">
                <a16:creationId xmlns:a16="http://schemas.microsoft.com/office/drawing/2014/main" id="{53ABCACA-4793-48C1-ACF3-3994223A0932}"/>
              </a:ext>
            </a:extLst>
          </p:cNvPr>
          <p:cNvSpPr>
            <a:spLocks noGrp="1"/>
          </p:cNvSpPr>
          <p:nvPr>
            <p:ph type="sldNum" sz="quarter" idx="12"/>
          </p:nvPr>
        </p:nvSpPr>
        <p:spPr/>
        <p:txBody>
          <a:bodyPr/>
          <a:lstStyle/>
          <a:p>
            <a:fld id="{BC27CD9C-C814-4D7E-9230-8D1C34D1498B}" type="slidenum">
              <a:rPr lang="es-ES" smtClean="0"/>
              <a:t>10</a:t>
            </a:fld>
            <a:endParaRPr lang="es-ES"/>
          </a:p>
        </p:txBody>
      </p:sp>
      <p:pic>
        <p:nvPicPr>
          <p:cNvPr id="7" name="Picture 6">
            <a:extLst>
              <a:ext uri="{FF2B5EF4-FFF2-40B4-BE49-F238E27FC236}">
                <a16:creationId xmlns:a16="http://schemas.microsoft.com/office/drawing/2014/main" id="{B20A27AF-52B7-49F8-B06E-AEE000ADCCED}"/>
              </a:ext>
            </a:extLst>
          </p:cNvPr>
          <p:cNvPicPr>
            <a:picLocks noChangeAspect="1"/>
          </p:cNvPicPr>
          <p:nvPr/>
        </p:nvPicPr>
        <p:blipFill>
          <a:blip r:embed="rId2"/>
          <a:stretch>
            <a:fillRect/>
          </a:stretch>
        </p:blipFill>
        <p:spPr>
          <a:xfrm>
            <a:off x="586167" y="1137918"/>
            <a:ext cx="7592485" cy="4582164"/>
          </a:xfrm>
          <a:prstGeom prst="rect">
            <a:avLst/>
          </a:prstGeom>
        </p:spPr>
      </p:pic>
    </p:spTree>
    <p:extLst>
      <p:ext uri="{BB962C8B-B14F-4D97-AF65-F5344CB8AC3E}">
        <p14:creationId xmlns:p14="http://schemas.microsoft.com/office/powerpoint/2010/main" val="2773995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5F59-C71F-48B4-ACAB-B4DE38F3BC3A}"/>
              </a:ext>
            </a:extLst>
          </p:cNvPr>
          <p:cNvSpPr>
            <a:spLocks noGrp="1"/>
          </p:cNvSpPr>
          <p:nvPr>
            <p:ph type="title"/>
          </p:nvPr>
        </p:nvSpPr>
        <p:spPr/>
        <p:txBody>
          <a:bodyPr/>
          <a:lstStyle/>
          <a:p>
            <a:r>
              <a:rPr lang="en-US" dirty="0"/>
              <a:t>Spring </a:t>
            </a:r>
            <a:r>
              <a:rPr lang="en-US" dirty="0" err="1"/>
              <a:t>Modulith</a:t>
            </a:r>
            <a:r>
              <a:rPr lang="en-US" dirty="0"/>
              <a:t> - </a:t>
            </a:r>
            <a:r>
              <a:rPr lang="en-US" dirty="0" err="1"/>
              <a:t>conventios</a:t>
            </a:r>
            <a:endParaRPr lang="es-ES" dirty="0"/>
          </a:p>
        </p:txBody>
      </p:sp>
      <p:sp>
        <p:nvSpPr>
          <p:cNvPr id="3" name="Content Placeholder 2">
            <a:extLst>
              <a:ext uri="{FF2B5EF4-FFF2-40B4-BE49-F238E27FC236}">
                <a16:creationId xmlns:a16="http://schemas.microsoft.com/office/drawing/2014/main" id="{1B9FAACC-4124-4C59-A29E-AF9C2110F2B0}"/>
              </a:ext>
            </a:extLst>
          </p:cNvPr>
          <p:cNvSpPr>
            <a:spLocks noGrp="1"/>
          </p:cNvSpPr>
          <p:nvPr>
            <p:ph idx="1"/>
          </p:nvPr>
        </p:nvSpPr>
        <p:spPr/>
        <p:txBody>
          <a:bodyPr/>
          <a:lstStyle/>
          <a:p>
            <a:r>
              <a:rPr lang="en-US" dirty="0"/>
              <a:t>Package conventions</a:t>
            </a:r>
          </a:p>
          <a:p>
            <a:endParaRPr lang="en-US" dirty="0"/>
          </a:p>
          <a:p>
            <a:endParaRPr lang="en-US" dirty="0"/>
          </a:p>
          <a:p>
            <a:endParaRPr lang="en-US" dirty="0"/>
          </a:p>
          <a:p>
            <a:endParaRPr lang="en-US" dirty="0"/>
          </a:p>
          <a:p>
            <a:endParaRPr lang="en-US" dirty="0"/>
          </a:p>
          <a:p>
            <a:r>
              <a:rPr lang="en-US" dirty="0"/>
              <a:t>XXX Package </a:t>
            </a:r>
            <a:r>
              <a:rPr lang="en-US" dirty="0">
                <a:sym typeface="Wingdings" panose="05000000000000000000" pitchFamily="2" charset="2"/>
              </a:rPr>
              <a:t> classes visible to other modules: INTERFACE</a:t>
            </a:r>
          </a:p>
          <a:p>
            <a:r>
              <a:rPr lang="en-US" dirty="0" err="1"/>
              <a:t>XXX.internal</a:t>
            </a:r>
            <a:r>
              <a:rPr lang="en-US" dirty="0"/>
              <a:t> package </a:t>
            </a:r>
            <a:r>
              <a:rPr lang="en-US" dirty="0">
                <a:sym typeface="Wingdings" panose="05000000000000000000" pitchFamily="2" charset="2"/>
              </a:rPr>
              <a:t> classes not visible to other modules</a:t>
            </a:r>
          </a:p>
          <a:p>
            <a:r>
              <a:rPr lang="en-US" dirty="0" err="1">
                <a:sym typeface="Wingdings" panose="05000000000000000000" pitchFamily="2" charset="2"/>
              </a:rPr>
              <a:t>Dependencias</a:t>
            </a:r>
            <a:r>
              <a:rPr lang="en-US" dirty="0">
                <a:sym typeface="Wingdings" panose="05000000000000000000" pitchFamily="2" charset="2"/>
              </a:rPr>
              <a:t> </a:t>
            </a:r>
            <a:r>
              <a:rPr lang="en-US" dirty="0" err="1">
                <a:sym typeface="Wingdings" panose="05000000000000000000" pitchFamily="2" charset="2"/>
              </a:rPr>
              <a:t>cíclicas</a:t>
            </a:r>
            <a:r>
              <a:rPr lang="en-US" dirty="0">
                <a:sym typeface="Wingdings" panose="05000000000000000000" pitchFamily="2" charset="2"/>
              </a:rPr>
              <a:t> </a:t>
            </a:r>
            <a:r>
              <a:rPr lang="en-US" dirty="0" err="1">
                <a:sym typeface="Wingdings" panose="05000000000000000000" pitchFamily="2" charset="2"/>
              </a:rPr>
              <a:t>prohibidas</a:t>
            </a:r>
            <a:r>
              <a:rPr lang="en-US" dirty="0">
                <a:sym typeface="Wingdings" panose="05000000000000000000" pitchFamily="2" charset="2"/>
              </a:rPr>
              <a:t> </a:t>
            </a:r>
            <a:endParaRPr lang="en-US" dirty="0"/>
          </a:p>
          <a:p>
            <a:endParaRPr lang="es-ES" dirty="0"/>
          </a:p>
        </p:txBody>
      </p:sp>
      <p:sp>
        <p:nvSpPr>
          <p:cNvPr id="4" name="Date Placeholder 3">
            <a:extLst>
              <a:ext uri="{FF2B5EF4-FFF2-40B4-BE49-F238E27FC236}">
                <a16:creationId xmlns:a16="http://schemas.microsoft.com/office/drawing/2014/main" id="{BE29D19D-53D1-409A-94A1-EBFA37E7EE34}"/>
              </a:ext>
            </a:extLst>
          </p:cNvPr>
          <p:cNvSpPr>
            <a:spLocks noGrp="1"/>
          </p:cNvSpPr>
          <p:nvPr>
            <p:ph type="dt" sz="half" idx="10"/>
          </p:nvPr>
        </p:nvSpPr>
        <p:spPr/>
        <p:txBody>
          <a:bodyPr/>
          <a:lstStyle/>
          <a:p>
            <a:r>
              <a:rPr lang="es-ES"/>
              <a:t>24/06/2024</a:t>
            </a:r>
            <a:endParaRPr lang="es-ES" dirty="0"/>
          </a:p>
        </p:txBody>
      </p:sp>
      <p:sp>
        <p:nvSpPr>
          <p:cNvPr id="5" name="Footer Placeholder 4">
            <a:extLst>
              <a:ext uri="{FF2B5EF4-FFF2-40B4-BE49-F238E27FC236}">
                <a16:creationId xmlns:a16="http://schemas.microsoft.com/office/drawing/2014/main" id="{A0A39620-9805-4C14-8E12-08547547D96E}"/>
              </a:ext>
            </a:extLst>
          </p:cNvPr>
          <p:cNvSpPr>
            <a:spLocks noGrp="1"/>
          </p:cNvSpPr>
          <p:nvPr>
            <p:ph type="ftr" sz="quarter" idx="11"/>
          </p:nvPr>
        </p:nvSpPr>
        <p:spPr/>
        <p:txBody>
          <a:bodyPr/>
          <a:lstStyle/>
          <a:p>
            <a:r>
              <a:rPr lang="es-ES"/>
              <a:t>Tech-Radar: Modular Monoliths © Copyright Viewnext 2024</a:t>
            </a:r>
            <a:endParaRPr lang="en-US" dirty="0"/>
          </a:p>
        </p:txBody>
      </p:sp>
      <p:sp>
        <p:nvSpPr>
          <p:cNvPr id="6" name="Slide Number Placeholder 5">
            <a:extLst>
              <a:ext uri="{FF2B5EF4-FFF2-40B4-BE49-F238E27FC236}">
                <a16:creationId xmlns:a16="http://schemas.microsoft.com/office/drawing/2014/main" id="{3EDE832A-DA2A-4F63-8F4E-9664D079518B}"/>
              </a:ext>
            </a:extLst>
          </p:cNvPr>
          <p:cNvSpPr>
            <a:spLocks noGrp="1"/>
          </p:cNvSpPr>
          <p:nvPr>
            <p:ph type="sldNum" sz="quarter" idx="12"/>
          </p:nvPr>
        </p:nvSpPr>
        <p:spPr/>
        <p:txBody>
          <a:bodyPr/>
          <a:lstStyle/>
          <a:p>
            <a:fld id="{BC27CD9C-C814-4D7E-9230-8D1C34D1498B}" type="slidenum">
              <a:rPr lang="es-ES" smtClean="0"/>
              <a:t>11</a:t>
            </a:fld>
            <a:endParaRPr lang="es-ES"/>
          </a:p>
        </p:txBody>
      </p:sp>
      <p:pic>
        <p:nvPicPr>
          <p:cNvPr id="7" name="Picture 6">
            <a:extLst>
              <a:ext uri="{FF2B5EF4-FFF2-40B4-BE49-F238E27FC236}">
                <a16:creationId xmlns:a16="http://schemas.microsoft.com/office/drawing/2014/main" id="{988947B3-26ED-439A-9229-A9A9003CAA0F}"/>
              </a:ext>
            </a:extLst>
          </p:cNvPr>
          <p:cNvPicPr>
            <a:picLocks noChangeAspect="1"/>
          </p:cNvPicPr>
          <p:nvPr/>
        </p:nvPicPr>
        <p:blipFill>
          <a:blip r:embed="rId2"/>
          <a:stretch>
            <a:fillRect/>
          </a:stretch>
        </p:blipFill>
        <p:spPr>
          <a:xfrm>
            <a:off x="1979712" y="1778988"/>
            <a:ext cx="5282245" cy="1973074"/>
          </a:xfrm>
          <a:prstGeom prst="rect">
            <a:avLst/>
          </a:prstGeom>
        </p:spPr>
      </p:pic>
    </p:spTree>
    <p:extLst>
      <p:ext uri="{BB962C8B-B14F-4D97-AF65-F5344CB8AC3E}">
        <p14:creationId xmlns:p14="http://schemas.microsoft.com/office/powerpoint/2010/main" val="1436052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F6A7A-3CE4-437E-B2AA-B9F4FB6C607A}"/>
              </a:ext>
            </a:extLst>
          </p:cNvPr>
          <p:cNvSpPr>
            <a:spLocks noGrp="1"/>
          </p:cNvSpPr>
          <p:nvPr>
            <p:ph type="title"/>
          </p:nvPr>
        </p:nvSpPr>
        <p:spPr/>
        <p:txBody>
          <a:bodyPr/>
          <a:lstStyle/>
          <a:p>
            <a:r>
              <a:rPr lang="en-US" dirty="0"/>
              <a:t>Spring </a:t>
            </a:r>
            <a:r>
              <a:rPr lang="en-US" dirty="0" err="1"/>
              <a:t>Modulith</a:t>
            </a:r>
            <a:r>
              <a:rPr lang="en-US" dirty="0"/>
              <a:t> - ¿</a:t>
            </a:r>
            <a:r>
              <a:rPr lang="en-US" dirty="0" err="1"/>
              <a:t>cómo</a:t>
            </a:r>
            <a:r>
              <a:rPr lang="en-US" dirty="0"/>
              <a:t>?</a:t>
            </a:r>
            <a:endParaRPr lang="es-ES" dirty="0"/>
          </a:p>
        </p:txBody>
      </p:sp>
      <p:pic>
        <p:nvPicPr>
          <p:cNvPr id="7" name="Content Placeholder 6">
            <a:extLst>
              <a:ext uri="{FF2B5EF4-FFF2-40B4-BE49-F238E27FC236}">
                <a16:creationId xmlns:a16="http://schemas.microsoft.com/office/drawing/2014/main" id="{C72ACBB1-8C6B-493E-BEF2-F13BC01C631C}"/>
              </a:ext>
            </a:extLst>
          </p:cNvPr>
          <p:cNvPicPr>
            <a:picLocks noGrp="1" noChangeAspect="1"/>
          </p:cNvPicPr>
          <p:nvPr>
            <p:ph idx="1"/>
          </p:nvPr>
        </p:nvPicPr>
        <p:blipFill>
          <a:blip r:embed="rId2"/>
          <a:stretch>
            <a:fillRect/>
          </a:stretch>
        </p:blipFill>
        <p:spPr>
          <a:xfrm>
            <a:off x="380608" y="2531846"/>
            <a:ext cx="7544853" cy="1905266"/>
          </a:xfrm>
          <a:prstGeom prst="rect">
            <a:avLst/>
          </a:prstGeom>
        </p:spPr>
      </p:pic>
      <p:sp>
        <p:nvSpPr>
          <p:cNvPr id="4" name="Date Placeholder 3">
            <a:extLst>
              <a:ext uri="{FF2B5EF4-FFF2-40B4-BE49-F238E27FC236}">
                <a16:creationId xmlns:a16="http://schemas.microsoft.com/office/drawing/2014/main" id="{E076554E-2A8B-4B51-B754-2A9323E11054}"/>
              </a:ext>
            </a:extLst>
          </p:cNvPr>
          <p:cNvSpPr>
            <a:spLocks noGrp="1"/>
          </p:cNvSpPr>
          <p:nvPr>
            <p:ph type="dt" sz="half" idx="10"/>
          </p:nvPr>
        </p:nvSpPr>
        <p:spPr/>
        <p:txBody>
          <a:bodyPr/>
          <a:lstStyle/>
          <a:p>
            <a:r>
              <a:rPr lang="es-ES"/>
              <a:t>24/06/2024</a:t>
            </a:r>
            <a:endParaRPr lang="es-ES" dirty="0"/>
          </a:p>
        </p:txBody>
      </p:sp>
      <p:sp>
        <p:nvSpPr>
          <p:cNvPr id="5" name="Footer Placeholder 4">
            <a:extLst>
              <a:ext uri="{FF2B5EF4-FFF2-40B4-BE49-F238E27FC236}">
                <a16:creationId xmlns:a16="http://schemas.microsoft.com/office/drawing/2014/main" id="{5749BF87-534B-4F3A-A4A3-FC58FBDB3217}"/>
              </a:ext>
            </a:extLst>
          </p:cNvPr>
          <p:cNvSpPr>
            <a:spLocks noGrp="1"/>
          </p:cNvSpPr>
          <p:nvPr>
            <p:ph type="ftr" sz="quarter" idx="11"/>
          </p:nvPr>
        </p:nvSpPr>
        <p:spPr/>
        <p:txBody>
          <a:bodyPr/>
          <a:lstStyle/>
          <a:p>
            <a:r>
              <a:rPr lang="es-ES"/>
              <a:t>Tech-Radar: Modular Monoliths © Copyright Viewnext 2024</a:t>
            </a:r>
            <a:endParaRPr lang="en-US" dirty="0"/>
          </a:p>
        </p:txBody>
      </p:sp>
      <p:sp>
        <p:nvSpPr>
          <p:cNvPr id="6" name="Slide Number Placeholder 5">
            <a:extLst>
              <a:ext uri="{FF2B5EF4-FFF2-40B4-BE49-F238E27FC236}">
                <a16:creationId xmlns:a16="http://schemas.microsoft.com/office/drawing/2014/main" id="{1529AE8C-1855-462F-896E-627D5A6D158F}"/>
              </a:ext>
            </a:extLst>
          </p:cNvPr>
          <p:cNvSpPr>
            <a:spLocks noGrp="1"/>
          </p:cNvSpPr>
          <p:nvPr>
            <p:ph type="sldNum" sz="quarter" idx="12"/>
          </p:nvPr>
        </p:nvSpPr>
        <p:spPr/>
        <p:txBody>
          <a:bodyPr/>
          <a:lstStyle/>
          <a:p>
            <a:fld id="{BC27CD9C-C814-4D7E-9230-8D1C34D1498B}" type="slidenum">
              <a:rPr lang="es-ES" smtClean="0"/>
              <a:t>12</a:t>
            </a:fld>
            <a:endParaRPr lang="es-ES"/>
          </a:p>
        </p:txBody>
      </p:sp>
      <p:sp>
        <p:nvSpPr>
          <p:cNvPr id="8" name="TextBox 7">
            <a:extLst>
              <a:ext uri="{FF2B5EF4-FFF2-40B4-BE49-F238E27FC236}">
                <a16:creationId xmlns:a16="http://schemas.microsoft.com/office/drawing/2014/main" id="{F95F0FD6-43F3-4F59-851D-61E85F2E2596}"/>
              </a:ext>
            </a:extLst>
          </p:cNvPr>
          <p:cNvSpPr txBox="1"/>
          <p:nvPr/>
        </p:nvSpPr>
        <p:spPr>
          <a:xfrm>
            <a:off x="323528" y="980728"/>
            <a:ext cx="7659014" cy="646331"/>
          </a:xfrm>
          <a:prstGeom prst="rect">
            <a:avLst/>
          </a:prstGeom>
          <a:noFill/>
        </p:spPr>
        <p:txBody>
          <a:bodyPr wrap="square" rtlCol="0">
            <a:spAutoFit/>
          </a:bodyPr>
          <a:lstStyle/>
          <a:p>
            <a:r>
              <a:rPr lang="en-US" dirty="0"/>
              <a:t>Spring boot </a:t>
            </a:r>
            <a:r>
              <a:rPr lang="en-US" dirty="0" err="1"/>
              <a:t>aplica</a:t>
            </a:r>
            <a:r>
              <a:rPr lang="en-US" dirty="0"/>
              <a:t> las </a:t>
            </a:r>
            <a:r>
              <a:rPr lang="en-US" dirty="0" err="1"/>
              <a:t>convenciones</a:t>
            </a:r>
            <a:r>
              <a:rPr lang="en-US" dirty="0"/>
              <a:t> de </a:t>
            </a:r>
            <a:r>
              <a:rPr lang="en-US" dirty="0" err="1"/>
              <a:t>empaquetado</a:t>
            </a:r>
            <a:r>
              <a:rPr lang="en-US" dirty="0"/>
              <a:t> al </a:t>
            </a:r>
            <a:r>
              <a:rPr lang="en-US" dirty="0" err="1"/>
              <a:t>compilar</a:t>
            </a:r>
            <a:r>
              <a:rPr lang="en-US" dirty="0"/>
              <a:t> al </a:t>
            </a:r>
            <a:r>
              <a:rPr lang="en-US" dirty="0" err="1"/>
              <a:t>usar</a:t>
            </a:r>
            <a:r>
              <a:rPr lang="en-US" dirty="0"/>
              <a:t> la </a:t>
            </a:r>
            <a:r>
              <a:rPr lang="en-US" dirty="0" err="1"/>
              <a:t>etiqueta</a:t>
            </a:r>
            <a:r>
              <a:rPr lang="en-US" dirty="0"/>
              <a:t> @</a:t>
            </a:r>
            <a:r>
              <a:rPr lang="en-US" dirty="0" err="1"/>
              <a:t>SpringBootApplication</a:t>
            </a:r>
            <a:endParaRPr lang="es-ES" dirty="0"/>
          </a:p>
        </p:txBody>
      </p:sp>
    </p:spTree>
    <p:extLst>
      <p:ext uri="{BB962C8B-B14F-4D97-AF65-F5344CB8AC3E}">
        <p14:creationId xmlns:p14="http://schemas.microsoft.com/office/powerpoint/2010/main" val="1745247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2211-10C7-48F4-8846-FAD5FA921821}"/>
              </a:ext>
            </a:extLst>
          </p:cNvPr>
          <p:cNvSpPr>
            <a:spLocks noGrp="1"/>
          </p:cNvSpPr>
          <p:nvPr>
            <p:ph type="title"/>
          </p:nvPr>
        </p:nvSpPr>
        <p:spPr/>
        <p:txBody>
          <a:bodyPr/>
          <a:lstStyle/>
          <a:p>
            <a:r>
              <a:rPr lang="en-US" dirty="0"/>
              <a:t>Spring </a:t>
            </a:r>
            <a:r>
              <a:rPr lang="en-US" dirty="0" err="1"/>
              <a:t>Modulith</a:t>
            </a:r>
            <a:r>
              <a:rPr lang="en-US" dirty="0"/>
              <a:t> - ¿</a:t>
            </a:r>
            <a:r>
              <a:rPr lang="en-US" dirty="0" err="1"/>
              <a:t>Cómo</a:t>
            </a:r>
            <a:r>
              <a:rPr lang="en-US" dirty="0"/>
              <a:t>?</a:t>
            </a:r>
            <a:endParaRPr lang="es-ES" dirty="0"/>
          </a:p>
        </p:txBody>
      </p:sp>
      <p:sp>
        <p:nvSpPr>
          <p:cNvPr id="4" name="Date Placeholder 3">
            <a:extLst>
              <a:ext uri="{FF2B5EF4-FFF2-40B4-BE49-F238E27FC236}">
                <a16:creationId xmlns:a16="http://schemas.microsoft.com/office/drawing/2014/main" id="{6D2E182E-E8E9-4CCE-A61B-2B50446B367A}"/>
              </a:ext>
            </a:extLst>
          </p:cNvPr>
          <p:cNvSpPr>
            <a:spLocks noGrp="1"/>
          </p:cNvSpPr>
          <p:nvPr>
            <p:ph type="dt" sz="half" idx="10"/>
          </p:nvPr>
        </p:nvSpPr>
        <p:spPr/>
        <p:txBody>
          <a:bodyPr/>
          <a:lstStyle/>
          <a:p>
            <a:r>
              <a:rPr lang="es-ES"/>
              <a:t>24/06/2024</a:t>
            </a:r>
            <a:endParaRPr lang="es-ES" dirty="0"/>
          </a:p>
        </p:txBody>
      </p:sp>
      <p:sp>
        <p:nvSpPr>
          <p:cNvPr id="5" name="Footer Placeholder 4">
            <a:extLst>
              <a:ext uri="{FF2B5EF4-FFF2-40B4-BE49-F238E27FC236}">
                <a16:creationId xmlns:a16="http://schemas.microsoft.com/office/drawing/2014/main" id="{CAA412AE-1274-487C-B527-7725C2EF2A10}"/>
              </a:ext>
            </a:extLst>
          </p:cNvPr>
          <p:cNvSpPr>
            <a:spLocks noGrp="1"/>
          </p:cNvSpPr>
          <p:nvPr>
            <p:ph type="ftr" sz="quarter" idx="11"/>
          </p:nvPr>
        </p:nvSpPr>
        <p:spPr/>
        <p:txBody>
          <a:bodyPr/>
          <a:lstStyle/>
          <a:p>
            <a:r>
              <a:rPr lang="es-ES"/>
              <a:t>Tech-Radar: Modular Monoliths © Copyright Viewnext 2024</a:t>
            </a:r>
            <a:endParaRPr lang="en-US" dirty="0"/>
          </a:p>
        </p:txBody>
      </p:sp>
      <p:sp>
        <p:nvSpPr>
          <p:cNvPr id="6" name="Slide Number Placeholder 5">
            <a:extLst>
              <a:ext uri="{FF2B5EF4-FFF2-40B4-BE49-F238E27FC236}">
                <a16:creationId xmlns:a16="http://schemas.microsoft.com/office/drawing/2014/main" id="{19B7D7CD-B119-40BA-9617-017C992EF57B}"/>
              </a:ext>
            </a:extLst>
          </p:cNvPr>
          <p:cNvSpPr>
            <a:spLocks noGrp="1"/>
          </p:cNvSpPr>
          <p:nvPr>
            <p:ph type="sldNum" sz="quarter" idx="12"/>
          </p:nvPr>
        </p:nvSpPr>
        <p:spPr/>
        <p:txBody>
          <a:bodyPr/>
          <a:lstStyle/>
          <a:p>
            <a:fld id="{BC27CD9C-C814-4D7E-9230-8D1C34D1498B}" type="slidenum">
              <a:rPr lang="es-ES" smtClean="0"/>
              <a:t>13</a:t>
            </a:fld>
            <a:endParaRPr lang="es-ES"/>
          </a:p>
        </p:txBody>
      </p:sp>
      <p:pic>
        <p:nvPicPr>
          <p:cNvPr id="7" name="Picture 6">
            <a:extLst>
              <a:ext uri="{FF2B5EF4-FFF2-40B4-BE49-F238E27FC236}">
                <a16:creationId xmlns:a16="http://schemas.microsoft.com/office/drawing/2014/main" id="{157D3965-A302-4D32-863B-F94079F7CB0B}"/>
              </a:ext>
            </a:extLst>
          </p:cNvPr>
          <p:cNvPicPr>
            <a:picLocks noChangeAspect="1"/>
          </p:cNvPicPr>
          <p:nvPr/>
        </p:nvPicPr>
        <p:blipFill>
          <a:blip r:embed="rId2"/>
          <a:stretch>
            <a:fillRect/>
          </a:stretch>
        </p:blipFill>
        <p:spPr>
          <a:xfrm>
            <a:off x="36512" y="3540659"/>
            <a:ext cx="9144000" cy="2408621"/>
          </a:xfrm>
          <a:prstGeom prst="rect">
            <a:avLst/>
          </a:prstGeom>
        </p:spPr>
      </p:pic>
      <p:sp>
        <p:nvSpPr>
          <p:cNvPr id="8" name="TextBox 7">
            <a:extLst>
              <a:ext uri="{FF2B5EF4-FFF2-40B4-BE49-F238E27FC236}">
                <a16:creationId xmlns:a16="http://schemas.microsoft.com/office/drawing/2014/main" id="{0679BD76-8C06-4B9E-BC51-683DAFB16B96}"/>
              </a:ext>
            </a:extLst>
          </p:cNvPr>
          <p:cNvSpPr txBox="1"/>
          <p:nvPr/>
        </p:nvSpPr>
        <p:spPr>
          <a:xfrm>
            <a:off x="323528" y="1255391"/>
            <a:ext cx="7659014" cy="1415772"/>
          </a:xfrm>
          <a:prstGeom prst="rect">
            <a:avLst/>
          </a:prstGeom>
          <a:noFill/>
        </p:spPr>
        <p:txBody>
          <a:bodyPr wrap="square" rtlCol="0">
            <a:spAutoFit/>
          </a:bodyPr>
          <a:lstStyle/>
          <a:p>
            <a:r>
              <a:rPr lang="en-US" dirty="0"/>
              <a:t>Spring </a:t>
            </a:r>
            <a:r>
              <a:rPr lang="en-US" dirty="0" err="1"/>
              <a:t>modulith</a:t>
            </a:r>
            <a:r>
              <a:rPr lang="en-US" dirty="0"/>
              <a:t> </a:t>
            </a:r>
            <a:r>
              <a:rPr lang="en-US" dirty="0" err="1"/>
              <a:t>aplica</a:t>
            </a:r>
            <a:r>
              <a:rPr lang="en-US" dirty="0"/>
              <a:t> las </a:t>
            </a:r>
            <a:r>
              <a:rPr lang="en-US" dirty="0" err="1"/>
              <a:t>reglas</a:t>
            </a:r>
            <a:r>
              <a:rPr lang="en-US" dirty="0"/>
              <a:t> de </a:t>
            </a:r>
            <a:r>
              <a:rPr lang="en-US" dirty="0" err="1"/>
              <a:t>modularidad</a:t>
            </a:r>
            <a:r>
              <a:rPr lang="en-US" dirty="0"/>
              <a:t> con la </a:t>
            </a:r>
            <a:r>
              <a:rPr lang="en-US" dirty="0" err="1"/>
              <a:t>función</a:t>
            </a:r>
            <a:r>
              <a:rPr lang="en-US" dirty="0"/>
              <a:t> verify().</a:t>
            </a:r>
          </a:p>
          <a:p>
            <a:endParaRPr lang="en-US" dirty="0"/>
          </a:p>
          <a:p>
            <a:r>
              <a:rPr lang="en-US" dirty="0"/>
              <a:t>Se </a:t>
            </a:r>
            <a:r>
              <a:rPr lang="en-US" dirty="0" err="1"/>
              <a:t>verifica</a:t>
            </a:r>
            <a:r>
              <a:rPr lang="en-US" dirty="0"/>
              <a:t> </a:t>
            </a:r>
            <a:r>
              <a:rPr lang="en-US" b="1" dirty="0"/>
              <a:t>DURANTE LA CONSTRUCCIÓN </a:t>
            </a:r>
            <a:r>
              <a:rPr lang="en-US" dirty="0"/>
              <a:t>(build) de la </a:t>
            </a:r>
            <a:r>
              <a:rPr lang="en-US" dirty="0" err="1"/>
              <a:t>aplicación</a:t>
            </a:r>
            <a:r>
              <a:rPr lang="en-US" dirty="0"/>
              <a:t>.</a:t>
            </a:r>
          </a:p>
          <a:p>
            <a:r>
              <a:rPr lang="en-US" sz="3200" dirty="0"/>
              <a:t>NO SE VERIFICA EN EJECUCION</a:t>
            </a:r>
            <a:endParaRPr lang="es-ES" sz="3200" dirty="0"/>
          </a:p>
        </p:txBody>
      </p:sp>
    </p:spTree>
    <p:extLst>
      <p:ext uri="{BB962C8B-B14F-4D97-AF65-F5344CB8AC3E}">
        <p14:creationId xmlns:p14="http://schemas.microsoft.com/office/powerpoint/2010/main" val="2368997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C190-9893-4AF6-A3D6-E7BBD1C60A7F}"/>
              </a:ext>
            </a:extLst>
          </p:cNvPr>
          <p:cNvSpPr>
            <a:spLocks noGrp="1"/>
          </p:cNvSpPr>
          <p:nvPr>
            <p:ph type="title"/>
          </p:nvPr>
        </p:nvSpPr>
        <p:spPr/>
        <p:txBody>
          <a:bodyPr/>
          <a:lstStyle/>
          <a:p>
            <a:r>
              <a:rPr lang="en-US" dirty="0"/>
              <a:t>Spring </a:t>
            </a:r>
            <a:r>
              <a:rPr lang="en-US" dirty="0" err="1"/>
              <a:t>Modulith</a:t>
            </a:r>
            <a:r>
              <a:rPr lang="en-US" dirty="0"/>
              <a:t> - ¿</a:t>
            </a:r>
            <a:r>
              <a:rPr lang="en-US" dirty="0" err="1"/>
              <a:t>Cómo</a:t>
            </a:r>
            <a:r>
              <a:rPr lang="en-US" dirty="0"/>
              <a:t>?</a:t>
            </a:r>
            <a:endParaRPr lang="es-ES" dirty="0"/>
          </a:p>
        </p:txBody>
      </p:sp>
      <p:sp>
        <p:nvSpPr>
          <p:cNvPr id="3" name="Content Placeholder 2">
            <a:extLst>
              <a:ext uri="{FF2B5EF4-FFF2-40B4-BE49-F238E27FC236}">
                <a16:creationId xmlns:a16="http://schemas.microsoft.com/office/drawing/2014/main" id="{19DF572F-BFF0-4D02-82C5-B25DA1578824}"/>
              </a:ext>
            </a:extLst>
          </p:cNvPr>
          <p:cNvSpPr>
            <a:spLocks noGrp="1"/>
          </p:cNvSpPr>
          <p:nvPr>
            <p:ph idx="1"/>
          </p:nvPr>
        </p:nvSpPr>
        <p:spPr/>
        <p:txBody>
          <a:bodyPr/>
          <a:lstStyle/>
          <a:p>
            <a:r>
              <a:rPr lang="es-ES" dirty="0"/>
              <a:t>Los ciclos están prohibidos.</a:t>
            </a:r>
          </a:p>
          <a:p>
            <a:r>
              <a:rPr lang="es-ES" dirty="0"/>
              <a:t>Una clase puede importar interfaces (clases públicas) de otros módulos.</a:t>
            </a:r>
          </a:p>
          <a:p>
            <a:r>
              <a:rPr lang="en-US" dirty="0"/>
              <a:t>S</a:t>
            </a:r>
            <a:r>
              <a:rPr lang="es-ES" dirty="0"/>
              <a:t>i una clase del módulo A importa clases del módulo B, El módulo B no puede importar clases del módulo A (ni siquiera indirectamente).</a:t>
            </a:r>
          </a:p>
        </p:txBody>
      </p:sp>
      <p:sp>
        <p:nvSpPr>
          <p:cNvPr id="4" name="Date Placeholder 3">
            <a:extLst>
              <a:ext uri="{FF2B5EF4-FFF2-40B4-BE49-F238E27FC236}">
                <a16:creationId xmlns:a16="http://schemas.microsoft.com/office/drawing/2014/main" id="{89606CD8-9253-45CE-896A-F37105EBB319}"/>
              </a:ext>
            </a:extLst>
          </p:cNvPr>
          <p:cNvSpPr>
            <a:spLocks noGrp="1"/>
          </p:cNvSpPr>
          <p:nvPr>
            <p:ph type="dt" sz="half" idx="10"/>
          </p:nvPr>
        </p:nvSpPr>
        <p:spPr/>
        <p:txBody>
          <a:bodyPr/>
          <a:lstStyle/>
          <a:p>
            <a:r>
              <a:rPr lang="es-ES"/>
              <a:t>24/06/2024</a:t>
            </a:r>
            <a:endParaRPr lang="es-ES" dirty="0"/>
          </a:p>
        </p:txBody>
      </p:sp>
      <p:sp>
        <p:nvSpPr>
          <p:cNvPr id="5" name="Footer Placeholder 4">
            <a:extLst>
              <a:ext uri="{FF2B5EF4-FFF2-40B4-BE49-F238E27FC236}">
                <a16:creationId xmlns:a16="http://schemas.microsoft.com/office/drawing/2014/main" id="{AF1BA0CA-0145-4B90-A785-D60225CE8F15}"/>
              </a:ext>
            </a:extLst>
          </p:cNvPr>
          <p:cNvSpPr>
            <a:spLocks noGrp="1"/>
          </p:cNvSpPr>
          <p:nvPr>
            <p:ph type="ftr" sz="quarter" idx="11"/>
          </p:nvPr>
        </p:nvSpPr>
        <p:spPr/>
        <p:txBody>
          <a:bodyPr/>
          <a:lstStyle/>
          <a:p>
            <a:r>
              <a:rPr lang="es-ES"/>
              <a:t>Tech-Radar: Modular Monoliths © Copyright Viewnext 2024</a:t>
            </a:r>
            <a:endParaRPr lang="en-US" dirty="0"/>
          </a:p>
        </p:txBody>
      </p:sp>
      <p:sp>
        <p:nvSpPr>
          <p:cNvPr id="6" name="Slide Number Placeholder 5">
            <a:extLst>
              <a:ext uri="{FF2B5EF4-FFF2-40B4-BE49-F238E27FC236}">
                <a16:creationId xmlns:a16="http://schemas.microsoft.com/office/drawing/2014/main" id="{E1001E41-1A2B-4C7A-8ADD-65552695BA4D}"/>
              </a:ext>
            </a:extLst>
          </p:cNvPr>
          <p:cNvSpPr>
            <a:spLocks noGrp="1"/>
          </p:cNvSpPr>
          <p:nvPr>
            <p:ph type="sldNum" sz="quarter" idx="12"/>
          </p:nvPr>
        </p:nvSpPr>
        <p:spPr/>
        <p:txBody>
          <a:bodyPr/>
          <a:lstStyle/>
          <a:p>
            <a:fld id="{BC27CD9C-C814-4D7E-9230-8D1C34D1498B}" type="slidenum">
              <a:rPr lang="es-ES" smtClean="0"/>
              <a:t>14</a:t>
            </a:fld>
            <a:endParaRPr lang="es-ES"/>
          </a:p>
        </p:txBody>
      </p:sp>
      <p:sp>
        <p:nvSpPr>
          <p:cNvPr id="7" name="Rectangle 6">
            <a:extLst>
              <a:ext uri="{FF2B5EF4-FFF2-40B4-BE49-F238E27FC236}">
                <a16:creationId xmlns:a16="http://schemas.microsoft.com/office/drawing/2014/main" id="{CBC9F290-2262-4CEC-B4F6-D4CAAEFF1968}"/>
              </a:ext>
            </a:extLst>
          </p:cNvPr>
          <p:cNvSpPr/>
          <p:nvPr/>
        </p:nvSpPr>
        <p:spPr>
          <a:xfrm>
            <a:off x="1043608" y="4365104"/>
            <a:ext cx="2736304"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a:t>
            </a:r>
            <a:endParaRPr lang="es-ES" sz="3200" dirty="0"/>
          </a:p>
        </p:txBody>
      </p:sp>
      <p:sp>
        <p:nvSpPr>
          <p:cNvPr id="8" name="Rectangle 7">
            <a:extLst>
              <a:ext uri="{FF2B5EF4-FFF2-40B4-BE49-F238E27FC236}">
                <a16:creationId xmlns:a16="http://schemas.microsoft.com/office/drawing/2014/main" id="{90D73E6A-DCEC-481D-8EB4-19C58FD913AB}"/>
              </a:ext>
            </a:extLst>
          </p:cNvPr>
          <p:cNvSpPr/>
          <p:nvPr/>
        </p:nvSpPr>
        <p:spPr>
          <a:xfrm>
            <a:off x="5076056" y="4365104"/>
            <a:ext cx="2736304" cy="136815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a:t>
            </a:r>
            <a:endParaRPr lang="es-ES" sz="3200" dirty="0"/>
          </a:p>
        </p:txBody>
      </p:sp>
      <p:sp>
        <p:nvSpPr>
          <p:cNvPr id="9" name="Arrow: Curved Up 8">
            <a:extLst>
              <a:ext uri="{FF2B5EF4-FFF2-40B4-BE49-F238E27FC236}">
                <a16:creationId xmlns:a16="http://schemas.microsoft.com/office/drawing/2014/main" id="{7FB271F8-D035-41AE-9458-60B682EB257C}"/>
              </a:ext>
            </a:extLst>
          </p:cNvPr>
          <p:cNvSpPr/>
          <p:nvPr/>
        </p:nvSpPr>
        <p:spPr>
          <a:xfrm>
            <a:off x="3563888" y="5805264"/>
            <a:ext cx="1872208" cy="504056"/>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0" name="Arrow: Curved Up 9">
            <a:extLst>
              <a:ext uri="{FF2B5EF4-FFF2-40B4-BE49-F238E27FC236}">
                <a16:creationId xmlns:a16="http://schemas.microsoft.com/office/drawing/2014/main" id="{F6192914-3380-440F-88CF-F4D16A038177}"/>
              </a:ext>
            </a:extLst>
          </p:cNvPr>
          <p:cNvSpPr/>
          <p:nvPr/>
        </p:nvSpPr>
        <p:spPr>
          <a:xfrm rot="10800000">
            <a:off x="3419872" y="3782045"/>
            <a:ext cx="1872208" cy="504056"/>
          </a:xfrm>
          <a:prstGeom prst="curvedUpArrow">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2" name="Multiplication Sign 11">
            <a:extLst>
              <a:ext uri="{FF2B5EF4-FFF2-40B4-BE49-F238E27FC236}">
                <a16:creationId xmlns:a16="http://schemas.microsoft.com/office/drawing/2014/main" id="{CD3B01E9-E2B5-41F9-B133-94D8DBF2AD23}"/>
              </a:ext>
            </a:extLst>
          </p:cNvPr>
          <p:cNvSpPr/>
          <p:nvPr/>
        </p:nvSpPr>
        <p:spPr>
          <a:xfrm>
            <a:off x="4139952" y="5805264"/>
            <a:ext cx="704257" cy="922114"/>
          </a:xfrm>
          <a:prstGeom prst="mathMultiply">
            <a:avLst>
              <a:gd name="adj1" fmla="val 72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42408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0F47-FE13-4FF3-8302-1D7F8FCF5A2D}"/>
              </a:ext>
            </a:extLst>
          </p:cNvPr>
          <p:cNvSpPr>
            <a:spLocks noGrp="1"/>
          </p:cNvSpPr>
          <p:nvPr>
            <p:ph type="title"/>
          </p:nvPr>
        </p:nvSpPr>
        <p:spPr/>
        <p:txBody>
          <a:bodyPr/>
          <a:lstStyle/>
          <a:p>
            <a:r>
              <a:rPr lang="en-US" dirty="0"/>
              <a:t>¿</a:t>
            </a:r>
            <a:r>
              <a:rPr lang="en-US" dirty="0" err="1"/>
              <a:t>Cómo</a:t>
            </a:r>
            <a:r>
              <a:rPr lang="en-US" dirty="0"/>
              <a:t> se </a:t>
            </a:r>
            <a:r>
              <a:rPr lang="en-US" dirty="0" err="1"/>
              <a:t>evitan</a:t>
            </a:r>
            <a:r>
              <a:rPr lang="en-US" dirty="0"/>
              <a:t> las </a:t>
            </a:r>
            <a:r>
              <a:rPr lang="en-US" dirty="0" err="1"/>
              <a:t>dependencias</a:t>
            </a:r>
            <a:r>
              <a:rPr lang="en-US" dirty="0"/>
              <a:t> </a:t>
            </a:r>
            <a:r>
              <a:rPr lang="en-US" dirty="0" err="1"/>
              <a:t>cíclicas</a:t>
            </a:r>
            <a:r>
              <a:rPr lang="en-US" dirty="0"/>
              <a:t>?</a:t>
            </a:r>
            <a:endParaRPr lang="es-ES" dirty="0"/>
          </a:p>
        </p:txBody>
      </p:sp>
      <p:sp>
        <p:nvSpPr>
          <p:cNvPr id="3" name="Content Placeholder 2">
            <a:extLst>
              <a:ext uri="{FF2B5EF4-FFF2-40B4-BE49-F238E27FC236}">
                <a16:creationId xmlns:a16="http://schemas.microsoft.com/office/drawing/2014/main" id="{045E0165-F8D6-4689-9F27-54C3915DFB82}"/>
              </a:ext>
            </a:extLst>
          </p:cNvPr>
          <p:cNvSpPr>
            <a:spLocks noGrp="1"/>
          </p:cNvSpPr>
          <p:nvPr>
            <p:ph idx="1"/>
          </p:nvPr>
        </p:nvSpPr>
        <p:spPr>
          <a:xfrm>
            <a:off x="323528" y="838613"/>
            <a:ext cx="8351570" cy="1864286"/>
          </a:xfrm>
        </p:spPr>
        <p:txBody>
          <a:bodyPr>
            <a:normAutofit fontScale="92500" lnSpcReduction="20000"/>
          </a:bodyPr>
          <a:lstStyle/>
          <a:p>
            <a:r>
              <a:rPr lang="en-US" dirty="0"/>
              <a:t>¿</a:t>
            </a:r>
            <a:r>
              <a:rPr lang="en-US" dirty="0" err="1"/>
              <a:t>cómo</a:t>
            </a:r>
            <a:r>
              <a:rPr lang="en-US" dirty="0"/>
              <a:t> se </a:t>
            </a:r>
            <a:r>
              <a:rPr lang="en-US" dirty="0" err="1"/>
              <a:t>realizan</a:t>
            </a:r>
            <a:r>
              <a:rPr lang="en-US" dirty="0"/>
              <a:t> </a:t>
            </a:r>
            <a:r>
              <a:rPr lang="en-US" dirty="0" err="1"/>
              <a:t>interacciones</a:t>
            </a:r>
            <a:r>
              <a:rPr lang="en-US" dirty="0"/>
              <a:t> </a:t>
            </a:r>
            <a:r>
              <a:rPr lang="en-US" dirty="0" err="1"/>
              <a:t>donde</a:t>
            </a:r>
            <a:r>
              <a:rPr lang="en-US" dirty="0"/>
              <a:t> el modulo B </a:t>
            </a:r>
            <a:r>
              <a:rPr lang="en-US" dirty="0" err="1"/>
              <a:t>tiene</a:t>
            </a:r>
            <a:r>
              <a:rPr lang="en-US" dirty="0"/>
              <a:t> que </a:t>
            </a:r>
            <a:r>
              <a:rPr lang="en-US" dirty="0" err="1"/>
              <a:t>enviar</a:t>
            </a:r>
            <a:r>
              <a:rPr lang="en-US" dirty="0"/>
              <a:t> </a:t>
            </a:r>
            <a:r>
              <a:rPr lang="en-US" dirty="0" err="1"/>
              <a:t>datos</a:t>
            </a:r>
            <a:r>
              <a:rPr lang="en-US" dirty="0"/>
              <a:t> al Modulo A?</a:t>
            </a:r>
          </a:p>
          <a:p>
            <a:r>
              <a:rPr lang="en-US" dirty="0"/>
              <a:t>Con </a:t>
            </a:r>
            <a:r>
              <a:rPr lang="en-US" dirty="0" err="1"/>
              <a:t>eventos</a:t>
            </a:r>
            <a:r>
              <a:rPr lang="en-US" dirty="0"/>
              <a:t>:</a:t>
            </a:r>
          </a:p>
          <a:p>
            <a:r>
              <a:rPr lang="en-US" dirty="0" err="1"/>
              <a:t>Ejemplo</a:t>
            </a:r>
            <a:r>
              <a:rPr lang="en-US" dirty="0"/>
              <a:t>: </a:t>
            </a:r>
            <a:r>
              <a:rPr lang="en-US" dirty="0" err="1"/>
              <a:t>Módulo</a:t>
            </a:r>
            <a:r>
              <a:rPr lang="en-US" dirty="0"/>
              <a:t> order </a:t>
            </a:r>
            <a:r>
              <a:rPr lang="en-US" dirty="0" err="1"/>
              <a:t>importa</a:t>
            </a:r>
            <a:r>
              <a:rPr lang="en-US" dirty="0"/>
              <a:t> customer </a:t>
            </a:r>
            <a:r>
              <a:rPr lang="en-US" dirty="0" err="1"/>
              <a:t>porque</a:t>
            </a:r>
            <a:r>
              <a:rPr lang="en-US" dirty="0"/>
              <a:t> la </a:t>
            </a:r>
            <a:r>
              <a:rPr lang="en-US" dirty="0" err="1"/>
              <a:t>orden</a:t>
            </a:r>
            <a:r>
              <a:rPr lang="en-US" dirty="0"/>
              <a:t> </a:t>
            </a:r>
            <a:r>
              <a:rPr lang="en-US" dirty="0" err="1"/>
              <a:t>está</a:t>
            </a:r>
            <a:r>
              <a:rPr lang="en-US" dirty="0"/>
              <a:t> </a:t>
            </a:r>
            <a:r>
              <a:rPr lang="en-US" dirty="0" err="1"/>
              <a:t>ligada</a:t>
            </a:r>
            <a:r>
              <a:rPr lang="en-US" dirty="0"/>
              <a:t> a un </a:t>
            </a:r>
            <a:r>
              <a:rPr lang="en-US" dirty="0" err="1"/>
              <a:t>cliente</a:t>
            </a:r>
            <a:r>
              <a:rPr lang="en-US" dirty="0"/>
              <a:t>. Pero al </a:t>
            </a:r>
            <a:r>
              <a:rPr lang="en-US" dirty="0" err="1"/>
              <a:t>crear</a:t>
            </a:r>
            <a:r>
              <a:rPr lang="en-US" dirty="0"/>
              <a:t> la </a:t>
            </a:r>
            <a:r>
              <a:rPr lang="en-US" dirty="0" err="1"/>
              <a:t>orden</a:t>
            </a:r>
            <a:r>
              <a:rPr lang="en-US" dirty="0"/>
              <a:t> no </a:t>
            </a:r>
            <a:r>
              <a:rPr lang="en-US" dirty="0" err="1"/>
              <a:t>puede</a:t>
            </a:r>
            <a:r>
              <a:rPr lang="en-US" dirty="0"/>
              <a:t> </a:t>
            </a:r>
            <a:r>
              <a:rPr lang="en-US" dirty="0" err="1"/>
              <a:t>buscar</a:t>
            </a:r>
            <a:r>
              <a:rPr lang="en-US" dirty="0"/>
              <a:t> el </a:t>
            </a:r>
            <a:r>
              <a:rPr lang="en-US" dirty="0" err="1"/>
              <a:t>cliente</a:t>
            </a:r>
            <a:r>
              <a:rPr lang="en-US" dirty="0"/>
              <a:t> </a:t>
            </a:r>
            <a:r>
              <a:rPr lang="en-US" dirty="0" err="1"/>
              <a:t>porque</a:t>
            </a:r>
            <a:r>
              <a:rPr lang="en-US" dirty="0"/>
              <a:t> </a:t>
            </a:r>
            <a:r>
              <a:rPr lang="en-US" dirty="0" err="1"/>
              <a:t>implicaría</a:t>
            </a:r>
            <a:r>
              <a:rPr lang="en-US" dirty="0"/>
              <a:t> </a:t>
            </a:r>
            <a:r>
              <a:rPr lang="en-US" dirty="0" err="1"/>
              <a:t>utilizar</a:t>
            </a:r>
            <a:r>
              <a:rPr lang="en-US" dirty="0"/>
              <a:t> </a:t>
            </a:r>
            <a:r>
              <a:rPr lang="en-US" dirty="0" err="1"/>
              <a:t>clases</a:t>
            </a:r>
            <a:r>
              <a:rPr lang="en-US" dirty="0"/>
              <a:t> </a:t>
            </a:r>
            <a:r>
              <a:rPr lang="en-US" dirty="0" err="1"/>
              <a:t>reservadas</a:t>
            </a:r>
            <a:r>
              <a:rPr lang="en-US" dirty="0"/>
              <a:t> del </a:t>
            </a:r>
            <a:r>
              <a:rPr lang="en-US" dirty="0" err="1"/>
              <a:t>cliente</a:t>
            </a:r>
            <a:endParaRPr lang="en-US" dirty="0"/>
          </a:p>
          <a:p>
            <a:endParaRPr lang="en-US" dirty="0"/>
          </a:p>
          <a:p>
            <a:endParaRPr lang="en-US" dirty="0"/>
          </a:p>
        </p:txBody>
      </p:sp>
      <p:sp>
        <p:nvSpPr>
          <p:cNvPr id="4" name="Date Placeholder 3">
            <a:extLst>
              <a:ext uri="{FF2B5EF4-FFF2-40B4-BE49-F238E27FC236}">
                <a16:creationId xmlns:a16="http://schemas.microsoft.com/office/drawing/2014/main" id="{AA1334DE-1B21-4DAA-839E-5BD287513D93}"/>
              </a:ext>
            </a:extLst>
          </p:cNvPr>
          <p:cNvSpPr>
            <a:spLocks noGrp="1"/>
          </p:cNvSpPr>
          <p:nvPr>
            <p:ph type="dt" sz="half" idx="10"/>
          </p:nvPr>
        </p:nvSpPr>
        <p:spPr/>
        <p:txBody>
          <a:bodyPr/>
          <a:lstStyle/>
          <a:p>
            <a:r>
              <a:rPr lang="es-ES"/>
              <a:t>24/06/2024</a:t>
            </a:r>
            <a:endParaRPr lang="es-ES" dirty="0"/>
          </a:p>
        </p:txBody>
      </p:sp>
      <p:sp>
        <p:nvSpPr>
          <p:cNvPr id="5" name="Footer Placeholder 4">
            <a:extLst>
              <a:ext uri="{FF2B5EF4-FFF2-40B4-BE49-F238E27FC236}">
                <a16:creationId xmlns:a16="http://schemas.microsoft.com/office/drawing/2014/main" id="{E2988CA4-9863-4C7B-A712-BC46A1E0C287}"/>
              </a:ext>
            </a:extLst>
          </p:cNvPr>
          <p:cNvSpPr>
            <a:spLocks noGrp="1"/>
          </p:cNvSpPr>
          <p:nvPr>
            <p:ph type="ftr" sz="quarter" idx="11"/>
          </p:nvPr>
        </p:nvSpPr>
        <p:spPr/>
        <p:txBody>
          <a:bodyPr/>
          <a:lstStyle/>
          <a:p>
            <a:r>
              <a:rPr lang="es-ES"/>
              <a:t>Tech-Radar: Modular Monoliths © Copyright Viewnext 2024</a:t>
            </a:r>
            <a:endParaRPr lang="en-US" dirty="0"/>
          </a:p>
        </p:txBody>
      </p:sp>
      <p:sp>
        <p:nvSpPr>
          <p:cNvPr id="6" name="Slide Number Placeholder 5">
            <a:extLst>
              <a:ext uri="{FF2B5EF4-FFF2-40B4-BE49-F238E27FC236}">
                <a16:creationId xmlns:a16="http://schemas.microsoft.com/office/drawing/2014/main" id="{D4E1F786-E473-48E2-8D4F-B133EAC1E4C8}"/>
              </a:ext>
            </a:extLst>
          </p:cNvPr>
          <p:cNvSpPr>
            <a:spLocks noGrp="1"/>
          </p:cNvSpPr>
          <p:nvPr>
            <p:ph type="sldNum" sz="quarter" idx="12"/>
          </p:nvPr>
        </p:nvSpPr>
        <p:spPr/>
        <p:txBody>
          <a:bodyPr/>
          <a:lstStyle/>
          <a:p>
            <a:fld id="{BC27CD9C-C814-4D7E-9230-8D1C34D1498B}" type="slidenum">
              <a:rPr lang="es-ES" smtClean="0"/>
              <a:t>15</a:t>
            </a:fld>
            <a:endParaRPr lang="es-ES"/>
          </a:p>
        </p:txBody>
      </p:sp>
      <p:sp>
        <p:nvSpPr>
          <p:cNvPr id="7" name="TextBox 6">
            <a:extLst>
              <a:ext uri="{FF2B5EF4-FFF2-40B4-BE49-F238E27FC236}">
                <a16:creationId xmlns:a16="http://schemas.microsoft.com/office/drawing/2014/main" id="{27D64FDD-E662-4944-B2B2-EF9961C172FB}"/>
              </a:ext>
            </a:extLst>
          </p:cNvPr>
          <p:cNvSpPr txBox="1"/>
          <p:nvPr/>
        </p:nvSpPr>
        <p:spPr>
          <a:xfrm>
            <a:off x="323528" y="2862806"/>
            <a:ext cx="6995120" cy="1477328"/>
          </a:xfrm>
          <a:prstGeom prst="rect">
            <a:avLst/>
          </a:prstGeom>
          <a:noFill/>
          <a:ln>
            <a:solidFill>
              <a:schemeClr val="bg2"/>
            </a:solidFill>
          </a:ln>
        </p:spPr>
        <p:txBody>
          <a:bodyPr wrap="square" rtlCol="0">
            <a:spAutoFit/>
          </a:bodyPr>
          <a:lstStyle/>
          <a:p>
            <a:r>
              <a:rPr lang="en-US" dirty="0"/>
              <a:t>MODULO Orden</a:t>
            </a:r>
          </a:p>
          <a:p>
            <a:r>
              <a:rPr lang="es-ES" b="1" dirty="0" err="1">
                <a:solidFill>
                  <a:srgbClr val="FF0000"/>
                </a:solidFill>
                <a:latin typeface="72 Light" panose="020B0303030000000003" pitchFamily="34" charset="0"/>
                <a:cs typeface="72 Light" panose="020B0303030000000003" pitchFamily="34" charset="0"/>
              </a:rPr>
              <a:t>private</a:t>
            </a:r>
            <a:r>
              <a:rPr lang="es-ES" dirty="0">
                <a:solidFill>
                  <a:srgbClr val="FF0000"/>
                </a:solidFill>
                <a:latin typeface="72 Light" panose="020B0303030000000003" pitchFamily="34" charset="0"/>
                <a:cs typeface="72 Light" panose="020B0303030000000003" pitchFamily="34" charset="0"/>
              </a:rPr>
              <a:t> </a:t>
            </a:r>
            <a:r>
              <a:rPr lang="es-ES" b="1" dirty="0">
                <a:solidFill>
                  <a:srgbClr val="FF0000"/>
                </a:solidFill>
                <a:latin typeface="72 Light" panose="020B0303030000000003" pitchFamily="34" charset="0"/>
                <a:cs typeface="72 Light" panose="020B0303030000000003" pitchFamily="34" charset="0"/>
              </a:rPr>
              <a:t>final</a:t>
            </a:r>
            <a:r>
              <a:rPr lang="es-ES" dirty="0">
                <a:solidFill>
                  <a:srgbClr val="FF0000"/>
                </a:solidFill>
                <a:latin typeface="72 Light" panose="020B0303030000000003" pitchFamily="34" charset="0"/>
                <a:cs typeface="72 Light" panose="020B0303030000000003" pitchFamily="34" charset="0"/>
              </a:rPr>
              <a:t> </a:t>
            </a:r>
            <a:r>
              <a:rPr lang="es-ES" dirty="0" err="1">
                <a:latin typeface="72 Light" panose="020B0303030000000003" pitchFamily="34" charset="0"/>
                <a:cs typeface="72 Light" panose="020B0303030000000003" pitchFamily="34" charset="0"/>
              </a:rPr>
              <a:t>ApplicationEventPublisher</a:t>
            </a:r>
            <a:r>
              <a:rPr lang="es-ES" dirty="0">
                <a:latin typeface="72 Light" panose="020B0303030000000003" pitchFamily="34" charset="0"/>
                <a:cs typeface="72 Light" panose="020B0303030000000003" pitchFamily="34" charset="0"/>
              </a:rPr>
              <a:t> </a:t>
            </a:r>
            <a:r>
              <a:rPr lang="es-ES" dirty="0" err="1">
                <a:solidFill>
                  <a:schemeClr val="bg2">
                    <a:lumMod val="75000"/>
                  </a:schemeClr>
                </a:solidFill>
                <a:latin typeface="72 Light" panose="020B0303030000000003" pitchFamily="34" charset="0"/>
                <a:cs typeface="72 Light" panose="020B0303030000000003" pitchFamily="34" charset="0"/>
              </a:rPr>
              <a:t>events</a:t>
            </a:r>
            <a:r>
              <a:rPr lang="es-ES" dirty="0">
                <a:latin typeface="72 Light" panose="020B0303030000000003" pitchFamily="34" charset="0"/>
                <a:cs typeface="72 Light" panose="020B0303030000000003" pitchFamily="34" charset="0"/>
              </a:rPr>
              <a:t>;</a:t>
            </a:r>
          </a:p>
          <a:p>
            <a:endParaRPr lang="en-US" dirty="0">
              <a:latin typeface="72 Monospace" panose="020B0509030603020204" pitchFamily="49" charset="0"/>
              <a:cs typeface="72 Monospace" panose="020B0509030603020204" pitchFamily="49" charset="0"/>
            </a:endParaRPr>
          </a:p>
          <a:p>
            <a:r>
              <a:rPr lang="en-US" dirty="0" err="1">
                <a:solidFill>
                  <a:schemeClr val="bg2">
                    <a:lumMod val="75000"/>
                  </a:schemeClr>
                </a:solidFill>
                <a:latin typeface="72 Light" panose="020B0303030000000003" pitchFamily="34" charset="0"/>
                <a:cs typeface="72 Light" panose="020B0303030000000003" pitchFamily="34" charset="0"/>
              </a:rPr>
              <a:t>events</a:t>
            </a:r>
            <a:r>
              <a:rPr lang="en-US" dirty="0" err="1">
                <a:latin typeface="72 Light" panose="020B0303030000000003" pitchFamily="34" charset="0"/>
                <a:cs typeface="72 Light" panose="020B0303030000000003" pitchFamily="34" charset="0"/>
              </a:rPr>
              <a:t>.publishEvent</a:t>
            </a:r>
            <a:r>
              <a:rPr lang="en-US" dirty="0">
                <a:latin typeface="72 Light" panose="020B0303030000000003" pitchFamily="34" charset="0"/>
                <a:cs typeface="72 Light" panose="020B0303030000000003" pitchFamily="34" charset="0"/>
              </a:rPr>
              <a:t>(</a:t>
            </a:r>
            <a:r>
              <a:rPr lang="en-US" b="1" dirty="0">
                <a:solidFill>
                  <a:srgbClr val="FF0000"/>
                </a:solidFill>
                <a:latin typeface="72 Light" panose="020B0303030000000003" pitchFamily="34" charset="0"/>
                <a:cs typeface="72 Light" panose="020B0303030000000003" pitchFamily="34" charset="0"/>
              </a:rPr>
              <a:t>new</a:t>
            </a:r>
            <a:r>
              <a:rPr lang="en-US" dirty="0">
                <a:latin typeface="72 Light" panose="020B0303030000000003" pitchFamily="34" charset="0"/>
                <a:cs typeface="72 Light" panose="020B0303030000000003" pitchFamily="34" charset="0"/>
              </a:rPr>
              <a:t> </a:t>
            </a:r>
            <a:r>
              <a:rPr lang="en-US" dirty="0" err="1">
                <a:latin typeface="72 Light" panose="020B0303030000000003" pitchFamily="34" charset="0"/>
                <a:cs typeface="72 Light" panose="020B0303030000000003" pitchFamily="34" charset="0"/>
              </a:rPr>
              <a:t>OrderReceived</a:t>
            </a:r>
            <a:r>
              <a:rPr lang="en-US" dirty="0">
                <a:latin typeface="72 Light" panose="020B0303030000000003" pitchFamily="34" charset="0"/>
                <a:cs typeface="72 Light" panose="020B0303030000000003" pitchFamily="34" charset="0"/>
              </a:rPr>
              <a:t>(</a:t>
            </a:r>
            <a:r>
              <a:rPr lang="en-US" dirty="0" err="1">
                <a:solidFill>
                  <a:srgbClr val="B88C00"/>
                </a:solidFill>
                <a:latin typeface="72 Light" panose="020B0303030000000003" pitchFamily="34" charset="0"/>
                <a:cs typeface="72 Light" panose="020B0303030000000003" pitchFamily="34" charset="0"/>
              </a:rPr>
              <a:t>cdto</a:t>
            </a:r>
            <a:r>
              <a:rPr lang="en-US" dirty="0">
                <a:latin typeface="72 Light" panose="020B0303030000000003" pitchFamily="34" charset="0"/>
                <a:cs typeface="72 Light" panose="020B0303030000000003" pitchFamily="34" charset="0"/>
              </a:rPr>
              <a:t>));</a:t>
            </a:r>
            <a:endParaRPr lang="es-ES" dirty="0">
              <a:latin typeface="72 Monospace" panose="020B0509030603020204" pitchFamily="49" charset="0"/>
              <a:cs typeface="72 Monospace" panose="020B0509030603020204" pitchFamily="49" charset="0"/>
            </a:endParaRPr>
          </a:p>
          <a:p>
            <a:endParaRPr lang="es-ES" dirty="0"/>
          </a:p>
        </p:txBody>
      </p:sp>
      <p:sp>
        <p:nvSpPr>
          <p:cNvPr id="8" name="TextBox 7">
            <a:extLst>
              <a:ext uri="{FF2B5EF4-FFF2-40B4-BE49-F238E27FC236}">
                <a16:creationId xmlns:a16="http://schemas.microsoft.com/office/drawing/2014/main" id="{C3D37975-34B3-4101-80B0-8B68E8B38F5B}"/>
              </a:ext>
            </a:extLst>
          </p:cNvPr>
          <p:cNvSpPr txBox="1"/>
          <p:nvPr/>
        </p:nvSpPr>
        <p:spPr>
          <a:xfrm>
            <a:off x="323528" y="4611111"/>
            <a:ext cx="6995120" cy="1754326"/>
          </a:xfrm>
          <a:prstGeom prst="rect">
            <a:avLst/>
          </a:prstGeom>
          <a:noFill/>
          <a:ln>
            <a:solidFill>
              <a:schemeClr val="accent2"/>
            </a:solidFill>
          </a:ln>
        </p:spPr>
        <p:txBody>
          <a:bodyPr wrap="square" rtlCol="0">
            <a:spAutoFit/>
          </a:bodyPr>
          <a:lstStyle/>
          <a:p>
            <a:r>
              <a:rPr lang="en-US" dirty="0"/>
              <a:t>MODULO Customer</a:t>
            </a:r>
          </a:p>
          <a:p>
            <a:r>
              <a:rPr lang="en-US" dirty="0">
                <a:latin typeface="72 Light" panose="020B0303030000000003" pitchFamily="34" charset="0"/>
                <a:cs typeface="72 Light" panose="020B0303030000000003" pitchFamily="34" charset="0"/>
              </a:rPr>
              <a:t>@</a:t>
            </a:r>
            <a:r>
              <a:rPr lang="en-US" dirty="0" err="1">
                <a:latin typeface="72 Light" panose="020B0303030000000003" pitchFamily="34" charset="0"/>
                <a:cs typeface="72 Light" panose="020B0303030000000003" pitchFamily="34" charset="0"/>
              </a:rPr>
              <a:t>EventListener</a:t>
            </a:r>
            <a:endParaRPr lang="en-US" dirty="0">
              <a:latin typeface="72 Light" panose="020B0303030000000003" pitchFamily="34" charset="0"/>
              <a:cs typeface="72 Light" panose="020B0303030000000003" pitchFamily="34" charset="0"/>
            </a:endParaRPr>
          </a:p>
          <a:p>
            <a:r>
              <a:rPr lang="en-US" b="1" dirty="0">
                <a:solidFill>
                  <a:srgbClr val="FF0000"/>
                </a:solidFill>
                <a:latin typeface="72 Light" panose="020B0303030000000003" pitchFamily="34" charset="0"/>
                <a:cs typeface="72 Light" panose="020B0303030000000003" pitchFamily="34" charset="0"/>
              </a:rPr>
              <a:t>void</a:t>
            </a:r>
            <a:r>
              <a:rPr lang="en-US" dirty="0">
                <a:latin typeface="72 Light" panose="020B0303030000000003" pitchFamily="34" charset="0"/>
                <a:cs typeface="72 Light" panose="020B0303030000000003" pitchFamily="34" charset="0"/>
              </a:rPr>
              <a:t> </a:t>
            </a:r>
            <a:r>
              <a:rPr lang="en-US" dirty="0" err="1">
                <a:latin typeface="72 Light" panose="020B0303030000000003" pitchFamily="34" charset="0"/>
                <a:cs typeface="72 Light" panose="020B0303030000000003" pitchFamily="34" charset="0"/>
              </a:rPr>
              <a:t>onEvent</a:t>
            </a:r>
            <a:r>
              <a:rPr lang="en-US" dirty="0">
                <a:latin typeface="72 Light" panose="020B0303030000000003" pitchFamily="34" charset="0"/>
                <a:cs typeface="72 Light" panose="020B0303030000000003" pitchFamily="34" charset="0"/>
              </a:rPr>
              <a:t>(</a:t>
            </a:r>
            <a:r>
              <a:rPr lang="en-US" dirty="0" err="1">
                <a:latin typeface="72 Light" panose="020B0303030000000003" pitchFamily="34" charset="0"/>
                <a:cs typeface="72 Light" panose="020B0303030000000003" pitchFamily="34" charset="0"/>
              </a:rPr>
              <a:t>OrderReceived</a:t>
            </a:r>
            <a:r>
              <a:rPr lang="en-US" dirty="0">
                <a:latin typeface="72 Light" panose="020B0303030000000003" pitchFamily="34" charset="0"/>
                <a:cs typeface="72 Light" panose="020B0303030000000003" pitchFamily="34" charset="0"/>
              </a:rPr>
              <a:t> event) {</a:t>
            </a:r>
          </a:p>
          <a:p>
            <a:r>
              <a:rPr lang="en-US" dirty="0">
                <a:latin typeface="72 Light" panose="020B0303030000000003" pitchFamily="34" charset="0"/>
                <a:cs typeface="72 Light" panose="020B0303030000000003" pitchFamily="34" charset="0"/>
              </a:rPr>
              <a:t>	… retrieves customer …</a:t>
            </a:r>
          </a:p>
          <a:p>
            <a:r>
              <a:rPr lang="en-US" dirty="0">
                <a:latin typeface="72 Light" panose="020B0303030000000003" pitchFamily="34" charset="0"/>
                <a:cs typeface="72 Light" panose="020B0303030000000003" pitchFamily="34" charset="0"/>
              </a:rPr>
              <a:t>}</a:t>
            </a:r>
            <a:endParaRPr lang="es-ES" dirty="0">
              <a:latin typeface="72 Monospace" panose="020B0509030603020204" pitchFamily="49" charset="0"/>
              <a:cs typeface="72 Monospace" panose="020B0509030603020204" pitchFamily="49" charset="0"/>
            </a:endParaRPr>
          </a:p>
          <a:p>
            <a:endParaRPr lang="es-ES" dirty="0"/>
          </a:p>
        </p:txBody>
      </p:sp>
    </p:spTree>
    <p:extLst>
      <p:ext uri="{BB962C8B-B14F-4D97-AF65-F5344CB8AC3E}">
        <p14:creationId xmlns:p14="http://schemas.microsoft.com/office/powerpoint/2010/main" val="254592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EE4C-6022-4423-89C7-7EC022F3C846}"/>
              </a:ext>
            </a:extLst>
          </p:cNvPr>
          <p:cNvSpPr>
            <a:spLocks noGrp="1"/>
          </p:cNvSpPr>
          <p:nvPr>
            <p:ph type="title"/>
          </p:nvPr>
        </p:nvSpPr>
        <p:spPr/>
        <p:txBody>
          <a:bodyPr/>
          <a:lstStyle/>
          <a:p>
            <a:r>
              <a:rPr lang="en-US" dirty="0" err="1"/>
              <a:t>Sesión</a:t>
            </a:r>
            <a:r>
              <a:rPr lang="en-US" dirty="0"/>
              <a:t> </a:t>
            </a:r>
            <a:r>
              <a:rPr lang="en-US" dirty="0" err="1"/>
              <a:t>práctica</a:t>
            </a:r>
            <a:r>
              <a:rPr lang="en-US" dirty="0"/>
              <a:t>: </a:t>
            </a:r>
            <a:r>
              <a:rPr lang="en-US" dirty="0" err="1"/>
              <a:t>Aplicación</a:t>
            </a:r>
            <a:endParaRPr lang="es-ES" dirty="0"/>
          </a:p>
        </p:txBody>
      </p:sp>
      <p:sp>
        <p:nvSpPr>
          <p:cNvPr id="3" name="Content Placeholder 2">
            <a:extLst>
              <a:ext uri="{FF2B5EF4-FFF2-40B4-BE49-F238E27FC236}">
                <a16:creationId xmlns:a16="http://schemas.microsoft.com/office/drawing/2014/main" id="{E8F7BE13-C030-4C59-ABB0-2FFD5C7BBAC2}"/>
              </a:ext>
            </a:extLst>
          </p:cNvPr>
          <p:cNvSpPr>
            <a:spLocks noGrp="1"/>
          </p:cNvSpPr>
          <p:nvPr>
            <p:ph idx="1"/>
          </p:nvPr>
        </p:nvSpPr>
        <p:spPr/>
        <p:txBody>
          <a:bodyPr/>
          <a:lstStyle/>
          <a:p>
            <a:r>
              <a:rPr lang="en-US" dirty="0" err="1"/>
              <a:t>Funcionalidad</a:t>
            </a:r>
            <a:r>
              <a:rPr lang="en-US" dirty="0"/>
              <a:t> </a:t>
            </a:r>
            <a:r>
              <a:rPr lang="en-US" dirty="0" err="1"/>
              <a:t>básica</a:t>
            </a:r>
            <a:r>
              <a:rPr lang="en-US" dirty="0"/>
              <a:t>: </a:t>
            </a:r>
            <a:r>
              <a:rPr lang="en-US" dirty="0" err="1"/>
              <a:t>Registro</a:t>
            </a:r>
            <a:r>
              <a:rPr lang="en-US" dirty="0"/>
              <a:t> de pedidos con los </a:t>
            </a:r>
            <a:r>
              <a:rPr lang="en-US" dirty="0" err="1"/>
              <a:t>siguientes</a:t>
            </a:r>
            <a:r>
              <a:rPr lang="en-US" dirty="0"/>
              <a:t> </a:t>
            </a:r>
            <a:r>
              <a:rPr lang="en-US" dirty="0" err="1"/>
              <a:t>módulos</a:t>
            </a:r>
            <a:r>
              <a:rPr lang="en-US" dirty="0"/>
              <a:t>:</a:t>
            </a:r>
          </a:p>
          <a:p>
            <a:r>
              <a:rPr lang="en-US" dirty="0" err="1"/>
              <a:t>Clientes</a:t>
            </a:r>
            <a:endParaRPr lang="en-US" dirty="0"/>
          </a:p>
          <a:p>
            <a:pPr lvl="1"/>
            <a:r>
              <a:rPr lang="en-US" dirty="0"/>
              <a:t>Maestro de </a:t>
            </a:r>
            <a:r>
              <a:rPr lang="en-US" dirty="0" err="1"/>
              <a:t>clientes</a:t>
            </a:r>
            <a:r>
              <a:rPr lang="en-US" dirty="0"/>
              <a:t>: Alta, </a:t>
            </a:r>
            <a:r>
              <a:rPr lang="en-US" dirty="0" err="1"/>
              <a:t>baja</a:t>
            </a:r>
            <a:r>
              <a:rPr lang="en-US" dirty="0"/>
              <a:t>, </a:t>
            </a:r>
            <a:r>
              <a:rPr lang="en-US" dirty="0" err="1"/>
              <a:t>búsqueda</a:t>
            </a:r>
            <a:r>
              <a:rPr lang="en-US" dirty="0"/>
              <a:t>, de clients</a:t>
            </a:r>
          </a:p>
          <a:p>
            <a:r>
              <a:rPr lang="en-US" dirty="0" err="1"/>
              <a:t>Productos</a:t>
            </a:r>
            <a:endParaRPr lang="en-US" dirty="0"/>
          </a:p>
          <a:p>
            <a:pPr lvl="1"/>
            <a:r>
              <a:rPr lang="en-US" dirty="0"/>
              <a:t>Maestro de pedidos: Alta, </a:t>
            </a:r>
            <a:r>
              <a:rPr lang="en-US" dirty="0" err="1"/>
              <a:t>baja</a:t>
            </a:r>
            <a:r>
              <a:rPr lang="en-US" dirty="0"/>
              <a:t>, </a:t>
            </a:r>
            <a:r>
              <a:rPr lang="en-US" dirty="0" err="1"/>
              <a:t>búsqueda</a:t>
            </a:r>
            <a:r>
              <a:rPr lang="en-US" dirty="0"/>
              <a:t> de pedidos</a:t>
            </a:r>
          </a:p>
          <a:p>
            <a:r>
              <a:rPr lang="en-US" dirty="0"/>
              <a:t>Pedidos (</a:t>
            </a:r>
            <a:r>
              <a:rPr lang="en-US" dirty="0" err="1"/>
              <a:t>órdenes</a:t>
            </a:r>
            <a:r>
              <a:rPr lang="en-US" dirty="0"/>
              <a:t>)</a:t>
            </a:r>
          </a:p>
          <a:p>
            <a:pPr lvl="1"/>
            <a:r>
              <a:rPr lang="en-US" dirty="0"/>
              <a:t>Un pedidos </a:t>
            </a:r>
            <a:r>
              <a:rPr lang="en-US" dirty="0" err="1"/>
              <a:t>pertenece</a:t>
            </a:r>
            <a:r>
              <a:rPr lang="en-US" dirty="0"/>
              <a:t> a un </a:t>
            </a:r>
            <a:r>
              <a:rPr lang="en-US" dirty="0" err="1"/>
              <a:t>cliente</a:t>
            </a:r>
            <a:endParaRPr lang="en-US" dirty="0"/>
          </a:p>
          <a:p>
            <a:pPr lvl="1"/>
            <a:r>
              <a:rPr lang="en-US" dirty="0"/>
              <a:t>Un </a:t>
            </a:r>
            <a:r>
              <a:rPr lang="en-US" dirty="0" err="1"/>
              <a:t>pedido</a:t>
            </a:r>
            <a:r>
              <a:rPr lang="en-US" dirty="0"/>
              <a:t> </a:t>
            </a:r>
            <a:r>
              <a:rPr lang="en-US" dirty="0" err="1"/>
              <a:t>contiene</a:t>
            </a:r>
            <a:r>
              <a:rPr lang="en-US" dirty="0"/>
              <a:t> un product </a:t>
            </a:r>
            <a:r>
              <a:rPr lang="en-US" dirty="0" err="1"/>
              <a:t>como</a:t>
            </a:r>
            <a:r>
              <a:rPr lang="en-US" dirty="0"/>
              <a:t> </a:t>
            </a:r>
            <a:r>
              <a:rPr lang="en-US" dirty="0" err="1"/>
              <a:t>mínimo</a:t>
            </a:r>
            <a:r>
              <a:rPr lang="en-US" dirty="0"/>
              <a:t>. </a:t>
            </a:r>
            <a:r>
              <a:rPr lang="en-US" dirty="0" err="1"/>
              <a:t>Puede</a:t>
            </a:r>
            <a:r>
              <a:rPr lang="en-US" dirty="0"/>
              <a:t> </a:t>
            </a:r>
            <a:r>
              <a:rPr lang="en-US" dirty="0" err="1"/>
              <a:t>contener</a:t>
            </a:r>
            <a:r>
              <a:rPr lang="en-US" dirty="0"/>
              <a:t> </a:t>
            </a:r>
            <a:r>
              <a:rPr lang="en-US" dirty="0" err="1"/>
              <a:t>varios</a:t>
            </a:r>
            <a:r>
              <a:rPr lang="en-US" dirty="0"/>
              <a:t> </a:t>
            </a:r>
            <a:r>
              <a:rPr lang="en-US" dirty="0" err="1"/>
              <a:t>productos</a:t>
            </a:r>
            <a:endParaRPr lang="en-US" dirty="0"/>
          </a:p>
          <a:p>
            <a:pPr lvl="1"/>
            <a:r>
              <a:rPr lang="en-US" dirty="0" err="1"/>
              <a:t>Él</a:t>
            </a:r>
            <a:r>
              <a:rPr lang="en-US" dirty="0"/>
              <a:t> </a:t>
            </a:r>
            <a:r>
              <a:rPr lang="en-US" dirty="0" err="1"/>
              <a:t>ciclo</a:t>
            </a:r>
            <a:r>
              <a:rPr lang="en-US" dirty="0"/>
              <a:t> de </a:t>
            </a:r>
            <a:r>
              <a:rPr lang="en-US" dirty="0" err="1"/>
              <a:t>vida</a:t>
            </a:r>
            <a:r>
              <a:rPr lang="en-US" dirty="0"/>
              <a:t> </a:t>
            </a:r>
            <a:r>
              <a:rPr lang="en-US" dirty="0" err="1"/>
              <a:t>pasa</a:t>
            </a:r>
            <a:r>
              <a:rPr lang="en-US" dirty="0"/>
              <a:t> por </a:t>
            </a:r>
            <a:r>
              <a:rPr lang="en-US" dirty="0" err="1"/>
              <a:t>varios</a:t>
            </a:r>
            <a:r>
              <a:rPr lang="en-US" dirty="0"/>
              <a:t> </a:t>
            </a:r>
            <a:r>
              <a:rPr lang="en-US" dirty="0" err="1"/>
              <a:t>estados</a:t>
            </a:r>
            <a:r>
              <a:rPr lang="en-US" dirty="0"/>
              <a:t>. OPEN, CUSTOMER-FOUND, READY, TERMINATED</a:t>
            </a:r>
          </a:p>
        </p:txBody>
      </p:sp>
      <p:sp>
        <p:nvSpPr>
          <p:cNvPr id="4" name="Date Placeholder 3">
            <a:extLst>
              <a:ext uri="{FF2B5EF4-FFF2-40B4-BE49-F238E27FC236}">
                <a16:creationId xmlns:a16="http://schemas.microsoft.com/office/drawing/2014/main" id="{2FF97473-A52A-4FFA-825B-1C3305021F29}"/>
              </a:ext>
            </a:extLst>
          </p:cNvPr>
          <p:cNvSpPr>
            <a:spLocks noGrp="1"/>
          </p:cNvSpPr>
          <p:nvPr>
            <p:ph type="dt" sz="half" idx="10"/>
          </p:nvPr>
        </p:nvSpPr>
        <p:spPr/>
        <p:txBody>
          <a:bodyPr/>
          <a:lstStyle/>
          <a:p>
            <a:r>
              <a:rPr lang="es-ES"/>
              <a:t>24/06/2024</a:t>
            </a:r>
            <a:endParaRPr lang="es-ES" dirty="0"/>
          </a:p>
        </p:txBody>
      </p:sp>
      <p:sp>
        <p:nvSpPr>
          <p:cNvPr id="5" name="Footer Placeholder 4">
            <a:extLst>
              <a:ext uri="{FF2B5EF4-FFF2-40B4-BE49-F238E27FC236}">
                <a16:creationId xmlns:a16="http://schemas.microsoft.com/office/drawing/2014/main" id="{4695D030-3306-4928-8B47-5F0F4DC84AED}"/>
              </a:ext>
            </a:extLst>
          </p:cNvPr>
          <p:cNvSpPr>
            <a:spLocks noGrp="1"/>
          </p:cNvSpPr>
          <p:nvPr>
            <p:ph type="ftr" sz="quarter" idx="11"/>
          </p:nvPr>
        </p:nvSpPr>
        <p:spPr/>
        <p:txBody>
          <a:bodyPr/>
          <a:lstStyle/>
          <a:p>
            <a:r>
              <a:rPr lang="es-ES"/>
              <a:t>Tech-Radar: Modular Monoliths © Copyright Viewnext 2024</a:t>
            </a:r>
            <a:endParaRPr lang="en-US" dirty="0"/>
          </a:p>
        </p:txBody>
      </p:sp>
      <p:sp>
        <p:nvSpPr>
          <p:cNvPr id="6" name="Slide Number Placeholder 5">
            <a:extLst>
              <a:ext uri="{FF2B5EF4-FFF2-40B4-BE49-F238E27FC236}">
                <a16:creationId xmlns:a16="http://schemas.microsoft.com/office/drawing/2014/main" id="{8263E631-F9B0-4E4D-96E8-94B4E2BD08BE}"/>
              </a:ext>
            </a:extLst>
          </p:cNvPr>
          <p:cNvSpPr>
            <a:spLocks noGrp="1"/>
          </p:cNvSpPr>
          <p:nvPr>
            <p:ph type="sldNum" sz="quarter" idx="12"/>
          </p:nvPr>
        </p:nvSpPr>
        <p:spPr/>
        <p:txBody>
          <a:bodyPr/>
          <a:lstStyle/>
          <a:p>
            <a:fld id="{BC27CD9C-C814-4D7E-9230-8D1C34D1498B}" type="slidenum">
              <a:rPr lang="es-ES" smtClean="0"/>
              <a:t>16</a:t>
            </a:fld>
            <a:endParaRPr lang="es-ES"/>
          </a:p>
        </p:txBody>
      </p:sp>
    </p:spTree>
    <p:extLst>
      <p:ext uri="{BB962C8B-B14F-4D97-AF65-F5344CB8AC3E}">
        <p14:creationId xmlns:p14="http://schemas.microsoft.com/office/powerpoint/2010/main" val="3876951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FAAF-6A8E-4EC2-932A-1E5901B503D5}"/>
              </a:ext>
            </a:extLst>
          </p:cNvPr>
          <p:cNvSpPr>
            <a:spLocks noGrp="1"/>
          </p:cNvSpPr>
          <p:nvPr>
            <p:ph type="title"/>
          </p:nvPr>
        </p:nvSpPr>
        <p:spPr/>
        <p:txBody>
          <a:bodyPr/>
          <a:lstStyle/>
          <a:p>
            <a:r>
              <a:rPr lang="en-US" dirty="0" err="1"/>
              <a:t>Sesión</a:t>
            </a:r>
            <a:r>
              <a:rPr lang="en-US" dirty="0"/>
              <a:t> </a:t>
            </a:r>
            <a:r>
              <a:rPr lang="en-US" dirty="0" err="1"/>
              <a:t>práctica</a:t>
            </a:r>
            <a:r>
              <a:rPr lang="en-US" dirty="0"/>
              <a:t>: </a:t>
            </a:r>
            <a:r>
              <a:rPr lang="en-US" dirty="0" err="1"/>
              <a:t>Aplicación</a:t>
            </a:r>
            <a:endParaRPr lang="es-ES" dirty="0"/>
          </a:p>
        </p:txBody>
      </p:sp>
      <p:sp>
        <p:nvSpPr>
          <p:cNvPr id="3" name="Content Placeholder 2">
            <a:extLst>
              <a:ext uri="{FF2B5EF4-FFF2-40B4-BE49-F238E27FC236}">
                <a16:creationId xmlns:a16="http://schemas.microsoft.com/office/drawing/2014/main" id="{6786BE6D-31B6-4B5C-A5A3-243EF941858F}"/>
              </a:ext>
            </a:extLst>
          </p:cNvPr>
          <p:cNvSpPr>
            <a:spLocks noGrp="1"/>
          </p:cNvSpPr>
          <p:nvPr>
            <p:ph idx="1"/>
          </p:nvPr>
        </p:nvSpPr>
        <p:spPr/>
        <p:txBody>
          <a:bodyPr/>
          <a:lstStyle/>
          <a:p>
            <a:r>
              <a:rPr lang="en-US" dirty="0" err="1"/>
              <a:t>Ofrece</a:t>
            </a:r>
            <a:r>
              <a:rPr lang="en-US" dirty="0"/>
              <a:t> API </a:t>
            </a:r>
            <a:r>
              <a:rPr lang="en-US" dirty="0" err="1"/>
              <a:t>básica</a:t>
            </a:r>
            <a:r>
              <a:rPr lang="en-US" dirty="0"/>
              <a:t> para </a:t>
            </a:r>
            <a:r>
              <a:rPr lang="en-US" dirty="0" err="1"/>
              <a:t>dar</a:t>
            </a:r>
            <a:r>
              <a:rPr lang="en-US" dirty="0"/>
              <a:t> de </a:t>
            </a:r>
            <a:r>
              <a:rPr lang="en-US" dirty="0" err="1"/>
              <a:t>alta</a:t>
            </a:r>
            <a:r>
              <a:rPr lang="en-US" dirty="0"/>
              <a:t> clients</a:t>
            </a:r>
          </a:p>
          <a:p>
            <a:r>
              <a:rPr lang="en-US" dirty="0" err="1"/>
              <a:t>Ofrece</a:t>
            </a:r>
            <a:r>
              <a:rPr lang="en-US" dirty="0"/>
              <a:t> API </a:t>
            </a:r>
            <a:r>
              <a:rPr lang="en-US" dirty="0" err="1"/>
              <a:t>básica</a:t>
            </a:r>
            <a:r>
              <a:rPr lang="en-US" dirty="0"/>
              <a:t> para </a:t>
            </a:r>
            <a:r>
              <a:rPr lang="en-US" dirty="0" err="1"/>
              <a:t>dar</a:t>
            </a:r>
            <a:r>
              <a:rPr lang="en-US" dirty="0"/>
              <a:t> de </a:t>
            </a:r>
            <a:r>
              <a:rPr lang="en-US" dirty="0" err="1"/>
              <a:t>alta</a:t>
            </a:r>
            <a:r>
              <a:rPr lang="en-US" dirty="0"/>
              <a:t> </a:t>
            </a:r>
            <a:r>
              <a:rPr lang="en-US" dirty="0" err="1"/>
              <a:t>productos</a:t>
            </a:r>
            <a:endParaRPr lang="en-US" dirty="0"/>
          </a:p>
          <a:p>
            <a:r>
              <a:rPr lang="en-US" dirty="0" err="1"/>
              <a:t>Ofrece</a:t>
            </a:r>
            <a:r>
              <a:rPr lang="en-US" dirty="0"/>
              <a:t> API </a:t>
            </a:r>
            <a:r>
              <a:rPr lang="en-US" dirty="0" err="1"/>
              <a:t>básica</a:t>
            </a:r>
            <a:r>
              <a:rPr lang="en-US" dirty="0"/>
              <a:t> para registrar un </a:t>
            </a:r>
            <a:r>
              <a:rPr lang="en-US" dirty="0" err="1"/>
              <a:t>pedido</a:t>
            </a:r>
            <a:r>
              <a:rPr lang="en-US" dirty="0"/>
              <a:t> con sus </a:t>
            </a:r>
            <a:r>
              <a:rPr lang="en-US" dirty="0" err="1"/>
              <a:t>productos</a:t>
            </a:r>
            <a:r>
              <a:rPr lang="en-US" dirty="0"/>
              <a:t>:</a:t>
            </a:r>
          </a:p>
          <a:p>
            <a:pPr lvl="1"/>
            <a:r>
              <a:rPr lang="en-US" dirty="0"/>
              <a:t>Un end-point para </a:t>
            </a:r>
            <a:r>
              <a:rPr lang="en-US" dirty="0" err="1"/>
              <a:t>crear</a:t>
            </a:r>
            <a:r>
              <a:rPr lang="en-US" dirty="0"/>
              <a:t> el pedidos </a:t>
            </a:r>
            <a:r>
              <a:rPr lang="en-US" dirty="0" err="1"/>
              <a:t>asociado</a:t>
            </a:r>
            <a:r>
              <a:rPr lang="en-US" dirty="0"/>
              <a:t> a un </a:t>
            </a:r>
            <a:r>
              <a:rPr lang="en-US" dirty="0" err="1"/>
              <a:t>cliente</a:t>
            </a:r>
            <a:r>
              <a:rPr lang="en-US" dirty="0"/>
              <a:t> (</a:t>
            </a:r>
            <a:r>
              <a:rPr lang="en-US" dirty="0" err="1"/>
              <a:t>devuelve</a:t>
            </a:r>
            <a:r>
              <a:rPr lang="en-US" dirty="0"/>
              <a:t> el </a:t>
            </a:r>
            <a:r>
              <a:rPr lang="en-US" dirty="0" err="1"/>
              <a:t>número</a:t>
            </a:r>
            <a:r>
              <a:rPr lang="en-US" dirty="0"/>
              <a:t> de pedidos)</a:t>
            </a:r>
          </a:p>
          <a:p>
            <a:pPr lvl="1"/>
            <a:r>
              <a:rPr lang="en-US" dirty="0"/>
              <a:t>Un end-point para </a:t>
            </a:r>
            <a:r>
              <a:rPr lang="en-US" dirty="0" err="1"/>
              <a:t>añadir</a:t>
            </a:r>
            <a:r>
              <a:rPr lang="en-US" dirty="0"/>
              <a:t> </a:t>
            </a:r>
            <a:r>
              <a:rPr lang="en-US" dirty="0" err="1"/>
              <a:t>productos</a:t>
            </a:r>
            <a:r>
              <a:rPr lang="en-US" dirty="0"/>
              <a:t> a un pedidos </a:t>
            </a:r>
            <a:r>
              <a:rPr lang="en-US" dirty="0" err="1"/>
              <a:t>existente</a:t>
            </a:r>
            <a:r>
              <a:rPr lang="en-US" dirty="0"/>
              <a:t> (</a:t>
            </a:r>
            <a:r>
              <a:rPr lang="en-US" dirty="0" err="1"/>
              <a:t>añade</a:t>
            </a:r>
            <a:r>
              <a:rPr lang="en-US" dirty="0"/>
              <a:t> </a:t>
            </a:r>
            <a:r>
              <a:rPr lang="en-US" dirty="0" err="1"/>
              <a:t>lineas</a:t>
            </a:r>
            <a:r>
              <a:rPr lang="en-US" dirty="0"/>
              <a:t> de pedidos)</a:t>
            </a:r>
          </a:p>
          <a:p>
            <a:r>
              <a:rPr lang="en-US" dirty="0" err="1"/>
              <a:t>Definida</a:t>
            </a:r>
            <a:r>
              <a:rPr lang="en-US" dirty="0"/>
              <a:t> con Spring-boot</a:t>
            </a:r>
          </a:p>
          <a:p>
            <a:r>
              <a:rPr lang="en-US" dirty="0" err="1"/>
              <a:t>Persistencia</a:t>
            </a:r>
            <a:r>
              <a:rPr lang="en-US" dirty="0"/>
              <a:t> </a:t>
            </a:r>
            <a:r>
              <a:rPr lang="en-US" dirty="0" err="1"/>
              <a:t>sobre</a:t>
            </a:r>
            <a:r>
              <a:rPr lang="en-US" dirty="0"/>
              <a:t> H2 (memory DB)</a:t>
            </a:r>
          </a:p>
          <a:p>
            <a:r>
              <a:rPr lang="en-US" dirty="0" err="1"/>
              <a:t>Usando</a:t>
            </a:r>
            <a:r>
              <a:rPr lang="en-US" dirty="0"/>
              <a:t> los </a:t>
            </a:r>
            <a:r>
              <a:rPr lang="en-US" dirty="0" err="1"/>
              <a:t>módulos</a:t>
            </a:r>
            <a:r>
              <a:rPr lang="en-US" dirty="0"/>
              <a:t> Spring-JPA</a:t>
            </a:r>
          </a:p>
          <a:p>
            <a:endParaRPr lang="es-ES" dirty="0"/>
          </a:p>
        </p:txBody>
      </p:sp>
      <p:sp>
        <p:nvSpPr>
          <p:cNvPr id="4" name="Date Placeholder 3">
            <a:extLst>
              <a:ext uri="{FF2B5EF4-FFF2-40B4-BE49-F238E27FC236}">
                <a16:creationId xmlns:a16="http://schemas.microsoft.com/office/drawing/2014/main" id="{F376F4B2-8278-4962-A99E-67A896C6FDEE}"/>
              </a:ext>
            </a:extLst>
          </p:cNvPr>
          <p:cNvSpPr>
            <a:spLocks noGrp="1"/>
          </p:cNvSpPr>
          <p:nvPr>
            <p:ph type="dt" sz="half" idx="10"/>
          </p:nvPr>
        </p:nvSpPr>
        <p:spPr/>
        <p:txBody>
          <a:bodyPr/>
          <a:lstStyle/>
          <a:p>
            <a:r>
              <a:rPr lang="es-ES"/>
              <a:t>24/06/2024</a:t>
            </a:r>
            <a:endParaRPr lang="es-ES" dirty="0"/>
          </a:p>
        </p:txBody>
      </p:sp>
      <p:sp>
        <p:nvSpPr>
          <p:cNvPr id="5" name="Footer Placeholder 4">
            <a:extLst>
              <a:ext uri="{FF2B5EF4-FFF2-40B4-BE49-F238E27FC236}">
                <a16:creationId xmlns:a16="http://schemas.microsoft.com/office/drawing/2014/main" id="{A2BF8650-DB6F-4204-8236-31DDA2BE2366}"/>
              </a:ext>
            </a:extLst>
          </p:cNvPr>
          <p:cNvSpPr>
            <a:spLocks noGrp="1"/>
          </p:cNvSpPr>
          <p:nvPr>
            <p:ph type="ftr" sz="quarter" idx="11"/>
          </p:nvPr>
        </p:nvSpPr>
        <p:spPr/>
        <p:txBody>
          <a:bodyPr/>
          <a:lstStyle/>
          <a:p>
            <a:r>
              <a:rPr lang="es-ES"/>
              <a:t>Tech-Radar: Modular Monoliths © Copyright Viewnext 2024</a:t>
            </a:r>
            <a:endParaRPr lang="en-US" dirty="0"/>
          </a:p>
        </p:txBody>
      </p:sp>
      <p:sp>
        <p:nvSpPr>
          <p:cNvPr id="6" name="Slide Number Placeholder 5">
            <a:extLst>
              <a:ext uri="{FF2B5EF4-FFF2-40B4-BE49-F238E27FC236}">
                <a16:creationId xmlns:a16="http://schemas.microsoft.com/office/drawing/2014/main" id="{6B7CA08F-8113-4989-9AE0-FAB4C7C3768A}"/>
              </a:ext>
            </a:extLst>
          </p:cNvPr>
          <p:cNvSpPr>
            <a:spLocks noGrp="1"/>
          </p:cNvSpPr>
          <p:nvPr>
            <p:ph type="sldNum" sz="quarter" idx="12"/>
          </p:nvPr>
        </p:nvSpPr>
        <p:spPr/>
        <p:txBody>
          <a:bodyPr/>
          <a:lstStyle/>
          <a:p>
            <a:fld id="{BC27CD9C-C814-4D7E-9230-8D1C34D1498B}" type="slidenum">
              <a:rPr lang="es-ES" smtClean="0"/>
              <a:t>17</a:t>
            </a:fld>
            <a:endParaRPr lang="es-ES"/>
          </a:p>
        </p:txBody>
      </p:sp>
    </p:spTree>
    <p:extLst>
      <p:ext uri="{BB962C8B-B14F-4D97-AF65-F5344CB8AC3E}">
        <p14:creationId xmlns:p14="http://schemas.microsoft.com/office/powerpoint/2010/main" val="291910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51B6-D403-47F9-832F-EF6C58FB723D}"/>
              </a:ext>
            </a:extLst>
          </p:cNvPr>
          <p:cNvSpPr>
            <a:spLocks noGrp="1"/>
          </p:cNvSpPr>
          <p:nvPr>
            <p:ph type="title"/>
          </p:nvPr>
        </p:nvSpPr>
        <p:spPr/>
        <p:txBody>
          <a:bodyPr/>
          <a:lstStyle/>
          <a:p>
            <a:r>
              <a:rPr lang="en-US" dirty="0" err="1"/>
              <a:t>Sesión</a:t>
            </a:r>
            <a:r>
              <a:rPr lang="en-US" dirty="0"/>
              <a:t> </a:t>
            </a:r>
            <a:r>
              <a:rPr lang="en-US" dirty="0" err="1"/>
              <a:t>práctica</a:t>
            </a:r>
            <a:r>
              <a:rPr lang="en-US" dirty="0"/>
              <a:t>: Spring </a:t>
            </a:r>
            <a:r>
              <a:rPr lang="en-US" dirty="0" err="1"/>
              <a:t>initializr</a:t>
            </a:r>
            <a:endParaRPr lang="es-ES" dirty="0"/>
          </a:p>
        </p:txBody>
      </p:sp>
      <p:sp>
        <p:nvSpPr>
          <p:cNvPr id="4" name="Date Placeholder 3">
            <a:extLst>
              <a:ext uri="{FF2B5EF4-FFF2-40B4-BE49-F238E27FC236}">
                <a16:creationId xmlns:a16="http://schemas.microsoft.com/office/drawing/2014/main" id="{54C99A7F-E49D-4769-8F5F-ADB0D4E18D11}"/>
              </a:ext>
            </a:extLst>
          </p:cNvPr>
          <p:cNvSpPr>
            <a:spLocks noGrp="1"/>
          </p:cNvSpPr>
          <p:nvPr>
            <p:ph type="dt" sz="half" idx="10"/>
          </p:nvPr>
        </p:nvSpPr>
        <p:spPr/>
        <p:txBody>
          <a:bodyPr/>
          <a:lstStyle/>
          <a:p>
            <a:r>
              <a:rPr lang="es-ES"/>
              <a:t>24/06/2024</a:t>
            </a:r>
            <a:endParaRPr lang="es-ES" dirty="0"/>
          </a:p>
        </p:txBody>
      </p:sp>
      <p:sp>
        <p:nvSpPr>
          <p:cNvPr id="5" name="Footer Placeholder 4">
            <a:extLst>
              <a:ext uri="{FF2B5EF4-FFF2-40B4-BE49-F238E27FC236}">
                <a16:creationId xmlns:a16="http://schemas.microsoft.com/office/drawing/2014/main" id="{52D223FC-201E-44AC-BF86-777F0DD9AC27}"/>
              </a:ext>
            </a:extLst>
          </p:cNvPr>
          <p:cNvSpPr>
            <a:spLocks noGrp="1"/>
          </p:cNvSpPr>
          <p:nvPr>
            <p:ph type="ftr" sz="quarter" idx="11"/>
          </p:nvPr>
        </p:nvSpPr>
        <p:spPr/>
        <p:txBody>
          <a:bodyPr/>
          <a:lstStyle/>
          <a:p>
            <a:r>
              <a:rPr lang="es-ES"/>
              <a:t>Tech-Radar: Modular Monoliths © Copyright Viewnext 2024</a:t>
            </a:r>
            <a:endParaRPr lang="en-US" dirty="0"/>
          </a:p>
        </p:txBody>
      </p:sp>
      <p:sp>
        <p:nvSpPr>
          <p:cNvPr id="6" name="Slide Number Placeholder 5">
            <a:extLst>
              <a:ext uri="{FF2B5EF4-FFF2-40B4-BE49-F238E27FC236}">
                <a16:creationId xmlns:a16="http://schemas.microsoft.com/office/drawing/2014/main" id="{492D974E-684C-4133-91A7-D4C14259D73F}"/>
              </a:ext>
            </a:extLst>
          </p:cNvPr>
          <p:cNvSpPr>
            <a:spLocks noGrp="1"/>
          </p:cNvSpPr>
          <p:nvPr>
            <p:ph type="sldNum" sz="quarter" idx="12"/>
          </p:nvPr>
        </p:nvSpPr>
        <p:spPr/>
        <p:txBody>
          <a:bodyPr/>
          <a:lstStyle/>
          <a:p>
            <a:fld id="{BC27CD9C-C814-4D7E-9230-8D1C34D1498B}" type="slidenum">
              <a:rPr lang="es-ES" smtClean="0"/>
              <a:t>18</a:t>
            </a:fld>
            <a:endParaRPr lang="es-ES"/>
          </a:p>
        </p:txBody>
      </p:sp>
      <p:pic>
        <p:nvPicPr>
          <p:cNvPr id="7" name="Picture 6">
            <a:extLst>
              <a:ext uri="{FF2B5EF4-FFF2-40B4-BE49-F238E27FC236}">
                <a16:creationId xmlns:a16="http://schemas.microsoft.com/office/drawing/2014/main" id="{9AB9410C-DA9D-4D5B-BA99-97B26CD5C687}"/>
              </a:ext>
            </a:extLst>
          </p:cNvPr>
          <p:cNvPicPr>
            <a:picLocks noChangeAspect="1"/>
          </p:cNvPicPr>
          <p:nvPr/>
        </p:nvPicPr>
        <p:blipFill>
          <a:blip r:embed="rId2"/>
          <a:stretch>
            <a:fillRect/>
          </a:stretch>
        </p:blipFill>
        <p:spPr>
          <a:xfrm>
            <a:off x="0" y="1201457"/>
            <a:ext cx="9144000" cy="4455085"/>
          </a:xfrm>
          <a:prstGeom prst="rect">
            <a:avLst/>
          </a:prstGeom>
        </p:spPr>
      </p:pic>
      <p:sp>
        <p:nvSpPr>
          <p:cNvPr id="8" name="TextBox 7">
            <a:extLst>
              <a:ext uri="{FF2B5EF4-FFF2-40B4-BE49-F238E27FC236}">
                <a16:creationId xmlns:a16="http://schemas.microsoft.com/office/drawing/2014/main" id="{D11B7166-E69D-461F-A036-DE70259E246B}"/>
              </a:ext>
            </a:extLst>
          </p:cNvPr>
          <p:cNvSpPr txBox="1"/>
          <p:nvPr/>
        </p:nvSpPr>
        <p:spPr>
          <a:xfrm>
            <a:off x="35496" y="832125"/>
            <a:ext cx="8784976" cy="553998"/>
          </a:xfrm>
          <a:prstGeom prst="rect">
            <a:avLst/>
          </a:prstGeom>
          <a:noFill/>
        </p:spPr>
        <p:txBody>
          <a:bodyPr wrap="square" rtlCol="0">
            <a:spAutoFit/>
          </a:bodyPr>
          <a:lstStyle/>
          <a:p>
            <a:pPr algn="ctr"/>
            <a:r>
              <a:rPr lang="es-ES" sz="3000" dirty="0"/>
              <a:t>https://start.spring.io/</a:t>
            </a:r>
          </a:p>
        </p:txBody>
      </p:sp>
    </p:spTree>
    <p:extLst>
      <p:ext uri="{BB962C8B-B14F-4D97-AF65-F5344CB8AC3E}">
        <p14:creationId xmlns:p14="http://schemas.microsoft.com/office/powerpoint/2010/main" val="1925226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CDCA-684B-4BB1-A6B3-1EDD93F406ED}"/>
              </a:ext>
            </a:extLst>
          </p:cNvPr>
          <p:cNvSpPr>
            <a:spLocks noGrp="1"/>
          </p:cNvSpPr>
          <p:nvPr>
            <p:ph type="title"/>
          </p:nvPr>
        </p:nvSpPr>
        <p:spPr/>
        <p:txBody>
          <a:bodyPr/>
          <a:lstStyle/>
          <a:p>
            <a:r>
              <a:rPr lang="en-US" dirty="0" err="1"/>
              <a:t>Sesión</a:t>
            </a:r>
            <a:r>
              <a:rPr lang="en-US" dirty="0"/>
              <a:t> </a:t>
            </a:r>
            <a:r>
              <a:rPr lang="en-US" dirty="0" err="1"/>
              <a:t>práctica</a:t>
            </a:r>
            <a:r>
              <a:rPr lang="en-US" dirty="0"/>
              <a:t>: GitHub project</a:t>
            </a:r>
            <a:endParaRPr lang="es-ES" dirty="0"/>
          </a:p>
        </p:txBody>
      </p:sp>
      <p:sp>
        <p:nvSpPr>
          <p:cNvPr id="4" name="Date Placeholder 3">
            <a:extLst>
              <a:ext uri="{FF2B5EF4-FFF2-40B4-BE49-F238E27FC236}">
                <a16:creationId xmlns:a16="http://schemas.microsoft.com/office/drawing/2014/main" id="{B5A42706-3586-4D16-BE6E-1B0D76678B50}"/>
              </a:ext>
            </a:extLst>
          </p:cNvPr>
          <p:cNvSpPr>
            <a:spLocks noGrp="1"/>
          </p:cNvSpPr>
          <p:nvPr>
            <p:ph type="dt" sz="half" idx="10"/>
          </p:nvPr>
        </p:nvSpPr>
        <p:spPr/>
        <p:txBody>
          <a:bodyPr/>
          <a:lstStyle/>
          <a:p>
            <a:r>
              <a:rPr lang="es-ES"/>
              <a:t>24/06/2024</a:t>
            </a:r>
            <a:endParaRPr lang="es-ES" dirty="0"/>
          </a:p>
        </p:txBody>
      </p:sp>
      <p:sp>
        <p:nvSpPr>
          <p:cNvPr id="5" name="Footer Placeholder 4">
            <a:extLst>
              <a:ext uri="{FF2B5EF4-FFF2-40B4-BE49-F238E27FC236}">
                <a16:creationId xmlns:a16="http://schemas.microsoft.com/office/drawing/2014/main" id="{799BA9C8-0BAC-44BF-A0F0-BD5385E04C62}"/>
              </a:ext>
            </a:extLst>
          </p:cNvPr>
          <p:cNvSpPr>
            <a:spLocks noGrp="1"/>
          </p:cNvSpPr>
          <p:nvPr>
            <p:ph type="ftr" sz="quarter" idx="11"/>
          </p:nvPr>
        </p:nvSpPr>
        <p:spPr/>
        <p:txBody>
          <a:bodyPr/>
          <a:lstStyle/>
          <a:p>
            <a:r>
              <a:rPr lang="es-ES"/>
              <a:t>Tech-Radar: Modular Monoliths © Copyright Viewnext 2024</a:t>
            </a:r>
            <a:endParaRPr lang="en-US" dirty="0"/>
          </a:p>
        </p:txBody>
      </p:sp>
      <p:sp>
        <p:nvSpPr>
          <p:cNvPr id="6" name="Slide Number Placeholder 5">
            <a:extLst>
              <a:ext uri="{FF2B5EF4-FFF2-40B4-BE49-F238E27FC236}">
                <a16:creationId xmlns:a16="http://schemas.microsoft.com/office/drawing/2014/main" id="{6D1A74F6-666A-4EE0-A529-A03E7FF0348A}"/>
              </a:ext>
            </a:extLst>
          </p:cNvPr>
          <p:cNvSpPr>
            <a:spLocks noGrp="1"/>
          </p:cNvSpPr>
          <p:nvPr>
            <p:ph type="sldNum" sz="quarter" idx="12"/>
          </p:nvPr>
        </p:nvSpPr>
        <p:spPr/>
        <p:txBody>
          <a:bodyPr/>
          <a:lstStyle/>
          <a:p>
            <a:fld id="{BC27CD9C-C814-4D7E-9230-8D1C34D1498B}" type="slidenum">
              <a:rPr lang="es-ES" smtClean="0"/>
              <a:t>19</a:t>
            </a:fld>
            <a:endParaRPr lang="es-ES"/>
          </a:p>
        </p:txBody>
      </p:sp>
      <p:sp>
        <p:nvSpPr>
          <p:cNvPr id="7" name="TextBox 6">
            <a:extLst>
              <a:ext uri="{FF2B5EF4-FFF2-40B4-BE49-F238E27FC236}">
                <a16:creationId xmlns:a16="http://schemas.microsoft.com/office/drawing/2014/main" id="{9812577F-53EC-4AD2-A72D-7996FE3D27CC}"/>
              </a:ext>
            </a:extLst>
          </p:cNvPr>
          <p:cNvSpPr txBox="1"/>
          <p:nvPr/>
        </p:nvSpPr>
        <p:spPr>
          <a:xfrm>
            <a:off x="457200" y="1196752"/>
            <a:ext cx="8075240" cy="1323439"/>
          </a:xfrm>
          <a:prstGeom prst="rect">
            <a:avLst/>
          </a:prstGeom>
          <a:noFill/>
        </p:spPr>
        <p:txBody>
          <a:bodyPr wrap="square" rtlCol="0">
            <a:spAutoFit/>
          </a:bodyPr>
          <a:lstStyle/>
          <a:p>
            <a:r>
              <a:rPr lang="en-US" sz="2200" dirty="0"/>
              <a:t>GitHub: </a:t>
            </a:r>
            <a:r>
              <a:rPr lang="en-US" sz="2200" dirty="0" err="1"/>
              <a:t>ffernandezf</a:t>
            </a:r>
            <a:r>
              <a:rPr lang="en-US" sz="2200" dirty="0"/>
              <a:t>/</a:t>
            </a:r>
            <a:r>
              <a:rPr lang="en-US" sz="2200" dirty="0" err="1"/>
              <a:t>modulith</a:t>
            </a:r>
            <a:r>
              <a:rPr lang="en-US" sz="2200" dirty="0"/>
              <a:t>-warehouse</a:t>
            </a:r>
            <a:endParaRPr lang="es-ES" sz="2200" dirty="0"/>
          </a:p>
          <a:p>
            <a:endParaRPr lang="es-ES" dirty="0"/>
          </a:p>
          <a:p>
            <a:endParaRPr lang="es-ES" dirty="0"/>
          </a:p>
          <a:p>
            <a:r>
              <a:rPr lang="es-ES" sz="2200" dirty="0">
                <a:solidFill>
                  <a:schemeClr val="accent2">
                    <a:lumMod val="75000"/>
                  </a:schemeClr>
                </a:solidFill>
              </a:rPr>
              <a:t>&gt; Git clone https://github.com/ffernandezf/modulith-warehouse.git</a:t>
            </a:r>
          </a:p>
        </p:txBody>
      </p:sp>
      <p:grpSp>
        <p:nvGrpSpPr>
          <p:cNvPr id="47" name="Group 46">
            <a:extLst>
              <a:ext uri="{FF2B5EF4-FFF2-40B4-BE49-F238E27FC236}">
                <a16:creationId xmlns:a16="http://schemas.microsoft.com/office/drawing/2014/main" id="{3C41C56E-D663-4747-899A-5880CCCF6499}"/>
              </a:ext>
            </a:extLst>
          </p:cNvPr>
          <p:cNvGrpSpPr/>
          <p:nvPr/>
        </p:nvGrpSpPr>
        <p:grpSpPr>
          <a:xfrm>
            <a:off x="281107" y="3284984"/>
            <a:ext cx="8581784" cy="2998568"/>
            <a:chOff x="431540" y="3068960"/>
            <a:chExt cx="8581784" cy="2998568"/>
          </a:xfrm>
        </p:grpSpPr>
        <p:sp>
          <p:nvSpPr>
            <p:cNvPr id="8" name="Oval 7">
              <a:extLst>
                <a:ext uri="{FF2B5EF4-FFF2-40B4-BE49-F238E27FC236}">
                  <a16:creationId xmlns:a16="http://schemas.microsoft.com/office/drawing/2014/main" id="{BC23E677-B2C4-400B-991A-B91D9C2C24EC}"/>
                </a:ext>
              </a:extLst>
            </p:cNvPr>
            <p:cNvSpPr/>
            <p:nvPr/>
          </p:nvSpPr>
          <p:spPr>
            <a:xfrm>
              <a:off x="827584" y="3068960"/>
              <a:ext cx="792088" cy="64807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OPEN</a:t>
              </a:r>
              <a:endParaRPr lang="es-ES" sz="1200" dirty="0"/>
            </a:p>
          </p:txBody>
        </p:sp>
        <p:sp>
          <p:nvSpPr>
            <p:cNvPr id="9" name="Oval 8">
              <a:extLst>
                <a:ext uri="{FF2B5EF4-FFF2-40B4-BE49-F238E27FC236}">
                  <a16:creationId xmlns:a16="http://schemas.microsoft.com/office/drawing/2014/main" id="{C71A8205-AB70-43A9-A7EB-95868901FA21}"/>
                </a:ext>
              </a:extLst>
            </p:cNvPr>
            <p:cNvSpPr/>
            <p:nvPr/>
          </p:nvSpPr>
          <p:spPr>
            <a:xfrm>
              <a:off x="2915816" y="3681028"/>
              <a:ext cx="2088232" cy="79208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CUSTOMER-FOUND</a:t>
              </a:r>
              <a:endParaRPr lang="es-ES" sz="1200" dirty="0"/>
            </a:p>
          </p:txBody>
        </p:sp>
        <p:sp>
          <p:nvSpPr>
            <p:cNvPr id="10" name="Oval 9">
              <a:extLst>
                <a:ext uri="{FF2B5EF4-FFF2-40B4-BE49-F238E27FC236}">
                  <a16:creationId xmlns:a16="http://schemas.microsoft.com/office/drawing/2014/main" id="{E47403E2-5E08-458B-BE99-AE3C4A792F46}"/>
                </a:ext>
              </a:extLst>
            </p:cNvPr>
            <p:cNvSpPr/>
            <p:nvPr/>
          </p:nvSpPr>
          <p:spPr>
            <a:xfrm>
              <a:off x="431540" y="4961640"/>
              <a:ext cx="1584176" cy="648072"/>
            </a:xfrm>
            <a:prstGeom prst="ellipse">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TERMINATED</a:t>
              </a:r>
              <a:endParaRPr lang="es-ES" sz="1200" dirty="0"/>
            </a:p>
          </p:txBody>
        </p:sp>
        <p:sp>
          <p:nvSpPr>
            <p:cNvPr id="11" name="Oval 10">
              <a:extLst>
                <a:ext uri="{FF2B5EF4-FFF2-40B4-BE49-F238E27FC236}">
                  <a16:creationId xmlns:a16="http://schemas.microsoft.com/office/drawing/2014/main" id="{6C78D19A-D01F-4786-802E-201DBDB43980}"/>
                </a:ext>
              </a:extLst>
            </p:cNvPr>
            <p:cNvSpPr/>
            <p:nvPr/>
          </p:nvSpPr>
          <p:spPr>
            <a:xfrm>
              <a:off x="6220426" y="3171667"/>
              <a:ext cx="869268" cy="64807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READY</a:t>
              </a:r>
              <a:endParaRPr lang="es-ES" sz="1200" dirty="0"/>
            </a:p>
          </p:txBody>
        </p:sp>
        <p:sp>
          <p:nvSpPr>
            <p:cNvPr id="12" name="Oval 11">
              <a:extLst>
                <a:ext uri="{FF2B5EF4-FFF2-40B4-BE49-F238E27FC236}">
                  <a16:creationId xmlns:a16="http://schemas.microsoft.com/office/drawing/2014/main" id="{C763BEB5-20A3-44E2-8F9A-6316F6F2E78C}"/>
                </a:ext>
              </a:extLst>
            </p:cNvPr>
            <p:cNvSpPr/>
            <p:nvPr/>
          </p:nvSpPr>
          <p:spPr>
            <a:xfrm>
              <a:off x="4994859" y="5419456"/>
              <a:ext cx="2239096" cy="648072"/>
            </a:xfrm>
            <a:prstGeom prst="ellipse">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WRONG-LINE-ITEMS</a:t>
              </a:r>
              <a:endParaRPr lang="es-ES" sz="1200" dirty="0"/>
            </a:p>
          </p:txBody>
        </p:sp>
        <p:cxnSp>
          <p:nvCxnSpPr>
            <p:cNvPr id="14" name="Connector: Elbow 13">
              <a:extLst>
                <a:ext uri="{FF2B5EF4-FFF2-40B4-BE49-F238E27FC236}">
                  <a16:creationId xmlns:a16="http://schemas.microsoft.com/office/drawing/2014/main" id="{545D272E-9FFE-47D1-B8FE-278AC8A199EE}"/>
                </a:ext>
              </a:extLst>
            </p:cNvPr>
            <p:cNvCxnSpPr>
              <a:stCxn id="8" idx="6"/>
              <a:endCxn id="9" idx="0"/>
            </p:cNvCxnSpPr>
            <p:nvPr/>
          </p:nvCxnSpPr>
          <p:spPr>
            <a:xfrm>
              <a:off x="1619672" y="3392996"/>
              <a:ext cx="2340260" cy="2880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C14AFEA-5211-45C6-AC20-6368ADF5394B}"/>
                </a:ext>
              </a:extLst>
            </p:cNvPr>
            <p:cNvCxnSpPr>
              <a:stCxn id="8" idx="4"/>
              <a:endCxn id="10" idx="0"/>
            </p:cNvCxnSpPr>
            <p:nvPr/>
          </p:nvCxnSpPr>
          <p:spPr>
            <a:xfrm>
              <a:off x="1223628" y="3717032"/>
              <a:ext cx="0" cy="1244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4DD0F41-D2EA-4C8C-AE1D-2BA39870A5DD}"/>
                </a:ext>
              </a:extLst>
            </p:cNvPr>
            <p:cNvCxnSpPr>
              <a:stCxn id="9" idx="5"/>
              <a:endCxn id="12" idx="1"/>
            </p:cNvCxnSpPr>
            <p:nvPr/>
          </p:nvCxnSpPr>
          <p:spPr>
            <a:xfrm>
              <a:off x="4698234" y="4357117"/>
              <a:ext cx="624533" cy="1157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82C7A69-9646-48D7-8433-92003457325E}"/>
                </a:ext>
              </a:extLst>
            </p:cNvPr>
            <p:cNvCxnSpPr>
              <a:stCxn id="12" idx="2"/>
              <a:endCxn id="10" idx="6"/>
            </p:cNvCxnSpPr>
            <p:nvPr/>
          </p:nvCxnSpPr>
          <p:spPr>
            <a:xfrm flipH="1" flipV="1">
              <a:off x="2015716" y="5285676"/>
              <a:ext cx="2979143" cy="457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0584BF9-4825-4D4F-93F5-564317452787}"/>
                </a:ext>
              </a:extLst>
            </p:cNvPr>
            <p:cNvCxnSpPr>
              <a:stCxn id="12" idx="0"/>
              <a:endCxn id="11" idx="4"/>
            </p:cNvCxnSpPr>
            <p:nvPr/>
          </p:nvCxnSpPr>
          <p:spPr>
            <a:xfrm flipV="1">
              <a:off x="6114407" y="3819739"/>
              <a:ext cx="540653" cy="1599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D93FE796-8433-4985-BCCB-301B50F4EA0C}"/>
                </a:ext>
              </a:extLst>
            </p:cNvPr>
            <p:cNvSpPr/>
            <p:nvPr/>
          </p:nvSpPr>
          <p:spPr>
            <a:xfrm>
              <a:off x="7656015" y="4473116"/>
              <a:ext cx="1357309" cy="64807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DELIVERED</a:t>
              </a:r>
              <a:endParaRPr lang="es-ES" sz="1200" dirty="0"/>
            </a:p>
          </p:txBody>
        </p:sp>
        <p:cxnSp>
          <p:nvCxnSpPr>
            <p:cNvPr id="33" name="Straight Arrow Connector 32">
              <a:extLst>
                <a:ext uri="{FF2B5EF4-FFF2-40B4-BE49-F238E27FC236}">
                  <a16:creationId xmlns:a16="http://schemas.microsoft.com/office/drawing/2014/main" id="{1128C0A1-916E-4EE2-BA6F-886688BED110}"/>
                </a:ext>
              </a:extLst>
            </p:cNvPr>
            <p:cNvCxnSpPr>
              <a:cxnSpLocks/>
              <a:stCxn id="11" idx="5"/>
              <a:endCxn id="28" idx="1"/>
            </p:cNvCxnSpPr>
            <p:nvPr/>
          </p:nvCxnSpPr>
          <p:spPr>
            <a:xfrm>
              <a:off x="6962393" y="3724831"/>
              <a:ext cx="892395" cy="843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D4F6BA6-51E9-4376-B71E-52D84E2CD25F}"/>
                </a:ext>
              </a:extLst>
            </p:cNvPr>
            <p:cNvCxnSpPr>
              <a:stCxn id="9" idx="6"/>
              <a:endCxn id="11" idx="2"/>
            </p:cNvCxnSpPr>
            <p:nvPr/>
          </p:nvCxnSpPr>
          <p:spPr>
            <a:xfrm flipV="1">
              <a:off x="5004048" y="3495703"/>
              <a:ext cx="1216378" cy="5813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F30CB83-C46F-4995-8BC6-0E9184518A0C}"/>
                </a:ext>
              </a:extLst>
            </p:cNvPr>
            <p:cNvSpPr txBox="1"/>
            <p:nvPr/>
          </p:nvSpPr>
          <p:spPr>
            <a:xfrm>
              <a:off x="2090725" y="3202433"/>
              <a:ext cx="1260140" cy="246221"/>
            </a:xfrm>
            <a:prstGeom prst="rect">
              <a:avLst/>
            </a:prstGeom>
            <a:noFill/>
          </p:spPr>
          <p:txBody>
            <a:bodyPr wrap="square" rtlCol="0">
              <a:spAutoFit/>
            </a:bodyPr>
            <a:lstStyle/>
            <a:p>
              <a:r>
                <a:rPr lang="en-US" sz="1000" dirty="0"/>
                <a:t>Customer found</a:t>
              </a:r>
              <a:endParaRPr lang="es-ES" sz="1000" dirty="0"/>
            </a:p>
          </p:txBody>
        </p:sp>
        <p:sp>
          <p:nvSpPr>
            <p:cNvPr id="42" name="TextBox 41">
              <a:extLst>
                <a:ext uri="{FF2B5EF4-FFF2-40B4-BE49-F238E27FC236}">
                  <a16:creationId xmlns:a16="http://schemas.microsoft.com/office/drawing/2014/main" id="{8B6496B8-BEF4-42F2-9B93-120055870C5C}"/>
                </a:ext>
              </a:extLst>
            </p:cNvPr>
            <p:cNvSpPr txBox="1"/>
            <p:nvPr/>
          </p:nvSpPr>
          <p:spPr>
            <a:xfrm rot="5400000">
              <a:off x="581678" y="4265451"/>
              <a:ext cx="1415067" cy="246221"/>
            </a:xfrm>
            <a:prstGeom prst="rect">
              <a:avLst/>
            </a:prstGeom>
            <a:noFill/>
          </p:spPr>
          <p:txBody>
            <a:bodyPr wrap="square" rtlCol="0">
              <a:spAutoFit/>
            </a:bodyPr>
            <a:lstStyle/>
            <a:p>
              <a:r>
                <a:rPr lang="en-US" sz="1000" dirty="0"/>
                <a:t>Customer NOT found</a:t>
              </a:r>
              <a:endParaRPr lang="es-ES" sz="1000" dirty="0"/>
            </a:p>
          </p:txBody>
        </p:sp>
        <p:sp>
          <p:nvSpPr>
            <p:cNvPr id="43" name="TextBox 42">
              <a:extLst>
                <a:ext uri="{FF2B5EF4-FFF2-40B4-BE49-F238E27FC236}">
                  <a16:creationId xmlns:a16="http://schemas.microsoft.com/office/drawing/2014/main" id="{63BB4F63-BFC3-49F5-B018-E460A84FDD03}"/>
                </a:ext>
              </a:extLst>
            </p:cNvPr>
            <p:cNvSpPr txBox="1"/>
            <p:nvPr/>
          </p:nvSpPr>
          <p:spPr>
            <a:xfrm>
              <a:off x="5004048" y="3285708"/>
              <a:ext cx="1260140" cy="246221"/>
            </a:xfrm>
            <a:prstGeom prst="rect">
              <a:avLst/>
            </a:prstGeom>
            <a:noFill/>
          </p:spPr>
          <p:txBody>
            <a:bodyPr wrap="square" rtlCol="0">
              <a:spAutoFit/>
            </a:bodyPr>
            <a:lstStyle/>
            <a:p>
              <a:r>
                <a:rPr lang="en-US" sz="1000" dirty="0"/>
                <a:t>Item product found</a:t>
              </a:r>
              <a:endParaRPr lang="es-ES" sz="1000" dirty="0"/>
            </a:p>
          </p:txBody>
        </p:sp>
        <p:sp>
          <p:nvSpPr>
            <p:cNvPr id="44" name="TextBox 43">
              <a:extLst>
                <a:ext uri="{FF2B5EF4-FFF2-40B4-BE49-F238E27FC236}">
                  <a16:creationId xmlns:a16="http://schemas.microsoft.com/office/drawing/2014/main" id="{C7B46313-3688-4C0B-B641-A39C0184F8DA}"/>
                </a:ext>
              </a:extLst>
            </p:cNvPr>
            <p:cNvSpPr txBox="1"/>
            <p:nvPr/>
          </p:nvSpPr>
          <p:spPr>
            <a:xfrm rot="3688701">
              <a:off x="4343147" y="4838530"/>
              <a:ext cx="1584176" cy="246221"/>
            </a:xfrm>
            <a:prstGeom prst="rect">
              <a:avLst/>
            </a:prstGeom>
            <a:noFill/>
          </p:spPr>
          <p:txBody>
            <a:bodyPr wrap="square" rtlCol="0">
              <a:spAutoFit/>
            </a:bodyPr>
            <a:lstStyle/>
            <a:p>
              <a:r>
                <a:rPr lang="en-US" sz="1000" dirty="0"/>
                <a:t>Item product NOT found</a:t>
              </a:r>
              <a:endParaRPr lang="es-ES" sz="1000" dirty="0"/>
            </a:p>
          </p:txBody>
        </p:sp>
        <p:sp>
          <p:nvSpPr>
            <p:cNvPr id="45" name="TextBox 44">
              <a:extLst>
                <a:ext uri="{FF2B5EF4-FFF2-40B4-BE49-F238E27FC236}">
                  <a16:creationId xmlns:a16="http://schemas.microsoft.com/office/drawing/2014/main" id="{8124BD63-5EF4-4239-A6DC-E1F5207672B7}"/>
                </a:ext>
              </a:extLst>
            </p:cNvPr>
            <p:cNvSpPr txBox="1"/>
            <p:nvPr/>
          </p:nvSpPr>
          <p:spPr>
            <a:xfrm rot="17369936">
              <a:off x="5810696" y="4602034"/>
              <a:ext cx="1260140" cy="246221"/>
            </a:xfrm>
            <a:prstGeom prst="rect">
              <a:avLst/>
            </a:prstGeom>
            <a:noFill/>
          </p:spPr>
          <p:txBody>
            <a:bodyPr wrap="square" rtlCol="0">
              <a:spAutoFit/>
            </a:bodyPr>
            <a:lstStyle/>
            <a:p>
              <a:r>
                <a:rPr lang="en-US" sz="1000" dirty="0"/>
                <a:t>Item product found</a:t>
              </a:r>
              <a:endParaRPr lang="es-ES" sz="1000" dirty="0"/>
            </a:p>
          </p:txBody>
        </p:sp>
        <p:sp>
          <p:nvSpPr>
            <p:cNvPr id="46" name="TextBox 45">
              <a:extLst>
                <a:ext uri="{FF2B5EF4-FFF2-40B4-BE49-F238E27FC236}">
                  <a16:creationId xmlns:a16="http://schemas.microsoft.com/office/drawing/2014/main" id="{29C2798B-F879-463F-BDC0-70B3C52DBE2E}"/>
                </a:ext>
              </a:extLst>
            </p:cNvPr>
            <p:cNvSpPr txBox="1"/>
            <p:nvPr/>
          </p:nvSpPr>
          <p:spPr>
            <a:xfrm rot="2691108">
              <a:off x="7012749" y="4158417"/>
              <a:ext cx="1260140" cy="246221"/>
            </a:xfrm>
            <a:prstGeom prst="rect">
              <a:avLst/>
            </a:prstGeom>
            <a:noFill/>
          </p:spPr>
          <p:txBody>
            <a:bodyPr wrap="square" rtlCol="0">
              <a:spAutoFit/>
            </a:bodyPr>
            <a:lstStyle/>
            <a:p>
              <a:r>
                <a:rPr lang="en-US" sz="1000" dirty="0"/>
                <a:t>received</a:t>
              </a:r>
              <a:endParaRPr lang="es-ES" sz="1000" dirty="0"/>
            </a:p>
          </p:txBody>
        </p:sp>
      </p:grpSp>
      <p:sp>
        <p:nvSpPr>
          <p:cNvPr id="48" name="TextBox 47">
            <a:extLst>
              <a:ext uri="{FF2B5EF4-FFF2-40B4-BE49-F238E27FC236}">
                <a16:creationId xmlns:a16="http://schemas.microsoft.com/office/drawing/2014/main" id="{1F3D79F1-A50A-4099-9F5C-1A2ABEF6A946}"/>
              </a:ext>
            </a:extLst>
          </p:cNvPr>
          <p:cNvSpPr txBox="1"/>
          <p:nvPr/>
        </p:nvSpPr>
        <p:spPr>
          <a:xfrm>
            <a:off x="457199" y="2821863"/>
            <a:ext cx="5612793" cy="369332"/>
          </a:xfrm>
          <a:prstGeom prst="rect">
            <a:avLst/>
          </a:prstGeom>
          <a:noFill/>
        </p:spPr>
        <p:txBody>
          <a:bodyPr wrap="square" rtlCol="0">
            <a:spAutoFit/>
          </a:bodyPr>
          <a:lstStyle/>
          <a:p>
            <a:r>
              <a:rPr lang="en-US" dirty="0" err="1"/>
              <a:t>Estados</a:t>
            </a:r>
            <a:r>
              <a:rPr lang="en-US" dirty="0"/>
              <a:t> del </a:t>
            </a:r>
            <a:r>
              <a:rPr lang="en-US" dirty="0" err="1"/>
              <a:t>pedido</a:t>
            </a:r>
            <a:endParaRPr lang="es-ES" dirty="0"/>
          </a:p>
        </p:txBody>
      </p:sp>
    </p:spTree>
    <p:extLst>
      <p:ext uri="{BB962C8B-B14F-4D97-AF65-F5344CB8AC3E}">
        <p14:creationId xmlns:p14="http://schemas.microsoft.com/office/powerpoint/2010/main" val="497813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0C49-2276-472C-ACDE-D41CA90B3036}"/>
              </a:ext>
            </a:extLst>
          </p:cNvPr>
          <p:cNvSpPr>
            <a:spLocks noGrp="1"/>
          </p:cNvSpPr>
          <p:nvPr>
            <p:ph type="title"/>
          </p:nvPr>
        </p:nvSpPr>
        <p:spPr/>
        <p:txBody>
          <a:bodyPr/>
          <a:lstStyle/>
          <a:p>
            <a:r>
              <a:rPr lang="en-US" dirty="0" err="1"/>
              <a:t>Contenido</a:t>
            </a:r>
            <a:endParaRPr lang="es-ES" dirty="0"/>
          </a:p>
        </p:txBody>
      </p:sp>
      <p:sp>
        <p:nvSpPr>
          <p:cNvPr id="3" name="Content Placeholder 2">
            <a:extLst>
              <a:ext uri="{FF2B5EF4-FFF2-40B4-BE49-F238E27FC236}">
                <a16:creationId xmlns:a16="http://schemas.microsoft.com/office/drawing/2014/main" id="{B219AC14-0BBC-474C-8CF8-ABEB54D80362}"/>
              </a:ext>
            </a:extLst>
          </p:cNvPr>
          <p:cNvSpPr>
            <a:spLocks noGrp="1"/>
          </p:cNvSpPr>
          <p:nvPr>
            <p:ph idx="1"/>
          </p:nvPr>
        </p:nvSpPr>
        <p:spPr/>
        <p:txBody>
          <a:bodyPr/>
          <a:lstStyle/>
          <a:p>
            <a:pPr marL="285750" indent="-285750"/>
            <a:r>
              <a:rPr lang="es-ES" b="1" dirty="0"/>
              <a:t>Introducción</a:t>
            </a:r>
          </a:p>
          <a:p>
            <a:pPr marL="285750" indent="-285750"/>
            <a:r>
              <a:rPr lang="en-US" b="1" dirty="0"/>
              <a:t>B</a:t>
            </a:r>
            <a:r>
              <a:rPr lang="es-ES" b="1" dirty="0" err="1"/>
              <a:t>eneficios</a:t>
            </a:r>
            <a:r>
              <a:rPr lang="es-ES" b="1" dirty="0"/>
              <a:t> de los monolitos modulares</a:t>
            </a:r>
          </a:p>
          <a:p>
            <a:pPr marL="285750" indent="-285750"/>
            <a:r>
              <a:rPr lang="es-ES" b="1" dirty="0"/>
              <a:t>Spring </a:t>
            </a:r>
            <a:r>
              <a:rPr lang="es-ES" b="1" dirty="0" err="1"/>
              <a:t>Moduliths</a:t>
            </a:r>
            <a:endParaRPr lang="es-ES" b="1" dirty="0"/>
          </a:p>
        </p:txBody>
      </p:sp>
      <p:sp>
        <p:nvSpPr>
          <p:cNvPr id="4" name="Date Placeholder 3">
            <a:extLst>
              <a:ext uri="{FF2B5EF4-FFF2-40B4-BE49-F238E27FC236}">
                <a16:creationId xmlns:a16="http://schemas.microsoft.com/office/drawing/2014/main" id="{711691CC-93E7-41AE-BA0C-D6FDE03F5016}"/>
              </a:ext>
            </a:extLst>
          </p:cNvPr>
          <p:cNvSpPr>
            <a:spLocks noGrp="1"/>
          </p:cNvSpPr>
          <p:nvPr>
            <p:ph type="dt" sz="half" idx="10"/>
          </p:nvPr>
        </p:nvSpPr>
        <p:spPr>
          <a:xfrm>
            <a:off x="97160" y="6520259"/>
            <a:ext cx="1090464" cy="365125"/>
          </a:xfrm>
        </p:spPr>
        <p:txBody>
          <a:bodyPr/>
          <a:lstStyle/>
          <a:p>
            <a:r>
              <a:rPr lang="es-ES" dirty="0"/>
              <a:t>24/06/2024</a:t>
            </a:r>
          </a:p>
        </p:txBody>
      </p:sp>
      <p:sp>
        <p:nvSpPr>
          <p:cNvPr id="5" name="Footer Placeholder 4">
            <a:extLst>
              <a:ext uri="{FF2B5EF4-FFF2-40B4-BE49-F238E27FC236}">
                <a16:creationId xmlns:a16="http://schemas.microsoft.com/office/drawing/2014/main" id="{A3770F77-4E51-4F07-8BE2-FBA899794228}"/>
              </a:ext>
            </a:extLst>
          </p:cNvPr>
          <p:cNvSpPr>
            <a:spLocks noGrp="1"/>
          </p:cNvSpPr>
          <p:nvPr>
            <p:ph type="ftr" sz="quarter" idx="11"/>
          </p:nvPr>
        </p:nvSpPr>
        <p:spPr/>
        <p:txBody>
          <a:bodyPr/>
          <a:lstStyle/>
          <a:p>
            <a:r>
              <a:rPr lang="es-ES" dirty="0" err="1"/>
              <a:t>Tech</a:t>
            </a:r>
            <a:r>
              <a:rPr lang="es-ES" dirty="0"/>
              <a:t>-radar – Modular </a:t>
            </a:r>
            <a:r>
              <a:rPr lang="es-ES" dirty="0" err="1"/>
              <a:t>Monoliths</a:t>
            </a:r>
            <a:r>
              <a:rPr lang="es-ES" dirty="0"/>
              <a:t> © Copyright </a:t>
            </a:r>
            <a:r>
              <a:rPr lang="es-ES" dirty="0" err="1"/>
              <a:t>Viewnext</a:t>
            </a:r>
            <a:r>
              <a:rPr lang="es-ES" dirty="0"/>
              <a:t> 2024</a:t>
            </a:r>
            <a:endParaRPr lang="en-US" dirty="0"/>
          </a:p>
        </p:txBody>
      </p:sp>
      <p:sp>
        <p:nvSpPr>
          <p:cNvPr id="6" name="Slide Number Placeholder 5">
            <a:extLst>
              <a:ext uri="{FF2B5EF4-FFF2-40B4-BE49-F238E27FC236}">
                <a16:creationId xmlns:a16="http://schemas.microsoft.com/office/drawing/2014/main" id="{59618B20-1C46-4B36-9931-3B80EB3555E1}"/>
              </a:ext>
            </a:extLst>
          </p:cNvPr>
          <p:cNvSpPr>
            <a:spLocks noGrp="1"/>
          </p:cNvSpPr>
          <p:nvPr>
            <p:ph type="sldNum" sz="quarter" idx="12"/>
          </p:nvPr>
        </p:nvSpPr>
        <p:spPr/>
        <p:txBody>
          <a:bodyPr/>
          <a:lstStyle/>
          <a:p>
            <a:fld id="{BC27CD9C-C814-4D7E-9230-8D1C34D1498B}" type="slidenum">
              <a:rPr lang="es-ES" smtClean="0"/>
              <a:t>2</a:t>
            </a:fld>
            <a:endParaRPr lang="es-ES"/>
          </a:p>
        </p:txBody>
      </p:sp>
    </p:spTree>
    <p:extLst>
      <p:ext uri="{BB962C8B-B14F-4D97-AF65-F5344CB8AC3E}">
        <p14:creationId xmlns:p14="http://schemas.microsoft.com/office/powerpoint/2010/main" val="3642799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12 Imagen"/>
          <p:cNvPicPr>
            <a:picLocks noChangeAspect="1"/>
          </p:cNvPicPr>
          <p:nvPr/>
        </p:nvPicPr>
        <p:blipFill rotWithShape="1">
          <a:blip r:embed="rId3" cstate="print">
            <a:extLst>
              <a:ext uri="{28A0092B-C50C-407E-A947-70E740481C1C}">
                <a14:useLocalDpi xmlns:a14="http://schemas.microsoft.com/office/drawing/2010/main" val="0"/>
              </a:ext>
            </a:extLst>
          </a:blip>
          <a:srcRect l="55300" r="10056"/>
          <a:stretch/>
        </p:blipFill>
        <p:spPr>
          <a:xfrm>
            <a:off x="5616624" y="-12359"/>
            <a:ext cx="3563888" cy="6858000"/>
          </a:xfrm>
          <a:prstGeom prst="rect">
            <a:avLst/>
          </a:prstGeom>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5300" b="5532"/>
          <a:stretch/>
        </p:blipFill>
        <p:spPr bwMode="auto">
          <a:xfrm>
            <a:off x="4645437" y="-12359"/>
            <a:ext cx="3151187" cy="687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1331640" y="2474893"/>
            <a:ext cx="4531920" cy="2308324"/>
          </a:xfrm>
          <a:prstGeom prst="rect">
            <a:avLst/>
          </a:prstGeom>
          <a:noFill/>
        </p:spPr>
        <p:txBody>
          <a:bodyPr wrap="square" rtlCol="0">
            <a:spAutoFit/>
          </a:bodyPr>
          <a:lstStyle/>
          <a:p>
            <a:r>
              <a:rPr lang="es-ES" dirty="0">
                <a:solidFill>
                  <a:schemeClr val="bg2"/>
                </a:solidFill>
              </a:rPr>
              <a:t>Nuestros valores			         3</a:t>
            </a:r>
          </a:p>
          <a:p>
            <a:r>
              <a:rPr lang="es-ES" dirty="0">
                <a:solidFill>
                  <a:schemeClr val="bg2"/>
                </a:solidFill>
              </a:rPr>
              <a:t>Quienes somos			         4</a:t>
            </a:r>
          </a:p>
          <a:p>
            <a:r>
              <a:rPr lang="es-ES" dirty="0">
                <a:solidFill>
                  <a:schemeClr val="bg2"/>
                </a:solidFill>
              </a:rPr>
              <a:t>Servicios				         5</a:t>
            </a:r>
          </a:p>
          <a:p>
            <a:r>
              <a:rPr lang="es-ES" dirty="0">
                <a:solidFill>
                  <a:schemeClr val="bg2"/>
                </a:solidFill>
              </a:rPr>
              <a:t>Localizaciones			         6</a:t>
            </a:r>
          </a:p>
          <a:p>
            <a:r>
              <a:rPr lang="es-ES" dirty="0">
                <a:solidFill>
                  <a:schemeClr val="bg2"/>
                </a:solidFill>
              </a:rPr>
              <a:t>Centros de Innovación Tecnológica	         7</a:t>
            </a:r>
          </a:p>
          <a:p>
            <a:r>
              <a:rPr lang="es-ES" dirty="0">
                <a:solidFill>
                  <a:schemeClr val="bg2"/>
                </a:solidFill>
              </a:rPr>
              <a:t>Equipo				         8</a:t>
            </a:r>
          </a:p>
          <a:p>
            <a:r>
              <a:rPr lang="es-ES" dirty="0">
                <a:solidFill>
                  <a:schemeClr val="bg2"/>
                </a:solidFill>
              </a:rPr>
              <a:t>Certificaciones			         9</a:t>
            </a:r>
          </a:p>
          <a:p>
            <a:r>
              <a:rPr lang="es-ES" dirty="0">
                <a:solidFill>
                  <a:schemeClr val="bg2"/>
                </a:solidFill>
              </a:rPr>
              <a:t>Responsabilidad Social Corporativa	       10</a:t>
            </a:r>
          </a:p>
        </p:txBody>
      </p:sp>
      <p:pic>
        <p:nvPicPr>
          <p:cNvPr id="15" name="14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476672"/>
            <a:ext cx="3150503" cy="689747"/>
          </a:xfrm>
          <a:prstGeom prst="rect">
            <a:avLst/>
          </a:prstGeom>
        </p:spPr>
      </p:pic>
      <p:pic>
        <p:nvPicPr>
          <p:cNvPr id="5" name="4 Imagen"/>
          <p:cNvPicPr>
            <a:picLocks noChangeAspect="1"/>
          </p:cNvPicPr>
          <p:nvPr/>
        </p:nvPicPr>
        <p:blipFill rotWithShape="1">
          <a:blip r:embed="rId6" cstate="print">
            <a:extLst>
              <a:ext uri="{28A0092B-C50C-407E-A947-70E740481C1C}">
                <a14:useLocalDpi xmlns:a14="http://schemas.microsoft.com/office/drawing/2010/main" val="0"/>
              </a:ext>
            </a:extLst>
          </a:blip>
          <a:srcRect l="2433" r="9343"/>
          <a:stretch/>
        </p:blipFill>
        <p:spPr>
          <a:xfrm flipH="1">
            <a:off x="-1" y="-42335"/>
            <a:ext cx="9180512" cy="6911361"/>
          </a:xfrm>
          <a:prstGeom prst="rect">
            <a:avLst/>
          </a:prstGeom>
        </p:spPr>
      </p:pic>
      <p:pic>
        <p:nvPicPr>
          <p:cNvPr id="2051"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l="1" t="2823" r="38362"/>
          <a:stretch/>
        </p:blipFill>
        <p:spPr bwMode="auto">
          <a:xfrm>
            <a:off x="5652120" y="-42336"/>
            <a:ext cx="3528392" cy="6920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11 Rectángulo"/>
          <p:cNvSpPr/>
          <p:nvPr/>
        </p:nvSpPr>
        <p:spPr>
          <a:xfrm>
            <a:off x="6498356" y="4293096"/>
            <a:ext cx="2682156" cy="2154436"/>
          </a:xfrm>
          <a:prstGeom prst="rect">
            <a:avLst/>
          </a:prstGeom>
        </p:spPr>
        <p:txBody>
          <a:bodyPr wrap="square">
            <a:spAutoFit/>
          </a:bodyPr>
          <a:lstStyle/>
          <a:p>
            <a:endParaRPr lang="es-ES" sz="1000" dirty="0">
              <a:solidFill>
                <a:schemeClr val="bg1"/>
              </a:solidFill>
              <a:latin typeface="+mj-lt"/>
            </a:endParaRPr>
          </a:p>
          <a:p>
            <a:r>
              <a:rPr lang="es-ES" sz="1600" b="1" dirty="0">
                <a:solidFill>
                  <a:schemeClr val="bg2"/>
                </a:solidFill>
                <a:latin typeface="+mj-lt"/>
              </a:rPr>
              <a:t>OFICINAS</a:t>
            </a:r>
            <a:endParaRPr lang="es-ES" sz="1600" dirty="0">
              <a:solidFill>
                <a:schemeClr val="bg2"/>
              </a:solidFill>
              <a:latin typeface="+mj-lt"/>
            </a:endParaRPr>
          </a:p>
          <a:p>
            <a:r>
              <a:rPr lang="es-ES" sz="1200" dirty="0">
                <a:solidFill>
                  <a:schemeClr val="bg1"/>
                </a:solidFill>
                <a:latin typeface="+mj-lt"/>
              </a:rPr>
              <a:t>Madrid, Barcelona, Valencia, Bilbao, Sevilla, Lisboa (</a:t>
            </a:r>
            <a:r>
              <a:rPr lang="es-ES" sz="1200" dirty="0" err="1">
                <a:solidFill>
                  <a:schemeClr val="bg1"/>
                </a:solidFill>
                <a:latin typeface="+mj-lt"/>
              </a:rPr>
              <a:t>Softinsa</a:t>
            </a:r>
            <a:r>
              <a:rPr lang="es-ES" sz="1200" dirty="0">
                <a:solidFill>
                  <a:schemeClr val="bg1"/>
                </a:solidFill>
                <a:latin typeface="+mj-lt"/>
              </a:rPr>
              <a:t>)</a:t>
            </a:r>
          </a:p>
          <a:p>
            <a:endParaRPr lang="es-ES" sz="1600" b="1" dirty="0">
              <a:solidFill>
                <a:schemeClr val="bg1"/>
              </a:solidFill>
              <a:latin typeface="+mj-lt"/>
            </a:endParaRPr>
          </a:p>
          <a:p>
            <a:r>
              <a:rPr lang="es-ES" sz="1600" b="1" dirty="0">
                <a:solidFill>
                  <a:schemeClr val="bg2"/>
                </a:solidFill>
                <a:latin typeface="+mj-lt"/>
              </a:rPr>
              <a:t>CENTROS DE INNOVACIÓN TECNOLÓGICA </a:t>
            </a:r>
          </a:p>
          <a:p>
            <a:r>
              <a:rPr lang="pt-BR" sz="1200" dirty="0">
                <a:solidFill>
                  <a:schemeClr val="bg1"/>
                </a:solidFill>
                <a:latin typeface="+mj-lt"/>
              </a:rPr>
              <a:t>Cáceres , Salamanca (</a:t>
            </a:r>
            <a:r>
              <a:rPr lang="pt-BR" sz="1200" dirty="0" err="1">
                <a:solidFill>
                  <a:schemeClr val="bg1"/>
                </a:solidFill>
                <a:latin typeface="+mj-lt"/>
              </a:rPr>
              <a:t>Aldeatejada</a:t>
            </a:r>
            <a:r>
              <a:rPr lang="pt-BR" sz="1200" dirty="0">
                <a:solidFill>
                  <a:schemeClr val="bg1"/>
                </a:solidFill>
                <a:latin typeface="+mj-lt"/>
              </a:rPr>
              <a:t> y </a:t>
            </a:r>
            <a:r>
              <a:rPr lang="pt-BR" sz="1200" dirty="0" err="1">
                <a:solidFill>
                  <a:schemeClr val="bg1"/>
                </a:solidFill>
                <a:latin typeface="+mj-lt"/>
              </a:rPr>
              <a:t>Villamayor</a:t>
            </a:r>
            <a:r>
              <a:rPr lang="pt-BR" sz="1200" dirty="0">
                <a:solidFill>
                  <a:schemeClr val="bg1"/>
                </a:solidFill>
                <a:latin typeface="+mj-lt"/>
              </a:rPr>
              <a:t>), </a:t>
            </a:r>
            <a:r>
              <a:rPr lang="pt-BR" sz="1200" dirty="0" err="1">
                <a:solidFill>
                  <a:schemeClr val="bg1"/>
                </a:solidFill>
                <a:latin typeface="+mj-lt"/>
              </a:rPr>
              <a:t>Orense</a:t>
            </a:r>
            <a:r>
              <a:rPr lang="pt-BR" sz="1200" dirty="0">
                <a:solidFill>
                  <a:schemeClr val="bg1"/>
                </a:solidFill>
                <a:latin typeface="+mj-lt"/>
              </a:rPr>
              <a:t> , </a:t>
            </a:r>
            <a:r>
              <a:rPr lang="pt-BR" sz="1200" dirty="0" err="1">
                <a:solidFill>
                  <a:schemeClr val="bg1"/>
                </a:solidFill>
                <a:latin typeface="+mj-lt"/>
              </a:rPr>
              <a:t>Reus</a:t>
            </a:r>
            <a:r>
              <a:rPr lang="pt-BR" sz="1200" dirty="0">
                <a:solidFill>
                  <a:schemeClr val="bg1"/>
                </a:solidFill>
                <a:latin typeface="+mj-lt"/>
              </a:rPr>
              <a:t> , Almería,  Málaga, Zaragoza</a:t>
            </a:r>
            <a:r>
              <a:rPr lang="pt-BR" sz="1200" dirty="0">
                <a:solidFill>
                  <a:schemeClr val="bg1"/>
                </a:solidFill>
              </a:rPr>
              <a:t>, Tomar</a:t>
            </a:r>
            <a:r>
              <a:rPr lang="pt-BR" sz="1200" dirty="0">
                <a:solidFill>
                  <a:schemeClr val="bg1"/>
                </a:solidFill>
                <a:latin typeface="+mj-lt"/>
              </a:rPr>
              <a:t> (Portugal) </a:t>
            </a:r>
          </a:p>
        </p:txBody>
      </p:sp>
      <p:sp>
        <p:nvSpPr>
          <p:cNvPr id="2" name="1 CuadroTexto"/>
          <p:cNvSpPr txBox="1"/>
          <p:nvPr/>
        </p:nvSpPr>
        <p:spPr>
          <a:xfrm>
            <a:off x="7363342" y="3351035"/>
            <a:ext cx="1471493" cy="276999"/>
          </a:xfrm>
          <a:prstGeom prst="rect">
            <a:avLst/>
          </a:prstGeom>
          <a:noFill/>
        </p:spPr>
        <p:txBody>
          <a:bodyPr wrap="none" rtlCol="0">
            <a:spAutoFit/>
          </a:bodyPr>
          <a:lstStyle/>
          <a:p>
            <a:r>
              <a:rPr lang="es-ES" sz="1200" b="1" dirty="0">
                <a:solidFill>
                  <a:schemeClr val="bg1"/>
                </a:solidFill>
                <a:hlinkClick r:id="rId8"/>
              </a:rPr>
              <a:t>www.Viewnext.com</a:t>
            </a:r>
            <a:endParaRPr lang="es-ES" sz="1200" b="1" dirty="0">
              <a:solidFill>
                <a:schemeClr val="bg1"/>
              </a:solidFill>
            </a:endParaRPr>
          </a:p>
        </p:txBody>
      </p:sp>
      <p:pic>
        <p:nvPicPr>
          <p:cNvPr id="3" name="2 Image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40392" y="2708920"/>
            <a:ext cx="617409" cy="617409"/>
          </a:xfrm>
          <a:prstGeom prst="rect">
            <a:avLst/>
          </a:prstGeom>
        </p:spPr>
      </p:pic>
      <p:pic>
        <p:nvPicPr>
          <p:cNvPr id="6" name="5 Imagen">
            <a:hlinkClick r:id="rId10"/>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432692" y="3678595"/>
            <a:ext cx="277200" cy="277200"/>
          </a:xfrm>
          <a:prstGeom prst="rect">
            <a:avLst/>
          </a:prstGeom>
        </p:spPr>
      </p:pic>
      <p:pic>
        <p:nvPicPr>
          <p:cNvPr id="7" name="6 Imagen">
            <a:hlinkClick r:id="rId12"/>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65856" y="3661422"/>
            <a:ext cx="313200" cy="313200"/>
          </a:xfrm>
          <a:prstGeom prst="rect">
            <a:avLst/>
          </a:prstGeom>
        </p:spPr>
      </p:pic>
      <p:pic>
        <p:nvPicPr>
          <p:cNvPr id="8" name="7 Imagen">
            <a:hlinkClick r:id="rId14"/>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35020" y="3680249"/>
            <a:ext cx="276163" cy="275546"/>
          </a:xfrm>
          <a:prstGeom prst="rect">
            <a:avLst/>
          </a:prstGeom>
        </p:spPr>
      </p:pic>
      <p:pic>
        <p:nvPicPr>
          <p:cNvPr id="1028" name="Picture 4" descr="http://icon-icons.com/icons2/122/PNG/512/slideshare_socialnetwork_19968.png">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67147" y="3642034"/>
            <a:ext cx="353325" cy="353325"/>
          </a:xfrm>
          <a:prstGeom prst="rect">
            <a:avLst/>
          </a:prstGeom>
          <a:noFill/>
          <a:extLst>
            <a:ext uri="{909E8E84-426E-40DD-AFC4-6F175D3DCCD1}">
              <a14:hiddenFill xmlns:a14="http://schemas.microsoft.com/office/drawing/2010/main">
                <a:solidFill>
                  <a:srgbClr val="FFFFFF"/>
                </a:solidFill>
              </a14:hiddenFill>
            </a:ext>
          </a:extLst>
        </p:spPr>
      </p:pic>
      <p:sp>
        <p:nvSpPr>
          <p:cNvPr id="10" name="9 Marcador de pie de página"/>
          <p:cNvSpPr>
            <a:spLocks noGrp="1"/>
          </p:cNvSpPr>
          <p:nvPr>
            <p:ph type="ftr" sz="quarter" idx="11"/>
          </p:nvPr>
        </p:nvSpPr>
        <p:spPr/>
        <p:txBody>
          <a:bodyPr/>
          <a:lstStyle/>
          <a:p>
            <a:r>
              <a:rPr lang="es-ES"/>
              <a:t>Proyecto DGPE-ACTUALIZACION TECNOLOGICA DE LA PLACSP            Clasificación:                                                         © Copyright Viewnext 2023</a:t>
            </a:r>
            <a:endParaRPr lang="en-US" dirty="0"/>
          </a:p>
        </p:txBody>
      </p:sp>
      <p:sp>
        <p:nvSpPr>
          <p:cNvPr id="14" name="13 Marcador de fecha"/>
          <p:cNvSpPr>
            <a:spLocks noGrp="1"/>
          </p:cNvSpPr>
          <p:nvPr>
            <p:ph type="dt" sz="half" idx="10"/>
          </p:nvPr>
        </p:nvSpPr>
        <p:spPr/>
        <p:txBody>
          <a:bodyPr/>
          <a:lstStyle/>
          <a:p>
            <a:r>
              <a:rPr lang="es-ES"/>
              <a:t>05/12/2023</a:t>
            </a:r>
            <a:endParaRPr lang="es-ES" dirty="0"/>
          </a:p>
        </p:txBody>
      </p:sp>
      <p:sp>
        <p:nvSpPr>
          <p:cNvPr id="16" name="15 Marcador de número de diapositiva"/>
          <p:cNvSpPr>
            <a:spLocks noGrp="1"/>
          </p:cNvSpPr>
          <p:nvPr>
            <p:ph type="sldNum" sz="quarter" idx="12"/>
          </p:nvPr>
        </p:nvSpPr>
        <p:spPr/>
        <p:txBody>
          <a:bodyPr/>
          <a:lstStyle/>
          <a:p>
            <a:fld id="{BC27CD9C-C814-4D7E-9230-8D1C34D1498B}" type="slidenum">
              <a:rPr lang="es-ES" smtClean="0"/>
              <a:t>20</a:t>
            </a:fld>
            <a:endParaRPr lang="es-ES"/>
          </a:p>
        </p:txBody>
      </p:sp>
    </p:spTree>
    <p:extLst>
      <p:ext uri="{BB962C8B-B14F-4D97-AF65-F5344CB8AC3E}">
        <p14:creationId xmlns:p14="http://schemas.microsoft.com/office/powerpoint/2010/main" val="273126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874F-3143-41EF-8A01-F8BF2413B5BB}"/>
              </a:ext>
            </a:extLst>
          </p:cNvPr>
          <p:cNvSpPr>
            <a:spLocks noGrp="1"/>
          </p:cNvSpPr>
          <p:nvPr>
            <p:ph type="title"/>
          </p:nvPr>
        </p:nvSpPr>
        <p:spPr/>
        <p:txBody>
          <a:bodyPr/>
          <a:lstStyle/>
          <a:p>
            <a:r>
              <a:rPr lang="en-US" dirty="0" err="1"/>
              <a:t>Introducción</a:t>
            </a:r>
            <a:endParaRPr lang="es-ES" dirty="0"/>
          </a:p>
        </p:txBody>
      </p:sp>
      <p:sp>
        <p:nvSpPr>
          <p:cNvPr id="3" name="Content Placeholder 2">
            <a:extLst>
              <a:ext uri="{FF2B5EF4-FFF2-40B4-BE49-F238E27FC236}">
                <a16:creationId xmlns:a16="http://schemas.microsoft.com/office/drawing/2014/main" id="{F44722AA-35B2-429E-A6F5-12653474639A}"/>
              </a:ext>
            </a:extLst>
          </p:cNvPr>
          <p:cNvSpPr>
            <a:spLocks noGrp="1"/>
          </p:cNvSpPr>
          <p:nvPr>
            <p:ph idx="1"/>
          </p:nvPr>
        </p:nvSpPr>
        <p:spPr/>
        <p:txBody>
          <a:bodyPr/>
          <a:lstStyle/>
          <a:p>
            <a:r>
              <a:rPr lang="en-US" dirty="0" err="1"/>
              <a:t>Dominio</a:t>
            </a:r>
            <a:endParaRPr lang="es-ES" dirty="0"/>
          </a:p>
        </p:txBody>
      </p:sp>
      <p:sp>
        <p:nvSpPr>
          <p:cNvPr id="4" name="Date Placeholder 3">
            <a:extLst>
              <a:ext uri="{FF2B5EF4-FFF2-40B4-BE49-F238E27FC236}">
                <a16:creationId xmlns:a16="http://schemas.microsoft.com/office/drawing/2014/main" id="{3EC77455-5E5C-4646-9D30-9E99649FA8B2}"/>
              </a:ext>
            </a:extLst>
          </p:cNvPr>
          <p:cNvSpPr>
            <a:spLocks noGrp="1"/>
          </p:cNvSpPr>
          <p:nvPr>
            <p:ph type="dt" sz="half" idx="10"/>
          </p:nvPr>
        </p:nvSpPr>
        <p:spPr/>
        <p:txBody>
          <a:bodyPr/>
          <a:lstStyle/>
          <a:p>
            <a:r>
              <a:rPr lang="es-ES" dirty="0"/>
              <a:t>24/06/2024</a:t>
            </a:r>
          </a:p>
        </p:txBody>
      </p:sp>
      <p:sp>
        <p:nvSpPr>
          <p:cNvPr id="5" name="Footer Placeholder 4">
            <a:extLst>
              <a:ext uri="{FF2B5EF4-FFF2-40B4-BE49-F238E27FC236}">
                <a16:creationId xmlns:a16="http://schemas.microsoft.com/office/drawing/2014/main" id="{E01B69A1-3DEB-451A-9868-3754E9ADC88E}"/>
              </a:ext>
            </a:extLst>
          </p:cNvPr>
          <p:cNvSpPr>
            <a:spLocks noGrp="1"/>
          </p:cNvSpPr>
          <p:nvPr>
            <p:ph type="ftr" sz="quarter" idx="11"/>
          </p:nvPr>
        </p:nvSpPr>
        <p:spPr/>
        <p:txBody>
          <a:bodyPr/>
          <a:lstStyle/>
          <a:p>
            <a:r>
              <a:rPr lang="es-ES" dirty="0" err="1"/>
              <a:t>Tech</a:t>
            </a:r>
            <a:r>
              <a:rPr lang="es-ES" dirty="0"/>
              <a:t>-Radar: Modular </a:t>
            </a:r>
            <a:r>
              <a:rPr lang="es-ES" dirty="0" err="1"/>
              <a:t>Monoliths</a:t>
            </a:r>
            <a:r>
              <a:rPr lang="es-ES" dirty="0"/>
              <a:t> © Copyright </a:t>
            </a:r>
            <a:r>
              <a:rPr lang="es-ES" dirty="0" err="1"/>
              <a:t>Viewnext</a:t>
            </a:r>
            <a:r>
              <a:rPr lang="es-ES" dirty="0"/>
              <a:t> 2024</a:t>
            </a:r>
            <a:endParaRPr lang="en-US" dirty="0"/>
          </a:p>
        </p:txBody>
      </p:sp>
      <p:sp>
        <p:nvSpPr>
          <p:cNvPr id="6" name="Slide Number Placeholder 5">
            <a:extLst>
              <a:ext uri="{FF2B5EF4-FFF2-40B4-BE49-F238E27FC236}">
                <a16:creationId xmlns:a16="http://schemas.microsoft.com/office/drawing/2014/main" id="{FFA4F23B-B4DE-488B-A623-92D076CFD337}"/>
              </a:ext>
            </a:extLst>
          </p:cNvPr>
          <p:cNvSpPr>
            <a:spLocks noGrp="1"/>
          </p:cNvSpPr>
          <p:nvPr>
            <p:ph type="sldNum" sz="quarter" idx="12"/>
          </p:nvPr>
        </p:nvSpPr>
        <p:spPr/>
        <p:txBody>
          <a:bodyPr/>
          <a:lstStyle/>
          <a:p>
            <a:fld id="{BC27CD9C-C814-4D7E-9230-8D1C34D1498B}" type="slidenum">
              <a:rPr lang="es-ES" smtClean="0"/>
              <a:t>3</a:t>
            </a:fld>
            <a:endParaRPr lang="es-ES"/>
          </a:p>
        </p:txBody>
      </p:sp>
      <p:sp>
        <p:nvSpPr>
          <p:cNvPr id="7" name="Oval 6">
            <a:extLst>
              <a:ext uri="{FF2B5EF4-FFF2-40B4-BE49-F238E27FC236}">
                <a16:creationId xmlns:a16="http://schemas.microsoft.com/office/drawing/2014/main" id="{9AAFEC50-169E-4CA8-80D1-1D1D4E278BD6}"/>
              </a:ext>
            </a:extLst>
          </p:cNvPr>
          <p:cNvSpPr/>
          <p:nvPr/>
        </p:nvSpPr>
        <p:spPr>
          <a:xfrm>
            <a:off x="5148064" y="1307087"/>
            <a:ext cx="1728192"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PEDIDO</a:t>
            </a:r>
            <a:endParaRPr lang="es-ES" dirty="0"/>
          </a:p>
        </p:txBody>
      </p:sp>
      <p:sp>
        <p:nvSpPr>
          <p:cNvPr id="8" name="Oval 7">
            <a:extLst>
              <a:ext uri="{FF2B5EF4-FFF2-40B4-BE49-F238E27FC236}">
                <a16:creationId xmlns:a16="http://schemas.microsoft.com/office/drawing/2014/main" id="{D5515341-BD1D-4CB1-9B3A-A0996C127B81}"/>
              </a:ext>
            </a:extLst>
          </p:cNvPr>
          <p:cNvSpPr/>
          <p:nvPr/>
        </p:nvSpPr>
        <p:spPr>
          <a:xfrm>
            <a:off x="2987823" y="3645024"/>
            <a:ext cx="1847154" cy="18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PRODUCTO</a:t>
            </a:r>
            <a:endParaRPr lang="es-ES" dirty="0"/>
          </a:p>
        </p:txBody>
      </p:sp>
      <p:sp>
        <p:nvSpPr>
          <p:cNvPr id="9" name="Oval 8">
            <a:extLst>
              <a:ext uri="{FF2B5EF4-FFF2-40B4-BE49-F238E27FC236}">
                <a16:creationId xmlns:a16="http://schemas.microsoft.com/office/drawing/2014/main" id="{BC74D18A-703B-4978-88D9-93CB7CB1B66D}"/>
              </a:ext>
            </a:extLst>
          </p:cNvPr>
          <p:cNvSpPr/>
          <p:nvPr/>
        </p:nvSpPr>
        <p:spPr>
          <a:xfrm>
            <a:off x="6399772" y="3789040"/>
            <a:ext cx="1847155"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CLIENTE</a:t>
            </a:r>
            <a:endParaRPr lang="es-ES" dirty="0"/>
          </a:p>
        </p:txBody>
      </p:sp>
      <p:cxnSp>
        <p:nvCxnSpPr>
          <p:cNvPr id="11" name="Straight Connector 10">
            <a:extLst>
              <a:ext uri="{FF2B5EF4-FFF2-40B4-BE49-F238E27FC236}">
                <a16:creationId xmlns:a16="http://schemas.microsoft.com/office/drawing/2014/main" id="{B540A4FE-0DC0-44E8-8DA7-C70FEE6388E4}"/>
              </a:ext>
            </a:extLst>
          </p:cNvPr>
          <p:cNvCxnSpPr>
            <a:cxnSpLocks/>
            <a:stCxn id="9" idx="0"/>
            <a:endCxn id="7" idx="5"/>
          </p:cNvCxnSpPr>
          <p:nvPr/>
        </p:nvCxnSpPr>
        <p:spPr>
          <a:xfrm flipH="1" flipV="1">
            <a:off x="6623168" y="2720728"/>
            <a:ext cx="700182" cy="106831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06B858A-9530-4145-B991-624BC3C5931B}"/>
              </a:ext>
            </a:extLst>
          </p:cNvPr>
          <p:cNvSpPr txBox="1"/>
          <p:nvPr/>
        </p:nvSpPr>
        <p:spPr>
          <a:xfrm rot="3361364">
            <a:off x="6700650" y="3081909"/>
            <a:ext cx="837502" cy="369332"/>
          </a:xfrm>
          <a:prstGeom prst="rect">
            <a:avLst/>
          </a:prstGeom>
          <a:noFill/>
        </p:spPr>
        <p:txBody>
          <a:bodyPr wrap="square" rtlCol="0">
            <a:spAutoFit/>
          </a:bodyPr>
          <a:lstStyle/>
          <a:p>
            <a:r>
              <a:rPr lang="en-US" dirty="0" err="1"/>
              <a:t>Crea</a:t>
            </a:r>
            <a:endParaRPr lang="es-ES" dirty="0"/>
          </a:p>
        </p:txBody>
      </p:sp>
      <p:cxnSp>
        <p:nvCxnSpPr>
          <p:cNvPr id="16" name="Straight Connector 15">
            <a:extLst>
              <a:ext uri="{FF2B5EF4-FFF2-40B4-BE49-F238E27FC236}">
                <a16:creationId xmlns:a16="http://schemas.microsoft.com/office/drawing/2014/main" id="{31F46732-F434-4BB9-9B76-42172F369E3A}"/>
              </a:ext>
            </a:extLst>
          </p:cNvPr>
          <p:cNvCxnSpPr>
            <a:cxnSpLocks/>
            <a:stCxn id="7" idx="3"/>
            <a:endCxn id="8" idx="7"/>
          </p:cNvCxnSpPr>
          <p:nvPr/>
        </p:nvCxnSpPr>
        <p:spPr>
          <a:xfrm flipH="1">
            <a:off x="4564468" y="2720728"/>
            <a:ext cx="836684" cy="1187929"/>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D71A315-3DEB-45A4-B09A-4B2FD7074620}"/>
              </a:ext>
            </a:extLst>
          </p:cNvPr>
          <p:cNvSpPr txBox="1"/>
          <p:nvPr/>
        </p:nvSpPr>
        <p:spPr>
          <a:xfrm rot="18839403">
            <a:off x="4237528" y="2970065"/>
            <a:ext cx="1273668" cy="369332"/>
          </a:xfrm>
          <a:prstGeom prst="rect">
            <a:avLst/>
          </a:prstGeom>
          <a:noFill/>
        </p:spPr>
        <p:txBody>
          <a:bodyPr wrap="square" rtlCol="0">
            <a:spAutoFit/>
          </a:bodyPr>
          <a:lstStyle/>
          <a:p>
            <a:r>
              <a:rPr lang="en-US" dirty="0" err="1"/>
              <a:t>Contiene</a:t>
            </a:r>
            <a:endParaRPr lang="es-ES" dirty="0"/>
          </a:p>
        </p:txBody>
      </p:sp>
    </p:spTree>
    <p:extLst>
      <p:ext uri="{BB962C8B-B14F-4D97-AF65-F5344CB8AC3E}">
        <p14:creationId xmlns:p14="http://schemas.microsoft.com/office/powerpoint/2010/main" val="1505643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E1B42572-618D-4E95-B4FF-2B744C9F1EFE}"/>
              </a:ext>
            </a:extLst>
          </p:cNvPr>
          <p:cNvSpPr/>
          <p:nvPr/>
        </p:nvSpPr>
        <p:spPr>
          <a:xfrm>
            <a:off x="3347864" y="784488"/>
            <a:ext cx="4032448" cy="356125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F879874F-3143-41EF-8A01-F8BF2413B5BB}"/>
              </a:ext>
            </a:extLst>
          </p:cNvPr>
          <p:cNvSpPr>
            <a:spLocks noGrp="1"/>
          </p:cNvSpPr>
          <p:nvPr>
            <p:ph type="title"/>
          </p:nvPr>
        </p:nvSpPr>
        <p:spPr/>
        <p:txBody>
          <a:bodyPr/>
          <a:lstStyle/>
          <a:p>
            <a:r>
              <a:rPr lang="en-US" dirty="0" err="1"/>
              <a:t>Introducción</a:t>
            </a:r>
            <a:r>
              <a:rPr lang="en-US" dirty="0"/>
              <a:t> (II)</a:t>
            </a:r>
            <a:endParaRPr lang="es-ES" dirty="0"/>
          </a:p>
        </p:txBody>
      </p:sp>
      <p:sp>
        <p:nvSpPr>
          <p:cNvPr id="3" name="Content Placeholder 2">
            <a:extLst>
              <a:ext uri="{FF2B5EF4-FFF2-40B4-BE49-F238E27FC236}">
                <a16:creationId xmlns:a16="http://schemas.microsoft.com/office/drawing/2014/main" id="{F44722AA-35B2-429E-A6F5-12653474639A}"/>
              </a:ext>
            </a:extLst>
          </p:cNvPr>
          <p:cNvSpPr>
            <a:spLocks noGrp="1"/>
          </p:cNvSpPr>
          <p:nvPr>
            <p:ph idx="1"/>
          </p:nvPr>
        </p:nvSpPr>
        <p:spPr/>
        <p:txBody>
          <a:bodyPr/>
          <a:lstStyle/>
          <a:p>
            <a:r>
              <a:rPr lang="en-US" dirty="0" err="1"/>
              <a:t>Monolito</a:t>
            </a:r>
            <a:endParaRPr lang="es-ES" dirty="0"/>
          </a:p>
        </p:txBody>
      </p:sp>
      <p:sp>
        <p:nvSpPr>
          <p:cNvPr id="4" name="Date Placeholder 3">
            <a:extLst>
              <a:ext uri="{FF2B5EF4-FFF2-40B4-BE49-F238E27FC236}">
                <a16:creationId xmlns:a16="http://schemas.microsoft.com/office/drawing/2014/main" id="{3EC77455-5E5C-4646-9D30-9E99649FA8B2}"/>
              </a:ext>
            </a:extLst>
          </p:cNvPr>
          <p:cNvSpPr>
            <a:spLocks noGrp="1"/>
          </p:cNvSpPr>
          <p:nvPr>
            <p:ph type="dt" sz="half" idx="10"/>
          </p:nvPr>
        </p:nvSpPr>
        <p:spPr/>
        <p:txBody>
          <a:bodyPr/>
          <a:lstStyle/>
          <a:p>
            <a:r>
              <a:rPr lang="es-ES" dirty="0"/>
              <a:t>24/06/2024</a:t>
            </a:r>
          </a:p>
        </p:txBody>
      </p:sp>
      <p:sp>
        <p:nvSpPr>
          <p:cNvPr id="5" name="Footer Placeholder 4">
            <a:extLst>
              <a:ext uri="{FF2B5EF4-FFF2-40B4-BE49-F238E27FC236}">
                <a16:creationId xmlns:a16="http://schemas.microsoft.com/office/drawing/2014/main" id="{E01B69A1-3DEB-451A-9868-3754E9ADC88E}"/>
              </a:ext>
            </a:extLst>
          </p:cNvPr>
          <p:cNvSpPr>
            <a:spLocks noGrp="1"/>
          </p:cNvSpPr>
          <p:nvPr>
            <p:ph type="ftr" sz="quarter" idx="11"/>
          </p:nvPr>
        </p:nvSpPr>
        <p:spPr/>
        <p:txBody>
          <a:bodyPr/>
          <a:lstStyle/>
          <a:p>
            <a:r>
              <a:rPr lang="es-ES" dirty="0" err="1"/>
              <a:t>Tech</a:t>
            </a:r>
            <a:r>
              <a:rPr lang="es-ES" dirty="0"/>
              <a:t>-Radar: Modular </a:t>
            </a:r>
            <a:r>
              <a:rPr lang="es-ES" dirty="0" err="1"/>
              <a:t>Monoliths</a:t>
            </a:r>
            <a:r>
              <a:rPr lang="es-ES" dirty="0"/>
              <a:t> © Copyright </a:t>
            </a:r>
            <a:r>
              <a:rPr lang="es-ES" dirty="0" err="1"/>
              <a:t>Viewnext</a:t>
            </a:r>
            <a:r>
              <a:rPr lang="es-ES" dirty="0"/>
              <a:t> 2024</a:t>
            </a:r>
            <a:endParaRPr lang="en-US" dirty="0"/>
          </a:p>
        </p:txBody>
      </p:sp>
      <p:sp>
        <p:nvSpPr>
          <p:cNvPr id="6" name="Slide Number Placeholder 5">
            <a:extLst>
              <a:ext uri="{FF2B5EF4-FFF2-40B4-BE49-F238E27FC236}">
                <a16:creationId xmlns:a16="http://schemas.microsoft.com/office/drawing/2014/main" id="{FFA4F23B-B4DE-488B-A623-92D076CFD337}"/>
              </a:ext>
            </a:extLst>
          </p:cNvPr>
          <p:cNvSpPr>
            <a:spLocks noGrp="1"/>
          </p:cNvSpPr>
          <p:nvPr>
            <p:ph type="sldNum" sz="quarter" idx="12"/>
          </p:nvPr>
        </p:nvSpPr>
        <p:spPr/>
        <p:txBody>
          <a:bodyPr/>
          <a:lstStyle/>
          <a:p>
            <a:fld id="{BC27CD9C-C814-4D7E-9230-8D1C34D1498B}" type="slidenum">
              <a:rPr lang="es-ES" smtClean="0"/>
              <a:t>4</a:t>
            </a:fld>
            <a:endParaRPr lang="es-ES"/>
          </a:p>
        </p:txBody>
      </p:sp>
      <p:sp>
        <p:nvSpPr>
          <p:cNvPr id="7" name="Oval 6">
            <a:extLst>
              <a:ext uri="{FF2B5EF4-FFF2-40B4-BE49-F238E27FC236}">
                <a16:creationId xmlns:a16="http://schemas.microsoft.com/office/drawing/2014/main" id="{9AAFEC50-169E-4CA8-80D1-1D1D4E278BD6}"/>
              </a:ext>
            </a:extLst>
          </p:cNvPr>
          <p:cNvSpPr/>
          <p:nvPr/>
        </p:nvSpPr>
        <p:spPr>
          <a:xfrm>
            <a:off x="4860032" y="1077887"/>
            <a:ext cx="118687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PEDIDO</a:t>
            </a:r>
            <a:endParaRPr lang="es-ES" sz="1200" dirty="0"/>
          </a:p>
        </p:txBody>
      </p:sp>
      <p:sp>
        <p:nvSpPr>
          <p:cNvPr id="8" name="Oval 7">
            <a:extLst>
              <a:ext uri="{FF2B5EF4-FFF2-40B4-BE49-F238E27FC236}">
                <a16:creationId xmlns:a16="http://schemas.microsoft.com/office/drawing/2014/main" id="{D5515341-BD1D-4CB1-9B3A-A0996C127B81}"/>
              </a:ext>
            </a:extLst>
          </p:cNvPr>
          <p:cNvSpPr/>
          <p:nvPr/>
        </p:nvSpPr>
        <p:spPr>
          <a:xfrm>
            <a:off x="3677832" y="2203295"/>
            <a:ext cx="1268571" cy="939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PRODUCTO</a:t>
            </a:r>
            <a:endParaRPr lang="es-ES" sz="1200" dirty="0"/>
          </a:p>
        </p:txBody>
      </p:sp>
      <p:sp>
        <p:nvSpPr>
          <p:cNvPr id="9" name="Oval 8">
            <a:extLst>
              <a:ext uri="{FF2B5EF4-FFF2-40B4-BE49-F238E27FC236}">
                <a16:creationId xmlns:a16="http://schemas.microsoft.com/office/drawing/2014/main" id="{BC74D18A-703B-4978-88D9-93CB7CB1B66D}"/>
              </a:ext>
            </a:extLst>
          </p:cNvPr>
          <p:cNvSpPr/>
          <p:nvPr/>
        </p:nvSpPr>
        <p:spPr>
          <a:xfrm>
            <a:off x="5905414" y="2188430"/>
            <a:ext cx="126857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CLIENTE</a:t>
            </a:r>
            <a:endParaRPr lang="es-ES" sz="1200" dirty="0"/>
          </a:p>
        </p:txBody>
      </p:sp>
      <p:sp>
        <p:nvSpPr>
          <p:cNvPr id="25" name="Arrow: Bent 24">
            <a:extLst>
              <a:ext uri="{FF2B5EF4-FFF2-40B4-BE49-F238E27FC236}">
                <a16:creationId xmlns:a16="http://schemas.microsoft.com/office/drawing/2014/main" id="{DAEDA455-C9F5-4D61-8153-8B218222BB1F}"/>
              </a:ext>
            </a:extLst>
          </p:cNvPr>
          <p:cNvSpPr/>
          <p:nvPr/>
        </p:nvSpPr>
        <p:spPr>
          <a:xfrm rot="4764061">
            <a:off x="5983852" y="1634956"/>
            <a:ext cx="685614" cy="373439"/>
          </a:xfrm>
          <a:prstGeom prst="bentArrow">
            <a:avLst>
              <a:gd name="adj1" fmla="val 25000"/>
              <a:gd name="adj2" fmla="val 30547"/>
              <a:gd name="adj3" fmla="val 25000"/>
              <a:gd name="adj4" fmla="val 78084"/>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7" name="Arrow: Bent 26">
            <a:extLst>
              <a:ext uri="{FF2B5EF4-FFF2-40B4-BE49-F238E27FC236}">
                <a16:creationId xmlns:a16="http://schemas.microsoft.com/office/drawing/2014/main" id="{83FA3B04-EE5E-408A-B2A0-D3DD78D16DC9}"/>
              </a:ext>
            </a:extLst>
          </p:cNvPr>
          <p:cNvSpPr/>
          <p:nvPr/>
        </p:nvSpPr>
        <p:spPr>
          <a:xfrm rot="5815664" flipV="1">
            <a:off x="4214828" y="1632513"/>
            <a:ext cx="685614" cy="411339"/>
          </a:xfrm>
          <a:prstGeom prst="bentArrow">
            <a:avLst>
              <a:gd name="adj1" fmla="val 25000"/>
              <a:gd name="adj2" fmla="val 30547"/>
              <a:gd name="adj3" fmla="val 25000"/>
              <a:gd name="adj4" fmla="val 78084"/>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8" name="Arrow: Bent 27">
            <a:extLst>
              <a:ext uri="{FF2B5EF4-FFF2-40B4-BE49-F238E27FC236}">
                <a16:creationId xmlns:a16="http://schemas.microsoft.com/office/drawing/2014/main" id="{57DBF10A-1A57-4EE8-BC0E-AAA4E5E1DF92}"/>
              </a:ext>
            </a:extLst>
          </p:cNvPr>
          <p:cNvSpPr/>
          <p:nvPr/>
        </p:nvSpPr>
        <p:spPr>
          <a:xfrm rot="15921676">
            <a:off x="5274806" y="2157881"/>
            <a:ext cx="808912" cy="373439"/>
          </a:xfrm>
          <a:prstGeom prst="bentArrow">
            <a:avLst>
              <a:gd name="adj1" fmla="val 25000"/>
              <a:gd name="adj2" fmla="val 32147"/>
              <a:gd name="adj3" fmla="val 25000"/>
              <a:gd name="adj4" fmla="val 7808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9" name="Arrow: Bent 28">
            <a:extLst>
              <a:ext uri="{FF2B5EF4-FFF2-40B4-BE49-F238E27FC236}">
                <a16:creationId xmlns:a16="http://schemas.microsoft.com/office/drawing/2014/main" id="{903B98CE-ECDF-4142-AB49-6CFB61012251}"/>
              </a:ext>
            </a:extLst>
          </p:cNvPr>
          <p:cNvSpPr/>
          <p:nvPr/>
        </p:nvSpPr>
        <p:spPr>
          <a:xfrm rot="16540381" flipV="1">
            <a:off x="4822989" y="2127168"/>
            <a:ext cx="797407" cy="412402"/>
          </a:xfrm>
          <a:prstGeom prst="bentArrow">
            <a:avLst>
              <a:gd name="adj1" fmla="val 25000"/>
              <a:gd name="adj2" fmla="val 30547"/>
              <a:gd name="adj3" fmla="val 25000"/>
              <a:gd name="adj4" fmla="val 7808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0" name="Arrow: Curved Left 29">
            <a:extLst>
              <a:ext uri="{FF2B5EF4-FFF2-40B4-BE49-F238E27FC236}">
                <a16:creationId xmlns:a16="http://schemas.microsoft.com/office/drawing/2014/main" id="{5151E786-5997-498C-8891-40DED276884D}"/>
              </a:ext>
            </a:extLst>
          </p:cNvPr>
          <p:cNvSpPr/>
          <p:nvPr/>
        </p:nvSpPr>
        <p:spPr>
          <a:xfrm rot="5400000">
            <a:off x="5241625" y="2452972"/>
            <a:ext cx="437636" cy="1524017"/>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1" name="Arrow: Curved Left 30">
            <a:extLst>
              <a:ext uri="{FF2B5EF4-FFF2-40B4-BE49-F238E27FC236}">
                <a16:creationId xmlns:a16="http://schemas.microsoft.com/office/drawing/2014/main" id="{FCB0D695-4074-4280-A2FA-F2AC8426BCDC}"/>
              </a:ext>
            </a:extLst>
          </p:cNvPr>
          <p:cNvSpPr/>
          <p:nvPr/>
        </p:nvSpPr>
        <p:spPr>
          <a:xfrm rot="5220004" flipV="1">
            <a:off x="5182480" y="2323628"/>
            <a:ext cx="712843" cy="2286172"/>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2" name="Flowchart: Magnetic Disk 31">
            <a:extLst>
              <a:ext uri="{FF2B5EF4-FFF2-40B4-BE49-F238E27FC236}">
                <a16:creationId xmlns:a16="http://schemas.microsoft.com/office/drawing/2014/main" id="{5048C99C-506B-4F3A-B666-D83D34CEDBCA}"/>
              </a:ext>
            </a:extLst>
          </p:cNvPr>
          <p:cNvSpPr/>
          <p:nvPr/>
        </p:nvSpPr>
        <p:spPr>
          <a:xfrm>
            <a:off x="660845" y="4221088"/>
            <a:ext cx="2551872" cy="17281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s-ES" dirty="0"/>
          </a:p>
        </p:txBody>
      </p:sp>
      <p:sp>
        <p:nvSpPr>
          <p:cNvPr id="33" name="Arrow: Left-Right 32">
            <a:extLst>
              <a:ext uri="{FF2B5EF4-FFF2-40B4-BE49-F238E27FC236}">
                <a16:creationId xmlns:a16="http://schemas.microsoft.com/office/drawing/2014/main" id="{F40C1BF6-E954-4BA8-AD93-44CEE48FE6A7}"/>
              </a:ext>
            </a:extLst>
          </p:cNvPr>
          <p:cNvSpPr/>
          <p:nvPr/>
        </p:nvSpPr>
        <p:spPr>
          <a:xfrm rot="19292121">
            <a:off x="3145827" y="4056007"/>
            <a:ext cx="889154" cy="268675"/>
          </a:xfrm>
          <a:prstGeom prst="lef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Oval 33">
            <a:extLst>
              <a:ext uri="{FF2B5EF4-FFF2-40B4-BE49-F238E27FC236}">
                <a16:creationId xmlns:a16="http://schemas.microsoft.com/office/drawing/2014/main" id="{3C7E6BF2-A3BE-41DD-93FD-D94D2AF5FB15}"/>
              </a:ext>
            </a:extLst>
          </p:cNvPr>
          <p:cNvSpPr/>
          <p:nvPr/>
        </p:nvSpPr>
        <p:spPr>
          <a:xfrm>
            <a:off x="3420637" y="1112035"/>
            <a:ext cx="748230" cy="6874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Auth</a:t>
            </a:r>
            <a:endParaRPr lang="es-ES" sz="1200" dirty="0"/>
          </a:p>
        </p:txBody>
      </p:sp>
    </p:spTree>
    <p:extLst>
      <p:ext uri="{BB962C8B-B14F-4D97-AF65-F5344CB8AC3E}">
        <p14:creationId xmlns:p14="http://schemas.microsoft.com/office/powerpoint/2010/main" val="375319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8" grpId="0" animBg="1"/>
      <p:bldP spid="9" grpId="0" animBg="1"/>
      <p:bldP spid="25" grpId="0" animBg="1"/>
      <p:bldP spid="27" grpId="0" animBg="1"/>
      <p:bldP spid="28" grpId="0" animBg="1"/>
      <p:bldP spid="29" grpId="0" animBg="1"/>
      <p:bldP spid="30" grpId="0" animBg="1"/>
      <p:bldP spid="31" grpId="0" animBg="1"/>
      <p:bldP spid="3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A6F587C3-E902-4A4D-96BE-EB8521D45CC1}"/>
              </a:ext>
            </a:extLst>
          </p:cNvPr>
          <p:cNvSpPr/>
          <p:nvPr/>
        </p:nvSpPr>
        <p:spPr>
          <a:xfrm>
            <a:off x="1907704" y="4437112"/>
            <a:ext cx="2260253" cy="82275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Oval 30">
            <a:extLst>
              <a:ext uri="{FF2B5EF4-FFF2-40B4-BE49-F238E27FC236}">
                <a16:creationId xmlns:a16="http://schemas.microsoft.com/office/drawing/2014/main" id="{E4182BC9-9C8F-427D-A2DB-D37BA324C006}"/>
              </a:ext>
            </a:extLst>
          </p:cNvPr>
          <p:cNvSpPr/>
          <p:nvPr/>
        </p:nvSpPr>
        <p:spPr>
          <a:xfrm>
            <a:off x="6050857" y="4365078"/>
            <a:ext cx="1366357" cy="987366"/>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Oval 29">
            <a:extLst>
              <a:ext uri="{FF2B5EF4-FFF2-40B4-BE49-F238E27FC236}">
                <a16:creationId xmlns:a16="http://schemas.microsoft.com/office/drawing/2014/main" id="{5076910A-06B2-4517-B732-B3E5F2B0C13B}"/>
              </a:ext>
            </a:extLst>
          </p:cNvPr>
          <p:cNvSpPr/>
          <p:nvPr/>
        </p:nvSpPr>
        <p:spPr>
          <a:xfrm>
            <a:off x="6734036" y="836712"/>
            <a:ext cx="1268572" cy="987366"/>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Oval 28">
            <a:extLst>
              <a:ext uri="{FF2B5EF4-FFF2-40B4-BE49-F238E27FC236}">
                <a16:creationId xmlns:a16="http://schemas.microsoft.com/office/drawing/2014/main" id="{1991D886-9E08-4ABC-9E74-E9DE6DEBBEA7}"/>
              </a:ext>
            </a:extLst>
          </p:cNvPr>
          <p:cNvSpPr/>
          <p:nvPr/>
        </p:nvSpPr>
        <p:spPr>
          <a:xfrm>
            <a:off x="3888818" y="2086323"/>
            <a:ext cx="1366357" cy="103230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02F4C9AC-E55C-47D7-BFA4-D16FB6D710C7}"/>
              </a:ext>
            </a:extLst>
          </p:cNvPr>
          <p:cNvSpPr>
            <a:spLocks noGrp="1"/>
          </p:cNvSpPr>
          <p:nvPr>
            <p:ph type="title"/>
          </p:nvPr>
        </p:nvSpPr>
        <p:spPr/>
        <p:txBody>
          <a:bodyPr/>
          <a:lstStyle/>
          <a:p>
            <a:r>
              <a:rPr lang="en-US" dirty="0" err="1"/>
              <a:t>Introduccion</a:t>
            </a:r>
            <a:r>
              <a:rPr lang="en-US" dirty="0"/>
              <a:t> (III)</a:t>
            </a:r>
            <a:endParaRPr lang="es-ES" dirty="0"/>
          </a:p>
        </p:txBody>
      </p:sp>
      <p:sp>
        <p:nvSpPr>
          <p:cNvPr id="3" name="Content Placeholder 2">
            <a:extLst>
              <a:ext uri="{FF2B5EF4-FFF2-40B4-BE49-F238E27FC236}">
                <a16:creationId xmlns:a16="http://schemas.microsoft.com/office/drawing/2014/main" id="{BDF4CCEB-DF86-456F-B7B3-AB0B3B192F32}"/>
              </a:ext>
            </a:extLst>
          </p:cNvPr>
          <p:cNvSpPr>
            <a:spLocks noGrp="1"/>
          </p:cNvSpPr>
          <p:nvPr>
            <p:ph idx="1"/>
          </p:nvPr>
        </p:nvSpPr>
        <p:spPr>
          <a:xfrm>
            <a:off x="457196" y="1329181"/>
            <a:ext cx="8229600" cy="4785395"/>
          </a:xfrm>
        </p:spPr>
        <p:txBody>
          <a:bodyPr/>
          <a:lstStyle/>
          <a:p>
            <a:r>
              <a:rPr lang="en-US" dirty="0" err="1"/>
              <a:t>Microservicios</a:t>
            </a:r>
            <a:endParaRPr lang="es-ES" dirty="0"/>
          </a:p>
        </p:txBody>
      </p:sp>
      <p:sp>
        <p:nvSpPr>
          <p:cNvPr id="4" name="Date Placeholder 3">
            <a:extLst>
              <a:ext uri="{FF2B5EF4-FFF2-40B4-BE49-F238E27FC236}">
                <a16:creationId xmlns:a16="http://schemas.microsoft.com/office/drawing/2014/main" id="{3F425685-D1C5-477C-9F99-C54FFEA4A202}"/>
              </a:ext>
            </a:extLst>
          </p:cNvPr>
          <p:cNvSpPr>
            <a:spLocks noGrp="1"/>
          </p:cNvSpPr>
          <p:nvPr>
            <p:ph type="dt" sz="half" idx="10"/>
          </p:nvPr>
        </p:nvSpPr>
        <p:spPr/>
        <p:txBody>
          <a:bodyPr/>
          <a:lstStyle/>
          <a:p>
            <a:r>
              <a:rPr lang="es-ES" dirty="0"/>
              <a:t>24/06/2024</a:t>
            </a:r>
          </a:p>
        </p:txBody>
      </p:sp>
      <p:sp>
        <p:nvSpPr>
          <p:cNvPr id="5" name="Footer Placeholder 4">
            <a:extLst>
              <a:ext uri="{FF2B5EF4-FFF2-40B4-BE49-F238E27FC236}">
                <a16:creationId xmlns:a16="http://schemas.microsoft.com/office/drawing/2014/main" id="{551CB8C4-8ACF-4CAC-8056-450768AD9AA7}"/>
              </a:ext>
            </a:extLst>
          </p:cNvPr>
          <p:cNvSpPr>
            <a:spLocks noGrp="1"/>
          </p:cNvSpPr>
          <p:nvPr>
            <p:ph type="ftr" sz="quarter" idx="11"/>
          </p:nvPr>
        </p:nvSpPr>
        <p:spPr/>
        <p:txBody>
          <a:bodyPr/>
          <a:lstStyle/>
          <a:p>
            <a:r>
              <a:rPr lang="es-ES" dirty="0" err="1"/>
              <a:t>Tech</a:t>
            </a:r>
            <a:r>
              <a:rPr lang="es-ES" dirty="0"/>
              <a:t>-Radar: Modular </a:t>
            </a:r>
            <a:r>
              <a:rPr lang="es-ES" dirty="0" err="1"/>
              <a:t>Monoliths</a:t>
            </a:r>
            <a:r>
              <a:rPr lang="es-ES" dirty="0"/>
              <a:t> © Copyright </a:t>
            </a:r>
            <a:r>
              <a:rPr lang="es-ES" dirty="0" err="1"/>
              <a:t>Viewnext</a:t>
            </a:r>
            <a:r>
              <a:rPr lang="es-ES" dirty="0"/>
              <a:t> 2024</a:t>
            </a:r>
            <a:endParaRPr lang="en-US" dirty="0"/>
          </a:p>
        </p:txBody>
      </p:sp>
      <p:sp>
        <p:nvSpPr>
          <p:cNvPr id="6" name="Slide Number Placeholder 5">
            <a:extLst>
              <a:ext uri="{FF2B5EF4-FFF2-40B4-BE49-F238E27FC236}">
                <a16:creationId xmlns:a16="http://schemas.microsoft.com/office/drawing/2014/main" id="{67800014-078B-4C39-9BA5-D5E16B2CFD58}"/>
              </a:ext>
            </a:extLst>
          </p:cNvPr>
          <p:cNvSpPr>
            <a:spLocks noGrp="1"/>
          </p:cNvSpPr>
          <p:nvPr>
            <p:ph type="sldNum" sz="quarter" idx="12"/>
          </p:nvPr>
        </p:nvSpPr>
        <p:spPr/>
        <p:txBody>
          <a:bodyPr/>
          <a:lstStyle/>
          <a:p>
            <a:fld id="{BC27CD9C-C814-4D7E-9230-8D1C34D1498B}" type="slidenum">
              <a:rPr lang="es-ES" smtClean="0"/>
              <a:t>5</a:t>
            </a:fld>
            <a:endParaRPr lang="es-ES"/>
          </a:p>
        </p:txBody>
      </p:sp>
      <p:sp>
        <p:nvSpPr>
          <p:cNvPr id="7" name="Oval 6">
            <a:extLst>
              <a:ext uri="{FF2B5EF4-FFF2-40B4-BE49-F238E27FC236}">
                <a16:creationId xmlns:a16="http://schemas.microsoft.com/office/drawing/2014/main" id="{0D06B6C8-D636-4401-8CAE-24957160B213}"/>
              </a:ext>
            </a:extLst>
          </p:cNvPr>
          <p:cNvSpPr/>
          <p:nvPr/>
        </p:nvSpPr>
        <p:spPr>
          <a:xfrm>
            <a:off x="6780415" y="897133"/>
            <a:ext cx="118687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PEDIDO</a:t>
            </a:r>
            <a:endParaRPr lang="es-ES" sz="1200" dirty="0"/>
          </a:p>
        </p:txBody>
      </p:sp>
      <p:sp>
        <p:nvSpPr>
          <p:cNvPr id="8" name="Oval 7">
            <a:extLst>
              <a:ext uri="{FF2B5EF4-FFF2-40B4-BE49-F238E27FC236}">
                <a16:creationId xmlns:a16="http://schemas.microsoft.com/office/drawing/2014/main" id="{3920B572-55E5-47AD-B8A5-92D34CE3D1C4}"/>
              </a:ext>
            </a:extLst>
          </p:cNvPr>
          <p:cNvSpPr/>
          <p:nvPr/>
        </p:nvSpPr>
        <p:spPr>
          <a:xfrm>
            <a:off x="3937713" y="2132856"/>
            <a:ext cx="1268571" cy="939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PRODUCTO</a:t>
            </a:r>
            <a:endParaRPr lang="es-ES" sz="1200" dirty="0"/>
          </a:p>
        </p:txBody>
      </p:sp>
      <p:sp>
        <p:nvSpPr>
          <p:cNvPr id="9" name="Oval 8">
            <a:extLst>
              <a:ext uri="{FF2B5EF4-FFF2-40B4-BE49-F238E27FC236}">
                <a16:creationId xmlns:a16="http://schemas.microsoft.com/office/drawing/2014/main" id="{AF9357C5-0FC0-43B8-82EE-DF2F64C662BD}"/>
              </a:ext>
            </a:extLst>
          </p:cNvPr>
          <p:cNvSpPr/>
          <p:nvPr/>
        </p:nvSpPr>
        <p:spPr>
          <a:xfrm>
            <a:off x="6105279" y="4437112"/>
            <a:ext cx="126857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CLIENTE</a:t>
            </a:r>
            <a:endParaRPr lang="es-ES" sz="1200" dirty="0"/>
          </a:p>
        </p:txBody>
      </p:sp>
      <p:sp>
        <p:nvSpPr>
          <p:cNvPr id="10" name="Flowchart: Magnetic Disk 9">
            <a:extLst>
              <a:ext uri="{FF2B5EF4-FFF2-40B4-BE49-F238E27FC236}">
                <a16:creationId xmlns:a16="http://schemas.microsoft.com/office/drawing/2014/main" id="{42C1903D-75EA-49CE-8B5F-3D856BA9C580}"/>
              </a:ext>
            </a:extLst>
          </p:cNvPr>
          <p:cNvSpPr/>
          <p:nvPr/>
        </p:nvSpPr>
        <p:spPr>
          <a:xfrm>
            <a:off x="6267078" y="5622133"/>
            <a:ext cx="944973" cy="576064"/>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DB</a:t>
            </a:r>
            <a:endParaRPr lang="es-ES" sz="1200" dirty="0"/>
          </a:p>
        </p:txBody>
      </p:sp>
      <p:sp>
        <p:nvSpPr>
          <p:cNvPr id="11" name="Oval 10">
            <a:extLst>
              <a:ext uri="{FF2B5EF4-FFF2-40B4-BE49-F238E27FC236}">
                <a16:creationId xmlns:a16="http://schemas.microsoft.com/office/drawing/2014/main" id="{219E28DA-F954-4B9D-B44A-1EB3B4DFCB30}"/>
              </a:ext>
            </a:extLst>
          </p:cNvPr>
          <p:cNvSpPr/>
          <p:nvPr/>
        </p:nvSpPr>
        <p:spPr>
          <a:xfrm>
            <a:off x="7373850" y="3176745"/>
            <a:ext cx="748230" cy="6874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Auth</a:t>
            </a:r>
            <a:endParaRPr lang="es-ES" sz="1200" dirty="0"/>
          </a:p>
        </p:txBody>
      </p:sp>
      <p:sp>
        <p:nvSpPr>
          <p:cNvPr id="12" name="Flowchart: Magnetic Disk 11">
            <a:extLst>
              <a:ext uri="{FF2B5EF4-FFF2-40B4-BE49-F238E27FC236}">
                <a16:creationId xmlns:a16="http://schemas.microsoft.com/office/drawing/2014/main" id="{903D913F-E248-48FB-A81D-49E9052C1A4C}"/>
              </a:ext>
            </a:extLst>
          </p:cNvPr>
          <p:cNvSpPr/>
          <p:nvPr/>
        </p:nvSpPr>
        <p:spPr>
          <a:xfrm>
            <a:off x="4099511" y="3288115"/>
            <a:ext cx="944973" cy="576064"/>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DB</a:t>
            </a:r>
            <a:endParaRPr lang="es-ES" sz="1200" dirty="0"/>
          </a:p>
        </p:txBody>
      </p:sp>
      <p:sp>
        <p:nvSpPr>
          <p:cNvPr id="13" name="Flowchart: Magnetic Disk 12">
            <a:extLst>
              <a:ext uri="{FF2B5EF4-FFF2-40B4-BE49-F238E27FC236}">
                <a16:creationId xmlns:a16="http://schemas.microsoft.com/office/drawing/2014/main" id="{7AD4D083-A9D8-48BA-AE6D-02380E40C2C7}"/>
              </a:ext>
            </a:extLst>
          </p:cNvPr>
          <p:cNvSpPr/>
          <p:nvPr/>
        </p:nvSpPr>
        <p:spPr>
          <a:xfrm>
            <a:off x="7649593" y="1806190"/>
            <a:ext cx="944973" cy="576064"/>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DB</a:t>
            </a:r>
            <a:endParaRPr lang="es-ES" sz="1200" dirty="0"/>
          </a:p>
        </p:txBody>
      </p:sp>
      <p:cxnSp>
        <p:nvCxnSpPr>
          <p:cNvPr id="15" name="Straight Arrow Connector 14">
            <a:extLst>
              <a:ext uri="{FF2B5EF4-FFF2-40B4-BE49-F238E27FC236}">
                <a16:creationId xmlns:a16="http://schemas.microsoft.com/office/drawing/2014/main" id="{99271BB6-DC5D-4791-9F8B-8E9DB599EDEE}"/>
              </a:ext>
            </a:extLst>
          </p:cNvPr>
          <p:cNvCxnSpPr>
            <a:cxnSpLocks/>
            <a:stCxn id="7" idx="2"/>
            <a:endCxn id="8" idx="7"/>
          </p:cNvCxnSpPr>
          <p:nvPr/>
        </p:nvCxnSpPr>
        <p:spPr>
          <a:xfrm flipH="1">
            <a:off x="5020506" y="1329181"/>
            <a:ext cx="1759909" cy="941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153BF44-2B06-4743-B601-944006DDCB70}"/>
              </a:ext>
            </a:extLst>
          </p:cNvPr>
          <p:cNvCxnSpPr>
            <a:cxnSpLocks/>
            <a:stCxn id="9" idx="0"/>
            <a:endCxn id="7" idx="4"/>
          </p:cNvCxnSpPr>
          <p:nvPr/>
        </p:nvCxnSpPr>
        <p:spPr>
          <a:xfrm flipV="1">
            <a:off x="6739565" y="1761229"/>
            <a:ext cx="634286" cy="2675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503328-C436-4880-B4B3-688073D1C28A}"/>
              </a:ext>
            </a:extLst>
          </p:cNvPr>
          <p:cNvCxnSpPr>
            <a:stCxn id="7" idx="5"/>
            <a:endCxn id="13" idx="1"/>
          </p:cNvCxnSpPr>
          <p:nvPr/>
        </p:nvCxnSpPr>
        <p:spPr>
          <a:xfrm>
            <a:off x="7793474" y="1634685"/>
            <a:ext cx="328606" cy="171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21E942B-D1FF-49C6-A6C0-0BE1BC4ABFC0}"/>
              </a:ext>
            </a:extLst>
          </p:cNvPr>
          <p:cNvCxnSpPr>
            <a:stCxn id="8" idx="4"/>
            <a:endCxn id="12" idx="1"/>
          </p:cNvCxnSpPr>
          <p:nvPr/>
        </p:nvCxnSpPr>
        <p:spPr>
          <a:xfrm flipH="1">
            <a:off x="4571998" y="3072091"/>
            <a:ext cx="1"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09D0692-84A8-4F35-9A93-C41C299E9CB4}"/>
              </a:ext>
            </a:extLst>
          </p:cNvPr>
          <p:cNvCxnSpPr>
            <a:stCxn id="9" idx="4"/>
            <a:endCxn id="10" idx="1"/>
          </p:cNvCxnSpPr>
          <p:nvPr/>
        </p:nvCxnSpPr>
        <p:spPr>
          <a:xfrm>
            <a:off x="6739565" y="5301208"/>
            <a:ext cx="0" cy="320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73DB73F5-C952-4905-87C6-19D8B238CC13}"/>
              </a:ext>
            </a:extLst>
          </p:cNvPr>
          <p:cNvGrpSpPr/>
          <p:nvPr/>
        </p:nvGrpSpPr>
        <p:grpSpPr>
          <a:xfrm>
            <a:off x="1951707" y="4514654"/>
            <a:ext cx="2147804" cy="668879"/>
            <a:chOff x="755583" y="4653136"/>
            <a:chExt cx="2448265" cy="781689"/>
          </a:xfrm>
        </p:grpSpPr>
        <p:sp>
          <p:nvSpPr>
            <p:cNvPr id="34" name="Rectangle 33">
              <a:extLst>
                <a:ext uri="{FF2B5EF4-FFF2-40B4-BE49-F238E27FC236}">
                  <a16:creationId xmlns:a16="http://schemas.microsoft.com/office/drawing/2014/main" id="{C83AD436-41AA-4CD2-8B22-BB6D02AE880F}"/>
                </a:ext>
              </a:extLst>
            </p:cNvPr>
            <p:cNvSpPr/>
            <p:nvPr/>
          </p:nvSpPr>
          <p:spPr>
            <a:xfrm>
              <a:off x="755583" y="4653136"/>
              <a:ext cx="2448265" cy="78168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Rectangle 34">
              <a:extLst>
                <a:ext uri="{FF2B5EF4-FFF2-40B4-BE49-F238E27FC236}">
                  <a16:creationId xmlns:a16="http://schemas.microsoft.com/office/drawing/2014/main" id="{72DFC339-9FB0-4F66-83C7-36941ED36FC0}"/>
                </a:ext>
              </a:extLst>
            </p:cNvPr>
            <p:cNvSpPr/>
            <p:nvPr/>
          </p:nvSpPr>
          <p:spPr>
            <a:xfrm>
              <a:off x="827584" y="4725144"/>
              <a:ext cx="216024" cy="6273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Rectangle 35">
              <a:extLst>
                <a:ext uri="{FF2B5EF4-FFF2-40B4-BE49-F238E27FC236}">
                  <a16:creationId xmlns:a16="http://schemas.microsoft.com/office/drawing/2014/main" id="{DA53ED8D-6456-40E9-A126-DA638732F07E}"/>
                </a:ext>
              </a:extLst>
            </p:cNvPr>
            <p:cNvSpPr/>
            <p:nvPr/>
          </p:nvSpPr>
          <p:spPr>
            <a:xfrm>
              <a:off x="1115616" y="4725144"/>
              <a:ext cx="216024" cy="6273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Rectangle 36">
              <a:extLst>
                <a:ext uri="{FF2B5EF4-FFF2-40B4-BE49-F238E27FC236}">
                  <a16:creationId xmlns:a16="http://schemas.microsoft.com/office/drawing/2014/main" id="{E33E02F6-AEE6-47C1-BC87-ED67ED5E6AF6}"/>
                </a:ext>
              </a:extLst>
            </p:cNvPr>
            <p:cNvSpPr/>
            <p:nvPr/>
          </p:nvSpPr>
          <p:spPr>
            <a:xfrm>
              <a:off x="1403648" y="4725144"/>
              <a:ext cx="216024" cy="6273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Rectangle 37">
              <a:extLst>
                <a:ext uri="{FF2B5EF4-FFF2-40B4-BE49-F238E27FC236}">
                  <a16:creationId xmlns:a16="http://schemas.microsoft.com/office/drawing/2014/main" id="{008F657D-8522-4AF4-A60C-3A0A043FCA37}"/>
                </a:ext>
              </a:extLst>
            </p:cNvPr>
            <p:cNvSpPr/>
            <p:nvPr/>
          </p:nvSpPr>
          <p:spPr>
            <a:xfrm>
              <a:off x="1691680" y="4725144"/>
              <a:ext cx="216024" cy="6273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Rectangle 38">
              <a:extLst>
                <a:ext uri="{FF2B5EF4-FFF2-40B4-BE49-F238E27FC236}">
                  <a16:creationId xmlns:a16="http://schemas.microsoft.com/office/drawing/2014/main" id="{E4F94552-1590-46C4-A4E5-4E1AE32CFBBA}"/>
                </a:ext>
              </a:extLst>
            </p:cNvPr>
            <p:cNvSpPr/>
            <p:nvPr/>
          </p:nvSpPr>
          <p:spPr>
            <a:xfrm>
              <a:off x="1979712" y="4725144"/>
              <a:ext cx="216024" cy="6273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Rectangle 39">
              <a:extLst>
                <a:ext uri="{FF2B5EF4-FFF2-40B4-BE49-F238E27FC236}">
                  <a16:creationId xmlns:a16="http://schemas.microsoft.com/office/drawing/2014/main" id="{F14E288F-34A0-4EBE-AD7E-F919A9CC532C}"/>
                </a:ext>
              </a:extLst>
            </p:cNvPr>
            <p:cNvSpPr/>
            <p:nvPr/>
          </p:nvSpPr>
          <p:spPr>
            <a:xfrm>
              <a:off x="2267744" y="4725144"/>
              <a:ext cx="216024" cy="6273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Rectangle 40">
              <a:extLst>
                <a:ext uri="{FF2B5EF4-FFF2-40B4-BE49-F238E27FC236}">
                  <a16:creationId xmlns:a16="http://schemas.microsoft.com/office/drawing/2014/main" id="{2DEF7D41-FA1F-421E-88AF-C123BBC5713B}"/>
                </a:ext>
              </a:extLst>
            </p:cNvPr>
            <p:cNvSpPr/>
            <p:nvPr/>
          </p:nvSpPr>
          <p:spPr>
            <a:xfrm>
              <a:off x="2555776" y="4725144"/>
              <a:ext cx="216024" cy="6273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Rectangle 41">
              <a:extLst>
                <a:ext uri="{FF2B5EF4-FFF2-40B4-BE49-F238E27FC236}">
                  <a16:creationId xmlns:a16="http://schemas.microsoft.com/office/drawing/2014/main" id="{66E05D32-0390-4717-9856-1AF87DA4C70D}"/>
                </a:ext>
              </a:extLst>
            </p:cNvPr>
            <p:cNvSpPr/>
            <p:nvPr/>
          </p:nvSpPr>
          <p:spPr>
            <a:xfrm>
              <a:off x="2843808" y="4725144"/>
              <a:ext cx="216024" cy="6273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cxnSp>
        <p:nvCxnSpPr>
          <p:cNvPr id="45" name="Connector: Curved 44">
            <a:extLst>
              <a:ext uri="{FF2B5EF4-FFF2-40B4-BE49-F238E27FC236}">
                <a16:creationId xmlns:a16="http://schemas.microsoft.com/office/drawing/2014/main" id="{98E62F4B-858D-4B4D-B077-1FC7D18760D5}"/>
              </a:ext>
            </a:extLst>
          </p:cNvPr>
          <p:cNvCxnSpPr>
            <a:cxnSpLocks/>
            <a:stCxn id="31" idx="2"/>
            <a:endCxn id="34" idx="2"/>
          </p:cNvCxnSpPr>
          <p:nvPr/>
        </p:nvCxnSpPr>
        <p:spPr>
          <a:xfrm rot="10800000" flipV="1">
            <a:off x="3025609" y="4858761"/>
            <a:ext cx="3025248" cy="324772"/>
          </a:xfrm>
          <a:prstGeom prst="curvedConnector4">
            <a:avLst>
              <a:gd name="adj1" fmla="val 32251"/>
              <a:gd name="adj2" fmla="val 222397"/>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04EF1860-1EC4-4ADD-9920-6A753D2E4C3A}"/>
              </a:ext>
            </a:extLst>
          </p:cNvPr>
          <p:cNvCxnSpPr>
            <a:cxnSpLocks/>
            <a:stCxn id="29" idx="2"/>
            <a:endCxn id="34" idx="0"/>
          </p:cNvCxnSpPr>
          <p:nvPr/>
        </p:nvCxnSpPr>
        <p:spPr>
          <a:xfrm rot="10800000" flipV="1">
            <a:off x="3025610" y="2602474"/>
            <a:ext cx="863209" cy="1912180"/>
          </a:xfrm>
          <a:prstGeom prst="bentConnector2">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86AF42BC-A6D4-4BDE-8EEB-7176F61DC095}"/>
              </a:ext>
            </a:extLst>
          </p:cNvPr>
          <p:cNvCxnSpPr>
            <a:cxnSpLocks/>
            <a:stCxn id="7" idx="3"/>
            <a:endCxn id="34" idx="3"/>
          </p:cNvCxnSpPr>
          <p:nvPr/>
        </p:nvCxnSpPr>
        <p:spPr>
          <a:xfrm rot="5400000">
            <a:off x="3919666" y="1814531"/>
            <a:ext cx="3214409" cy="2854717"/>
          </a:xfrm>
          <a:prstGeom prst="curvedConnector2">
            <a:avLst/>
          </a:prstGeom>
          <a:ln>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69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E277-3E10-4263-9B15-5854B970729F}"/>
              </a:ext>
            </a:extLst>
          </p:cNvPr>
          <p:cNvSpPr>
            <a:spLocks noGrp="1"/>
          </p:cNvSpPr>
          <p:nvPr>
            <p:ph type="title"/>
          </p:nvPr>
        </p:nvSpPr>
        <p:spPr/>
        <p:txBody>
          <a:bodyPr/>
          <a:lstStyle/>
          <a:p>
            <a:r>
              <a:rPr lang="en-US" dirty="0"/>
              <a:t>Es </a:t>
            </a:r>
            <a:r>
              <a:rPr lang="en-US" dirty="0" err="1"/>
              <a:t>necesario</a:t>
            </a:r>
            <a:r>
              <a:rPr lang="en-US" dirty="0"/>
              <a:t> </a:t>
            </a:r>
            <a:r>
              <a:rPr lang="en-US" dirty="0" err="1"/>
              <a:t>microservicios</a:t>
            </a:r>
            <a:r>
              <a:rPr lang="en-US" dirty="0"/>
              <a:t>?</a:t>
            </a:r>
            <a:endParaRPr lang="es-ES" dirty="0"/>
          </a:p>
        </p:txBody>
      </p:sp>
      <p:sp>
        <p:nvSpPr>
          <p:cNvPr id="3" name="Content Placeholder 2">
            <a:extLst>
              <a:ext uri="{FF2B5EF4-FFF2-40B4-BE49-F238E27FC236}">
                <a16:creationId xmlns:a16="http://schemas.microsoft.com/office/drawing/2014/main" id="{03F196A0-4E73-4755-BEC0-5D86F14692BC}"/>
              </a:ext>
            </a:extLst>
          </p:cNvPr>
          <p:cNvSpPr>
            <a:spLocks noGrp="1"/>
          </p:cNvSpPr>
          <p:nvPr>
            <p:ph idx="1"/>
          </p:nvPr>
        </p:nvSpPr>
        <p:spPr/>
        <p:txBody>
          <a:bodyPr/>
          <a:lstStyle/>
          <a:p>
            <a:r>
              <a:rPr lang="es-ES" dirty="0"/>
              <a:t>Depende de la aplicación.</a:t>
            </a:r>
          </a:p>
          <a:p>
            <a:pPr lvl="1"/>
            <a:r>
              <a:rPr lang="es-ES" dirty="0"/>
              <a:t>No todas las aplicaciones son la web de Amazon.</a:t>
            </a:r>
          </a:p>
          <a:p>
            <a:r>
              <a:rPr lang="es-ES" dirty="0"/>
              <a:t>Depende del entorno de ejecución.</a:t>
            </a:r>
          </a:p>
          <a:p>
            <a:pPr lvl="1"/>
            <a:r>
              <a:rPr lang="es-ES" dirty="0" err="1"/>
              <a:t>On-prem</a:t>
            </a:r>
            <a:r>
              <a:rPr lang="es-ES" dirty="0"/>
              <a:t> o entorno Cloud</a:t>
            </a:r>
          </a:p>
          <a:p>
            <a:pPr lvl="1"/>
            <a:r>
              <a:rPr lang="es-ES" dirty="0"/>
              <a:t>Conocimiento del equipo de producción</a:t>
            </a:r>
          </a:p>
          <a:p>
            <a:r>
              <a:rPr lang="es-ES" dirty="0"/>
              <a:t>Depende del entorno de desarrollo.</a:t>
            </a:r>
          </a:p>
          <a:p>
            <a:pPr lvl="1"/>
            <a:r>
              <a:rPr lang="es-ES" dirty="0"/>
              <a:t>Conocimiento del equipo de Desarrollo.</a:t>
            </a:r>
          </a:p>
          <a:p>
            <a:pPr lvl="1"/>
            <a:r>
              <a:rPr lang="es-ES" dirty="0"/>
              <a:t>Infraestructura de Desarrollo.</a:t>
            </a:r>
          </a:p>
          <a:p>
            <a:r>
              <a:rPr lang="es-ES" dirty="0"/>
              <a:t>Al comienzo del Desarrollo es muy probable que la mejor orientación sea un Sistema modular que se pueda ejecutar conjuntamente (monolito) pero que pudiera separarse de forma “sencilla” en el futuro.</a:t>
            </a:r>
          </a:p>
        </p:txBody>
      </p:sp>
      <p:sp>
        <p:nvSpPr>
          <p:cNvPr id="4" name="Date Placeholder 3">
            <a:extLst>
              <a:ext uri="{FF2B5EF4-FFF2-40B4-BE49-F238E27FC236}">
                <a16:creationId xmlns:a16="http://schemas.microsoft.com/office/drawing/2014/main" id="{EC0E3E7F-362B-47C8-A399-433FB54479F6}"/>
              </a:ext>
            </a:extLst>
          </p:cNvPr>
          <p:cNvSpPr>
            <a:spLocks noGrp="1"/>
          </p:cNvSpPr>
          <p:nvPr>
            <p:ph type="dt" sz="half" idx="10"/>
          </p:nvPr>
        </p:nvSpPr>
        <p:spPr/>
        <p:txBody>
          <a:bodyPr/>
          <a:lstStyle/>
          <a:p>
            <a:r>
              <a:rPr lang="es-ES" dirty="0"/>
              <a:t>24/06/2024</a:t>
            </a:r>
          </a:p>
        </p:txBody>
      </p:sp>
      <p:sp>
        <p:nvSpPr>
          <p:cNvPr id="5" name="Footer Placeholder 4">
            <a:extLst>
              <a:ext uri="{FF2B5EF4-FFF2-40B4-BE49-F238E27FC236}">
                <a16:creationId xmlns:a16="http://schemas.microsoft.com/office/drawing/2014/main" id="{B19A4113-A5F4-4E44-9C8C-03E2828635A6}"/>
              </a:ext>
            </a:extLst>
          </p:cNvPr>
          <p:cNvSpPr>
            <a:spLocks noGrp="1"/>
          </p:cNvSpPr>
          <p:nvPr>
            <p:ph type="ftr" sz="quarter" idx="11"/>
          </p:nvPr>
        </p:nvSpPr>
        <p:spPr/>
        <p:txBody>
          <a:bodyPr/>
          <a:lstStyle/>
          <a:p>
            <a:r>
              <a:rPr lang="es-ES" dirty="0" err="1"/>
              <a:t>Tech</a:t>
            </a:r>
            <a:r>
              <a:rPr lang="es-ES" dirty="0"/>
              <a:t>-Radar: Modular </a:t>
            </a:r>
            <a:r>
              <a:rPr lang="es-ES" dirty="0" err="1"/>
              <a:t>Monoliths</a:t>
            </a:r>
            <a:r>
              <a:rPr lang="es-ES" dirty="0"/>
              <a:t> © Copyright </a:t>
            </a:r>
            <a:r>
              <a:rPr lang="es-ES" dirty="0" err="1"/>
              <a:t>Viewnext</a:t>
            </a:r>
            <a:r>
              <a:rPr lang="es-ES" dirty="0"/>
              <a:t> 2024</a:t>
            </a:r>
            <a:endParaRPr lang="en-US" dirty="0"/>
          </a:p>
        </p:txBody>
      </p:sp>
      <p:sp>
        <p:nvSpPr>
          <p:cNvPr id="6" name="Slide Number Placeholder 5">
            <a:extLst>
              <a:ext uri="{FF2B5EF4-FFF2-40B4-BE49-F238E27FC236}">
                <a16:creationId xmlns:a16="http://schemas.microsoft.com/office/drawing/2014/main" id="{E6E3D7CD-181F-4A89-AAFC-720FB06AAAAF}"/>
              </a:ext>
            </a:extLst>
          </p:cNvPr>
          <p:cNvSpPr>
            <a:spLocks noGrp="1"/>
          </p:cNvSpPr>
          <p:nvPr>
            <p:ph type="sldNum" sz="quarter" idx="12"/>
          </p:nvPr>
        </p:nvSpPr>
        <p:spPr/>
        <p:txBody>
          <a:bodyPr/>
          <a:lstStyle/>
          <a:p>
            <a:fld id="{BC27CD9C-C814-4D7E-9230-8D1C34D1498B}" type="slidenum">
              <a:rPr lang="es-ES" smtClean="0"/>
              <a:t>6</a:t>
            </a:fld>
            <a:endParaRPr lang="es-ES"/>
          </a:p>
        </p:txBody>
      </p:sp>
    </p:spTree>
    <p:extLst>
      <p:ext uri="{BB962C8B-B14F-4D97-AF65-F5344CB8AC3E}">
        <p14:creationId xmlns:p14="http://schemas.microsoft.com/office/powerpoint/2010/main" val="994508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C42C3-3C42-463A-8C4C-3CF639041BF8}"/>
              </a:ext>
            </a:extLst>
          </p:cNvPr>
          <p:cNvSpPr>
            <a:spLocks noGrp="1"/>
          </p:cNvSpPr>
          <p:nvPr>
            <p:ph type="title"/>
          </p:nvPr>
        </p:nvSpPr>
        <p:spPr/>
        <p:txBody>
          <a:bodyPr/>
          <a:lstStyle/>
          <a:p>
            <a:r>
              <a:rPr lang="en-US" dirty="0"/>
              <a:t>Una </a:t>
            </a:r>
            <a:r>
              <a:rPr lang="en-US" dirty="0" err="1"/>
              <a:t>aproximación</a:t>
            </a:r>
            <a:r>
              <a:rPr lang="en-US" dirty="0"/>
              <a:t> modular</a:t>
            </a:r>
            <a:endParaRPr lang="es-ES" dirty="0"/>
          </a:p>
        </p:txBody>
      </p:sp>
      <p:sp>
        <p:nvSpPr>
          <p:cNvPr id="4" name="Date Placeholder 3">
            <a:extLst>
              <a:ext uri="{FF2B5EF4-FFF2-40B4-BE49-F238E27FC236}">
                <a16:creationId xmlns:a16="http://schemas.microsoft.com/office/drawing/2014/main" id="{06CD0679-C318-45D0-8AC0-DFDD76A5270D}"/>
              </a:ext>
            </a:extLst>
          </p:cNvPr>
          <p:cNvSpPr>
            <a:spLocks noGrp="1"/>
          </p:cNvSpPr>
          <p:nvPr>
            <p:ph type="dt" sz="half" idx="10"/>
          </p:nvPr>
        </p:nvSpPr>
        <p:spPr/>
        <p:txBody>
          <a:bodyPr/>
          <a:lstStyle/>
          <a:p>
            <a:r>
              <a:rPr lang="es-ES" dirty="0"/>
              <a:t>24/06/2024</a:t>
            </a:r>
          </a:p>
        </p:txBody>
      </p:sp>
      <p:sp>
        <p:nvSpPr>
          <p:cNvPr id="5" name="Footer Placeholder 4">
            <a:extLst>
              <a:ext uri="{FF2B5EF4-FFF2-40B4-BE49-F238E27FC236}">
                <a16:creationId xmlns:a16="http://schemas.microsoft.com/office/drawing/2014/main" id="{119CA797-D2B9-4AE9-B96D-87A42951F009}"/>
              </a:ext>
            </a:extLst>
          </p:cNvPr>
          <p:cNvSpPr>
            <a:spLocks noGrp="1"/>
          </p:cNvSpPr>
          <p:nvPr>
            <p:ph type="ftr" sz="quarter" idx="11"/>
          </p:nvPr>
        </p:nvSpPr>
        <p:spPr/>
        <p:txBody>
          <a:bodyPr/>
          <a:lstStyle/>
          <a:p>
            <a:r>
              <a:rPr lang="es-ES" dirty="0" err="1"/>
              <a:t>Tech</a:t>
            </a:r>
            <a:r>
              <a:rPr lang="es-ES" dirty="0"/>
              <a:t>-Radar: Modular </a:t>
            </a:r>
            <a:r>
              <a:rPr lang="es-ES" dirty="0" err="1"/>
              <a:t>Monoliths</a:t>
            </a:r>
            <a:r>
              <a:rPr lang="es-ES" dirty="0"/>
              <a:t> © Copyright </a:t>
            </a:r>
            <a:r>
              <a:rPr lang="es-ES" dirty="0" err="1"/>
              <a:t>Viewnext</a:t>
            </a:r>
            <a:r>
              <a:rPr lang="es-ES" dirty="0"/>
              <a:t> 2024</a:t>
            </a:r>
            <a:endParaRPr lang="en-US" dirty="0"/>
          </a:p>
        </p:txBody>
      </p:sp>
      <p:sp>
        <p:nvSpPr>
          <p:cNvPr id="6" name="Slide Number Placeholder 5">
            <a:extLst>
              <a:ext uri="{FF2B5EF4-FFF2-40B4-BE49-F238E27FC236}">
                <a16:creationId xmlns:a16="http://schemas.microsoft.com/office/drawing/2014/main" id="{AAB8476F-EE42-4DDF-B58C-0D0E44193C9F}"/>
              </a:ext>
            </a:extLst>
          </p:cNvPr>
          <p:cNvSpPr>
            <a:spLocks noGrp="1"/>
          </p:cNvSpPr>
          <p:nvPr>
            <p:ph type="sldNum" sz="quarter" idx="12"/>
          </p:nvPr>
        </p:nvSpPr>
        <p:spPr/>
        <p:txBody>
          <a:bodyPr/>
          <a:lstStyle/>
          <a:p>
            <a:fld id="{BC27CD9C-C814-4D7E-9230-8D1C34D1498B}" type="slidenum">
              <a:rPr lang="es-ES" smtClean="0"/>
              <a:t>7</a:t>
            </a:fld>
            <a:endParaRPr lang="es-ES"/>
          </a:p>
        </p:txBody>
      </p:sp>
      <p:pic>
        <p:nvPicPr>
          <p:cNvPr id="7" name="Picture 6">
            <a:extLst>
              <a:ext uri="{FF2B5EF4-FFF2-40B4-BE49-F238E27FC236}">
                <a16:creationId xmlns:a16="http://schemas.microsoft.com/office/drawing/2014/main" id="{3C188866-5AF5-47F2-BB80-242104C74EFD}"/>
              </a:ext>
            </a:extLst>
          </p:cNvPr>
          <p:cNvPicPr>
            <a:picLocks noChangeAspect="1"/>
          </p:cNvPicPr>
          <p:nvPr/>
        </p:nvPicPr>
        <p:blipFill>
          <a:blip r:embed="rId2"/>
          <a:stretch>
            <a:fillRect/>
          </a:stretch>
        </p:blipFill>
        <p:spPr>
          <a:xfrm>
            <a:off x="1547664" y="713133"/>
            <a:ext cx="5976664" cy="5760723"/>
          </a:xfrm>
          <a:prstGeom prst="rect">
            <a:avLst/>
          </a:prstGeom>
        </p:spPr>
      </p:pic>
    </p:spTree>
    <p:extLst>
      <p:ext uri="{BB962C8B-B14F-4D97-AF65-F5344CB8AC3E}">
        <p14:creationId xmlns:p14="http://schemas.microsoft.com/office/powerpoint/2010/main" val="2868493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4663A-8366-4781-B727-6B36F755529A}"/>
              </a:ext>
            </a:extLst>
          </p:cNvPr>
          <p:cNvSpPr>
            <a:spLocks noGrp="1"/>
          </p:cNvSpPr>
          <p:nvPr>
            <p:ph type="title"/>
          </p:nvPr>
        </p:nvSpPr>
        <p:spPr/>
        <p:txBody>
          <a:bodyPr/>
          <a:lstStyle/>
          <a:p>
            <a:r>
              <a:rPr lang="en-US" dirty="0"/>
              <a:t>La </a:t>
            </a:r>
            <a:r>
              <a:rPr lang="en-US" dirty="0" err="1"/>
              <a:t>solución</a:t>
            </a:r>
            <a:r>
              <a:rPr lang="en-US" dirty="0"/>
              <a:t> modular:</a:t>
            </a:r>
            <a:endParaRPr lang="es-ES" dirty="0"/>
          </a:p>
        </p:txBody>
      </p:sp>
      <p:sp>
        <p:nvSpPr>
          <p:cNvPr id="3" name="Content Placeholder 2">
            <a:extLst>
              <a:ext uri="{FF2B5EF4-FFF2-40B4-BE49-F238E27FC236}">
                <a16:creationId xmlns:a16="http://schemas.microsoft.com/office/drawing/2014/main" id="{D8835444-191D-4FCC-9409-ACD335CB191D}"/>
              </a:ext>
            </a:extLst>
          </p:cNvPr>
          <p:cNvSpPr>
            <a:spLocks noGrp="1"/>
          </p:cNvSpPr>
          <p:nvPr>
            <p:ph idx="1"/>
          </p:nvPr>
        </p:nvSpPr>
        <p:spPr>
          <a:xfrm>
            <a:off x="457200" y="1340769"/>
            <a:ext cx="8229600" cy="2088232"/>
          </a:xfrm>
        </p:spPr>
        <p:txBody>
          <a:bodyPr>
            <a:normAutofit fontScale="92500" lnSpcReduction="10000"/>
          </a:bodyPr>
          <a:lstStyle/>
          <a:p>
            <a:r>
              <a:rPr lang="en-US" dirty="0" err="1"/>
              <a:t>Aplicar</a:t>
            </a:r>
            <a:r>
              <a:rPr lang="en-US" dirty="0"/>
              <a:t> DDD</a:t>
            </a:r>
          </a:p>
          <a:p>
            <a:r>
              <a:rPr lang="en-US" dirty="0" err="1"/>
              <a:t>Definir</a:t>
            </a:r>
            <a:r>
              <a:rPr lang="en-US" dirty="0"/>
              <a:t> los </a:t>
            </a:r>
            <a:r>
              <a:rPr lang="en-US" dirty="0" err="1"/>
              <a:t>módulos</a:t>
            </a:r>
            <a:endParaRPr lang="en-US" dirty="0"/>
          </a:p>
          <a:p>
            <a:r>
              <a:rPr lang="en-US" dirty="0" err="1"/>
              <a:t>Construir</a:t>
            </a:r>
            <a:r>
              <a:rPr lang="en-US" dirty="0"/>
              <a:t> los </a:t>
            </a:r>
            <a:r>
              <a:rPr lang="en-US" dirty="0" err="1"/>
              <a:t>módulos</a:t>
            </a:r>
            <a:endParaRPr lang="en-US" dirty="0"/>
          </a:p>
          <a:p>
            <a:r>
              <a:rPr lang="en-US" sz="3200" dirty="0" err="1"/>
              <a:t>Garantizar</a:t>
            </a:r>
            <a:r>
              <a:rPr lang="en-US" sz="3200" dirty="0"/>
              <a:t> que se </a:t>
            </a:r>
            <a:r>
              <a:rPr lang="en-US" sz="3200" dirty="0" err="1"/>
              <a:t>mantenga</a:t>
            </a:r>
            <a:r>
              <a:rPr lang="en-US" sz="3200" dirty="0"/>
              <a:t> la </a:t>
            </a:r>
            <a:r>
              <a:rPr lang="en-US" sz="3200" dirty="0" err="1"/>
              <a:t>estructura</a:t>
            </a:r>
            <a:r>
              <a:rPr lang="en-US" sz="3200" dirty="0"/>
              <a:t> de </a:t>
            </a:r>
            <a:r>
              <a:rPr lang="en-US" sz="3200" dirty="0" err="1"/>
              <a:t>módulos</a:t>
            </a:r>
            <a:r>
              <a:rPr lang="en-US" sz="3200" dirty="0"/>
              <a:t>.</a:t>
            </a:r>
            <a:endParaRPr lang="es-ES" sz="3200" dirty="0"/>
          </a:p>
        </p:txBody>
      </p:sp>
      <p:sp>
        <p:nvSpPr>
          <p:cNvPr id="4" name="Date Placeholder 3">
            <a:extLst>
              <a:ext uri="{FF2B5EF4-FFF2-40B4-BE49-F238E27FC236}">
                <a16:creationId xmlns:a16="http://schemas.microsoft.com/office/drawing/2014/main" id="{0B2013BD-8040-4EDD-89B7-7613ED7907C6}"/>
              </a:ext>
            </a:extLst>
          </p:cNvPr>
          <p:cNvSpPr>
            <a:spLocks noGrp="1"/>
          </p:cNvSpPr>
          <p:nvPr>
            <p:ph type="dt" sz="half" idx="10"/>
          </p:nvPr>
        </p:nvSpPr>
        <p:spPr/>
        <p:txBody>
          <a:bodyPr/>
          <a:lstStyle/>
          <a:p>
            <a:r>
              <a:rPr lang="es-ES" dirty="0"/>
              <a:t>24/06/2024</a:t>
            </a:r>
          </a:p>
        </p:txBody>
      </p:sp>
      <p:sp>
        <p:nvSpPr>
          <p:cNvPr id="5" name="Footer Placeholder 4">
            <a:extLst>
              <a:ext uri="{FF2B5EF4-FFF2-40B4-BE49-F238E27FC236}">
                <a16:creationId xmlns:a16="http://schemas.microsoft.com/office/drawing/2014/main" id="{D817F240-D640-4C3F-BFB4-DEE57606690B}"/>
              </a:ext>
            </a:extLst>
          </p:cNvPr>
          <p:cNvSpPr>
            <a:spLocks noGrp="1"/>
          </p:cNvSpPr>
          <p:nvPr>
            <p:ph type="ftr" sz="quarter" idx="11"/>
          </p:nvPr>
        </p:nvSpPr>
        <p:spPr/>
        <p:txBody>
          <a:bodyPr/>
          <a:lstStyle/>
          <a:p>
            <a:r>
              <a:rPr lang="es-ES" dirty="0" err="1"/>
              <a:t>Tech</a:t>
            </a:r>
            <a:r>
              <a:rPr lang="es-ES" dirty="0"/>
              <a:t>-Radar: Modular </a:t>
            </a:r>
            <a:r>
              <a:rPr lang="es-ES" dirty="0" err="1"/>
              <a:t>Monoliths</a:t>
            </a:r>
            <a:r>
              <a:rPr lang="es-ES" dirty="0"/>
              <a:t> © Copyright </a:t>
            </a:r>
            <a:r>
              <a:rPr lang="es-ES" dirty="0" err="1"/>
              <a:t>Viewnext</a:t>
            </a:r>
            <a:r>
              <a:rPr lang="es-ES" dirty="0"/>
              <a:t> 2024</a:t>
            </a:r>
            <a:endParaRPr lang="en-US" dirty="0"/>
          </a:p>
        </p:txBody>
      </p:sp>
      <p:sp>
        <p:nvSpPr>
          <p:cNvPr id="6" name="Slide Number Placeholder 5">
            <a:extLst>
              <a:ext uri="{FF2B5EF4-FFF2-40B4-BE49-F238E27FC236}">
                <a16:creationId xmlns:a16="http://schemas.microsoft.com/office/drawing/2014/main" id="{FA95C36D-04AA-4653-9386-AC37D056EEE7}"/>
              </a:ext>
            </a:extLst>
          </p:cNvPr>
          <p:cNvSpPr>
            <a:spLocks noGrp="1"/>
          </p:cNvSpPr>
          <p:nvPr>
            <p:ph type="sldNum" sz="quarter" idx="12"/>
          </p:nvPr>
        </p:nvSpPr>
        <p:spPr/>
        <p:txBody>
          <a:bodyPr/>
          <a:lstStyle/>
          <a:p>
            <a:fld id="{BC27CD9C-C814-4D7E-9230-8D1C34D1498B}" type="slidenum">
              <a:rPr lang="es-ES" smtClean="0"/>
              <a:t>8</a:t>
            </a:fld>
            <a:endParaRPr lang="es-ES"/>
          </a:p>
        </p:txBody>
      </p:sp>
      <p:sp>
        <p:nvSpPr>
          <p:cNvPr id="7" name="TextBox 6">
            <a:extLst>
              <a:ext uri="{FF2B5EF4-FFF2-40B4-BE49-F238E27FC236}">
                <a16:creationId xmlns:a16="http://schemas.microsoft.com/office/drawing/2014/main" id="{729219EB-813B-424D-9820-0F9F574C567D}"/>
              </a:ext>
            </a:extLst>
          </p:cNvPr>
          <p:cNvSpPr txBox="1"/>
          <p:nvPr/>
        </p:nvSpPr>
        <p:spPr>
          <a:xfrm>
            <a:off x="251521" y="4149080"/>
            <a:ext cx="8435278" cy="553998"/>
          </a:xfrm>
          <a:prstGeom prst="rect">
            <a:avLst/>
          </a:prstGeom>
          <a:noFill/>
        </p:spPr>
        <p:txBody>
          <a:bodyPr wrap="square" rtlCol="0">
            <a:spAutoFit/>
          </a:bodyPr>
          <a:lstStyle/>
          <a:p>
            <a:r>
              <a:rPr lang="en-US" sz="3000" dirty="0"/>
              <a:t>CONSTRUIR MONOLITOS DE FORMA ESTRUCTURADA</a:t>
            </a:r>
            <a:endParaRPr lang="es-ES" sz="3000" dirty="0"/>
          </a:p>
        </p:txBody>
      </p:sp>
      <p:sp>
        <p:nvSpPr>
          <p:cNvPr id="8" name="TextBox 7">
            <a:extLst>
              <a:ext uri="{FF2B5EF4-FFF2-40B4-BE49-F238E27FC236}">
                <a16:creationId xmlns:a16="http://schemas.microsoft.com/office/drawing/2014/main" id="{B7234568-B82A-4151-B915-C01DCE1E4019}"/>
              </a:ext>
            </a:extLst>
          </p:cNvPr>
          <p:cNvSpPr txBox="1"/>
          <p:nvPr/>
        </p:nvSpPr>
        <p:spPr>
          <a:xfrm>
            <a:off x="2452936" y="5282827"/>
            <a:ext cx="4032447" cy="738664"/>
          </a:xfrm>
          <a:prstGeom prst="rect">
            <a:avLst/>
          </a:prstGeom>
          <a:noFill/>
        </p:spPr>
        <p:txBody>
          <a:bodyPr wrap="square" rtlCol="0">
            <a:spAutoFit/>
          </a:bodyPr>
          <a:lstStyle/>
          <a:p>
            <a:r>
              <a:rPr lang="en-US" sz="4200" dirty="0"/>
              <a:t>Spring </a:t>
            </a:r>
            <a:r>
              <a:rPr lang="en-US" sz="4200" dirty="0" err="1"/>
              <a:t>Modulith</a:t>
            </a:r>
            <a:endParaRPr lang="es-ES" sz="4200" dirty="0"/>
          </a:p>
        </p:txBody>
      </p:sp>
    </p:spTree>
    <p:extLst>
      <p:ext uri="{BB962C8B-B14F-4D97-AF65-F5344CB8AC3E}">
        <p14:creationId xmlns:p14="http://schemas.microsoft.com/office/powerpoint/2010/main" val="393641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6FE1-D698-4103-96DE-16BE1E34EEBB}"/>
              </a:ext>
            </a:extLst>
          </p:cNvPr>
          <p:cNvSpPr>
            <a:spLocks noGrp="1"/>
          </p:cNvSpPr>
          <p:nvPr>
            <p:ph type="title"/>
          </p:nvPr>
        </p:nvSpPr>
        <p:spPr/>
        <p:txBody>
          <a:bodyPr/>
          <a:lstStyle/>
          <a:p>
            <a:r>
              <a:rPr lang="en-US" dirty="0"/>
              <a:t>Spring </a:t>
            </a:r>
            <a:r>
              <a:rPr lang="en-US" dirty="0" err="1"/>
              <a:t>Modulith</a:t>
            </a:r>
            <a:endParaRPr lang="es-ES" dirty="0"/>
          </a:p>
        </p:txBody>
      </p:sp>
      <p:sp>
        <p:nvSpPr>
          <p:cNvPr id="3" name="Content Placeholder 2">
            <a:extLst>
              <a:ext uri="{FF2B5EF4-FFF2-40B4-BE49-F238E27FC236}">
                <a16:creationId xmlns:a16="http://schemas.microsoft.com/office/drawing/2014/main" id="{53B05288-4562-409E-B702-E3F0D94D5F46}"/>
              </a:ext>
            </a:extLst>
          </p:cNvPr>
          <p:cNvSpPr>
            <a:spLocks noGrp="1"/>
          </p:cNvSpPr>
          <p:nvPr>
            <p:ph idx="1"/>
          </p:nvPr>
        </p:nvSpPr>
        <p:spPr/>
        <p:txBody>
          <a:bodyPr/>
          <a:lstStyle/>
          <a:p>
            <a:r>
              <a:rPr lang="es-ES" dirty="0"/>
              <a:t>Es una funcionalidad creada sobre Spring </a:t>
            </a:r>
            <a:r>
              <a:rPr lang="es-ES" dirty="0" err="1"/>
              <a:t>Boot</a:t>
            </a:r>
            <a:r>
              <a:rPr lang="es-ES" dirty="0"/>
              <a:t>.</a:t>
            </a:r>
          </a:p>
          <a:p>
            <a:r>
              <a:rPr lang="es-ES" dirty="0"/>
              <a:t>Crea una serie de reglas de estructuración de código.</a:t>
            </a:r>
            <a:br>
              <a:rPr lang="es-ES" dirty="0"/>
            </a:br>
            <a:r>
              <a:rPr lang="es-ES" dirty="0"/>
              <a:t> </a:t>
            </a:r>
          </a:p>
          <a:p>
            <a:endParaRPr lang="es-ES" dirty="0"/>
          </a:p>
          <a:p>
            <a:endParaRPr lang="es-ES" dirty="0"/>
          </a:p>
          <a:p>
            <a:endParaRPr lang="es-ES" dirty="0"/>
          </a:p>
          <a:p>
            <a:r>
              <a:rPr lang="es-ES" dirty="0"/>
              <a:t>Provee </a:t>
            </a:r>
            <a:r>
              <a:rPr lang="es-ES" dirty="0" err="1"/>
              <a:t>tests</a:t>
            </a:r>
            <a:r>
              <a:rPr lang="es-ES" dirty="0"/>
              <a:t> que analizan la estructura y que provocan errores de compilación si no se cumplen.</a:t>
            </a:r>
          </a:p>
          <a:p>
            <a:r>
              <a:rPr lang="es-ES" dirty="0"/>
              <a:t>En definitiva, el </a:t>
            </a:r>
            <a:r>
              <a:rPr lang="es-ES" dirty="0" err="1"/>
              <a:t>framework</a:t>
            </a:r>
            <a:r>
              <a:rPr lang="es-ES" dirty="0"/>
              <a:t> impide el acoplamiento.</a:t>
            </a:r>
          </a:p>
          <a:p>
            <a:r>
              <a:rPr lang="en-US" dirty="0"/>
              <a:t>L</a:t>
            </a:r>
            <a:r>
              <a:rPr lang="es-ES" dirty="0"/>
              <a:t>os módulos podrían implementarse en una aplicación </a:t>
            </a:r>
            <a:r>
              <a:rPr lang="es-ES" dirty="0" err="1"/>
              <a:t>spring-boot</a:t>
            </a:r>
            <a:r>
              <a:rPr lang="es-ES" dirty="0"/>
              <a:t> separada con un esfuerzo relativamente pequeño</a:t>
            </a:r>
          </a:p>
        </p:txBody>
      </p:sp>
      <p:sp>
        <p:nvSpPr>
          <p:cNvPr id="4" name="Date Placeholder 3">
            <a:extLst>
              <a:ext uri="{FF2B5EF4-FFF2-40B4-BE49-F238E27FC236}">
                <a16:creationId xmlns:a16="http://schemas.microsoft.com/office/drawing/2014/main" id="{DFAC2284-ADC1-4D45-A528-4DCF2B38520A}"/>
              </a:ext>
            </a:extLst>
          </p:cNvPr>
          <p:cNvSpPr>
            <a:spLocks noGrp="1"/>
          </p:cNvSpPr>
          <p:nvPr>
            <p:ph type="dt" sz="half" idx="10"/>
          </p:nvPr>
        </p:nvSpPr>
        <p:spPr/>
        <p:txBody>
          <a:bodyPr/>
          <a:lstStyle/>
          <a:p>
            <a:r>
              <a:rPr lang="es-ES" dirty="0"/>
              <a:t>24/06/2024</a:t>
            </a:r>
          </a:p>
        </p:txBody>
      </p:sp>
      <p:sp>
        <p:nvSpPr>
          <p:cNvPr id="5" name="Footer Placeholder 4">
            <a:extLst>
              <a:ext uri="{FF2B5EF4-FFF2-40B4-BE49-F238E27FC236}">
                <a16:creationId xmlns:a16="http://schemas.microsoft.com/office/drawing/2014/main" id="{4F238C9F-CA6A-4229-8B61-B4B3FF182E40}"/>
              </a:ext>
            </a:extLst>
          </p:cNvPr>
          <p:cNvSpPr>
            <a:spLocks noGrp="1"/>
          </p:cNvSpPr>
          <p:nvPr>
            <p:ph type="ftr" sz="quarter" idx="11"/>
          </p:nvPr>
        </p:nvSpPr>
        <p:spPr/>
        <p:txBody>
          <a:bodyPr/>
          <a:lstStyle/>
          <a:p>
            <a:r>
              <a:rPr lang="es-ES" dirty="0" err="1"/>
              <a:t>Tech</a:t>
            </a:r>
            <a:r>
              <a:rPr lang="es-ES" dirty="0"/>
              <a:t>-Radar: Modular </a:t>
            </a:r>
            <a:r>
              <a:rPr lang="es-ES" dirty="0" err="1"/>
              <a:t>Monoliths</a:t>
            </a:r>
            <a:r>
              <a:rPr lang="es-ES" dirty="0"/>
              <a:t> © Copyright </a:t>
            </a:r>
            <a:r>
              <a:rPr lang="es-ES" dirty="0" err="1"/>
              <a:t>Viewnext</a:t>
            </a:r>
            <a:r>
              <a:rPr lang="es-ES" dirty="0"/>
              <a:t> 2024</a:t>
            </a:r>
            <a:endParaRPr lang="en-US" dirty="0"/>
          </a:p>
        </p:txBody>
      </p:sp>
      <p:sp>
        <p:nvSpPr>
          <p:cNvPr id="6" name="Slide Number Placeholder 5">
            <a:extLst>
              <a:ext uri="{FF2B5EF4-FFF2-40B4-BE49-F238E27FC236}">
                <a16:creationId xmlns:a16="http://schemas.microsoft.com/office/drawing/2014/main" id="{1959BF43-D213-48F7-865C-3A29C2EF4074}"/>
              </a:ext>
            </a:extLst>
          </p:cNvPr>
          <p:cNvSpPr>
            <a:spLocks noGrp="1"/>
          </p:cNvSpPr>
          <p:nvPr>
            <p:ph type="sldNum" sz="quarter" idx="12"/>
          </p:nvPr>
        </p:nvSpPr>
        <p:spPr/>
        <p:txBody>
          <a:bodyPr/>
          <a:lstStyle/>
          <a:p>
            <a:fld id="{BC27CD9C-C814-4D7E-9230-8D1C34D1498B}" type="slidenum">
              <a:rPr lang="es-ES" smtClean="0"/>
              <a:t>9</a:t>
            </a:fld>
            <a:endParaRPr lang="es-ES"/>
          </a:p>
        </p:txBody>
      </p:sp>
      <p:pic>
        <p:nvPicPr>
          <p:cNvPr id="7" name="Picture 6">
            <a:extLst>
              <a:ext uri="{FF2B5EF4-FFF2-40B4-BE49-F238E27FC236}">
                <a16:creationId xmlns:a16="http://schemas.microsoft.com/office/drawing/2014/main" id="{CC1C2EAE-E49B-41CD-BFBE-0AE8A08993DC}"/>
              </a:ext>
            </a:extLst>
          </p:cNvPr>
          <p:cNvPicPr>
            <a:picLocks noChangeAspect="1"/>
          </p:cNvPicPr>
          <p:nvPr/>
        </p:nvPicPr>
        <p:blipFill>
          <a:blip r:embed="rId2"/>
          <a:stretch>
            <a:fillRect/>
          </a:stretch>
        </p:blipFill>
        <p:spPr>
          <a:xfrm>
            <a:off x="3072061" y="2221297"/>
            <a:ext cx="4910481" cy="1512168"/>
          </a:xfrm>
          <a:prstGeom prst="rect">
            <a:avLst/>
          </a:prstGeom>
        </p:spPr>
      </p:pic>
    </p:spTree>
    <p:extLst>
      <p:ext uri="{BB962C8B-B14F-4D97-AF65-F5344CB8AC3E}">
        <p14:creationId xmlns:p14="http://schemas.microsoft.com/office/powerpoint/2010/main" val="1609195128"/>
      </p:ext>
    </p:extLst>
  </p:cSld>
  <p:clrMapOvr>
    <a:masterClrMapping/>
  </p:clrMapOvr>
</p:sld>
</file>

<file path=ppt/theme/theme1.xml><?xml version="1.0" encoding="utf-8"?>
<a:theme xmlns:a="http://schemas.openxmlformats.org/drawingml/2006/main" name="Tema de Office">
  <a:themeElements>
    <a:clrScheme name="VIEWNEXT">
      <a:dk1>
        <a:sysClr val="windowText" lastClr="000000"/>
      </a:dk1>
      <a:lt1>
        <a:sysClr val="window" lastClr="FFFFFF"/>
      </a:lt1>
      <a:dk2>
        <a:srgbClr val="00649D"/>
      </a:dk2>
      <a:lt2>
        <a:srgbClr val="00B0DA"/>
      </a:lt2>
      <a:accent1>
        <a:srgbClr val="1F497D"/>
      </a:accent1>
      <a:accent2>
        <a:srgbClr val="00B0DA"/>
      </a:accent2>
      <a:accent3>
        <a:srgbClr val="9C9E9F"/>
      </a:accent3>
      <a:accent4>
        <a:srgbClr val="FFFFFF"/>
      </a:accent4>
      <a:accent5>
        <a:srgbClr val="4BACC6"/>
      </a:accent5>
      <a:accent6>
        <a:srgbClr val="BFBFB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6CFB85C0C4049C4BB196E668D6531D4F" ma:contentTypeVersion="2" ma:contentTypeDescription="Crear nuevo documento." ma:contentTypeScope="" ma:versionID="ef00be2c3d49c41516819010bb8ae9f9">
  <xsd:schema xmlns:xsd="http://www.w3.org/2001/XMLSchema" xmlns:xs="http://www.w3.org/2001/XMLSchema" xmlns:p="http://schemas.microsoft.com/office/2006/metadata/properties" xmlns:ns2="c23e5878-3925-4018-88d7-3e790c0b2055" targetNamespace="http://schemas.microsoft.com/office/2006/metadata/properties" ma:root="true" ma:fieldsID="baa4fa2e6fa70b7e691b66c6dec22a4b" ns2:_="">
    <xsd:import namespace="c23e5878-3925-4018-88d7-3e790c0b205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3e5878-3925-4018-88d7-3e790c0b20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DC6F72-11FB-42E4-A67F-43FEFB02B670}">
  <ds:schemaRefs>
    <ds:schemaRef ds:uri="http://schemas.microsoft.com/sharepoint/v3/contenttype/forms"/>
  </ds:schemaRefs>
</ds:datastoreItem>
</file>

<file path=customXml/itemProps2.xml><?xml version="1.0" encoding="utf-8"?>
<ds:datastoreItem xmlns:ds="http://schemas.openxmlformats.org/officeDocument/2006/customXml" ds:itemID="{18147B61-D6EB-4A51-B59F-EE06EE21AA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3e5878-3925-4018-88d7-3e790c0b20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9183</TotalTime>
  <Words>1419</Words>
  <Application>Microsoft Office PowerPoint</Application>
  <PresentationFormat>On-screen Show (4:3)</PresentationFormat>
  <Paragraphs>247</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72 Light</vt:lpstr>
      <vt:lpstr>72 Monospace</vt:lpstr>
      <vt:lpstr>Arial</vt:lpstr>
      <vt:lpstr>Calibri</vt:lpstr>
      <vt:lpstr>Wingdings</vt:lpstr>
      <vt:lpstr>Tema de Office</vt:lpstr>
      <vt:lpstr>Modular Monoliths – Spring Modulith</vt:lpstr>
      <vt:lpstr>Contenido</vt:lpstr>
      <vt:lpstr>Introducción</vt:lpstr>
      <vt:lpstr>Introducción (II)</vt:lpstr>
      <vt:lpstr>Introduccion (III)</vt:lpstr>
      <vt:lpstr>Es necesario microservicios?</vt:lpstr>
      <vt:lpstr>Una aproximación modular</vt:lpstr>
      <vt:lpstr>La solución modular:</vt:lpstr>
      <vt:lpstr>Spring Modulith</vt:lpstr>
      <vt:lpstr>Spring Modulith</vt:lpstr>
      <vt:lpstr>Spring Modulith - conventios</vt:lpstr>
      <vt:lpstr>Spring Modulith - ¿cómo?</vt:lpstr>
      <vt:lpstr>Spring Modulith - ¿Cómo?</vt:lpstr>
      <vt:lpstr>Spring Modulith - ¿Cómo?</vt:lpstr>
      <vt:lpstr>¿Cómo se evitan las dependencias cíclicas?</vt:lpstr>
      <vt:lpstr>Sesión práctica: Aplicación</vt:lpstr>
      <vt:lpstr>Sesión práctica: Aplicación</vt:lpstr>
      <vt:lpstr>Sesión práctica: Spring initializr</vt:lpstr>
      <vt:lpstr>Sesión práctica: GitHub project</vt:lpstr>
      <vt:lpstr>PowerPoint Presentation</vt:lpstr>
    </vt:vector>
  </TitlesOfParts>
  <Company>Ingeniería de Software Avanzado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0004366</dc:creator>
  <cp:lastModifiedBy>FELIX FERNANDEZ FERNANDEZ</cp:lastModifiedBy>
  <cp:revision>530</cp:revision>
  <dcterms:created xsi:type="dcterms:W3CDTF">2016-01-07T10:39:42Z</dcterms:created>
  <dcterms:modified xsi:type="dcterms:W3CDTF">2024-06-23T16:36:06Z</dcterms:modified>
</cp:coreProperties>
</file>