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79" r:id="rId2"/>
    <p:sldId id="288" r:id="rId3"/>
    <p:sldId id="284" r:id="rId4"/>
    <p:sldId id="285" r:id="rId5"/>
    <p:sldId id="286" r:id="rId6"/>
    <p:sldId id="287"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69D"/>
    <a:srgbClr val="690002"/>
    <a:srgbClr val="570000"/>
    <a:srgbClr val="273C18"/>
    <a:srgbClr val="795D01"/>
    <a:srgbClr val="3B1855"/>
    <a:srgbClr val="00FD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924"/>
    <p:restoredTop sz="81835"/>
  </p:normalViewPr>
  <p:slideViewPr>
    <p:cSldViewPr snapToGrid="0" snapToObjects="1">
      <p:cViewPr varScale="1">
        <p:scale>
          <a:sx n="45" d="100"/>
          <a:sy n="45" d="100"/>
        </p:scale>
        <p:origin x="208" y="856"/>
      </p:cViewPr>
      <p:guideLst/>
    </p:cSldViewPr>
  </p:slideViewPr>
  <p:outlineViewPr>
    <p:cViewPr>
      <p:scale>
        <a:sx n="33" d="100"/>
        <a:sy n="33" d="100"/>
      </p:scale>
      <p:origin x="-48"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1" Type="http://schemas.openxmlformats.org/officeDocument/2006/relationships/slide" Target="slides/slide1.xml"/><Relationship Id="rId2"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41802-D742-EB46-89B3-EABE51C72C8D}" type="datetimeFigureOut">
              <a:rPr lang="pt-BR" smtClean="0"/>
              <a:t>23/03/2019</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68BE3-69C8-F041-8468-A70B37479EA6}" type="slidenum">
              <a:rPr lang="pt-BR" smtClean="0"/>
              <a:t>‹n.º›</a:t>
            </a:fld>
            <a:endParaRPr lang="pt-BR"/>
          </a:p>
        </p:txBody>
      </p:sp>
    </p:spTree>
    <p:extLst>
      <p:ext uri="{BB962C8B-B14F-4D97-AF65-F5344CB8AC3E}">
        <p14:creationId xmlns:p14="http://schemas.microsoft.com/office/powerpoint/2010/main" val="105183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2B68BE3-69C8-F041-8468-A70B37479EA6}" type="slidenum">
              <a:rPr lang="pt-BR" smtClean="0"/>
              <a:t>1</a:t>
            </a:fld>
            <a:endParaRPr lang="pt-BR"/>
          </a:p>
        </p:txBody>
      </p:sp>
    </p:spTree>
    <p:extLst>
      <p:ext uri="{BB962C8B-B14F-4D97-AF65-F5344CB8AC3E}">
        <p14:creationId xmlns:p14="http://schemas.microsoft.com/office/powerpoint/2010/main" val="63937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2B68BE3-69C8-F041-8468-A70B37479EA6}" type="slidenum">
              <a:rPr lang="pt-BR" smtClean="0"/>
              <a:t>2</a:t>
            </a:fld>
            <a:endParaRPr lang="pt-BR"/>
          </a:p>
        </p:txBody>
      </p:sp>
    </p:spTree>
    <p:extLst>
      <p:ext uri="{BB962C8B-B14F-4D97-AF65-F5344CB8AC3E}">
        <p14:creationId xmlns:p14="http://schemas.microsoft.com/office/powerpoint/2010/main" val="15317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2B68BE3-69C8-F041-8468-A70B37479EA6}" type="slidenum">
              <a:rPr lang="pt-BR" smtClean="0"/>
              <a:t>3</a:t>
            </a:fld>
            <a:endParaRPr lang="pt-BR"/>
          </a:p>
        </p:txBody>
      </p:sp>
    </p:spTree>
    <p:extLst>
      <p:ext uri="{BB962C8B-B14F-4D97-AF65-F5344CB8AC3E}">
        <p14:creationId xmlns:p14="http://schemas.microsoft.com/office/powerpoint/2010/main" val="44743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2B68BE3-69C8-F041-8468-A70B37479EA6}" type="slidenum">
              <a:rPr lang="pt-BR" smtClean="0"/>
              <a:t>4</a:t>
            </a:fld>
            <a:endParaRPr lang="pt-BR"/>
          </a:p>
        </p:txBody>
      </p:sp>
    </p:spTree>
    <p:extLst>
      <p:ext uri="{BB962C8B-B14F-4D97-AF65-F5344CB8AC3E}">
        <p14:creationId xmlns:p14="http://schemas.microsoft.com/office/powerpoint/2010/main" val="27667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2B68BE3-69C8-F041-8468-A70B37479EA6}" type="slidenum">
              <a:rPr lang="pt-BR" smtClean="0"/>
              <a:t>5</a:t>
            </a:fld>
            <a:endParaRPr lang="pt-BR"/>
          </a:p>
        </p:txBody>
      </p:sp>
    </p:spTree>
    <p:extLst>
      <p:ext uri="{BB962C8B-B14F-4D97-AF65-F5344CB8AC3E}">
        <p14:creationId xmlns:p14="http://schemas.microsoft.com/office/powerpoint/2010/main" val="109463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22B68BE3-69C8-F041-8468-A70B37479EA6}" type="slidenum">
              <a:rPr lang="pt-BR" smtClean="0"/>
              <a:t>6</a:t>
            </a:fld>
            <a:endParaRPr lang="pt-BR"/>
          </a:p>
        </p:txBody>
      </p:sp>
    </p:spTree>
    <p:extLst>
      <p:ext uri="{BB962C8B-B14F-4D97-AF65-F5344CB8AC3E}">
        <p14:creationId xmlns:p14="http://schemas.microsoft.com/office/powerpoint/2010/main" val="1024869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estilo do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402DB31-CCE7-E04B-BB3B-2B50C11D7136}" type="datetimeFigureOut">
              <a:rPr lang="pt-BR" smtClean="0"/>
              <a:t>23/03/2019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206813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402DB31-CCE7-E04B-BB3B-2B50C11D7136}" type="datetimeFigureOut">
              <a:rPr lang="pt-BR" smtClean="0"/>
              <a:t>23/03/2019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191737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estilo do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402DB31-CCE7-E04B-BB3B-2B50C11D7136}" type="datetimeFigureOut">
              <a:rPr lang="pt-BR" smtClean="0"/>
              <a:t>23/03/2019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139059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402DB31-CCE7-E04B-BB3B-2B50C11D7136}" type="datetimeFigureOut">
              <a:rPr lang="pt-BR" smtClean="0"/>
              <a:t>23/03/2019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83297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estilo do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os estilos de texto mestres</a:t>
            </a:r>
          </a:p>
        </p:txBody>
      </p:sp>
      <p:sp>
        <p:nvSpPr>
          <p:cNvPr id="4" name="Espaço Reservado para Data 3"/>
          <p:cNvSpPr>
            <a:spLocks noGrp="1"/>
          </p:cNvSpPr>
          <p:nvPr>
            <p:ph type="dt" sz="half" idx="10"/>
          </p:nvPr>
        </p:nvSpPr>
        <p:spPr/>
        <p:txBody>
          <a:bodyPr/>
          <a:lstStyle/>
          <a:p>
            <a:fld id="{1402DB31-CCE7-E04B-BB3B-2B50C11D7136}" type="datetimeFigureOut">
              <a:rPr lang="pt-BR" smtClean="0"/>
              <a:t>23/03/2019</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4448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402DB31-CCE7-E04B-BB3B-2B50C11D7136}" type="datetimeFigureOut">
              <a:rPr lang="pt-BR" smtClean="0"/>
              <a:t>23/03/2019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1726173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estilo do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de texto mestres</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de texto mestres</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402DB31-CCE7-E04B-BB3B-2B50C11D7136}" type="datetimeFigureOut">
              <a:rPr lang="pt-BR" smtClean="0"/>
              <a:t>23/03/2019</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143865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estilo do título mestre</a:t>
            </a:r>
            <a:endParaRPr lang="pt-BR"/>
          </a:p>
        </p:txBody>
      </p:sp>
      <p:sp>
        <p:nvSpPr>
          <p:cNvPr id="3" name="Espaço Reservado para Data 2"/>
          <p:cNvSpPr>
            <a:spLocks noGrp="1"/>
          </p:cNvSpPr>
          <p:nvPr>
            <p:ph type="dt" sz="half" idx="10"/>
          </p:nvPr>
        </p:nvSpPr>
        <p:spPr/>
        <p:txBody>
          <a:bodyPr/>
          <a:lstStyle/>
          <a:p>
            <a:fld id="{1402DB31-CCE7-E04B-BB3B-2B50C11D7136}" type="datetimeFigureOut">
              <a:rPr lang="pt-BR" smtClean="0"/>
              <a:t>23/03/2019</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93976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402DB31-CCE7-E04B-BB3B-2B50C11D7136}" type="datetimeFigureOut">
              <a:rPr lang="pt-BR" smtClean="0"/>
              <a:t>23/03/2019</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205546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estilo do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os estilos de texto mestres</a:t>
            </a:r>
          </a:p>
        </p:txBody>
      </p:sp>
      <p:sp>
        <p:nvSpPr>
          <p:cNvPr id="5" name="Espaço Reservado para Data 4"/>
          <p:cNvSpPr>
            <a:spLocks noGrp="1"/>
          </p:cNvSpPr>
          <p:nvPr>
            <p:ph type="dt" sz="half" idx="10"/>
          </p:nvPr>
        </p:nvSpPr>
        <p:spPr/>
        <p:txBody>
          <a:bodyPr/>
          <a:lstStyle/>
          <a:p>
            <a:fld id="{1402DB31-CCE7-E04B-BB3B-2B50C11D7136}" type="datetimeFigureOut">
              <a:rPr lang="pt-BR" smtClean="0"/>
              <a:t>23/03/2019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176198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estilo do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os estilos de texto mestres</a:t>
            </a:r>
          </a:p>
        </p:txBody>
      </p:sp>
      <p:sp>
        <p:nvSpPr>
          <p:cNvPr id="5" name="Espaço Reservado para Data 4"/>
          <p:cNvSpPr>
            <a:spLocks noGrp="1"/>
          </p:cNvSpPr>
          <p:nvPr>
            <p:ph type="dt" sz="half" idx="10"/>
          </p:nvPr>
        </p:nvSpPr>
        <p:spPr/>
        <p:txBody>
          <a:bodyPr/>
          <a:lstStyle/>
          <a:p>
            <a:fld id="{1402DB31-CCE7-E04B-BB3B-2B50C11D7136}" type="datetimeFigureOut">
              <a:rPr lang="pt-BR" smtClean="0"/>
              <a:t>23/03/2019</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485759E-9898-E740-B19C-9D6CE0FA2313}" type="slidenum">
              <a:rPr lang="pt-BR" smtClean="0"/>
              <a:t>‹n.º›</a:t>
            </a:fld>
            <a:endParaRPr lang="pt-BR"/>
          </a:p>
        </p:txBody>
      </p:sp>
    </p:spTree>
    <p:extLst>
      <p:ext uri="{BB962C8B-B14F-4D97-AF65-F5344CB8AC3E}">
        <p14:creationId xmlns:p14="http://schemas.microsoft.com/office/powerpoint/2010/main" val="21099046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estilo do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os estilos de texto mestres</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02DB31-CCE7-E04B-BB3B-2B50C11D7136}" type="datetimeFigureOut">
              <a:rPr lang="pt-BR" smtClean="0"/>
              <a:t>23/03/2019</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5759E-9898-E740-B19C-9D6CE0FA2313}" type="slidenum">
              <a:rPr lang="pt-BR" smtClean="0"/>
              <a:t>‹n.º›</a:t>
            </a:fld>
            <a:endParaRPr lang="pt-BR"/>
          </a:p>
        </p:txBody>
      </p:sp>
    </p:spTree>
    <p:extLst>
      <p:ext uri="{BB962C8B-B14F-4D97-AF65-F5344CB8AC3E}">
        <p14:creationId xmlns:p14="http://schemas.microsoft.com/office/powerpoint/2010/main" val="265124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hyperlink" Target="http://www.siplclickrh.com.br/"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gem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b="7263"/>
          <a:stretch/>
        </p:blipFill>
        <p:spPr bwMode="auto">
          <a:xfrm>
            <a:off x="0" y="0"/>
            <a:ext cx="110871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p:cNvSpPr/>
          <p:nvPr/>
        </p:nvSpPr>
        <p:spPr>
          <a:xfrm>
            <a:off x="11087100" y="0"/>
            <a:ext cx="11049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449494" y="5924308"/>
            <a:ext cx="2594456" cy="648615"/>
          </a:xfrm>
          <a:prstGeom prst="rect">
            <a:avLst/>
          </a:prstGeom>
        </p:spPr>
      </p:pic>
      <p:sp>
        <p:nvSpPr>
          <p:cNvPr id="3" name="CaixaDeTexto 2"/>
          <p:cNvSpPr txBox="1"/>
          <p:nvPr/>
        </p:nvSpPr>
        <p:spPr>
          <a:xfrm>
            <a:off x="3043950" y="429298"/>
            <a:ext cx="7483729" cy="1200329"/>
          </a:xfrm>
          <a:prstGeom prst="rect">
            <a:avLst/>
          </a:prstGeom>
          <a:noFill/>
        </p:spPr>
        <p:txBody>
          <a:bodyPr wrap="square" rtlCol="0">
            <a:spAutoFit/>
          </a:bodyPr>
          <a:lstStyle/>
          <a:p>
            <a:pPr algn="ctr"/>
            <a:r>
              <a:rPr lang="pt-BR" sz="3600" dirty="0">
                <a:solidFill>
                  <a:schemeClr val="tx2">
                    <a:lumMod val="50000"/>
                  </a:schemeClr>
                </a:solidFill>
                <a:ea typeface="Bradley Hand" charset="0"/>
                <a:cs typeface="Bradley Hand" charset="0"/>
              </a:rPr>
              <a:t> </a:t>
            </a:r>
            <a:r>
              <a:rPr lang="pt-BR" sz="3600" dirty="0" smtClean="0">
                <a:solidFill>
                  <a:schemeClr val="tx2">
                    <a:lumMod val="50000"/>
                  </a:schemeClr>
                </a:solidFill>
                <a:latin typeface="Bradley Hand" charset="0"/>
                <a:ea typeface="Bradley Hand" charset="0"/>
                <a:cs typeface="Bradley Hand" charset="0"/>
              </a:rPr>
              <a:t>Saiba como </a:t>
            </a:r>
            <a:r>
              <a:rPr lang="pt-BR" sz="3600" dirty="0" smtClean="0">
                <a:solidFill>
                  <a:schemeClr val="tx2">
                    <a:lumMod val="50000"/>
                  </a:schemeClr>
                </a:solidFill>
                <a:latin typeface="Bradley Hand" charset="0"/>
                <a:ea typeface="Bradley Hand" charset="0"/>
                <a:cs typeface="Bradley Hand" charset="0"/>
              </a:rPr>
              <a:t>fazer seus colaboradores se interessarem por capacitações</a:t>
            </a:r>
            <a:r>
              <a:rPr lang="pt-BR" sz="3600" dirty="0" smtClean="0">
                <a:solidFill>
                  <a:schemeClr val="tx2">
                    <a:lumMod val="50000"/>
                  </a:schemeClr>
                </a:solidFill>
                <a:latin typeface="Bradley Hand" charset="0"/>
                <a:ea typeface="Bradley Hand" charset="0"/>
                <a:cs typeface="Bradley Hand" charset="0"/>
              </a:rPr>
              <a:t> </a:t>
            </a:r>
            <a:r>
              <a:rPr lang="pt-BR" sz="3600" dirty="0" smtClean="0">
                <a:solidFill>
                  <a:schemeClr val="tx2">
                    <a:lumMod val="50000"/>
                  </a:schemeClr>
                </a:solidFill>
                <a:latin typeface="Bradley Hand" charset="0"/>
                <a:ea typeface="Bradley Hand" charset="0"/>
                <a:cs typeface="Bradley Hand" charset="0"/>
              </a:rPr>
              <a:t>:</a:t>
            </a:r>
            <a:endParaRPr lang="pt-BR" sz="3600" dirty="0"/>
          </a:p>
        </p:txBody>
      </p:sp>
    </p:spTree>
    <p:extLst>
      <p:ext uri="{BB962C8B-B14F-4D97-AF65-F5344CB8AC3E}">
        <p14:creationId xmlns:p14="http://schemas.microsoft.com/office/powerpoint/2010/main" val="798748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2905663" y="815646"/>
            <a:ext cx="7466818" cy="6124754"/>
          </a:xfrm>
          <a:prstGeom prst="rect">
            <a:avLst/>
          </a:prstGeom>
          <a:noFill/>
        </p:spPr>
        <p:txBody>
          <a:bodyPr wrap="square" rtlCol="0">
            <a:spAutoFit/>
          </a:bodyPr>
          <a:lstStyle/>
          <a:p>
            <a:r>
              <a:rPr lang="pt-BR" sz="3200" dirty="0" smtClean="0">
                <a:solidFill>
                  <a:schemeClr val="tx2">
                    <a:lumMod val="50000"/>
                  </a:schemeClr>
                </a:solidFill>
                <a:ea typeface="Bradley Hand" charset="0"/>
                <a:cs typeface="Bradley Hand" charset="0"/>
              </a:rPr>
              <a:t>Como responsável pelo conhecimento que traga valor a corporação, pense em como realmente as pessoas aprendem. Quando falamos em aprender, temos que considerar o que as pessoas já sabem, o que possuem em suas mentes, o que se encontram em suas memórias de longo prazo e que de acordo com nível de esforço mental que o aprendizado causa, será ativado aspectos cognitivo, que fazem o nosso cérebro mudar, como um exercício físico.</a:t>
            </a:r>
            <a:r>
              <a:rPr lang="pt-BR" sz="4000" dirty="0">
                <a:solidFill>
                  <a:schemeClr val="tx2">
                    <a:lumMod val="50000"/>
                  </a:schemeClr>
                </a:solidFill>
                <a:latin typeface="Bradley Hand" charset="0"/>
                <a:ea typeface="Bradley Hand" charset="0"/>
                <a:cs typeface="Bradley Hand" charset="0"/>
              </a:rPr>
              <a:t/>
            </a:r>
            <a:br>
              <a:rPr lang="pt-BR" sz="4000" dirty="0">
                <a:solidFill>
                  <a:schemeClr val="tx2">
                    <a:lumMod val="50000"/>
                  </a:schemeClr>
                </a:solidFill>
                <a:latin typeface="Bradley Hand" charset="0"/>
                <a:ea typeface="Bradley Hand" charset="0"/>
                <a:cs typeface="Bradley Hand" charset="0"/>
              </a:rPr>
            </a:br>
            <a:endParaRPr lang="pt-BR" sz="4000" dirty="0">
              <a:solidFill>
                <a:schemeClr val="tx2">
                  <a:lumMod val="50000"/>
                </a:schemeClr>
              </a:solidFill>
            </a:endParaRPr>
          </a:p>
        </p:txBody>
      </p:sp>
      <p:pic>
        <p:nvPicPr>
          <p:cNvPr id="8" name="Imagem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25876" y="5681697"/>
            <a:ext cx="2656646" cy="664162"/>
          </a:xfrm>
          <a:prstGeom prst="rect">
            <a:avLst/>
          </a:prstGeom>
        </p:spPr>
      </p:pic>
      <p:sp>
        <p:nvSpPr>
          <p:cNvPr id="2" name="Retângulo 1"/>
          <p:cNvSpPr/>
          <p:nvPr/>
        </p:nvSpPr>
        <p:spPr>
          <a:xfrm>
            <a:off x="11087100" y="0"/>
            <a:ext cx="11049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17" y="6013778"/>
            <a:ext cx="2656646" cy="664162"/>
          </a:xfrm>
          <a:prstGeom prst="rect">
            <a:avLst/>
          </a:prstGeom>
        </p:spPr>
      </p:pic>
      <p:sp>
        <p:nvSpPr>
          <p:cNvPr id="3" name="CaixaDeTexto 2"/>
          <p:cNvSpPr txBox="1"/>
          <p:nvPr/>
        </p:nvSpPr>
        <p:spPr>
          <a:xfrm>
            <a:off x="-769566" y="187915"/>
            <a:ext cx="9401175" cy="677108"/>
          </a:xfrm>
          <a:prstGeom prst="rect">
            <a:avLst/>
          </a:prstGeom>
          <a:noFill/>
        </p:spPr>
        <p:txBody>
          <a:bodyPr wrap="square" rtlCol="0">
            <a:spAutoFit/>
          </a:bodyPr>
          <a:lstStyle/>
          <a:p>
            <a:pPr algn="ctr"/>
            <a:r>
              <a:rPr lang="pt-BR" sz="3800" dirty="0" smtClean="0">
                <a:solidFill>
                  <a:schemeClr val="tx2">
                    <a:lumMod val="50000"/>
                  </a:schemeClr>
                </a:solidFill>
                <a:latin typeface="Bradley Hand" charset="0"/>
                <a:ea typeface="Bradley Hand" charset="0"/>
                <a:cs typeface="Bradley Hand" charset="0"/>
              </a:rPr>
              <a:t>Como realmente aprendemos?</a:t>
            </a:r>
            <a:endParaRPr lang="pt-BR" sz="3800" dirty="0">
              <a:solidFill>
                <a:schemeClr val="tx2">
                  <a:lumMod val="50000"/>
                </a:schemeClr>
              </a:solidFill>
              <a:latin typeface="Bradley Hand" charset="0"/>
              <a:ea typeface="Bradley Hand" charset="0"/>
              <a:cs typeface="Bradley Hand" charset="0"/>
            </a:endParaRPr>
          </a:p>
        </p:txBody>
      </p:sp>
    </p:spTree>
    <p:extLst>
      <p:ext uri="{BB962C8B-B14F-4D97-AF65-F5344CB8AC3E}">
        <p14:creationId xmlns:p14="http://schemas.microsoft.com/office/powerpoint/2010/main" val="199121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25876" y="5681697"/>
            <a:ext cx="2656646" cy="664162"/>
          </a:xfrm>
          <a:prstGeom prst="rect">
            <a:avLst/>
          </a:prstGeom>
        </p:spPr>
      </p:pic>
      <p:sp>
        <p:nvSpPr>
          <p:cNvPr id="2" name="Retângulo 1"/>
          <p:cNvSpPr/>
          <p:nvPr/>
        </p:nvSpPr>
        <p:spPr>
          <a:xfrm>
            <a:off x="11087100" y="0"/>
            <a:ext cx="11049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17" y="6013778"/>
            <a:ext cx="2656646" cy="664162"/>
          </a:xfrm>
          <a:prstGeom prst="rect">
            <a:avLst/>
          </a:prstGeom>
        </p:spPr>
      </p:pic>
      <p:sp>
        <p:nvSpPr>
          <p:cNvPr id="11" name="CaixaDeTexto 10"/>
          <p:cNvSpPr txBox="1"/>
          <p:nvPr/>
        </p:nvSpPr>
        <p:spPr>
          <a:xfrm>
            <a:off x="2844549" y="856357"/>
            <a:ext cx="8242551" cy="6001643"/>
          </a:xfrm>
          <a:prstGeom prst="rect">
            <a:avLst/>
          </a:prstGeom>
          <a:noFill/>
        </p:spPr>
        <p:txBody>
          <a:bodyPr wrap="square" rtlCol="0">
            <a:spAutoFit/>
          </a:bodyPr>
          <a:lstStyle/>
          <a:p>
            <a:r>
              <a:rPr lang="pt-BR" sz="3200" dirty="0" smtClean="0">
                <a:solidFill>
                  <a:schemeClr val="tx2">
                    <a:lumMod val="50000"/>
                  </a:schemeClr>
                </a:solidFill>
                <a:ea typeface="Bradley Hand" charset="0"/>
                <a:cs typeface="Bradley Hand" charset="0"/>
              </a:rPr>
              <a:t>A motivação em se aprender deve estar relacionada com o que se valoriza a cada pessoa, de forma personalizada, no que interessa para ela, seja no que ela faz ou como faz, no que acredita ser capaz de aprender, no melhor tempo que podem se dedicar e seus estados emocionais. Assim aprendemos melhor quando é algo que queremos, nos sentimos capazes, quando prestamos atenção no momento presente (</a:t>
            </a:r>
            <a:r>
              <a:rPr lang="pt-BR" sz="3200" dirty="0" err="1" smtClean="0">
                <a:solidFill>
                  <a:schemeClr val="tx2">
                    <a:lumMod val="50000"/>
                  </a:schemeClr>
                </a:solidFill>
                <a:ea typeface="Bradley Hand" charset="0"/>
                <a:cs typeface="Bradley Hand" charset="0"/>
              </a:rPr>
              <a:t>mindfulness</a:t>
            </a:r>
            <a:r>
              <a:rPr lang="pt-BR" sz="3200" dirty="0" smtClean="0">
                <a:solidFill>
                  <a:schemeClr val="tx2">
                    <a:lumMod val="50000"/>
                  </a:schemeClr>
                </a:solidFill>
                <a:ea typeface="Bradley Hand" charset="0"/>
                <a:cs typeface="Bradley Hand" charset="0"/>
              </a:rPr>
              <a:t>) e sentimos algo satisfatório.</a:t>
            </a:r>
          </a:p>
          <a:p>
            <a:endParaRPr lang="pt-BR" sz="3200" dirty="0" smtClean="0">
              <a:solidFill>
                <a:schemeClr val="tx2">
                  <a:lumMod val="50000"/>
                </a:schemeClr>
              </a:solidFill>
              <a:ea typeface="Bradley Hand" charset="0"/>
              <a:cs typeface="Bradley Hand" charset="0"/>
            </a:endParaRPr>
          </a:p>
        </p:txBody>
      </p:sp>
      <p:sp>
        <p:nvSpPr>
          <p:cNvPr id="3" name="CaixaDeTexto 2"/>
          <p:cNvSpPr txBox="1"/>
          <p:nvPr/>
        </p:nvSpPr>
        <p:spPr>
          <a:xfrm>
            <a:off x="800100" y="171450"/>
            <a:ext cx="7429500" cy="954107"/>
          </a:xfrm>
          <a:prstGeom prst="rect">
            <a:avLst/>
          </a:prstGeom>
          <a:noFill/>
        </p:spPr>
        <p:txBody>
          <a:bodyPr wrap="square" rtlCol="0">
            <a:spAutoFit/>
          </a:bodyPr>
          <a:lstStyle/>
          <a:p>
            <a:r>
              <a:rPr lang="pt-BR" sz="3800" dirty="0">
                <a:solidFill>
                  <a:schemeClr val="tx2">
                    <a:lumMod val="50000"/>
                  </a:schemeClr>
                </a:solidFill>
                <a:latin typeface="Bradley Hand" charset="0"/>
                <a:ea typeface="Bradley Hand" charset="0"/>
                <a:cs typeface="Bradley Hand" charset="0"/>
              </a:rPr>
              <a:t>Como despertamos interesse ? </a:t>
            </a:r>
          </a:p>
          <a:p>
            <a:endParaRPr lang="pt-BR" dirty="0"/>
          </a:p>
        </p:txBody>
      </p:sp>
    </p:spTree>
    <p:extLst>
      <p:ext uri="{BB962C8B-B14F-4D97-AF65-F5344CB8AC3E}">
        <p14:creationId xmlns:p14="http://schemas.microsoft.com/office/powerpoint/2010/main" val="101467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25876" y="5681697"/>
            <a:ext cx="2656646" cy="664162"/>
          </a:xfrm>
          <a:prstGeom prst="rect">
            <a:avLst/>
          </a:prstGeom>
        </p:spPr>
      </p:pic>
      <p:sp>
        <p:nvSpPr>
          <p:cNvPr id="2" name="Retângulo 1"/>
          <p:cNvSpPr/>
          <p:nvPr/>
        </p:nvSpPr>
        <p:spPr>
          <a:xfrm>
            <a:off x="11087100" y="0"/>
            <a:ext cx="11049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17" y="6013778"/>
            <a:ext cx="2656646" cy="664162"/>
          </a:xfrm>
          <a:prstGeom prst="rect">
            <a:avLst/>
          </a:prstGeom>
        </p:spPr>
      </p:pic>
      <p:sp>
        <p:nvSpPr>
          <p:cNvPr id="11" name="CaixaDeTexto 10"/>
          <p:cNvSpPr txBox="1"/>
          <p:nvPr/>
        </p:nvSpPr>
        <p:spPr>
          <a:xfrm>
            <a:off x="2577666" y="302341"/>
            <a:ext cx="7466818" cy="6001643"/>
          </a:xfrm>
          <a:prstGeom prst="rect">
            <a:avLst/>
          </a:prstGeom>
          <a:noFill/>
        </p:spPr>
        <p:txBody>
          <a:bodyPr wrap="square" rtlCol="0">
            <a:spAutoFit/>
          </a:bodyPr>
          <a:lstStyle/>
          <a:p>
            <a:r>
              <a:rPr lang="pt-BR" sz="3200" dirty="0">
                <a:solidFill>
                  <a:schemeClr val="tx2">
                    <a:lumMod val="50000"/>
                  </a:schemeClr>
                </a:solidFill>
                <a:ea typeface="Bradley Hand" charset="0"/>
                <a:cs typeface="Bradley Hand" charset="0"/>
              </a:rPr>
              <a:t>Temos percebido que as pessoas tem buscado em seus trabalhos uma conexão com seus propósitos uma maneira de obter realizações. </a:t>
            </a:r>
            <a:r>
              <a:rPr lang="pt-BR" sz="3200" dirty="0">
                <a:solidFill>
                  <a:schemeClr val="tx2">
                    <a:lumMod val="50000"/>
                  </a:schemeClr>
                </a:solidFill>
                <a:ea typeface="Bradley Hand" charset="0"/>
                <a:cs typeface="Bradley Hand" charset="0"/>
              </a:rPr>
              <a:t>Ter uma orientação para um propósito muda a mentalidade, menos fixas, de que algo não faz sentido ser aprendido para </a:t>
            </a:r>
            <a:r>
              <a:rPr lang="pt-BR" sz="3200" dirty="0" smtClean="0">
                <a:solidFill>
                  <a:schemeClr val="tx2">
                    <a:lumMod val="50000"/>
                  </a:schemeClr>
                </a:solidFill>
                <a:ea typeface="Bradley Hand" charset="0"/>
                <a:cs typeface="Bradley Hand" charset="0"/>
              </a:rPr>
              <a:t> </a:t>
            </a:r>
            <a:r>
              <a:rPr lang="pt-BR" sz="3200" dirty="0">
                <a:solidFill>
                  <a:schemeClr val="tx2">
                    <a:lumMod val="50000"/>
                  </a:schemeClr>
                </a:solidFill>
                <a:ea typeface="Bradley Hand" charset="0"/>
                <a:cs typeface="Bradley Hand" charset="0"/>
              </a:rPr>
              <a:t>uma mentalidade mais progressiva, onde o cérebro se engaja, saindo de uma zona de conforto em busca de oportunidades de melhorar, aprendendo cada vez mais. </a:t>
            </a:r>
            <a:endParaRPr lang="pt-BR" sz="3200" dirty="0">
              <a:solidFill>
                <a:schemeClr val="tx2">
                  <a:lumMod val="50000"/>
                </a:schemeClr>
              </a:solidFill>
              <a:ea typeface="Bradley Hand" charset="0"/>
              <a:cs typeface="Bradley Hand" charset="0"/>
            </a:endParaRPr>
          </a:p>
          <a:p>
            <a:endParaRPr lang="pt-BR" sz="3200" dirty="0">
              <a:solidFill>
                <a:schemeClr val="tx2">
                  <a:lumMod val="50000"/>
                </a:schemeClr>
              </a:solidFill>
              <a:ea typeface="Bradley Hand" charset="0"/>
              <a:cs typeface="Bradley Hand" charset="0"/>
            </a:endParaRPr>
          </a:p>
        </p:txBody>
      </p:sp>
    </p:spTree>
    <p:extLst>
      <p:ext uri="{BB962C8B-B14F-4D97-AF65-F5344CB8AC3E}">
        <p14:creationId xmlns:p14="http://schemas.microsoft.com/office/powerpoint/2010/main" val="1512467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125876" y="5681697"/>
            <a:ext cx="2656646" cy="664162"/>
          </a:xfrm>
          <a:prstGeom prst="rect">
            <a:avLst/>
          </a:prstGeom>
        </p:spPr>
      </p:pic>
      <p:sp>
        <p:nvSpPr>
          <p:cNvPr id="2" name="Retângulo 1"/>
          <p:cNvSpPr/>
          <p:nvPr/>
        </p:nvSpPr>
        <p:spPr>
          <a:xfrm>
            <a:off x="11087100" y="0"/>
            <a:ext cx="11049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17" y="6013778"/>
            <a:ext cx="2656646" cy="664162"/>
          </a:xfrm>
          <a:prstGeom prst="rect">
            <a:avLst/>
          </a:prstGeom>
        </p:spPr>
      </p:pic>
      <p:sp>
        <p:nvSpPr>
          <p:cNvPr id="11" name="CaixaDeTexto 10"/>
          <p:cNvSpPr txBox="1"/>
          <p:nvPr/>
        </p:nvSpPr>
        <p:spPr>
          <a:xfrm>
            <a:off x="2801046" y="245191"/>
            <a:ext cx="7771898" cy="6001643"/>
          </a:xfrm>
          <a:prstGeom prst="rect">
            <a:avLst/>
          </a:prstGeom>
          <a:noFill/>
        </p:spPr>
        <p:txBody>
          <a:bodyPr wrap="square" rtlCol="0">
            <a:spAutoFit/>
          </a:bodyPr>
          <a:lstStyle/>
          <a:p>
            <a:r>
              <a:rPr lang="pt-BR" sz="3200" dirty="0" smtClean="0">
                <a:solidFill>
                  <a:schemeClr val="tx2">
                    <a:lumMod val="50000"/>
                  </a:schemeClr>
                </a:solidFill>
                <a:ea typeface="Bradley Hand" charset="0"/>
                <a:cs typeface="Bradley Hand" charset="0"/>
              </a:rPr>
              <a:t>Assim identificar  </a:t>
            </a:r>
            <a:r>
              <a:rPr lang="pt-BR" sz="3200" dirty="0" err="1" smtClean="0">
                <a:solidFill>
                  <a:schemeClr val="tx2">
                    <a:lumMod val="50000"/>
                  </a:schemeClr>
                </a:solidFill>
                <a:ea typeface="Bradley Hand" charset="0"/>
                <a:cs typeface="Bradley Hand" charset="0"/>
              </a:rPr>
              <a:t>GAPs</a:t>
            </a:r>
            <a:r>
              <a:rPr lang="pt-BR" sz="3200" dirty="0" smtClean="0">
                <a:solidFill>
                  <a:schemeClr val="tx2">
                    <a:lumMod val="50000"/>
                  </a:schemeClr>
                </a:solidFill>
                <a:ea typeface="Bradley Hand" charset="0"/>
                <a:cs typeface="Bradley Hand" charset="0"/>
              </a:rPr>
              <a:t> em relação a cargos e perfis profissionais, passa a ser uma forma de levar o sentido de aprender e formas mais personalizadas de </a:t>
            </a:r>
            <a:r>
              <a:rPr lang="pt-BR" sz="3200" dirty="0" smtClean="0">
                <a:solidFill>
                  <a:schemeClr val="tx2">
                    <a:lumMod val="50000"/>
                  </a:schemeClr>
                </a:solidFill>
                <a:ea typeface="Bradley Hand" charset="0"/>
                <a:cs typeface="Bradley Hand" charset="0"/>
              </a:rPr>
              <a:t>capacitar,</a:t>
            </a:r>
            <a:r>
              <a:rPr lang="pt-BR" sz="3200" dirty="0" smtClean="0">
                <a:solidFill>
                  <a:schemeClr val="tx2">
                    <a:lumMod val="50000"/>
                  </a:schemeClr>
                </a:solidFill>
                <a:ea typeface="Bradley Hand" charset="0"/>
                <a:cs typeface="Bradley Hand" charset="0"/>
              </a:rPr>
              <a:t> do que realmente precisa ser desenvolvido, cabendo as</a:t>
            </a:r>
            <a:r>
              <a:rPr lang="pt-BR" sz="3200" dirty="0" smtClean="0">
                <a:solidFill>
                  <a:schemeClr val="tx2">
                    <a:lumMod val="50000"/>
                  </a:schemeClr>
                </a:solidFill>
                <a:ea typeface="Bradley Hand" charset="0"/>
                <a:cs typeface="Bradley Hand" charset="0"/>
              </a:rPr>
              <a:t> empresas e </a:t>
            </a:r>
            <a:r>
              <a:rPr lang="pt-BR" sz="3200" dirty="0" err="1" smtClean="0">
                <a:solidFill>
                  <a:schemeClr val="tx2">
                    <a:lumMod val="50000"/>
                  </a:schemeClr>
                </a:solidFill>
                <a:ea typeface="Bradley Hand" charset="0"/>
                <a:cs typeface="Bradley Hand" charset="0"/>
              </a:rPr>
              <a:t>RHs</a:t>
            </a:r>
            <a:r>
              <a:rPr lang="pt-BR" sz="3200" dirty="0" smtClean="0">
                <a:solidFill>
                  <a:schemeClr val="tx2">
                    <a:lumMod val="50000"/>
                  </a:schemeClr>
                </a:solidFill>
                <a:ea typeface="Bradley Hand" charset="0"/>
                <a:cs typeface="Bradley Hand" charset="0"/>
              </a:rPr>
              <a:t> saberem quais são as habilidades certas que realmente precisarão no futuro e os talentos que possuem como diferencial forte e quais precisarão e como serão construídos e medidos, adaptando-se as mudanças da </a:t>
            </a:r>
            <a:r>
              <a:rPr lang="pt-BR" sz="3200" dirty="0" err="1" smtClean="0">
                <a:solidFill>
                  <a:schemeClr val="tx2">
                    <a:lumMod val="50000"/>
                  </a:schemeClr>
                </a:solidFill>
                <a:ea typeface="Bradley Hand" charset="0"/>
                <a:cs typeface="Bradley Hand" charset="0"/>
              </a:rPr>
              <a:t>desrupção</a:t>
            </a:r>
            <a:r>
              <a:rPr lang="pt-BR" sz="3200" dirty="0" smtClean="0">
                <a:solidFill>
                  <a:schemeClr val="tx2">
                    <a:lumMod val="50000"/>
                  </a:schemeClr>
                </a:solidFill>
                <a:ea typeface="Bradley Hand" charset="0"/>
                <a:cs typeface="Bradley Hand" charset="0"/>
              </a:rPr>
              <a:t> digital. </a:t>
            </a:r>
            <a:endParaRPr lang="pt-BR" sz="3200" dirty="0">
              <a:solidFill>
                <a:schemeClr val="tx2">
                  <a:lumMod val="50000"/>
                </a:schemeClr>
              </a:solidFill>
              <a:ea typeface="Bradley Hand" charset="0"/>
              <a:cs typeface="Bradley Hand" charset="0"/>
            </a:endParaRPr>
          </a:p>
          <a:p>
            <a:r>
              <a:rPr lang="pt-BR" sz="3200" dirty="0">
                <a:solidFill>
                  <a:schemeClr val="tx2">
                    <a:lumMod val="50000"/>
                  </a:schemeClr>
                </a:solidFill>
                <a:ea typeface="Bradley Hand" charset="0"/>
                <a:cs typeface="Bradley Hand" charset="0"/>
              </a:rPr>
              <a:t> </a:t>
            </a:r>
          </a:p>
        </p:txBody>
      </p:sp>
    </p:spTree>
    <p:extLst>
      <p:ext uri="{BB962C8B-B14F-4D97-AF65-F5344CB8AC3E}">
        <p14:creationId xmlns:p14="http://schemas.microsoft.com/office/powerpoint/2010/main" val="12997738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gem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575"/>
            <a:ext cx="110871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7654581" y="5847470"/>
            <a:ext cx="2656646" cy="664162"/>
          </a:xfrm>
          <a:prstGeom prst="rect">
            <a:avLst/>
          </a:prstGeom>
        </p:spPr>
      </p:pic>
      <p:sp>
        <p:nvSpPr>
          <p:cNvPr id="2" name="Retângulo 1"/>
          <p:cNvSpPr/>
          <p:nvPr/>
        </p:nvSpPr>
        <p:spPr>
          <a:xfrm>
            <a:off x="11087100" y="0"/>
            <a:ext cx="11049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CaixaDeTexto 11"/>
          <p:cNvSpPr txBox="1"/>
          <p:nvPr/>
        </p:nvSpPr>
        <p:spPr>
          <a:xfrm>
            <a:off x="705313" y="102565"/>
            <a:ext cx="9401175" cy="2123658"/>
          </a:xfrm>
          <a:prstGeom prst="rect">
            <a:avLst/>
          </a:prstGeom>
          <a:noFill/>
        </p:spPr>
        <p:txBody>
          <a:bodyPr wrap="square" rtlCol="0">
            <a:spAutoFit/>
          </a:bodyPr>
          <a:lstStyle/>
          <a:p>
            <a:pPr algn="ctr"/>
            <a:r>
              <a:rPr lang="pt-BR" sz="4400" b="1" dirty="0" smtClean="0">
                <a:solidFill>
                  <a:schemeClr val="tx2">
                    <a:lumMod val="50000"/>
                  </a:schemeClr>
                </a:solidFill>
                <a:latin typeface="Bradley Hand" charset="0"/>
                <a:ea typeface="Bradley Hand" charset="0"/>
                <a:cs typeface="Bradley Hand" charset="0"/>
              </a:rPr>
              <a:t>Acesse: </a:t>
            </a:r>
            <a:r>
              <a:rPr lang="pt-BR" sz="4400" b="1" dirty="0" smtClean="0">
                <a:solidFill>
                  <a:schemeClr val="tx2">
                    <a:lumMod val="50000"/>
                  </a:schemeClr>
                </a:solidFill>
                <a:latin typeface="Bradley Hand" charset="0"/>
                <a:ea typeface="Bradley Hand" charset="0"/>
                <a:cs typeface="Bradley Hand" charset="0"/>
                <a:hlinkClick r:id="rId5"/>
              </a:rPr>
              <a:t>www.siplclickrh.com.br</a:t>
            </a:r>
            <a:r>
              <a:rPr lang="pt-BR" sz="4400" b="1" dirty="0" smtClean="0">
                <a:solidFill>
                  <a:schemeClr val="tx2">
                    <a:lumMod val="50000"/>
                  </a:schemeClr>
                </a:solidFill>
                <a:latin typeface="Bradley Hand" charset="0"/>
                <a:ea typeface="Bradley Hand" charset="0"/>
                <a:cs typeface="Bradley Hand" charset="0"/>
              </a:rPr>
              <a:t>  e Identifique os Gaps das habilidades e personalize  formas se capacitar</a:t>
            </a:r>
            <a:r>
              <a:rPr lang="pt-BR" sz="4400" b="1" dirty="0" smtClean="0">
                <a:solidFill>
                  <a:schemeClr val="tx2">
                    <a:lumMod val="50000"/>
                  </a:schemeClr>
                </a:solidFill>
                <a:latin typeface="Bradley Hand" charset="0"/>
                <a:ea typeface="Bradley Hand" charset="0"/>
                <a:cs typeface="Bradley Hand" charset="0"/>
              </a:rPr>
              <a:t>!</a:t>
            </a:r>
            <a:endParaRPr lang="pt-BR" sz="4400" b="1" dirty="0">
              <a:solidFill>
                <a:schemeClr val="tx2">
                  <a:lumMod val="50000"/>
                </a:schemeClr>
              </a:solidFill>
            </a:endParaRPr>
          </a:p>
        </p:txBody>
      </p:sp>
    </p:spTree>
    <p:extLst>
      <p:ext uri="{BB962C8B-B14F-4D97-AF65-F5344CB8AC3E}">
        <p14:creationId xmlns:p14="http://schemas.microsoft.com/office/powerpoint/2010/main" val="951332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64044</TotalTime>
  <Words>354</Words>
  <Application>Microsoft Macintosh PowerPoint</Application>
  <PresentationFormat>Widescreen</PresentationFormat>
  <Paragraphs>15</Paragraphs>
  <Slides>6</Slides>
  <Notes>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Bradley Hand</vt:lpstr>
      <vt:lpstr>Calibri</vt:lpstr>
      <vt:lpstr>Calibri Light</vt:lpstr>
      <vt:lpstr>Arial</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Descubra os talentos de sua empresa com grande potencial para mobilidade em suas realizações </dc:title>
  <dc:creator>Usuário do Microsoft Office</dc:creator>
  <cp:lastModifiedBy>Usuário do Microsoft Office</cp:lastModifiedBy>
  <cp:revision>150</cp:revision>
  <cp:lastPrinted>2019-03-24T14:29:50Z</cp:lastPrinted>
  <dcterms:created xsi:type="dcterms:W3CDTF">2018-11-16T20:15:06Z</dcterms:created>
  <dcterms:modified xsi:type="dcterms:W3CDTF">2019-03-24T15:02:57Z</dcterms:modified>
</cp:coreProperties>
</file>