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5" r:id="rId8"/>
    <p:sldId id="262" r:id="rId9"/>
    <p:sldId id="266" r:id="rId10"/>
    <p:sldId id="263" r:id="rId11"/>
    <p:sldId id="267" r:id="rId12"/>
    <p:sldId id="264" r:id="rId13"/>
  </p:sldIdLst>
  <p:sldSz cx="9144000" cy="5143500" type="screen16x9"/>
  <p:notesSz cx="6858000" cy="9144000"/>
  <p:embeddedFontLst>
    <p:embeddedFont>
      <p:font typeface="Maven Pro" panose="020B0604020202020204" charset="0"/>
      <p:regular r:id="rId15"/>
      <p:bold r:id="rId16"/>
    </p:embeddedFont>
    <p:embeddedFont>
      <p:font typeface="Nunito" pitchFamily="2" charset="0"/>
      <p:regular r:id="rId17"/>
      <p:bold r:id="rId18"/>
      <p:italic r:id="rId19"/>
      <p:boldItalic r:id="rId20"/>
    </p:embeddedFont>
    <p:embeddedFont>
      <p:font typeface="Source Sans Pro" panose="020B05030304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6378187c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6378187c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6378187ca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6378187ca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0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6378187ca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6378187ca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56d79b2df_0_2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56d79b2df_0_2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378187c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378187c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378187ca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6378187ca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378187ca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378187ca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6378187ca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6378187ca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6378187ca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6378187ca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8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6378187ca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6378187c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6378187ca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6378187ca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85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79700" y="380088"/>
            <a:ext cx="4255500" cy="1872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000"/>
              <a:t>Group 2</a:t>
            </a:r>
            <a:endParaRPr sz="3000"/>
          </a:p>
          <a:p>
            <a:pPr marL="0" lvl="0" indent="0" algn="l" rtl="0">
              <a:lnSpc>
                <a:spcPct val="115000"/>
              </a:lnSpc>
              <a:spcBef>
                <a:spcPts val="0"/>
              </a:spcBef>
              <a:spcAft>
                <a:spcPts val="0"/>
              </a:spcAft>
              <a:buClr>
                <a:schemeClr val="dk1"/>
              </a:buClr>
              <a:buSzPts val="1100"/>
              <a:buFont typeface="Arial"/>
              <a:buNone/>
            </a:pPr>
            <a:r>
              <a:rPr lang="en" sz="3000"/>
              <a:t>Module 11.2 Assignment</a:t>
            </a:r>
            <a:endParaRPr sz="3000"/>
          </a:p>
          <a:p>
            <a:pPr marL="0" lvl="0" indent="0" algn="l" rtl="0">
              <a:lnSpc>
                <a:spcPct val="115000"/>
              </a:lnSpc>
              <a:spcBef>
                <a:spcPts val="0"/>
              </a:spcBef>
              <a:spcAft>
                <a:spcPts val="0"/>
              </a:spcAft>
              <a:buClr>
                <a:schemeClr val="dk1"/>
              </a:buClr>
              <a:buSzPts val="1100"/>
              <a:buFont typeface="Arial"/>
              <a:buNone/>
            </a:pPr>
            <a:r>
              <a:rPr lang="en" sz="3000"/>
              <a:t>12/8/23</a:t>
            </a:r>
            <a:endParaRPr sz="3000"/>
          </a:p>
        </p:txBody>
      </p:sp>
      <p:sp>
        <p:nvSpPr>
          <p:cNvPr id="278" name="Google Shape;278;p13"/>
          <p:cNvSpPr txBox="1">
            <a:spLocks noGrp="1"/>
          </p:cNvSpPr>
          <p:nvPr>
            <p:ph type="subTitle" idx="1"/>
          </p:nvPr>
        </p:nvSpPr>
        <p:spPr>
          <a:xfrm>
            <a:off x="415800" y="2803050"/>
            <a:ext cx="3639000" cy="31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u="sng">
                <a:solidFill>
                  <a:srgbClr val="611BB8"/>
                </a:solidFill>
                <a:latin typeface="Source Sans Pro"/>
                <a:ea typeface="Source Sans Pro"/>
                <a:cs typeface="Source Sans Pro"/>
                <a:sym typeface="Source Sans Pro"/>
              </a:rPr>
              <a:t>Team Members</a:t>
            </a:r>
            <a:endParaRPr sz="1800" b="1" u="sng">
              <a:solidFill>
                <a:srgbClr val="611BB8"/>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1800">
                <a:solidFill>
                  <a:srgbClr val="611BB8"/>
                </a:solidFill>
                <a:latin typeface="Source Sans Pro"/>
                <a:ea typeface="Source Sans Pro"/>
                <a:cs typeface="Source Sans Pro"/>
                <a:sym typeface="Source Sans Pro"/>
              </a:rPr>
              <a:t>Loreto Eclevia</a:t>
            </a:r>
            <a:endParaRPr sz="1800">
              <a:solidFill>
                <a:srgbClr val="611BB8"/>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1800">
                <a:solidFill>
                  <a:srgbClr val="611BB8"/>
                </a:solidFill>
                <a:latin typeface="Source Sans Pro"/>
                <a:ea typeface="Source Sans Pro"/>
                <a:cs typeface="Source Sans Pro"/>
                <a:sym typeface="Source Sans Pro"/>
              </a:rPr>
              <a:t>Omar Johnson</a:t>
            </a:r>
            <a:endParaRPr sz="1800">
              <a:solidFill>
                <a:srgbClr val="611BB8"/>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1800">
                <a:solidFill>
                  <a:srgbClr val="611BB8"/>
                </a:solidFill>
                <a:latin typeface="Source Sans Pro"/>
                <a:ea typeface="Source Sans Pro"/>
                <a:cs typeface="Source Sans Pro"/>
                <a:sym typeface="Source Sans Pro"/>
              </a:rPr>
              <a:t>Michael Richey</a:t>
            </a:r>
            <a:endParaRPr sz="1800">
              <a:solidFill>
                <a:srgbClr val="611BB8"/>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100"/>
              <a:buFont typeface="Arial"/>
              <a:buNone/>
            </a:pPr>
            <a:r>
              <a:rPr lang="en" sz="1800">
                <a:solidFill>
                  <a:srgbClr val="611BB8"/>
                </a:solidFill>
                <a:latin typeface="Source Sans Pro"/>
                <a:ea typeface="Source Sans Pro"/>
                <a:cs typeface="Source Sans Pro"/>
                <a:sym typeface="Source Sans Pro"/>
              </a:rPr>
              <a:t>Francisco Sanchez</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ctrTitle"/>
          </p:nvPr>
        </p:nvSpPr>
        <p:spPr>
          <a:xfrm>
            <a:off x="98300" y="1712688"/>
            <a:ext cx="4255500" cy="18729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 sz="1800" b="0">
                <a:solidFill>
                  <a:srgbClr val="000000"/>
                </a:solidFill>
                <a:latin typeface="Arial"/>
                <a:ea typeface="Arial"/>
                <a:cs typeface="Arial"/>
                <a:sym typeface="Arial"/>
              </a:rPr>
              <a:t>The final report shows the data for any of the equipment that has an age over five years old in the system. </a:t>
            </a:r>
            <a:endParaRPr sz="1800" b="0">
              <a:solidFill>
                <a:srgbClr val="000000"/>
              </a:solidFill>
              <a:latin typeface="Arial"/>
              <a:ea typeface="Arial"/>
              <a:cs typeface="Arial"/>
              <a:sym typeface="Arial"/>
            </a:endParaRPr>
          </a:p>
          <a:p>
            <a:pPr marL="0" lvl="0" indent="457200" algn="l" rtl="0">
              <a:lnSpc>
                <a:spcPct val="115000"/>
              </a:lnSpc>
              <a:spcBef>
                <a:spcPts val="0"/>
              </a:spcBef>
              <a:spcAft>
                <a:spcPts val="0"/>
              </a:spcAft>
              <a:buNone/>
            </a:pPr>
            <a:endParaRPr sz="1800" b="0">
              <a:solidFill>
                <a:srgbClr val="000000"/>
              </a:solidFill>
              <a:latin typeface="Arial"/>
              <a:ea typeface="Arial"/>
              <a:cs typeface="Arial"/>
              <a:sym typeface="Arial"/>
            </a:endParaRPr>
          </a:p>
          <a:p>
            <a:pPr marL="0" lvl="0" indent="457200" algn="l" rtl="0">
              <a:lnSpc>
                <a:spcPct val="115000"/>
              </a:lnSpc>
              <a:spcBef>
                <a:spcPts val="0"/>
              </a:spcBef>
              <a:spcAft>
                <a:spcPts val="0"/>
              </a:spcAft>
              <a:buNone/>
            </a:pPr>
            <a:r>
              <a:rPr lang="en" sz="1800" b="0">
                <a:solidFill>
                  <a:srgbClr val="000000"/>
                </a:solidFill>
                <a:latin typeface="Arial"/>
                <a:ea typeface="Arial"/>
                <a:cs typeface="Arial"/>
                <a:sym typeface="Arial"/>
              </a:rPr>
              <a:t>This report shows that there are two items that have been in the system for over 5 years, being two high quality pocket compasses. </a:t>
            </a:r>
            <a:endParaRPr sz="1800" b="0">
              <a:solidFill>
                <a:srgbClr val="000000"/>
              </a:solidFill>
              <a:latin typeface="Arial"/>
              <a:ea typeface="Arial"/>
              <a:cs typeface="Arial"/>
              <a:sym typeface="Arial"/>
            </a:endParaRPr>
          </a:p>
          <a:p>
            <a:pPr marL="0" lvl="0" indent="0" algn="l" rtl="0">
              <a:spcBef>
                <a:spcPts val="0"/>
              </a:spcBef>
              <a:spcAft>
                <a:spcPts val="0"/>
              </a:spcAft>
              <a:buNone/>
            </a:pPr>
            <a:endParaRPr sz="1800"/>
          </a:p>
        </p:txBody>
      </p:sp>
      <p:pic>
        <p:nvPicPr>
          <p:cNvPr id="319" name="Google Shape;319;p20"/>
          <p:cNvPicPr preferRelativeResize="0"/>
          <p:nvPr/>
        </p:nvPicPr>
        <p:blipFill>
          <a:blip r:embed="rId3">
            <a:alphaModFix/>
          </a:blip>
          <a:stretch>
            <a:fillRect/>
          </a:stretch>
        </p:blipFill>
        <p:spPr>
          <a:xfrm>
            <a:off x="4435450" y="1440550"/>
            <a:ext cx="4637750" cy="173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p:nvPr/>
        </p:nvSpPr>
        <p:spPr>
          <a:xfrm>
            <a:off x="5759938" y="1629034"/>
            <a:ext cx="3000000" cy="264136"/>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US" sz="3200" b="1" dirty="0">
                <a:solidFill>
                  <a:schemeClr val="bg1"/>
                </a:solidFill>
              </a:rPr>
              <a:t>The Script:</a:t>
            </a:r>
            <a:endParaRPr sz="3200" b="1" dirty="0">
              <a:solidFill>
                <a:schemeClr val="bg1"/>
              </a:solidFill>
            </a:endParaRPr>
          </a:p>
        </p:txBody>
      </p:sp>
      <p:pic>
        <p:nvPicPr>
          <p:cNvPr id="4" name="Picture 3">
            <a:extLst>
              <a:ext uri="{FF2B5EF4-FFF2-40B4-BE49-F238E27FC236}">
                <a16:creationId xmlns:a16="http://schemas.microsoft.com/office/drawing/2014/main" id="{EED0AA97-992D-0229-3351-E13AA1BE7136}"/>
              </a:ext>
            </a:extLst>
          </p:cNvPr>
          <p:cNvPicPr>
            <a:picLocks noChangeAspect="1"/>
          </p:cNvPicPr>
          <p:nvPr/>
        </p:nvPicPr>
        <p:blipFill>
          <a:blip r:embed="rId3"/>
          <a:stretch>
            <a:fillRect/>
          </a:stretch>
        </p:blipFill>
        <p:spPr>
          <a:xfrm>
            <a:off x="382890" y="297873"/>
            <a:ext cx="5748703" cy="3618125"/>
          </a:xfrm>
          <a:prstGeom prst="rect">
            <a:avLst/>
          </a:prstGeom>
        </p:spPr>
      </p:pic>
      <p:pic>
        <p:nvPicPr>
          <p:cNvPr id="7" name="Picture 6">
            <a:extLst>
              <a:ext uri="{FF2B5EF4-FFF2-40B4-BE49-F238E27FC236}">
                <a16:creationId xmlns:a16="http://schemas.microsoft.com/office/drawing/2014/main" id="{847110ED-D656-ECFB-25B4-B18454002D50}"/>
              </a:ext>
            </a:extLst>
          </p:cNvPr>
          <p:cNvPicPr>
            <a:picLocks noChangeAspect="1"/>
          </p:cNvPicPr>
          <p:nvPr/>
        </p:nvPicPr>
        <p:blipFill>
          <a:blip r:embed="rId4"/>
          <a:stretch>
            <a:fillRect/>
          </a:stretch>
        </p:blipFill>
        <p:spPr>
          <a:xfrm>
            <a:off x="382890" y="3915998"/>
            <a:ext cx="3571808" cy="962763"/>
          </a:xfrm>
          <a:prstGeom prst="rect">
            <a:avLst/>
          </a:prstGeom>
        </p:spPr>
      </p:pic>
      <p:sp>
        <p:nvSpPr>
          <p:cNvPr id="8" name="Rectangle 7">
            <a:extLst>
              <a:ext uri="{FF2B5EF4-FFF2-40B4-BE49-F238E27FC236}">
                <a16:creationId xmlns:a16="http://schemas.microsoft.com/office/drawing/2014/main" id="{FA3DAA07-5D32-279F-11DC-DDE751669BD6}"/>
              </a:ext>
            </a:extLst>
          </p:cNvPr>
          <p:cNvSpPr/>
          <p:nvPr/>
        </p:nvSpPr>
        <p:spPr>
          <a:xfrm>
            <a:off x="3686267" y="3643746"/>
            <a:ext cx="2445326" cy="1235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64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ctrTitle"/>
          </p:nvPr>
        </p:nvSpPr>
        <p:spPr>
          <a:xfrm>
            <a:off x="4272650" y="1533075"/>
            <a:ext cx="4354200" cy="24039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 sz="1800" b="0">
                <a:solidFill>
                  <a:srgbClr val="000000"/>
                </a:solidFill>
                <a:latin typeface="Arial"/>
                <a:ea typeface="Arial"/>
                <a:cs typeface="Arial"/>
                <a:sym typeface="Arial"/>
              </a:rPr>
              <a:t>From this information, Timmerson and Ford can better learn the information they need to better provide great adventures to their customers. </a:t>
            </a:r>
            <a:endParaRPr sz="1800" b="0">
              <a:solidFill>
                <a:srgbClr val="000000"/>
              </a:solidFill>
              <a:latin typeface="Arial"/>
              <a:ea typeface="Arial"/>
              <a:cs typeface="Arial"/>
              <a:sym typeface="Arial"/>
            </a:endParaRPr>
          </a:p>
          <a:p>
            <a:pPr marL="0" lvl="0" indent="457200" algn="l" rtl="0">
              <a:lnSpc>
                <a:spcPct val="115000"/>
              </a:lnSpc>
              <a:spcBef>
                <a:spcPts val="0"/>
              </a:spcBef>
              <a:spcAft>
                <a:spcPts val="0"/>
              </a:spcAft>
              <a:buNone/>
            </a:pPr>
            <a:r>
              <a:rPr lang="en" sz="1800" b="0">
                <a:solidFill>
                  <a:srgbClr val="000000"/>
                </a:solidFill>
                <a:latin typeface="Arial"/>
                <a:ea typeface="Arial"/>
                <a:cs typeface="Arial"/>
                <a:sym typeface="Arial"/>
              </a:rPr>
              <a:t>That information being that sale prices don’t quite meet enough to make a profit for the company. </a:t>
            </a:r>
            <a:endParaRPr sz="1800" b="0">
              <a:solidFill>
                <a:srgbClr val="000000"/>
              </a:solidFill>
              <a:latin typeface="Arial"/>
              <a:ea typeface="Arial"/>
              <a:cs typeface="Arial"/>
              <a:sym typeface="Arial"/>
            </a:endParaRPr>
          </a:p>
          <a:p>
            <a:pPr marL="0" lvl="0" indent="457200" algn="l" rtl="0">
              <a:lnSpc>
                <a:spcPct val="115000"/>
              </a:lnSpc>
              <a:spcBef>
                <a:spcPts val="0"/>
              </a:spcBef>
              <a:spcAft>
                <a:spcPts val="0"/>
              </a:spcAft>
              <a:buNone/>
            </a:pPr>
            <a:r>
              <a:rPr lang="en" sz="1800" b="0">
                <a:solidFill>
                  <a:srgbClr val="000000"/>
                </a:solidFill>
                <a:latin typeface="Arial"/>
                <a:ea typeface="Arial"/>
                <a:cs typeface="Arial"/>
                <a:sym typeface="Arial"/>
              </a:rPr>
              <a:t>They can also see that there are some travel destinations that are less popular than others. </a:t>
            </a:r>
            <a:endParaRPr sz="1800" b="0">
              <a:solidFill>
                <a:srgbClr val="000000"/>
              </a:solidFill>
              <a:latin typeface="Arial"/>
              <a:ea typeface="Arial"/>
              <a:cs typeface="Arial"/>
              <a:sym typeface="Arial"/>
            </a:endParaRPr>
          </a:p>
          <a:p>
            <a:pPr marL="0" lvl="0" indent="457200" algn="l" rtl="0">
              <a:lnSpc>
                <a:spcPct val="115000"/>
              </a:lnSpc>
              <a:spcBef>
                <a:spcPts val="0"/>
              </a:spcBef>
              <a:spcAft>
                <a:spcPts val="0"/>
              </a:spcAft>
              <a:buNone/>
            </a:pPr>
            <a:r>
              <a:rPr lang="en" sz="1800" b="0">
                <a:solidFill>
                  <a:srgbClr val="000000"/>
                </a:solidFill>
                <a:latin typeface="Arial"/>
                <a:ea typeface="Arial"/>
                <a:cs typeface="Arial"/>
                <a:sym typeface="Arial"/>
              </a:rPr>
              <a:t>Finally they can see the items that have been in their inventory for over five years. </a:t>
            </a:r>
            <a:endParaRPr sz="1800" b="0">
              <a:solidFill>
                <a:srgbClr val="000000"/>
              </a:solidFill>
              <a:latin typeface="Arial"/>
              <a:ea typeface="Arial"/>
              <a:cs typeface="Arial"/>
              <a:sym typeface="Arial"/>
            </a:endParaRPr>
          </a:p>
          <a:p>
            <a:pPr marL="0" lvl="0" indent="0" algn="l" rtl="0">
              <a:spcBef>
                <a:spcPts val="0"/>
              </a:spcBef>
              <a:spcAft>
                <a:spcPts val="0"/>
              </a:spcAft>
              <a:buNone/>
            </a:pPr>
            <a:endParaRPr sz="1800"/>
          </a:p>
        </p:txBody>
      </p:sp>
      <p:pic>
        <p:nvPicPr>
          <p:cNvPr id="325" name="Google Shape;325;p21"/>
          <p:cNvPicPr preferRelativeResize="0"/>
          <p:nvPr/>
        </p:nvPicPr>
        <p:blipFill>
          <a:blip r:embed="rId3">
            <a:alphaModFix/>
          </a:blip>
          <a:stretch>
            <a:fillRect/>
          </a:stretch>
        </p:blipFill>
        <p:spPr>
          <a:xfrm>
            <a:off x="210725" y="1533075"/>
            <a:ext cx="3853276" cy="223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261575" y="444500"/>
            <a:ext cx="7222200" cy="1106700"/>
          </a:xfrm>
          <a:prstGeom prst="rect">
            <a:avLst/>
          </a:prstGeom>
        </p:spPr>
        <p:txBody>
          <a:bodyPr spcFirstLastPara="1" wrap="square" lIns="91425" tIns="91425" rIns="91425" bIns="91425" anchor="ctr" anchorCtr="0">
            <a:normAutofit/>
          </a:bodyPr>
          <a:lstStyle/>
          <a:p>
            <a:pPr marL="0" lvl="0" indent="457200" algn="l" rtl="0">
              <a:lnSpc>
                <a:spcPct val="115000"/>
              </a:lnSpc>
              <a:spcBef>
                <a:spcPts val="0"/>
              </a:spcBef>
              <a:spcAft>
                <a:spcPts val="0"/>
              </a:spcAft>
              <a:buNone/>
            </a:pPr>
            <a:r>
              <a:rPr lang="en" sz="2400" b="0">
                <a:solidFill>
                  <a:srgbClr val="000000"/>
                </a:solidFill>
                <a:latin typeface="Arial"/>
                <a:ea typeface="Arial"/>
                <a:cs typeface="Arial"/>
                <a:sym typeface="Arial"/>
              </a:rPr>
              <a:t>Have you ever wanted to travel the world?</a:t>
            </a:r>
            <a:endParaRPr sz="2400"/>
          </a:p>
        </p:txBody>
      </p:sp>
      <p:sp>
        <p:nvSpPr>
          <p:cNvPr id="284" name="Google Shape;284;p14"/>
          <p:cNvSpPr txBox="1">
            <a:spLocks noGrp="1"/>
          </p:cNvSpPr>
          <p:nvPr>
            <p:ph type="subTitle" idx="1"/>
          </p:nvPr>
        </p:nvSpPr>
        <p:spPr>
          <a:xfrm>
            <a:off x="824000" y="2186225"/>
            <a:ext cx="4555500" cy="256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00000"/>
                </a:solidFill>
                <a:latin typeface="Arial"/>
                <a:ea typeface="Arial"/>
                <a:cs typeface="Arial"/>
                <a:sym typeface="Arial"/>
              </a:rPr>
              <a:t>Our team of SQL developers is working with the company Outland Adventures to assist them in creating a database.</a:t>
            </a: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000000"/>
                </a:solidFill>
                <a:latin typeface="Arial"/>
                <a:ea typeface="Arial"/>
                <a:cs typeface="Arial"/>
                <a:sym typeface="Arial"/>
              </a:rPr>
              <a:t>Outland Adventures is a business created by outdoor enthusiasts to encourage those who have an interest in hiking and camping to explore locations they may not get a chance to explore otherwise. </a:t>
            </a:r>
            <a:endParaRPr>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285" name="Google Shape;285;p14"/>
          <p:cNvPicPr preferRelativeResize="0"/>
          <p:nvPr/>
        </p:nvPicPr>
        <p:blipFill>
          <a:blip r:embed="rId3">
            <a:alphaModFix/>
          </a:blip>
          <a:stretch>
            <a:fillRect/>
          </a:stretch>
        </p:blipFill>
        <p:spPr>
          <a:xfrm>
            <a:off x="5379500" y="2186225"/>
            <a:ext cx="3554200" cy="236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570000" y="1397053"/>
            <a:ext cx="4255500" cy="23799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 sz="1800" b="0">
                <a:solidFill>
                  <a:srgbClr val="000000"/>
                </a:solidFill>
                <a:latin typeface="Arial"/>
                <a:ea typeface="Arial"/>
                <a:cs typeface="Arial"/>
                <a:sym typeface="Arial"/>
              </a:rPr>
              <a:t>Blythe Timmerson and Jim Ford and their team of expert guides have made a large number of international trips for their customers to participate in, as well as providing high quality camping and hiking equipment to either rent or buy.</a:t>
            </a:r>
            <a:endParaRPr/>
          </a:p>
        </p:txBody>
      </p:sp>
      <p:pic>
        <p:nvPicPr>
          <p:cNvPr id="291" name="Google Shape;291;p15"/>
          <p:cNvPicPr preferRelativeResize="0"/>
          <p:nvPr/>
        </p:nvPicPr>
        <p:blipFill>
          <a:blip r:embed="rId3">
            <a:alphaModFix/>
          </a:blip>
          <a:stretch>
            <a:fillRect/>
          </a:stretch>
        </p:blipFill>
        <p:spPr>
          <a:xfrm>
            <a:off x="5132775" y="1418513"/>
            <a:ext cx="3459700" cy="23064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p:nvPr/>
        </p:nvSpPr>
        <p:spPr>
          <a:xfrm>
            <a:off x="304800" y="304800"/>
            <a:ext cx="8449200" cy="44124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 sz="1800"/>
              <a:t>Timmerson and Ford wanted to find out if there was any way they could better optimize their business.</a:t>
            </a:r>
            <a:endParaRPr sz="1800"/>
          </a:p>
          <a:p>
            <a:pPr marL="0" lvl="0" indent="457200" algn="l" rtl="0">
              <a:lnSpc>
                <a:spcPct val="115000"/>
              </a:lnSpc>
              <a:spcBef>
                <a:spcPts val="0"/>
              </a:spcBef>
              <a:spcAft>
                <a:spcPts val="0"/>
              </a:spcAft>
              <a:buNone/>
            </a:pPr>
            <a:endParaRPr/>
          </a:p>
          <a:p>
            <a:pPr marL="0" lvl="0" indent="457200" algn="l" rtl="0">
              <a:lnSpc>
                <a:spcPct val="115000"/>
              </a:lnSpc>
              <a:spcBef>
                <a:spcPts val="0"/>
              </a:spcBef>
              <a:spcAft>
                <a:spcPts val="0"/>
              </a:spcAft>
              <a:buNone/>
            </a:pPr>
            <a:endParaRPr sz="1200"/>
          </a:p>
          <a:p>
            <a:pPr marL="0" lvl="0" indent="457200" algn="l" rtl="0">
              <a:lnSpc>
                <a:spcPct val="115000"/>
              </a:lnSpc>
              <a:spcBef>
                <a:spcPts val="0"/>
              </a:spcBef>
              <a:spcAft>
                <a:spcPts val="0"/>
              </a:spcAft>
              <a:buNone/>
            </a:pPr>
            <a:r>
              <a:rPr lang="en" sz="1200"/>
              <a:t> Due to this curiosity, they reached out to create a database for their company so they could answer a few questions they had about some of the processes of their business model. </a:t>
            </a:r>
            <a:endParaRPr sz="1200"/>
          </a:p>
          <a:p>
            <a:pPr marL="0" lvl="0" indent="457200" algn="l" rtl="0">
              <a:lnSpc>
                <a:spcPct val="115000"/>
              </a:lnSpc>
              <a:spcBef>
                <a:spcPts val="0"/>
              </a:spcBef>
              <a:spcAft>
                <a:spcPts val="0"/>
              </a:spcAft>
              <a:buNone/>
            </a:pPr>
            <a:r>
              <a:rPr lang="en" sz="1200"/>
              <a:t>One of the things they would like to know is if they are selling enough equipment to justify allowing customers to buy their equipment. </a:t>
            </a:r>
            <a:endParaRPr sz="1200"/>
          </a:p>
          <a:p>
            <a:pPr marL="0" lvl="0" indent="457200" algn="l" rtl="0">
              <a:lnSpc>
                <a:spcPct val="115000"/>
              </a:lnSpc>
              <a:spcBef>
                <a:spcPts val="0"/>
              </a:spcBef>
              <a:spcAft>
                <a:spcPts val="0"/>
              </a:spcAft>
              <a:buNone/>
            </a:pPr>
            <a:r>
              <a:rPr lang="en" sz="1200"/>
              <a:t>They also wanted to know if any of the locations they have trips for seem to be losing popularity. The last thing they were wanting to figure out is if any of their inventory has been sitting on their shelves for over five years.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4" name="Picture 3">
            <a:extLst>
              <a:ext uri="{FF2B5EF4-FFF2-40B4-BE49-F238E27FC236}">
                <a16:creationId xmlns:a16="http://schemas.microsoft.com/office/drawing/2014/main" id="{15C52B9E-14BD-1DC1-EE55-F99D688DF993}"/>
              </a:ext>
            </a:extLst>
          </p:cNvPr>
          <p:cNvPicPr>
            <a:picLocks noChangeAspect="1"/>
          </p:cNvPicPr>
          <p:nvPr/>
        </p:nvPicPr>
        <p:blipFill>
          <a:blip r:embed="rId3"/>
          <a:stretch>
            <a:fillRect/>
          </a:stretch>
        </p:blipFill>
        <p:spPr>
          <a:xfrm>
            <a:off x="475422" y="175718"/>
            <a:ext cx="8193155" cy="4792063"/>
          </a:xfrm>
          <a:prstGeom prst="rect">
            <a:avLst/>
          </a:prstGeom>
          <a:ln w="76200">
            <a:solidFill>
              <a:schemeClr val="bg2"/>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p:nvPr/>
        </p:nvSpPr>
        <p:spPr>
          <a:xfrm>
            <a:off x="313850" y="1142100"/>
            <a:ext cx="3000000" cy="30000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 dirty="0"/>
              <a:t>For their first question, we made a report on the total monetary value of all of the orders they had made for equipment. </a:t>
            </a:r>
            <a:endParaRPr dirty="0"/>
          </a:p>
          <a:p>
            <a:pPr marL="0" lvl="0" indent="457200" algn="l" rtl="0">
              <a:lnSpc>
                <a:spcPct val="115000"/>
              </a:lnSpc>
              <a:spcBef>
                <a:spcPts val="0"/>
              </a:spcBef>
              <a:spcAft>
                <a:spcPts val="0"/>
              </a:spcAft>
              <a:buNone/>
            </a:pPr>
            <a:endParaRPr dirty="0"/>
          </a:p>
          <a:p>
            <a:pPr marL="0" lvl="0" indent="457200" algn="l" rtl="0">
              <a:lnSpc>
                <a:spcPct val="115000"/>
              </a:lnSpc>
              <a:spcBef>
                <a:spcPts val="0"/>
              </a:spcBef>
              <a:spcAft>
                <a:spcPts val="0"/>
              </a:spcAft>
              <a:buNone/>
            </a:pPr>
            <a:r>
              <a:rPr lang="en" dirty="0"/>
              <a:t>We then compared that to the total monetary value of all the sales they made with the equipment. What we found was that the total of the expenses exceeds the total of sales made.</a:t>
            </a:r>
            <a:endParaRPr dirty="0"/>
          </a:p>
        </p:txBody>
      </p:sp>
      <p:pic>
        <p:nvPicPr>
          <p:cNvPr id="307" name="Google Shape;307;p18"/>
          <p:cNvPicPr preferRelativeResize="0"/>
          <p:nvPr/>
        </p:nvPicPr>
        <p:blipFill>
          <a:blip r:embed="rId3">
            <a:alphaModFix/>
          </a:blip>
          <a:stretch>
            <a:fillRect/>
          </a:stretch>
        </p:blipFill>
        <p:spPr>
          <a:xfrm>
            <a:off x="3710225" y="1654625"/>
            <a:ext cx="5127575" cy="183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p:nvPr/>
        </p:nvSpPr>
        <p:spPr>
          <a:xfrm>
            <a:off x="5759938" y="1629034"/>
            <a:ext cx="3000000" cy="264136"/>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US" sz="3200" b="1" dirty="0">
                <a:solidFill>
                  <a:schemeClr val="bg1"/>
                </a:solidFill>
              </a:rPr>
              <a:t>The Script:</a:t>
            </a:r>
            <a:endParaRPr sz="3200" b="1" dirty="0">
              <a:solidFill>
                <a:schemeClr val="bg1"/>
              </a:solidFill>
            </a:endParaRPr>
          </a:p>
        </p:txBody>
      </p:sp>
      <p:pic>
        <p:nvPicPr>
          <p:cNvPr id="3" name="Picture 2">
            <a:extLst>
              <a:ext uri="{FF2B5EF4-FFF2-40B4-BE49-F238E27FC236}">
                <a16:creationId xmlns:a16="http://schemas.microsoft.com/office/drawing/2014/main" id="{48CD3FE3-CB6A-DFB2-20B0-B6BF67F16985}"/>
              </a:ext>
            </a:extLst>
          </p:cNvPr>
          <p:cNvPicPr>
            <a:picLocks noChangeAspect="1"/>
          </p:cNvPicPr>
          <p:nvPr/>
        </p:nvPicPr>
        <p:blipFill>
          <a:blip r:embed="rId3"/>
          <a:stretch>
            <a:fillRect/>
          </a:stretch>
        </p:blipFill>
        <p:spPr>
          <a:xfrm>
            <a:off x="384062" y="240640"/>
            <a:ext cx="5299019" cy="3896591"/>
          </a:xfrm>
          <a:prstGeom prst="rect">
            <a:avLst/>
          </a:prstGeom>
        </p:spPr>
      </p:pic>
      <p:pic>
        <p:nvPicPr>
          <p:cNvPr id="5" name="Picture 4">
            <a:extLst>
              <a:ext uri="{FF2B5EF4-FFF2-40B4-BE49-F238E27FC236}">
                <a16:creationId xmlns:a16="http://schemas.microsoft.com/office/drawing/2014/main" id="{83CDEE0E-00A2-4630-B25D-8D1444738153}"/>
              </a:ext>
            </a:extLst>
          </p:cNvPr>
          <p:cNvPicPr>
            <a:picLocks noChangeAspect="1"/>
          </p:cNvPicPr>
          <p:nvPr/>
        </p:nvPicPr>
        <p:blipFill>
          <a:blip r:embed="rId4"/>
          <a:stretch>
            <a:fillRect/>
          </a:stretch>
        </p:blipFill>
        <p:spPr>
          <a:xfrm>
            <a:off x="4373064" y="3809835"/>
            <a:ext cx="4386874" cy="1181265"/>
          </a:xfrm>
          <a:prstGeom prst="rect">
            <a:avLst/>
          </a:prstGeom>
        </p:spPr>
      </p:pic>
    </p:spTree>
    <p:extLst>
      <p:ext uri="{BB962C8B-B14F-4D97-AF65-F5344CB8AC3E}">
        <p14:creationId xmlns:p14="http://schemas.microsoft.com/office/powerpoint/2010/main" val="390987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p:nvPr/>
        </p:nvSpPr>
        <p:spPr>
          <a:xfrm>
            <a:off x="486225" y="943838"/>
            <a:ext cx="3000000" cy="30000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 dirty="0"/>
              <a:t>The second report we pulled was to show the trends in bookings for the different locations for trips soon and trips in the future. </a:t>
            </a:r>
            <a:endParaRPr dirty="0"/>
          </a:p>
          <a:p>
            <a:pPr marL="0" lvl="0" indent="457200" algn="l" rtl="0">
              <a:lnSpc>
                <a:spcPct val="115000"/>
              </a:lnSpc>
              <a:spcBef>
                <a:spcPts val="0"/>
              </a:spcBef>
              <a:spcAft>
                <a:spcPts val="0"/>
              </a:spcAft>
              <a:buNone/>
            </a:pPr>
            <a:r>
              <a:rPr lang="en" dirty="0"/>
              <a:t>The information given by the report, we can see that Southern Europe is not a popular trip location, as it has had no bookings for its future trips. </a:t>
            </a:r>
            <a:endParaRPr dirty="0"/>
          </a:p>
          <a:p>
            <a:pPr marL="0" lvl="0" indent="457200" algn="l" rtl="0">
              <a:lnSpc>
                <a:spcPct val="115000"/>
              </a:lnSpc>
              <a:spcBef>
                <a:spcPts val="0"/>
              </a:spcBef>
              <a:spcAft>
                <a:spcPts val="0"/>
              </a:spcAft>
              <a:buNone/>
            </a:pPr>
            <a:r>
              <a:rPr lang="en" dirty="0"/>
              <a:t>There is also a trend for bookings for trips in Asia.</a:t>
            </a:r>
            <a:endParaRPr dirty="0"/>
          </a:p>
        </p:txBody>
      </p:sp>
      <p:pic>
        <p:nvPicPr>
          <p:cNvPr id="313" name="Google Shape;313;p19"/>
          <p:cNvPicPr preferRelativeResize="0"/>
          <p:nvPr/>
        </p:nvPicPr>
        <p:blipFill>
          <a:blip r:embed="rId3">
            <a:alphaModFix/>
          </a:blip>
          <a:stretch>
            <a:fillRect/>
          </a:stretch>
        </p:blipFill>
        <p:spPr>
          <a:xfrm>
            <a:off x="4266600" y="1231900"/>
            <a:ext cx="4610350" cy="242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p:nvPr/>
        </p:nvSpPr>
        <p:spPr>
          <a:xfrm>
            <a:off x="5759938" y="1629034"/>
            <a:ext cx="3000000" cy="264136"/>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US" sz="3200" b="1" dirty="0">
                <a:solidFill>
                  <a:schemeClr val="bg1"/>
                </a:solidFill>
              </a:rPr>
              <a:t>The Script:</a:t>
            </a:r>
            <a:endParaRPr sz="3200" b="1" dirty="0">
              <a:solidFill>
                <a:schemeClr val="bg1"/>
              </a:solidFill>
            </a:endParaRPr>
          </a:p>
        </p:txBody>
      </p:sp>
      <p:pic>
        <p:nvPicPr>
          <p:cNvPr id="4" name="Picture 3">
            <a:extLst>
              <a:ext uri="{FF2B5EF4-FFF2-40B4-BE49-F238E27FC236}">
                <a16:creationId xmlns:a16="http://schemas.microsoft.com/office/drawing/2014/main" id="{CD78EA97-D496-9477-A6A6-084D5E2AC096}"/>
              </a:ext>
            </a:extLst>
          </p:cNvPr>
          <p:cNvPicPr>
            <a:picLocks noChangeAspect="1"/>
          </p:cNvPicPr>
          <p:nvPr/>
        </p:nvPicPr>
        <p:blipFill>
          <a:blip r:embed="rId3"/>
          <a:stretch>
            <a:fillRect/>
          </a:stretch>
        </p:blipFill>
        <p:spPr>
          <a:xfrm>
            <a:off x="171096" y="117764"/>
            <a:ext cx="5490456" cy="4772891"/>
          </a:xfrm>
          <a:prstGeom prst="rect">
            <a:avLst/>
          </a:prstGeom>
        </p:spPr>
      </p:pic>
      <p:pic>
        <p:nvPicPr>
          <p:cNvPr id="7" name="Picture 6">
            <a:extLst>
              <a:ext uri="{FF2B5EF4-FFF2-40B4-BE49-F238E27FC236}">
                <a16:creationId xmlns:a16="http://schemas.microsoft.com/office/drawing/2014/main" id="{B2258773-8591-F96F-C3F3-17678537F1D3}"/>
              </a:ext>
            </a:extLst>
          </p:cNvPr>
          <p:cNvPicPr>
            <a:picLocks noChangeAspect="1"/>
          </p:cNvPicPr>
          <p:nvPr/>
        </p:nvPicPr>
        <p:blipFill>
          <a:blip r:embed="rId4"/>
          <a:stretch>
            <a:fillRect/>
          </a:stretch>
        </p:blipFill>
        <p:spPr>
          <a:xfrm>
            <a:off x="5800202" y="3522204"/>
            <a:ext cx="3138066" cy="1580760"/>
          </a:xfrm>
          <a:prstGeom prst="rect">
            <a:avLst/>
          </a:prstGeom>
        </p:spPr>
      </p:pic>
    </p:spTree>
    <p:extLst>
      <p:ext uri="{BB962C8B-B14F-4D97-AF65-F5344CB8AC3E}">
        <p14:creationId xmlns:p14="http://schemas.microsoft.com/office/powerpoint/2010/main" val="3198028980"/>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508</Words>
  <Application>Microsoft Office PowerPoint</Application>
  <PresentationFormat>On-screen Show (16:9)</PresentationFormat>
  <Paragraphs>35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Source Sans Pro</vt:lpstr>
      <vt:lpstr>Maven Pro</vt:lpstr>
      <vt:lpstr>Nunito</vt:lpstr>
      <vt:lpstr>Momentum</vt:lpstr>
      <vt:lpstr>Group 2 Module 11.2 Assignment 12/8/23</vt:lpstr>
      <vt:lpstr>Have you ever wanted to travel the world?</vt:lpstr>
      <vt:lpstr>Blythe Timmerson and Jim Ford and their team of expert guides have made a large number of international trips for their customers to participate in, as well as providing high quality camping and hiking equipment to either rent or buy.</vt:lpstr>
      <vt:lpstr>PowerPoint Presentation</vt:lpstr>
      <vt:lpstr>PowerPoint Presentation</vt:lpstr>
      <vt:lpstr>PowerPoint Presentation</vt:lpstr>
      <vt:lpstr>PowerPoint Presentation</vt:lpstr>
      <vt:lpstr>PowerPoint Presentation</vt:lpstr>
      <vt:lpstr>PowerPoint Presentation</vt:lpstr>
      <vt:lpstr>The final report shows the data for any of the equipment that has an age over five years old in the system.   This report shows that there are two items that have been in the system for over 5 years, being two high quality pocket compasses.  </vt:lpstr>
      <vt:lpstr>PowerPoint Presentation</vt:lpstr>
      <vt:lpstr>From this information, Timmerson and Ford can better learn the information they need to better provide great adventures to their customers.  That information being that sale prices don’t quite meet enough to make a profit for the company.  They can also see that there are some travel destinations that are less popular than others.  Finally they can see the items that have been in their inventory for over five years.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Module 11.2 Assignment 12/8/23</dc:title>
  <cp:lastModifiedBy>Michael A. Richey</cp:lastModifiedBy>
  <cp:revision>3</cp:revision>
  <dcterms:modified xsi:type="dcterms:W3CDTF">2023-12-15T19:17:57Z</dcterms:modified>
</cp:coreProperties>
</file>