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15" d="100"/>
          <a:sy n="115" d="100"/>
        </p:scale>
        <p:origin x="144" y="360"/>
      </p:cViewPr>
      <p:guideLst>
        <p:guide pos="3067" orient="horz"/>
        <p:guide pos="2026"/>
        <p:guide pos="5654"/>
        <p:guide pos="1253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2BA7AD6-A32D-413E-9758-E3233317A795}" type="datetimeFigureOut">
              <a:rPr lang="ru-RU"/>
              <a:t/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21E266C-90AA-4AA2-A767-26315DE41ADE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1) Ключевую роль в продажах играет эффективная целевая рассылка. Рассылки позволяют оперативно информировать клиентов об актуальных предложениях и сервисах компании. Однако каждая рассылка сопряжена с различными издержками, что может негативно сказаться на лояльности клиентов в долгосрочной перспективе. </a:t>
            </a:r>
            <a:br>
              <a:rPr lang="ru-RU"/>
            </a:br>
            <a:r>
              <a:rPr lang="ru-RU"/>
              <a:t>2) На основе больших данных о предыдущем опыте взаимодействия с клиентами участникам </a:t>
            </a:r>
            <a:r>
              <a:rPr lang="ru-RU"/>
              <a:t>хакатона</a:t>
            </a:r>
            <a:r>
              <a:rPr lang="ru-RU"/>
              <a:t> предстоит разработать модель, позволяющую прогнозировать вероятность покупки клиентами дополнительных услуг, в частности, приобретения машиномест в паркинге. </a:t>
            </a:r>
            <a:br>
              <a:rPr lang="ru-RU"/>
            </a:br>
            <a:r>
              <a:rPr lang="ru-RU"/>
              <a:t>3) Разработанное решение позволит компании снизить затраты и улучшить лояльность клиентов за счет более персонифицированного подхода.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21E266C-90AA-4AA2-A767-26315DE41ADE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Команда </a:t>
            </a:r>
            <a:r>
              <a:rPr lang="ru-RU"/>
              <a:t>TruePipe</a:t>
            </a:r>
            <a:r>
              <a:rPr lang="ru-RU"/>
              <a:t> занималась разработкой классификационной модели для оценки склонности клиента к приобретению машиноместа (ММ). Были взяты в разработку два сценария пользовательского поведения: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21E266C-90AA-4AA2-A767-26315DE41ADE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Команда </a:t>
            </a:r>
            <a:r>
              <a:rPr lang="ru-RU"/>
              <a:t>TruePipe</a:t>
            </a:r>
            <a:r>
              <a:rPr lang="ru-RU"/>
              <a:t> занималась разработкой классификационной модели для оценки склонности клиента к приобретению машиноместа (ММ). Были взяты в разработку два сценария пользовательского поведения: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21E266C-90AA-4AA2-A767-26315DE41ADE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На основе вышеупомянутых сценариев были созданы синтетические </a:t>
            </a:r>
            <a:r>
              <a:rPr lang="ru-RU"/>
              <a:t>датасеты</a:t>
            </a:r>
            <a:r>
              <a:rPr lang="ru-RU"/>
              <a:t> для обучения и выполнены прогнозы с подбором </a:t>
            </a:r>
            <a:r>
              <a:rPr lang="ru-RU"/>
              <a:t>гиперпараметров</a:t>
            </a:r>
            <a:r>
              <a:rPr lang="ru-RU"/>
              <a:t> по клиентам с использованием библиотеки </a:t>
            </a:r>
            <a:r>
              <a:rPr lang="ru-RU"/>
              <a:t>CatBoost</a:t>
            </a:r>
            <a:r>
              <a:rPr lang="ru-RU"/>
              <a:t>. Лучшее решение перешло в модель для дальнейшего тестирования.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Уникальность нашего решения: глубокая работа с анализом данных, использование сценарного подхода, выдвижение и проверка собственных гипотез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21E266C-90AA-4AA2-A767-26315DE41ADE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На основе вышеупомянутых сценариев были созданы синтетические </a:t>
            </a:r>
            <a:r>
              <a:rPr lang="ru-RU"/>
              <a:t>датасеты</a:t>
            </a:r>
            <a:r>
              <a:rPr lang="ru-RU"/>
              <a:t> для обучения и выполнены прогнозы с подбором </a:t>
            </a:r>
            <a:r>
              <a:rPr lang="ru-RU"/>
              <a:t>гиперпараметров</a:t>
            </a:r>
            <a:r>
              <a:rPr lang="ru-RU"/>
              <a:t> по клиентам с использованием библиотеки </a:t>
            </a:r>
            <a:r>
              <a:rPr lang="ru-RU"/>
              <a:t>CatBoost</a:t>
            </a:r>
            <a:r>
              <a:rPr lang="ru-RU"/>
              <a:t>. Лучшее решение перешло в модель для дальнейшего тестирования.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Уникальность нашего решения: глубокая работа с анализом данных, использование сценарного подхода, выдвижение и проверка собственных гипотез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21E266C-90AA-4AA2-A767-26315DE41ADE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На основе вышеупомянутых сценариев были созданы синтетические </a:t>
            </a:r>
            <a:r>
              <a:rPr lang="ru-RU"/>
              <a:t>датасеты</a:t>
            </a:r>
            <a:r>
              <a:rPr lang="ru-RU"/>
              <a:t> для обучения и выполнены прогнозы с подбором </a:t>
            </a:r>
            <a:r>
              <a:rPr lang="ru-RU"/>
              <a:t>гиперпараметров</a:t>
            </a:r>
            <a:r>
              <a:rPr lang="ru-RU"/>
              <a:t> по клиентам с использованием библиотеки </a:t>
            </a:r>
            <a:r>
              <a:rPr lang="ru-RU"/>
              <a:t>CatBoost</a:t>
            </a:r>
            <a:r>
              <a:rPr lang="ru-RU"/>
              <a:t>. Лучшее решение перешло в модель для дальнейшего тестирования.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Уникальность нашего решения: глубокая работа с анализом данных, использование сценарного подхода, выдвижение и проверка собственных гипотез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21E266C-90AA-4AA2-A767-26315DE41ADE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6.jp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3151" t="0" r="0" b="3888"/>
          <a:stretch/>
        </p:blipFill>
        <p:spPr bwMode="auto">
          <a:xfrm>
            <a:off x="7429500" y="0"/>
            <a:ext cx="4762500" cy="684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tx2">
                  <a:lumMod val="50000"/>
                </a:schemeClr>
              </a:gs>
              <a:gs pos="100000">
                <a:schemeClr val="tx2">
                  <a:lumMod val="50000"/>
                  <a:alpha val="3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Box 8"/>
          <p:cNvSpPr txBox="1"/>
          <p:nvPr/>
        </p:nvSpPr>
        <p:spPr bwMode="auto">
          <a:xfrm>
            <a:off x="538717" y="2383583"/>
            <a:ext cx="6890783" cy="175432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Raleway Black"/>
              </a:rPr>
              <a:t>МОДЕЛЬ СКЛОННОСТИ </a:t>
            </a:r>
            <a:endParaRPr/>
          </a:p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Raleway Black"/>
              </a:rPr>
              <a:t>КЛИЕНТА К ПРИОБРЕТЕНИЮ МАШИНОМЕСТА</a:t>
            </a:r>
            <a:endParaRPr/>
          </a:p>
        </p:txBody>
      </p:sp>
      <p:sp>
        <p:nvSpPr>
          <p:cNvPr id="10" name="TextBox 9"/>
          <p:cNvSpPr txBox="1"/>
          <p:nvPr/>
        </p:nvSpPr>
        <p:spPr bwMode="auto">
          <a:xfrm>
            <a:off x="552892" y="446568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400">
                <a:solidFill>
                  <a:schemeClr val="bg1"/>
                </a:solidFill>
                <a:latin typeface="Raleway"/>
                <a:ea typeface="Cascadia Code SemiBold"/>
                <a:cs typeface="Cascadia Code SemiBold"/>
              </a:rPr>
              <a:t>Цифровой прорыв</a:t>
            </a:r>
            <a:endParaRPr/>
          </a:p>
        </p:txBody>
      </p:sp>
      <p:sp>
        <p:nvSpPr>
          <p:cNvPr id="11" name="Прямоугольник: скругленные углы 10"/>
          <p:cNvSpPr/>
          <p:nvPr/>
        </p:nvSpPr>
        <p:spPr bwMode="auto">
          <a:xfrm>
            <a:off x="3454648" y="446568"/>
            <a:ext cx="2641352" cy="46166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Raleway Medium"/>
              </a:rPr>
              <a:t>СЕЗОН: ИИ</a:t>
            </a:r>
            <a:endParaRPr/>
          </a:p>
        </p:txBody>
      </p:sp>
      <p:sp>
        <p:nvSpPr>
          <p:cNvPr id="13" name="TextBox 12"/>
          <p:cNvSpPr txBox="1"/>
          <p:nvPr/>
        </p:nvSpPr>
        <p:spPr bwMode="auto">
          <a:xfrm>
            <a:off x="552892" y="5849116"/>
            <a:ext cx="265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chemeClr val="bg1"/>
                </a:solidFill>
                <a:latin typeface="Montserrat Light"/>
                <a:ea typeface="Cascadia Code SemiBold"/>
                <a:cs typeface="Cascadia Code SemiBold"/>
              </a:defRPr>
            </a:lvl1pPr>
          </a:lstStyle>
          <a:p>
            <a:pPr>
              <a:defRPr/>
            </a:pPr>
            <a:r>
              <a:rPr lang="ru-RU"/>
              <a:t>НИЖНИЙ НОВГОРОД</a:t>
            </a:r>
            <a:endParaRPr/>
          </a:p>
          <a:p>
            <a:pPr>
              <a:defRPr/>
            </a:pPr>
            <a:r>
              <a:rPr lang="ru-RU"/>
              <a:t>СЕНТЯБРЬ 2023</a:t>
            </a:r>
            <a:endParaRPr/>
          </a:p>
        </p:txBody>
      </p:sp>
      <p:sp>
        <p:nvSpPr>
          <p:cNvPr id="14" name="TextBox 13"/>
          <p:cNvSpPr txBox="1"/>
          <p:nvPr/>
        </p:nvSpPr>
        <p:spPr bwMode="auto">
          <a:xfrm>
            <a:off x="552892" y="1906819"/>
            <a:ext cx="324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Montserrat Light"/>
                <a:ea typeface="Cascadia Code SemiBold"/>
                <a:cs typeface="Cascadia Code SemiBold"/>
              </a:rPr>
              <a:t>ВСЕРОССИЙСКИЙ ХАКАТОН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0" y="-1"/>
            <a:ext cx="12192000" cy="6857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 bwMode="auto">
          <a:xfrm>
            <a:off x="6635121" y="727704"/>
            <a:ext cx="4898065" cy="12003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Raleway Black"/>
              </a:rPr>
              <a:t>С ВАМИ БЫЛА КОМАНДА </a:t>
            </a:r>
            <a:r>
              <a:rPr lang="en-US" sz="3600">
                <a:solidFill>
                  <a:schemeClr val="bg1"/>
                </a:solidFill>
                <a:latin typeface="Raleway Black"/>
              </a:rPr>
              <a:t>TruePipe</a:t>
            </a:r>
            <a:endParaRPr lang="ru-RU" sz="3600">
              <a:solidFill>
                <a:schemeClr val="bg1"/>
              </a:solidFill>
              <a:latin typeface="Raleway Black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635122" y="1959933"/>
            <a:ext cx="4898065" cy="489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23743" y="2655740"/>
            <a:ext cx="70559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" sz="3200" b="1">
                <a:solidFill>
                  <a:schemeClr val="bg1"/>
                </a:solidFill>
                <a:latin typeface="Raleway"/>
              </a:rPr>
              <a:t>“Making things easy is hard.”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1438500" y="3428997"/>
            <a:ext cx="70559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" sz="2000">
                <a:solidFill>
                  <a:schemeClr val="bg1"/>
                </a:solidFill>
                <a:latin typeface="Raleway"/>
              </a:rPr>
              <a:t>– Ted Nelson, philosopher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seince"/>
          <p:cNvPicPr>
            <a:picLocks noChangeAspect="1" noChangeArrowheads="1"/>
          </p:cNvPicPr>
          <p:nvPr/>
        </p:nvPicPr>
        <p:blipFill>
          <a:blip r:embed="rId2"/>
          <a:srcRect l="0" t="21875" r="0" b="21875"/>
          <a:stretch/>
        </p:blipFill>
        <p:spPr bwMode="auto">
          <a:xfrm>
            <a:off x="0" y="-25668"/>
            <a:ext cx="12237632" cy="6883668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 bwMode="auto">
          <a:xfrm>
            <a:off x="0" y="-25667"/>
            <a:ext cx="12237632" cy="6889946"/>
          </a:xfrm>
          <a:prstGeom prst="rect">
            <a:avLst/>
          </a:prstGeom>
          <a:solidFill>
            <a:schemeClr val="tx2">
              <a:lumMod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 flipH="1">
            <a:off x="541370" y="197533"/>
            <a:ext cx="5081275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schemeClr val="bg1"/>
                </a:solidFill>
                <a:latin typeface="Raleway Black"/>
              </a:defRPr>
            </a:lvl1pPr>
          </a:lstStyle>
          <a:p>
            <a:pPr>
              <a:defRPr/>
            </a:pPr>
            <a:r>
              <a:rPr lang="ru-RU" b="1" spc="50">
                <a:ln w="0">
                  <a:solidFill>
                    <a:schemeClr val="bg1"/>
                  </a:solidFill>
                </a:ln>
              </a:rPr>
              <a:t>КОМАНДА </a:t>
            </a:r>
            <a:r>
              <a:rPr lang="en-US" b="1" spc="50">
                <a:ln w="0">
                  <a:solidFill>
                    <a:schemeClr val="bg1"/>
                  </a:solidFill>
                </a:ln>
              </a:rPr>
              <a:t>TruePipe</a:t>
            </a:r>
            <a:endParaRPr lang="ru-RU" b="1" spc="50">
              <a:ln w="0">
                <a:solidFill>
                  <a:schemeClr val="bg1"/>
                </a:solidFill>
              </a:ln>
            </a:endParaRPr>
          </a:p>
        </p:txBody>
      </p:sp>
      <p:grpSp>
        <p:nvGrpSpPr>
          <p:cNvPr id="30" name="Группа 29"/>
          <p:cNvGrpSpPr/>
          <p:nvPr/>
        </p:nvGrpSpPr>
        <p:grpSpPr bwMode="auto">
          <a:xfrm>
            <a:off x="228112" y="1037667"/>
            <a:ext cx="3416961" cy="3055336"/>
            <a:chOff x="340846" y="1476730"/>
            <a:chExt cx="3416961" cy="3055336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/>
            <a:srcRect l="401" t="0" r="400" b="0"/>
            <a:stretch/>
          </p:blipFill>
          <p:spPr bwMode="auto">
            <a:xfrm>
              <a:off x="1096043" y="1476730"/>
              <a:ext cx="1906569" cy="1906569"/>
            </a:xfrm>
            <a:prstGeom prst="ellipse">
              <a:avLst/>
            </a:prstGeom>
            <a:ln>
              <a:solidFill>
                <a:schemeClr val="bg1"/>
              </a:solidFill>
            </a:ln>
            <a:effectLst/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40846" y="3429000"/>
              <a:ext cx="341696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2400">
                  <a:solidFill>
                    <a:schemeClr val="bg1"/>
                  </a:solidFill>
                  <a:latin typeface="Raleway Black"/>
                </a:rPr>
                <a:t>Тимур Агафонов</a:t>
              </a:r>
              <a:endParaRPr/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45447" y="3885735"/>
              <a:ext cx="26077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>
                  <a:solidFill>
                    <a:schemeClr val="bg1"/>
                  </a:solidFill>
                  <a:latin typeface="Raleway Medium"/>
                </a:rPr>
                <a:t>Тимлид</a:t>
              </a:r>
              <a:endParaRPr/>
            </a:p>
            <a:p>
              <a:pPr algn="ctr">
                <a:defRPr/>
              </a:pPr>
              <a:r>
                <a:rPr lang="ru-RU">
                  <a:solidFill>
                    <a:schemeClr val="bg1"/>
                  </a:solidFill>
                  <a:latin typeface="Raleway Medium"/>
                </a:rPr>
                <a:t>Инфографика</a:t>
              </a:r>
              <a:endParaRPr/>
            </a:p>
          </p:txBody>
        </p:sp>
      </p:grpSp>
      <p:grpSp>
        <p:nvGrpSpPr>
          <p:cNvPr id="31" name="Группа 30"/>
          <p:cNvGrpSpPr/>
          <p:nvPr/>
        </p:nvGrpSpPr>
        <p:grpSpPr bwMode="auto">
          <a:xfrm>
            <a:off x="4430177" y="1037667"/>
            <a:ext cx="3601218" cy="3055336"/>
            <a:chOff x="340846" y="1476730"/>
            <a:chExt cx="3601218" cy="3055336"/>
          </a:xfrm>
        </p:grpSpPr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1096043" y="1476730"/>
              <a:ext cx="1906569" cy="1906569"/>
            </a:xfrm>
            <a:prstGeom prst="ellipse">
              <a:avLst/>
            </a:prstGeom>
            <a:ln>
              <a:solidFill>
                <a:schemeClr val="bg1"/>
              </a:solidFill>
            </a:ln>
            <a:effectLst/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340846" y="3429000"/>
              <a:ext cx="36012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2400">
                  <a:solidFill>
                    <a:schemeClr val="bg1"/>
                  </a:solidFill>
                  <a:latin typeface="Raleway Black"/>
                </a:rPr>
                <a:t>Василиса </a:t>
              </a:r>
              <a:r>
                <a:rPr lang="ru-RU" sz="2400">
                  <a:solidFill>
                    <a:schemeClr val="bg1"/>
                  </a:solidFill>
                  <a:latin typeface="Raleway Black"/>
                </a:rPr>
                <a:t>Лукоянова</a:t>
              </a:r>
              <a:endParaRPr lang="ru-RU" sz="2400">
                <a:solidFill>
                  <a:schemeClr val="bg1"/>
                </a:solidFill>
                <a:latin typeface="Raleway Black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45447" y="3885735"/>
              <a:ext cx="26077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bg1"/>
                  </a:solidFill>
                  <a:latin typeface="Raleway Medium"/>
                </a:rPr>
                <a:t>Data Scientist</a:t>
              </a:r>
              <a:endParaRPr lang="ru-RU">
                <a:solidFill>
                  <a:schemeClr val="bg1"/>
                </a:solidFill>
                <a:latin typeface="Raleway Medium"/>
              </a:endParaRPr>
            </a:p>
            <a:p>
              <a:pPr algn="ctr">
                <a:defRPr/>
              </a:pPr>
              <a:r>
                <a:rPr lang="ru-RU">
                  <a:solidFill>
                    <a:schemeClr val="bg1"/>
                  </a:solidFill>
                  <a:latin typeface="Raleway Medium"/>
                </a:rPr>
                <a:t>Инженер МО</a:t>
              </a:r>
              <a:endParaRPr/>
            </a:p>
          </p:txBody>
        </p:sp>
      </p:grpSp>
      <p:grpSp>
        <p:nvGrpSpPr>
          <p:cNvPr id="35" name="Группа 34"/>
          <p:cNvGrpSpPr/>
          <p:nvPr/>
        </p:nvGrpSpPr>
        <p:grpSpPr bwMode="auto">
          <a:xfrm>
            <a:off x="2205684" y="3399273"/>
            <a:ext cx="3416961" cy="3055336"/>
            <a:chOff x="340846" y="1476730"/>
            <a:chExt cx="3416961" cy="3055336"/>
          </a:xfrm>
        </p:grpSpPr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5"/>
            <a:srcRect l="0" t="199" r="0" b="198"/>
            <a:stretch/>
          </p:blipFill>
          <p:spPr bwMode="auto">
            <a:xfrm>
              <a:off x="1096043" y="1476730"/>
              <a:ext cx="1906569" cy="1906569"/>
            </a:xfrm>
            <a:prstGeom prst="ellipse">
              <a:avLst/>
            </a:prstGeom>
            <a:ln>
              <a:solidFill>
                <a:schemeClr val="bg1"/>
              </a:solidFill>
            </a:ln>
            <a:effectLst/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340846" y="3429000"/>
              <a:ext cx="341696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2400">
                  <a:solidFill>
                    <a:schemeClr val="bg1"/>
                  </a:solidFill>
                  <a:latin typeface="Raleway Black"/>
                </a:rPr>
                <a:t>Евгений Король</a:t>
              </a:r>
              <a:endParaRPr/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745447" y="3885735"/>
              <a:ext cx="26077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bg1"/>
                  </a:solidFill>
                  <a:latin typeface="Raleway Medium"/>
                </a:rPr>
                <a:t>Frontend</a:t>
              </a:r>
              <a:endParaRPr/>
            </a:p>
            <a:p>
              <a:pPr algn="ctr">
                <a:defRPr/>
              </a:pPr>
              <a:r>
                <a:rPr lang="en-US">
                  <a:solidFill>
                    <a:schemeClr val="bg1"/>
                  </a:solidFill>
                  <a:latin typeface="Raleway Medium"/>
                </a:rPr>
                <a:t>Backend</a:t>
              </a:r>
              <a:endParaRPr/>
            </a:p>
          </p:txBody>
        </p:sp>
      </p:grpSp>
      <p:grpSp>
        <p:nvGrpSpPr>
          <p:cNvPr id="39" name="Группа 38"/>
          <p:cNvGrpSpPr/>
          <p:nvPr/>
        </p:nvGrpSpPr>
        <p:grpSpPr bwMode="auto">
          <a:xfrm>
            <a:off x="8816499" y="1037667"/>
            <a:ext cx="2822654" cy="3055336"/>
            <a:chOff x="435699" y="1476730"/>
            <a:chExt cx="2822654" cy="3055336"/>
          </a:xfrm>
        </p:grpSpPr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6"/>
            <a:srcRect l="199" t="0" r="198" b="0"/>
            <a:stretch/>
          </p:blipFill>
          <p:spPr bwMode="auto">
            <a:xfrm>
              <a:off x="893742" y="1476730"/>
              <a:ext cx="1906569" cy="1906569"/>
            </a:xfrm>
            <a:prstGeom prst="ellipse">
              <a:avLst/>
            </a:prstGeom>
            <a:ln>
              <a:solidFill>
                <a:schemeClr val="bg1"/>
              </a:solidFill>
            </a:ln>
            <a:effectLst/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435699" y="3429000"/>
              <a:ext cx="28226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2400">
                  <a:solidFill>
                    <a:schemeClr val="bg1"/>
                  </a:solidFill>
                  <a:latin typeface="Raleway Black"/>
                </a:rPr>
                <a:t>Владимир Палий</a:t>
              </a:r>
              <a:endParaRPr/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543147" y="3885735"/>
              <a:ext cx="26077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bg1"/>
                  </a:solidFill>
                  <a:latin typeface="Raleway Medium"/>
                </a:rPr>
                <a:t>Data Scientist</a:t>
              </a:r>
              <a:endParaRPr lang="ru-RU">
                <a:solidFill>
                  <a:schemeClr val="bg1"/>
                </a:solidFill>
                <a:latin typeface="Raleway Medium"/>
              </a:endParaRPr>
            </a:p>
            <a:p>
              <a:pPr algn="ctr">
                <a:defRPr/>
              </a:pPr>
              <a:r>
                <a:rPr lang="ru-RU">
                  <a:solidFill>
                    <a:schemeClr val="bg1"/>
                  </a:solidFill>
                  <a:latin typeface="Raleway Medium"/>
                </a:rPr>
                <a:t>Инженер МО</a:t>
              </a:r>
              <a:endParaRPr/>
            </a:p>
          </p:txBody>
        </p:sp>
      </p:grpSp>
      <p:grpSp>
        <p:nvGrpSpPr>
          <p:cNvPr id="43" name="Группа 42"/>
          <p:cNvGrpSpPr/>
          <p:nvPr/>
        </p:nvGrpSpPr>
        <p:grpSpPr bwMode="auto">
          <a:xfrm>
            <a:off x="6967236" y="3399273"/>
            <a:ext cx="2822654" cy="3055336"/>
            <a:chOff x="435699" y="1476730"/>
            <a:chExt cx="2822654" cy="3055336"/>
          </a:xfrm>
        </p:grpSpPr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7"/>
            <a:stretch/>
          </p:blipFill>
          <p:spPr bwMode="auto">
            <a:xfrm>
              <a:off x="893742" y="1476730"/>
              <a:ext cx="1906569" cy="1906569"/>
            </a:xfrm>
            <a:prstGeom prst="ellipse">
              <a:avLst/>
            </a:prstGeom>
            <a:ln>
              <a:solidFill>
                <a:schemeClr val="bg1"/>
              </a:solidFill>
            </a:ln>
            <a:effectLst/>
          </p:spPr>
        </p:pic>
        <p:sp>
          <p:nvSpPr>
            <p:cNvPr id="45" name="TextBox 44"/>
            <p:cNvSpPr txBox="1"/>
            <p:nvPr/>
          </p:nvSpPr>
          <p:spPr bwMode="auto">
            <a:xfrm>
              <a:off x="435699" y="3429000"/>
              <a:ext cx="28226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2400">
                  <a:solidFill>
                    <a:schemeClr val="bg1"/>
                  </a:solidFill>
                  <a:latin typeface="Raleway Black"/>
                </a:rPr>
                <a:t>Эрдни </a:t>
              </a:r>
              <a:r>
                <a:rPr lang="ru-RU" sz="2400">
                  <a:solidFill>
                    <a:schemeClr val="bg1"/>
                  </a:solidFill>
                  <a:latin typeface="Raleway Black"/>
                </a:rPr>
                <a:t>Самхаев</a:t>
              </a:r>
              <a:endParaRPr lang="ru-RU" sz="2400">
                <a:solidFill>
                  <a:schemeClr val="bg1"/>
                </a:solidFill>
                <a:latin typeface="Raleway Black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43147" y="3885735"/>
              <a:ext cx="26077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bg1"/>
                  </a:solidFill>
                  <a:latin typeface="Raleway Medium"/>
                </a:rPr>
                <a:t>Frontend</a:t>
              </a:r>
              <a:endParaRPr/>
            </a:p>
            <a:p>
              <a:pPr algn="ctr">
                <a:defRPr/>
              </a:pPr>
              <a:r>
                <a:rPr lang="en-US">
                  <a:solidFill>
                    <a:schemeClr val="bg1"/>
                  </a:solidFill>
                  <a:latin typeface="Raleway Medium"/>
                </a:rPr>
                <a:t>Backend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rgbClr val="007BF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 flipH="1">
            <a:off x="1534002" y="407285"/>
            <a:ext cx="3027997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schemeClr val="bg1"/>
                </a:solidFill>
                <a:latin typeface="Raleway Black"/>
              </a:defRPr>
            </a:lvl1pPr>
          </a:lstStyle>
          <a:p>
            <a:pPr algn="ctr">
              <a:defRPr/>
            </a:pPr>
            <a:r>
              <a:rPr lang="ru-RU" spc="50">
                <a:ln w="0">
                  <a:solidFill>
                    <a:schemeClr val="bg1"/>
                  </a:solidFill>
                </a:ln>
              </a:rPr>
              <a:t>ЗАКАЗЧИК</a:t>
            </a:r>
            <a:endParaRPr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88746" y="3098904"/>
            <a:ext cx="4918509" cy="6601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2410045" y="2414791"/>
            <a:ext cx="127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400">
                <a:solidFill>
                  <a:schemeClr val="bg1"/>
                </a:solidFill>
                <a:latin typeface="Montserrat Light"/>
                <a:ea typeface="Cascadia Code SemiBold"/>
                <a:cs typeface="Cascadia Code SemiBold"/>
              </a:rPr>
              <a:t>компания</a:t>
            </a:r>
            <a:endParaRPr/>
          </a:p>
        </p:txBody>
      </p:sp>
      <p:grpSp>
        <p:nvGrpSpPr>
          <p:cNvPr id="25" name="Группа 24"/>
          <p:cNvGrpSpPr/>
          <p:nvPr/>
        </p:nvGrpSpPr>
        <p:grpSpPr bwMode="auto">
          <a:xfrm>
            <a:off x="6753425" y="1320803"/>
            <a:ext cx="5004378" cy="1354217"/>
            <a:chOff x="6391116" y="1214463"/>
            <a:chExt cx="5004378" cy="1354217"/>
          </a:xfrm>
        </p:grpSpPr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6391116" y="1481732"/>
              <a:ext cx="538120" cy="819679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7065617" y="1214463"/>
              <a:ext cx="4329877" cy="1354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1600">
                  <a:latin typeface="Raleway Medium"/>
                </a:rPr>
                <a:t>ПАО ГК «Самолет» — самая </a:t>
              </a:r>
              <a:endParaRPr/>
            </a:p>
            <a:p>
              <a:pPr>
                <a:defRPr/>
              </a:pPr>
              <a:r>
                <a:rPr lang="ru-RU" sz="1600">
                  <a:latin typeface="Raleway Medium"/>
                </a:rPr>
                <a:t>быстрорастущая публичная компания </a:t>
              </a:r>
              <a:br>
                <a:rPr lang="ru-RU" sz="1600">
                  <a:latin typeface="Raleway Medium"/>
                </a:rPr>
              </a:br>
              <a:r>
                <a:rPr lang="ru-RU" sz="1600">
                  <a:latin typeface="Raleway Medium"/>
                </a:rPr>
                <a:t>в России по итогам 2021 года и одна </a:t>
              </a:r>
              <a:br>
                <a:rPr lang="ru-RU" sz="1600">
                  <a:latin typeface="Raleway Medium"/>
                </a:rPr>
              </a:br>
              <a:r>
                <a:rPr lang="ru-RU" sz="1600">
                  <a:latin typeface="Raleway Medium"/>
                </a:rPr>
                <a:t>из крупнейших федеральных корпораций </a:t>
              </a:r>
              <a:endParaRPr/>
            </a:p>
            <a:p>
              <a:pPr>
                <a:defRPr/>
              </a:pPr>
              <a:r>
                <a:rPr lang="ru-RU" sz="1600">
                  <a:latin typeface="Raleway Medium"/>
                </a:rPr>
                <a:t>в сфере </a:t>
              </a:r>
              <a:r>
                <a:rPr lang="ru-RU" sz="1600">
                  <a:latin typeface="Raleway Medium"/>
                </a:rPr>
                <a:t>proptech</a:t>
              </a:r>
              <a:r>
                <a:rPr lang="ru-RU" sz="1600">
                  <a:latin typeface="Raleway Medium"/>
                </a:rPr>
                <a:t> и девелопмента. </a:t>
              </a:r>
              <a:endParaRPr/>
            </a:p>
          </p:txBody>
        </p:sp>
      </p:grpSp>
      <p:grpSp>
        <p:nvGrpSpPr>
          <p:cNvPr id="26" name="Группа 25"/>
          <p:cNvGrpSpPr/>
          <p:nvPr/>
        </p:nvGrpSpPr>
        <p:grpSpPr bwMode="auto">
          <a:xfrm>
            <a:off x="6829411" y="4182981"/>
            <a:ext cx="4876636" cy="1077218"/>
            <a:chOff x="6391116" y="4105966"/>
            <a:chExt cx="4876636" cy="1077218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7065617" y="4105966"/>
              <a:ext cx="420213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latin typeface="Raleway Medium"/>
                </a:defRPr>
              </a:lvl1pPr>
            </a:lstStyle>
            <a:p>
              <a:pPr>
                <a:defRPr/>
              </a:pPr>
              <a:r>
                <a:rPr lang="ru-RU"/>
                <a:t>Миссия компании — создавать новое качество жизни в современных городских кварталах и сохранять людям самый ценный ресурс — время.</a:t>
              </a:r>
              <a:endParaRPr/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6391116" y="4234736"/>
              <a:ext cx="538120" cy="81967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6" name="Freeform 24"/>
          <p:cNvSpPr>
            <a:spLocks noChangeAspect="1" noEditPoints="1"/>
          </p:cNvSpPr>
          <p:nvPr/>
        </p:nvSpPr>
        <p:spPr bwMode="auto">
          <a:xfrm>
            <a:off x="5448301" y="2911340"/>
            <a:ext cx="5282722" cy="4829603"/>
          </a:xfrm>
          <a:custGeom>
            <a:avLst/>
            <a:gdLst>
              <a:gd name="T0" fmla="*/ 196 w 202"/>
              <a:gd name="T1" fmla="*/ 100 h 184"/>
              <a:gd name="T2" fmla="*/ 127 w 202"/>
              <a:gd name="T3" fmla="*/ 100 h 184"/>
              <a:gd name="T4" fmla="*/ 122 w 202"/>
              <a:gd name="T5" fmla="*/ 106 h 184"/>
              <a:gd name="T6" fmla="*/ 123 w 202"/>
              <a:gd name="T7" fmla="*/ 110 h 184"/>
              <a:gd name="T8" fmla="*/ 172 w 202"/>
              <a:gd name="T9" fmla="*/ 159 h 184"/>
              <a:gd name="T10" fmla="*/ 172 w 202"/>
              <a:gd name="T11" fmla="*/ 159 h 184"/>
              <a:gd name="T12" fmla="*/ 176 w 202"/>
              <a:gd name="T13" fmla="*/ 160 h 184"/>
              <a:gd name="T14" fmla="*/ 181 w 202"/>
              <a:gd name="T15" fmla="*/ 158 h 184"/>
              <a:gd name="T16" fmla="*/ 202 w 202"/>
              <a:gd name="T17" fmla="*/ 107 h 184"/>
              <a:gd name="T18" fmla="*/ 202 w 202"/>
              <a:gd name="T19" fmla="*/ 106 h 184"/>
              <a:gd name="T20" fmla="*/ 196 w 202"/>
              <a:gd name="T21" fmla="*/ 100 h 184"/>
              <a:gd name="T22" fmla="*/ 107 w 202"/>
              <a:gd name="T23" fmla="*/ 88 h 184"/>
              <a:gd name="T24" fmla="*/ 185 w 202"/>
              <a:gd name="T25" fmla="*/ 88 h 184"/>
              <a:gd name="T26" fmla="*/ 185 w 202"/>
              <a:gd name="T27" fmla="*/ 88 h 184"/>
              <a:gd name="T28" fmla="*/ 185 w 202"/>
              <a:gd name="T29" fmla="*/ 88 h 184"/>
              <a:gd name="T30" fmla="*/ 190 w 202"/>
              <a:gd name="T31" fmla="*/ 82 h 184"/>
              <a:gd name="T32" fmla="*/ 107 w 202"/>
              <a:gd name="T33" fmla="*/ 0 h 184"/>
              <a:gd name="T34" fmla="*/ 107 w 202"/>
              <a:gd name="T35" fmla="*/ 0 h 184"/>
              <a:gd name="T36" fmla="*/ 102 w 202"/>
              <a:gd name="T37" fmla="*/ 6 h 184"/>
              <a:gd name="T38" fmla="*/ 102 w 202"/>
              <a:gd name="T39" fmla="*/ 82 h 184"/>
              <a:gd name="T40" fmla="*/ 107 w 202"/>
              <a:gd name="T41" fmla="*/ 88 h 184"/>
              <a:gd name="T42" fmla="*/ 114 w 202"/>
              <a:gd name="T43" fmla="*/ 13 h 184"/>
              <a:gd name="T44" fmla="*/ 178 w 202"/>
              <a:gd name="T45" fmla="*/ 76 h 184"/>
              <a:gd name="T46" fmla="*/ 114 w 202"/>
              <a:gd name="T47" fmla="*/ 76 h 184"/>
              <a:gd name="T48" fmla="*/ 114 w 202"/>
              <a:gd name="T49" fmla="*/ 13 h 184"/>
              <a:gd name="T50" fmla="*/ 92 w 202"/>
              <a:gd name="T51" fmla="*/ 97 h 184"/>
              <a:gd name="T52" fmla="*/ 90 w 202"/>
              <a:gd name="T53" fmla="*/ 93 h 184"/>
              <a:gd name="T54" fmla="*/ 90 w 202"/>
              <a:gd name="T55" fmla="*/ 12 h 184"/>
              <a:gd name="T56" fmla="*/ 84 w 202"/>
              <a:gd name="T57" fmla="*/ 7 h 184"/>
              <a:gd name="T58" fmla="*/ 2 w 202"/>
              <a:gd name="T59" fmla="*/ 95 h 184"/>
              <a:gd name="T60" fmla="*/ 90 w 202"/>
              <a:gd name="T61" fmla="*/ 184 h 184"/>
              <a:gd name="T62" fmla="*/ 92 w 202"/>
              <a:gd name="T63" fmla="*/ 184 h 184"/>
              <a:gd name="T64" fmla="*/ 148 w 202"/>
              <a:gd name="T65" fmla="*/ 162 h 184"/>
              <a:gd name="T66" fmla="*/ 148 w 202"/>
              <a:gd name="T67" fmla="*/ 154 h 184"/>
              <a:gd name="T68" fmla="*/ 92 w 202"/>
              <a:gd name="T69" fmla="*/ 97 h 184"/>
              <a:gd name="T70" fmla="*/ 92 w 202"/>
              <a:gd name="T71" fmla="*/ 172 h 184"/>
              <a:gd name="T72" fmla="*/ 90 w 202"/>
              <a:gd name="T73" fmla="*/ 172 h 184"/>
              <a:gd name="T74" fmla="*/ 14 w 202"/>
              <a:gd name="T75" fmla="*/ 95 h 184"/>
              <a:gd name="T76" fmla="*/ 22 w 202"/>
              <a:gd name="T77" fmla="*/ 60 h 184"/>
              <a:gd name="T78" fmla="*/ 78 w 202"/>
              <a:gd name="T79" fmla="*/ 20 h 184"/>
              <a:gd name="T80" fmla="*/ 78 w 202"/>
              <a:gd name="T81" fmla="*/ 93 h 184"/>
              <a:gd name="T82" fmla="*/ 83 w 202"/>
              <a:gd name="T83" fmla="*/ 105 h 184"/>
              <a:gd name="T84" fmla="*/ 135 w 202"/>
              <a:gd name="T85" fmla="*/ 157 h 184"/>
              <a:gd name="T86" fmla="*/ 92 w 202"/>
              <a:gd name="T87" fmla="*/ 17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2" h="184" fill="norm" stroke="1" extrusionOk="0">
                <a:moveTo>
                  <a:pt x="196" y="100"/>
                </a:moveTo>
                <a:cubicBezTo>
                  <a:pt x="127" y="100"/>
                  <a:pt x="127" y="100"/>
                  <a:pt x="127" y="100"/>
                </a:cubicBezTo>
                <a:cubicBezTo>
                  <a:pt x="124" y="100"/>
                  <a:pt x="122" y="103"/>
                  <a:pt x="122" y="106"/>
                </a:cubicBezTo>
                <a:cubicBezTo>
                  <a:pt x="122" y="107"/>
                  <a:pt x="122" y="109"/>
                  <a:pt x="123" y="110"/>
                </a:cubicBezTo>
                <a:cubicBezTo>
                  <a:pt x="172" y="159"/>
                  <a:pt x="172" y="159"/>
                  <a:pt x="172" y="159"/>
                </a:cubicBezTo>
                <a:cubicBezTo>
                  <a:pt x="172" y="159"/>
                  <a:pt x="172" y="159"/>
                  <a:pt x="172" y="159"/>
                </a:cubicBezTo>
                <a:cubicBezTo>
                  <a:pt x="173" y="160"/>
                  <a:pt x="175" y="160"/>
                  <a:pt x="176" y="160"/>
                </a:cubicBezTo>
                <a:cubicBezTo>
                  <a:pt x="178" y="160"/>
                  <a:pt x="180" y="159"/>
                  <a:pt x="181" y="158"/>
                </a:cubicBezTo>
                <a:cubicBezTo>
                  <a:pt x="193" y="144"/>
                  <a:pt x="200" y="126"/>
                  <a:pt x="202" y="107"/>
                </a:cubicBezTo>
                <a:cubicBezTo>
                  <a:pt x="202" y="106"/>
                  <a:pt x="202" y="106"/>
                  <a:pt x="202" y="106"/>
                </a:cubicBezTo>
                <a:cubicBezTo>
                  <a:pt x="202" y="103"/>
                  <a:pt x="200" y="100"/>
                  <a:pt x="196" y="100"/>
                </a:cubicBezTo>
                <a:close/>
                <a:moveTo>
                  <a:pt x="107" y="88"/>
                </a:moveTo>
                <a:cubicBezTo>
                  <a:pt x="185" y="88"/>
                  <a:pt x="185" y="88"/>
                  <a:pt x="185" y="88"/>
                </a:cubicBezTo>
                <a:cubicBezTo>
                  <a:pt x="185" y="88"/>
                  <a:pt x="185" y="88"/>
                  <a:pt x="185" y="88"/>
                </a:cubicBezTo>
                <a:cubicBezTo>
                  <a:pt x="185" y="88"/>
                  <a:pt x="185" y="88"/>
                  <a:pt x="185" y="88"/>
                </a:cubicBezTo>
                <a:cubicBezTo>
                  <a:pt x="188" y="88"/>
                  <a:pt x="190" y="85"/>
                  <a:pt x="190" y="82"/>
                </a:cubicBezTo>
                <a:cubicBezTo>
                  <a:pt x="188" y="38"/>
                  <a:pt x="152" y="3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4" y="0"/>
                  <a:pt x="102" y="2"/>
                  <a:pt x="102" y="6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4" y="88"/>
                  <a:pt x="107" y="88"/>
                </a:cubicBezTo>
                <a:close/>
                <a:moveTo>
                  <a:pt x="114" y="13"/>
                </a:moveTo>
                <a:cubicBezTo>
                  <a:pt x="147" y="18"/>
                  <a:pt x="172" y="44"/>
                  <a:pt x="178" y="76"/>
                </a:cubicBezTo>
                <a:cubicBezTo>
                  <a:pt x="114" y="76"/>
                  <a:pt x="114" y="76"/>
                  <a:pt x="114" y="76"/>
                </a:cubicBezTo>
                <a:lnTo>
                  <a:pt x="114" y="13"/>
                </a:lnTo>
                <a:close/>
                <a:moveTo>
                  <a:pt x="92" y="97"/>
                </a:moveTo>
                <a:cubicBezTo>
                  <a:pt x="90" y="95"/>
                  <a:pt x="90" y="93"/>
                  <a:pt x="90" y="93"/>
                </a:cubicBezTo>
                <a:cubicBezTo>
                  <a:pt x="90" y="93"/>
                  <a:pt x="90" y="18"/>
                  <a:pt x="90" y="12"/>
                </a:cubicBezTo>
                <a:cubicBezTo>
                  <a:pt x="90" y="7"/>
                  <a:pt x="84" y="7"/>
                  <a:pt x="84" y="7"/>
                </a:cubicBezTo>
                <a:cubicBezTo>
                  <a:pt x="0" y="17"/>
                  <a:pt x="2" y="95"/>
                  <a:pt x="2" y="95"/>
                </a:cubicBezTo>
                <a:cubicBezTo>
                  <a:pt x="6" y="164"/>
                  <a:pt x="59" y="183"/>
                  <a:pt x="90" y="184"/>
                </a:cubicBezTo>
                <a:cubicBezTo>
                  <a:pt x="91" y="184"/>
                  <a:pt x="91" y="184"/>
                  <a:pt x="92" y="184"/>
                </a:cubicBezTo>
                <a:cubicBezTo>
                  <a:pt x="122" y="184"/>
                  <a:pt x="144" y="165"/>
                  <a:pt x="148" y="162"/>
                </a:cubicBezTo>
                <a:cubicBezTo>
                  <a:pt x="152" y="159"/>
                  <a:pt x="148" y="154"/>
                  <a:pt x="148" y="154"/>
                </a:cubicBezTo>
                <a:cubicBezTo>
                  <a:pt x="148" y="154"/>
                  <a:pt x="93" y="99"/>
                  <a:pt x="92" y="97"/>
                </a:cubicBezTo>
                <a:close/>
                <a:moveTo>
                  <a:pt x="92" y="172"/>
                </a:moveTo>
                <a:cubicBezTo>
                  <a:pt x="91" y="172"/>
                  <a:pt x="91" y="172"/>
                  <a:pt x="90" y="172"/>
                </a:cubicBezTo>
                <a:cubicBezTo>
                  <a:pt x="83" y="172"/>
                  <a:pt x="18" y="168"/>
                  <a:pt x="14" y="95"/>
                </a:cubicBezTo>
                <a:cubicBezTo>
                  <a:pt x="14" y="94"/>
                  <a:pt x="14" y="77"/>
                  <a:pt x="22" y="60"/>
                </a:cubicBezTo>
                <a:cubicBezTo>
                  <a:pt x="33" y="39"/>
                  <a:pt x="52" y="25"/>
                  <a:pt x="78" y="20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5"/>
                  <a:pt x="78" y="101"/>
                  <a:pt x="83" y="105"/>
                </a:cubicBezTo>
                <a:cubicBezTo>
                  <a:pt x="84" y="107"/>
                  <a:pt x="121" y="143"/>
                  <a:pt x="135" y="157"/>
                </a:cubicBezTo>
                <a:cubicBezTo>
                  <a:pt x="121" y="167"/>
                  <a:pt x="106" y="172"/>
                  <a:pt x="92" y="172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7" name="Freeform 22"/>
          <p:cNvSpPr>
            <a:spLocks noChangeAspect="1" noEditPoints="1"/>
          </p:cNvSpPr>
          <p:nvPr/>
        </p:nvSpPr>
        <p:spPr bwMode="auto">
          <a:xfrm flipV="1">
            <a:off x="10832525" y="-107981"/>
            <a:ext cx="1343088" cy="1590588"/>
          </a:xfrm>
          <a:custGeom>
            <a:avLst/>
            <a:gdLst>
              <a:gd name="T0" fmla="*/ 144 w 156"/>
              <a:gd name="T1" fmla="*/ 12 h 184"/>
              <a:gd name="T2" fmla="*/ 144 w 156"/>
              <a:gd name="T3" fmla="*/ 172 h 184"/>
              <a:gd name="T4" fmla="*/ 124 w 156"/>
              <a:gd name="T5" fmla="*/ 172 h 184"/>
              <a:gd name="T6" fmla="*/ 124 w 156"/>
              <a:gd name="T7" fmla="*/ 12 h 184"/>
              <a:gd name="T8" fmla="*/ 144 w 156"/>
              <a:gd name="T9" fmla="*/ 12 h 184"/>
              <a:gd name="T10" fmla="*/ 88 w 156"/>
              <a:gd name="T11" fmla="*/ 72 h 184"/>
              <a:gd name="T12" fmla="*/ 88 w 156"/>
              <a:gd name="T13" fmla="*/ 172 h 184"/>
              <a:gd name="T14" fmla="*/ 68 w 156"/>
              <a:gd name="T15" fmla="*/ 172 h 184"/>
              <a:gd name="T16" fmla="*/ 68 w 156"/>
              <a:gd name="T17" fmla="*/ 72 h 184"/>
              <a:gd name="T18" fmla="*/ 88 w 156"/>
              <a:gd name="T19" fmla="*/ 72 h 184"/>
              <a:gd name="T20" fmla="*/ 32 w 156"/>
              <a:gd name="T21" fmla="*/ 132 h 184"/>
              <a:gd name="T22" fmla="*/ 32 w 156"/>
              <a:gd name="T23" fmla="*/ 172 h 184"/>
              <a:gd name="T24" fmla="*/ 12 w 156"/>
              <a:gd name="T25" fmla="*/ 172 h 184"/>
              <a:gd name="T26" fmla="*/ 12 w 156"/>
              <a:gd name="T27" fmla="*/ 132 h 184"/>
              <a:gd name="T28" fmla="*/ 32 w 156"/>
              <a:gd name="T29" fmla="*/ 132 h 184"/>
              <a:gd name="T30" fmla="*/ 146 w 156"/>
              <a:gd name="T31" fmla="*/ 0 h 184"/>
              <a:gd name="T32" fmla="*/ 122 w 156"/>
              <a:gd name="T33" fmla="*/ 0 h 184"/>
              <a:gd name="T34" fmla="*/ 112 w 156"/>
              <a:gd name="T35" fmla="*/ 10 h 184"/>
              <a:gd name="T36" fmla="*/ 112 w 156"/>
              <a:gd name="T37" fmla="*/ 184 h 184"/>
              <a:gd name="T38" fmla="*/ 156 w 156"/>
              <a:gd name="T39" fmla="*/ 184 h 184"/>
              <a:gd name="T40" fmla="*/ 156 w 156"/>
              <a:gd name="T41" fmla="*/ 10 h 184"/>
              <a:gd name="T42" fmla="*/ 146 w 156"/>
              <a:gd name="T43" fmla="*/ 0 h 184"/>
              <a:gd name="T44" fmla="*/ 90 w 156"/>
              <a:gd name="T45" fmla="*/ 60 h 184"/>
              <a:gd name="T46" fmla="*/ 66 w 156"/>
              <a:gd name="T47" fmla="*/ 60 h 184"/>
              <a:gd name="T48" fmla="*/ 56 w 156"/>
              <a:gd name="T49" fmla="*/ 70 h 184"/>
              <a:gd name="T50" fmla="*/ 56 w 156"/>
              <a:gd name="T51" fmla="*/ 184 h 184"/>
              <a:gd name="T52" fmla="*/ 100 w 156"/>
              <a:gd name="T53" fmla="*/ 184 h 184"/>
              <a:gd name="T54" fmla="*/ 100 w 156"/>
              <a:gd name="T55" fmla="*/ 70 h 184"/>
              <a:gd name="T56" fmla="*/ 90 w 156"/>
              <a:gd name="T57" fmla="*/ 60 h 184"/>
              <a:gd name="T58" fmla="*/ 34 w 156"/>
              <a:gd name="T59" fmla="*/ 120 h 184"/>
              <a:gd name="T60" fmla="*/ 10 w 156"/>
              <a:gd name="T61" fmla="*/ 120 h 184"/>
              <a:gd name="T62" fmla="*/ 0 w 156"/>
              <a:gd name="T63" fmla="*/ 130 h 184"/>
              <a:gd name="T64" fmla="*/ 0 w 156"/>
              <a:gd name="T65" fmla="*/ 184 h 184"/>
              <a:gd name="T66" fmla="*/ 44 w 156"/>
              <a:gd name="T67" fmla="*/ 184 h 184"/>
              <a:gd name="T68" fmla="*/ 44 w 156"/>
              <a:gd name="T69" fmla="*/ 130 h 184"/>
              <a:gd name="T70" fmla="*/ 34 w 156"/>
              <a:gd name="T71" fmla="*/ 1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" h="184" fill="norm" stroke="1" extrusionOk="0">
                <a:moveTo>
                  <a:pt x="144" y="12"/>
                </a:moveTo>
                <a:cubicBezTo>
                  <a:pt x="144" y="172"/>
                  <a:pt x="144" y="172"/>
                  <a:pt x="144" y="172"/>
                </a:cubicBezTo>
                <a:cubicBezTo>
                  <a:pt x="124" y="172"/>
                  <a:pt x="124" y="172"/>
                  <a:pt x="124" y="172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44" y="12"/>
                  <a:pt x="144" y="12"/>
                  <a:pt x="144" y="12"/>
                </a:cubicBezTo>
                <a:moveTo>
                  <a:pt x="88" y="72"/>
                </a:moveTo>
                <a:cubicBezTo>
                  <a:pt x="88" y="172"/>
                  <a:pt x="88" y="172"/>
                  <a:pt x="88" y="172"/>
                </a:cubicBezTo>
                <a:cubicBezTo>
                  <a:pt x="68" y="172"/>
                  <a:pt x="68" y="172"/>
                  <a:pt x="68" y="172"/>
                </a:cubicBezTo>
                <a:cubicBezTo>
                  <a:pt x="68" y="72"/>
                  <a:pt x="68" y="72"/>
                  <a:pt x="68" y="72"/>
                </a:cubicBezTo>
                <a:cubicBezTo>
                  <a:pt x="88" y="72"/>
                  <a:pt x="88" y="72"/>
                  <a:pt x="88" y="72"/>
                </a:cubicBezTo>
                <a:moveTo>
                  <a:pt x="32" y="132"/>
                </a:moveTo>
                <a:cubicBezTo>
                  <a:pt x="32" y="172"/>
                  <a:pt x="32" y="172"/>
                  <a:pt x="32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132"/>
                  <a:pt x="12" y="132"/>
                  <a:pt x="12" y="132"/>
                </a:cubicBezTo>
                <a:cubicBezTo>
                  <a:pt x="32" y="132"/>
                  <a:pt x="32" y="132"/>
                  <a:pt x="32" y="132"/>
                </a:cubicBezTo>
                <a:moveTo>
                  <a:pt x="146" y="0"/>
                </a:moveTo>
                <a:cubicBezTo>
                  <a:pt x="122" y="0"/>
                  <a:pt x="122" y="0"/>
                  <a:pt x="122" y="0"/>
                </a:cubicBezTo>
                <a:cubicBezTo>
                  <a:pt x="117" y="0"/>
                  <a:pt x="112" y="5"/>
                  <a:pt x="112" y="10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56" y="184"/>
                  <a:pt x="156" y="184"/>
                  <a:pt x="156" y="184"/>
                </a:cubicBezTo>
                <a:cubicBezTo>
                  <a:pt x="156" y="10"/>
                  <a:pt x="156" y="10"/>
                  <a:pt x="156" y="10"/>
                </a:cubicBezTo>
                <a:cubicBezTo>
                  <a:pt x="156" y="5"/>
                  <a:pt x="151" y="0"/>
                  <a:pt x="146" y="0"/>
                </a:cubicBezTo>
                <a:close/>
                <a:moveTo>
                  <a:pt x="90" y="60"/>
                </a:moveTo>
                <a:cubicBezTo>
                  <a:pt x="66" y="60"/>
                  <a:pt x="66" y="60"/>
                  <a:pt x="66" y="60"/>
                </a:cubicBezTo>
                <a:cubicBezTo>
                  <a:pt x="61" y="60"/>
                  <a:pt x="56" y="65"/>
                  <a:pt x="56" y="70"/>
                </a:cubicBezTo>
                <a:cubicBezTo>
                  <a:pt x="56" y="184"/>
                  <a:pt x="56" y="184"/>
                  <a:pt x="56" y="184"/>
                </a:cubicBezTo>
                <a:cubicBezTo>
                  <a:pt x="100" y="184"/>
                  <a:pt x="100" y="184"/>
                  <a:pt x="100" y="184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100" y="65"/>
                  <a:pt x="95" y="60"/>
                  <a:pt x="90" y="60"/>
                </a:cubicBezTo>
                <a:close/>
                <a:moveTo>
                  <a:pt x="34" y="120"/>
                </a:moveTo>
                <a:cubicBezTo>
                  <a:pt x="10" y="120"/>
                  <a:pt x="10" y="120"/>
                  <a:pt x="10" y="120"/>
                </a:cubicBezTo>
                <a:cubicBezTo>
                  <a:pt x="5" y="120"/>
                  <a:pt x="0" y="125"/>
                  <a:pt x="0" y="130"/>
                </a:cubicBezTo>
                <a:cubicBezTo>
                  <a:pt x="0" y="184"/>
                  <a:pt x="0" y="184"/>
                  <a:pt x="0" y="184"/>
                </a:cubicBezTo>
                <a:cubicBezTo>
                  <a:pt x="44" y="184"/>
                  <a:pt x="44" y="184"/>
                  <a:pt x="44" y="184"/>
                </a:cubicBezTo>
                <a:cubicBezTo>
                  <a:pt x="44" y="130"/>
                  <a:pt x="44" y="130"/>
                  <a:pt x="44" y="130"/>
                </a:cubicBezTo>
                <a:cubicBezTo>
                  <a:pt x="44" y="125"/>
                  <a:pt x="39" y="120"/>
                  <a:pt x="34" y="120"/>
                </a:cubicBez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70" name="Арка 69"/>
          <p:cNvSpPr/>
          <p:nvPr/>
        </p:nvSpPr>
        <p:spPr bwMode="auto">
          <a:xfrm rot="10609986">
            <a:off x="-396147" y="-2174644"/>
            <a:ext cx="7232715" cy="4295584"/>
          </a:xfrm>
          <a:prstGeom prst="blockArc">
            <a:avLst>
              <a:gd name="adj1" fmla="val 10800000"/>
              <a:gd name="adj2" fmla="val 72844"/>
              <a:gd name="adj3" fmla="val 8138"/>
            </a:avLst>
          </a:prstGeom>
          <a:solidFill>
            <a:schemeClr val="bg1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 flipH="1">
            <a:off x="565960" y="389155"/>
            <a:ext cx="524982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schemeClr val="bg1"/>
                </a:solidFill>
                <a:latin typeface="Raleway Black"/>
              </a:defRPr>
            </a:lvl1pPr>
          </a:lstStyle>
          <a:p>
            <a:pPr>
              <a:defRPr/>
            </a:pPr>
            <a:r>
              <a:rPr lang="ru-RU" b="1" spc="50">
                <a:ln w="0">
                  <a:solidFill>
                    <a:schemeClr val="bg1"/>
                  </a:solidFill>
                </a:ln>
              </a:rPr>
              <a:t>ОПИСАНИЕ ЗАДАЧИ:</a:t>
            </a:r>
            <a:endParaRPr/>
          </a:p>
        </p:txBody>
      </p:sp>
      <p:grpSp>
        <p:nvGrpSpPr>
          <p:cNvPr id="42" name="Группа 41"/>
          <p:cNvGrpSpPr/>
          <p:nvPr/>
        </p:nvGrpSpPr>
        <p:grpSpPr bwMode="auto">
          <a:xfrm>
            <a:off x="8270437" y="1447847"/>
            <a:ext cx="3467487" cy="3804241"/>
            <a:chOff x="661749" y="1435973"/>
            <a:chExt cx="3467487" cy="3804241"/>
          </a:xfrm>
        </p:grpSpPr>
        <p:sp>
          <p:nvSpPr>
            <p:cNvPr id="31" name="Прямоугольник: скругленные углы 30"/>
            <p:cNvSpPr/>
            <p:nvPr/>
          </p:nvSpPr>
          <p:spPr bwMode="auto">
            <a:xfrm>
              <a:off x="661749" y="1435973"/>
              <a:ext cx="3467487" cy="3804241"/>
            </a:xfrm>
            <a:prstGeom prst="roundRect">
              <a:avLst>
                <a:gd name="adj" fmla="val 81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808865" y="2448738"/>
              <a:ext cx="317057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bg1"/>
                  </a:solidFill>
                  <a:latin typeface="Raleway Medium"/>
                </a:defRPr>
              </a:lvl1pPr>
            </a:lstStyle>
            <a:p>
              <a:pPr>
                <a:defRPr/>
              </a:pPr>
              <a: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  <a:t>позволяет оперативно информировать клиентов </a:t>
              </a:r>
              <a:b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</a:br>
              <a: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  <a:t>об актуальных предложениях и сервисах компании. Однако каждая рассылка сопряжена </a:t>
              </a:r>
              <a:b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</a:br>
              <a: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  <a:t>с различными издержками, что может негативно сказаться </a:t>
              </a:r>
              <a:b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</a:br>
              <a: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  <a:t>на лояльности клиентов </a:t>
              </a:r>
              <a:b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</a:br>
              <a: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  <a:t>в долгосрочной перспективе.</a:t>
              </a:r>
              <a:endParaRPr/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808865" y="1632871"/>
              <a:ext cx="270856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bg1"/>
                  </a:solidFill>
                  <a:latin typeface="Raleway Medium"/>
                </a:defRPr>
              </a:lvl1pPr>
            </a:lstStyle>
            <a:p>
              <a:pPr>
                <a:defRPr/>
              </a:pPr>
              <a:r>
                <a:rPr lang="ru-RU">
                  <a:solidFill>
                    <a:schemeClr val="tx2">
                      <a:lumMod val="50000"/>
                    </a:schemeClr>
                  </a:solidFill>
                  <a:latin typeface="Raleway Black"/>
                </a:rPr>
                <a:t>Эффективная целевая рассылка</a:t>
              </a:r>
              <a:endParaRPr/>
            </a:p>
          </p:txBody>
        </p:sp>
      </p:grpSp>
      <p:grpSp>
        <p:nvGrpSpPr>
          <p:cNvPr id="43" name="Группа 42"/>
          <p:cNvGrpSpPr/>
          <p:nvPr/>
        </p:nvGrpSpPr>
        <p:grpSpPr bwMode="auto">
          <a:xfrm>
            <a:off x="4362256" y="1444476"/>
            <a:ext cx="3467487" cy="3804241"/>
            <a:chOff x="4595279" y="1424641"/>
            <a:chExt cx="3467487" cy="3804241"/>
          </a:xfrm>
        </p:grpSpPr>
        <p:sp>
          <p:nvSpPr>
            <p:cNvPr id="39" name="Прямоугольник: скругленные углы 38"/>
            <p:cNvSpPr/>
            <p:nvPr/>
          </p:nvSpPr>
          <p:spPr bwMode="auto">
            <a:xfrm>
              <a:off x="4595279" y="1424641"/>
              <a:ext cx="3467487" cy="3804241"/>
            </a:xfrm>
            <a:prstGeom prst="roundRect">
              <a:avLst>
                <a:gd name="adj" fmla="val 81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4705165" y="2446334"/>
              <a:ext cx="3309408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bg1"/>
                  </a:solidFill>
                  <a:latin typeface="Raleway Medium"/>
                </a:defRPr>
              </a:lvl1pPr>
            </a:lstStyle>
            <a:p>
              <a:pPr>
                <a:defRPr/>
              </a:pPr>
              <a: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  <a:t>на основе больших данных </a:t>
              </a:r>
              <a:b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</a:br>
              <a: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  <a:t>о предыдущем опыте взаимодействия с клиентами, участникам </a:t>
              </a:r>
              <a: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  <a:t>хакатона</a:t>
              </a:r>
              <a: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  <a:t> предстоит разработать модель, позволяющую прогнозировать вероятность покупки клиентами дополнительных услуг, </a:t>
              </a:r>
              <a:b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</a:br>
              <a:r>
                <a:rPr lang="ru-RU" sz="1600">
                  <a:solidFill>
                    <a:schemeClr val="tx2">
                      <a:lumMod val="50000"/>
                    </a:schemeClr>
                  </a:solidFill>
                  <a:latin typeface="Raleway"/>
                </a:rPr>
                <a:t>в частности, приобретения машиномест в паркинге. </a:t>
              </a:r>
              <a:endParaRPr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05165" y="1624909"/>
              <a:ext cx="270856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bg1"/>
                  </a:solidFill>
                  <a:latin typeface="Raleway Medium"/>
                </a:defRPr>
              </a:lvl1pPr>
            </a:lstStyle>
            <a:p>
              <a:pPr>
                <a:defRPr/>
              </a:pPr>
              <a:r>
                <a:rPr lang="ru-RU">
                  <a:solidFill>
                    <a:schemeClr val="tx2">
                      <a:lumMod val="50000"/>
                    </a:schemeClr>
                  </a:solidFill>
                  <a:latin typeface="Raleway Black"/>
                </a:rPr>
                <a:t>Разработка модели решений</a:t>
              </a:r>
              <a:endParaRPr/>
            </a:p>
          </p:txBody>
        </p:sp>
      </p:grpSp>
      <p:sp>
        <p:nvSpPr>
          <p:cNvPr id="45" name="Прямоугольник: скругленные углы 44"/>
          <p:cNvSpPr/>
          <p:nvPr/>
        </p:nvSpPr>
        <p:spPr bwMode="auto">
          <a:xfrm>
            <a:off x="454076" y="1444476"/>
            <a:ext cx="3467487" cy="3804241"/>
          </a:xfrm>
          <a:prstGeom prst="roundRect">
            <a:avLst>
              <a:gd name="adj" fmla="val 8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10534" y="3188711"/>
            <a:ext cx="32332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bg1"/>
                </a:solidFill>
                <a:latin typeface="Raleway Medium"/>
              </a:defRPr>
            </a:lvl1pPr>
          </a:lstStyle>
          <a:p>
            <a:pPr>
              <a:defRPr/>
            </a:pPr>
            <a:r>
              <a:rPr lang="ru-RU" sz="1600">
                <a:solidFill>
                  <a:schemeClr val="tx2">
                    <a:lumMod val="50000"/>
                  </a:schemeClr>
                </a:solidFill>
                <a:latin typeface="Raleway"/>
              </a:rPr>
              <a:t>чтобы стимулировать спрос на машиноместа нужна эффективная коммуникация, которая базируется на </a:t>
            </a:r>
            <a:r>
              <a:rPr lang="ru-RU" sz="1600" b="1">
                <a:solidFill>
                  <a:schemeClr val="tx2">
                    <a:lumMod val="50000"/>
                  </a:schemeClr>
                </a:solidFill>
                <a:latin typeface="Raleway"/>
              </a:rPr>
              <a:t>понимании клиентов, их мотивации и сценариев поведения</a:t>
            </a:r>
            <a:endParaRPr/>
          </a:p>
        </p:txBody>
      </p:sp>
      <p:sp>
        <p:nvSpPr>
          <p:cNvPr id="47" name="TextBox 46"/>
          <p:cNvSpPr txBox="1"/>
          <p:nvPr/>
        </p:nvSpPr>
        <p:spPr bwMode="auto">
          <a:xfrm>
            <a:off x="612154" y="1886395"/>
            <a:ext cx="3151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bg1"/>
                </a:solidFill>
                <a:latin typeface="Raleway Medium"/>
              </a:defRPr>
            </a:lvl1pPr>
          </a:lstStyle>
          <a:p>
            <a:pPr>
              <a:defRPr/>
            </a:pPr>
            <a:endParaRPr lang="ru-RU">
              <a:solidFill>
                <a:schemeClr val="tx2">
                  <a:lumMod val="50000"/>
                </a:schemeClr>
              </a:solidFill>
              <a:latin typeface="Raleway Black"/>
            </a:endParaRPr>
          </a:p>
        </p:txBody>
      </p:sp>
      <p:sp>
        <p:nvSpPr>
          <p:cNvPr id="48" name="Рисунок 41"/>
          <p:cNvSpPr/>
          <p:nvPr/>
        </p:nvSpPr>
        <p:spPr bwMode="auto">
          <a:xfrm>
            <a:off x="10799970" y="1105668"/>
            <a:ext cx="777589" cy="943305"/>
          </a:xfrm>
          <a:custGeom>
            <a:avLst/>
            <a:gdLst>
              <a:gd name="connsiteX0" fmla="*/ 0 w 397654"/>
              <a:gd name="connsiteY0" fmla="*/ 32595 h 482400"/>
              <a:gd name="connsiteX1" fmla="*/ 32595 w 397654"/>
              <a:gd name="connsiteY1" fmla="*/ 0 h 482400"/>
              <a:gd name="connsiteX2" fmla="*/ 267276 w 397654"/>
              <a:gd name="connsiteY2" fmla="*/ 0 h 482400"/>
              <a:gd name="connsiteX3" fmla="*/ 299870 w 397654"/>
              <a:gd name="connsiteY3" fmla="*/ 32595 h 482400"/>
              <a:gd name="connsiteX4" fmla="*/ 299870 w 397654"/>
              <a:gd name="connsiteY4" fmla="*/ 117341 h 482400"/>
              <a:gd name="connsiteX5" fmla="*/ 293351 w 397654"/>
              <a:gd name="connsiteY5" fmla="*/ 123859 h 482400"/>
              <a:gd name="connsiteX6" fmla="*/ 260757 w 397654"/>
              <a:gd name="connsiteY6" fmla="*/ 123859 h 482400"/>
              <a:gd name="connsiteX7" fmla="*/ 254238 w 397654"/>
              <a:gd name="connsiteY7" fmla="*/ 117341 h 482400"/>
              <a:gd name="connsiteX8" fmla="*/ 254238 w 397654"/>
              <a:gd name="connsiteY8" fmla="*/ 52151 h 482400"/>
              <a:gd name="connsiteX9" fmla="*/ 247719 w 397654"/>
              <a:gd name="connsiteY9" fmla="*/ 45632 h 482400"/>
              <a:gd name="connsiteX10" fmla="*/ 52151 w 397654"/>
              <a:gd name="connsiteY10" fmla="*/ 45632 h 482400"/>
              <a:gd name="connsiteX11" fmla="*/ 45632 w 397654"/>
              <a:gd name="connsiteY11" fmla="*/ 52151 h 482400"/>
              <a:gd name="connsiteX12" fmla="*/ 45632 w 397654"/>
              <a:gd name="connsiteY12" fmla="*/ 404173 h 482400"/>
              <a:gd name="connsiteX13" fmla="*/ 52151 w 397654"/>
              <a:gd name="connsiteY13" fmla="*/ 410692 h 482400"/>
              <a:gd name="connsiteX14" fmla="*/ 247719 w 397654"/>
              <a:gd name="connsiteY14" fmla="*/ 410692 h 482400"/>
              <a:gd name="connsiteX15" fmla="*/ 254238 w 397654"/>
              <a:gd name="connsiteY15" fmla="*/ 404173 h 482400"/>
              <a:gd name="connsiteX16" fmla="*/ 254238 w 397654"/>
              <a:gd name="connsiteY16" fmla="*/ 319427 h 482400"/>
              <a:gd name="connsiteX17" fmla="*/ 260757 w 397654"/>
              <a:gd name="connsiteY17" fmla="*/ 312908 h 482400"/>
              <a:gd name="connsiteX18" fmla="*/ 293351 w 397654"/>
              <a:gd name="connsiteY18" fmla="*/ 312908 h 482400"/>
              <a:gd name="connsiteX19" fmla="*/ 299870 w 397654"/>
              <a:gd name="connsiteY19" fmla="*/ 319427 h 482400"/>
              <a:gd name="connsiteX20" fmla="*/ 299870 w 397654"/>
              <a:gd name="connsiteY20" fmla="*/ 449805 h 482400"/>
              <a:gd name="connsiteX21" fmla="*/ 267276 w 397654"/>
              <a:gd name="connsiteY21" fmla="*/ 482400 h 482400"/>
              <a:gd name="connsiteX22" fmla="*/ 32595 w 397654"/>
              <a:gd name="connsiteY22" fmla="*/ 482400 h 482400"/>
              <a:gd name="connsiteX23" fmla="*/ 0 w 397654"/>
              <a:gd name="connsiteY23" fmla="*/ 449805 h 482400"/>
              <a:gd name="connsiteX24" fmla="*/ 0 w 397654"/>
              <a:gd name="connsiteY24" fmla="*/ 32595 h 482400"/>
              <a:gd name="connsiteX25" fmla="*/ 133638 w 397654"/>
              <a:gd name="connsiteY25" fmla="*/ 436768 h 482400"/>
              <a:gd name="connsiteX26" fmla="*/ 123859 w 397654"/>
              <a:gd name="connsiteY26" fmla="*/ 446546 h 482400"/>
              <a:gd name="connsiteX27" fmla="*/ 133638 w 397654"/>
              <a:gd name="connsiteY27" fmla="*/ 456324 h 482400"/>
              <a:gd name="connsiteX28" fmla="*/ 166232 w 397654"/>
              <a:gd name="connsiteY28" fmla="*/ 456324 h 482400"/>
              <a:gd name="connsiteX29" fmla="*/ 176011 w 397654"/>
              <a:gd name="connsiteY29" fmla="*/ 446546 h 482400"/>
              <a:gd name="connsiteX30" fmla="*/ 166232 w 397654"/>
              <a:gd name="connsiteY30" fmla="*/ 436768 h 482400"/>
              <a:gd name="connsiteX31" fmla="*/ 133638 w 397654"/>
              <a:gd name="connsiteY31" fmla="*/ 436768 h 482400"/>
              <a:gd name="connsiteX32" fmla="*/ 167600 w 397654"/>
              <a:gd name="connsiteY32" fmla="*/ 154431 h 482400"/>
              <a:gd name="connsiteX33" fmla="*/ 162976 w 397654"/>
              <a:gd name="connsiteY33" fmla="*/ 156096 h 482400"/>
              <a:gd name="connsiteX34" fmla="*/ 162973 w 397654"/>
              <a:gd name="connsiteY34" fmla="*/ 156454 h 482400"/>
              <a:gd name="connsiteX35" fmla="*/ 162973 w 397654"/>
              <a:gd name="connsiteY35" fmla="*/ 280314 h 482400"/>
              <a:gd name="connsiteX36" fmla="*/ 166676 w 397654"/>
              <a:gd name="connsiteY36" fmla="*/ 281511 h 482400"/>
              <a:gd name="connsiteX37" fmla="*/ 229573 w 397654"/>
              <a:gd name="connsiteY37" fmla="*/ 213777 h 482400"/>
              <a:gd name="connsiteX38" fmla="*/ 229345 w 397654"/>
              <a:gd name="connsiteY38" fmla="*/ 209119 h 482400"/>
              <a:gd name="connsiteX39" fmla="*/ 167600 w 397654"/>
              <a:gd name="connsiteY39" fmla="*/ 154431 h 482400"/>
              <a:gd name="connsiteX40" fmla="*/ 180633 w 397654"/>
              <a:gd name="connsiteY40" fmla="*/ 295222 h 482400"/>
              <a:gd name="connsiteX41" fmla="*/ 182247 w 397654"/>
              <a:gd name="connsiteY41" fmla="*/ 299868 h 482400"/>
              <a:gd name="connsiteX42" fmla="*/ 182530 w 397654"/>
              <a:gd name="connsiteY42" fmla="*/ 299870 h 482400"/>
              <a:gd name="connsiteX43" fmla="*/ 378097 w 397654"/>
              <a:gd name="connsiteY43" fmla="*/ 299870 h 482400"/>
              <a:gd name="connsiteX44" fmla="*/ 378380 w 397654"/>
              <a:gd name="connsiteY44" fmla="*/ 299868 h 482400"/>
              <a:gd name="connsiteX45" fmla="*/ 379994 w 397654"/>
              <a:gd name="connsiteY45" fmla="*/ 295222 h 482400"/>
              <a:gd name="connsiteX46" fmla="*/ 316306 w 397654"/>
              <a:gd name="connsiteY46" fmla="*/ 226635 h 482400"/>
              <a:gd name="connsiteX47" fmla="*/ 311756 w 397654"/>
              <a:gd name="connsiteY47" fmla="*/ 226413 h 482400"/>
              <a:gd name="connsiteX48" fmla="*/ 286797 w 397654"/>
              <a:gd name="connsiteY48" fmla="*/ 248520 h 482400"/>
              <a:gd name="connsiteX49" fmla="*/ 273830 w 397654"/>
              <a:gd name="connsiteY49" fmla="*/ 248520 h 482400"/>
              <a:gd name="connsiteX50" fmla="*/ 248871 w 397654"/>
              <a:gd name="connsiteY50" fmla="*/ 226413 h 482400"/>
              <a:gd name="connsiteX51" fmla="*/ 244321 w 397654"/>
              <a:gd name="connsiteY51" fmla="*/ 226635 h 482400"/>
              <a:gd name="connsiteX52" fmla="*/ 180633 w 397654"/>
              <a:gd name="connsiteY52" fmla="*/ 295222 h 482400"/>
              <a:gd name="connsiteX53" fmla="*/ 397654 w 397654"/>
              <a:gd name="connsiteY53" fmla="*/ 280314 h 482400"/>
              <a:gd name="connsiteX54" fmla="*/ 393951 w 397654"/>
              <a:gd name="connsiteY54" fmla="*/ 281511 h 482400"/>
              <a:gd name="connsiteX55" fmla="*/ 331054 w 397654"/>
              <a:gd name="connsiteY55" fmla="*/ 213777 h 482400"/>
              <a:gd name="connsiteX56" fmla="*/ 331282 w 397654"/>
              <a:gd name="connsiteY56" fmla="*/ 209119 h 482400"/>
              <a:gd name="connsiteX57" fmla="*/ 393027 w 397654"/>
              <a:gd name="connsiteY57" fmla="*/ 154431 h 482400"/>
              <a:gd name="connsiteX58" fmla="*/ 397651 w 397654"/>
              <a:gd name="connsiteY58" fmla="*/ 156096 h 482400"/>
              <a:gd name="connsiteX59" fmla="*/ 397653 w 397654"/>
              <a:gd name="connsiteY59" fmla="*/ 156308 h 482400"/>
              <a:gd name="connsiteX60" fmla="*/ 397654 w 397654"/>
              <a:gd name="connsiteY60" fmla="*/ 156454 h 482400"/>
              <a:gd name="connsiteX61" fmla="*/ 397654 w 397654"/>
              <a:gd name="connsiteY61" fmla="*/ 280314 h 482400"/>
              <a:gd name="connsiteX62" fmla="*/ 182530 w 397654"/>
              <a:gd name="connsiteY62" fmla="*/ 136897 h 482400"/>
              <a:gd name="connsiteX63" fmla="*/ 181403 w 397654"/>
              <a:gd name="connsiteY63" fmla="*/ 140531 h 482400"/>
              <a:gd name="connsiteX64" fmla="*/ 278152 w 397654"/>
              <a:gd name="connsiteY64" fmla="*/ 226223 h 482400"/>
              <a:gd name="connsiteX65" fmla="*/ 282475 w 397654"/>
              <a:gd name="connsiteY65" fmla="*/ 226223 h 482400"/>
              <a:gd name="connsiteX66" fmla="*/ 379224 w 397654"/>
              <a:gd name="connsiteY66" fmla="*/ 140531 h 482400"/>
              <a:gd name="connsiteX67" fmla="*/ 378097 w 397654"/>
              <a:gd name="connsiteY67" fmla="*/ 136897 h 482400"/>
              <a:gd name="connsiteX68" fmla="*/ 182530 w 397654"/>
              <a:gd name="connsiteY68" fmla="*/ 136897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97654" h="482400" fill="norm" stroke="1" extrusionOk="0">
                <a:moveTo>
                  <a:pt x="0" y="32595"/>
                </a:moveTo>
                <a:cubicBezTo>
                  <a:pt x="0" y="14593"/>
                  <a:pt x="14593" y="0"/>
                  <a:pt x="32595" y="0"/>
                </a:cubicBezTo>
                <a:lnTo>
                  <a:pt x="267276" y="0"/>
                </a:lnTo>
                <a:cubicBezTo>
                  <a:pt x="285277" y="0"/>
                  <a:pt x="299870" y="14593"/>
                  <a:pt x="299870" y="32595"/>
                </a:cubicBezTo>
                <a:lnTo>
                  <a:pt x="299870" y="117341"/>
                </a:lnTo>
                <a:cubicBezTo>
                  <a:pt x="299870" y="120941"/>
                  <a:pt x="296952" y="123859"/>
                  <a:pt x="293351" y="123859"/>
                </a:cubicBezTo>
                <a:lnTo>
                  <a:pt x="260757" y="123859"/>
                </a:lnTo>
                <a:cubicBezTo>
                  <a:pt x="257156" y="123859"/>
                  <a:pt x="254238" y="120941"/>
                  <a:pt x="254238" y="117341"/>
                </a:cubicBezTo>
                <a:lnTo>
                  <a:pt x="254238" y="52151"/>
                </a:lnTo>
                <a:cubicBezTo>
                  <a:pt x="254238" y="48551"/>
                  <a:pt x="251319" y="45632"/>
                  <a:pt x="247719" y="45632"/>
                </a:cubicBezTo>
                <a:lnTo>
                  <a:pt x="52151" y="45632"/>
                </a:lnTo>
                <a:cubicBezTo>
                  <a:pt x="48551" y="45632"/>
                  <a:pt x="45632" y="48551"/>
                  <a:pt x="45632" y="52151"/>
                </a:cubicBezTo>
                <a:lnTo>
                  <a:pt x="45632" y="404173"/>
                </a:lnTo>
                <a:cubicBezTo>
                  <a:pt x="45632" y="407773"/>
                  <a:pt x="48551" y="410692"/>
                  <a:pt x="52151" y="410692"/>
                </a:cubicBezTo>
                <a:lnTo>
                  <a:pt x="247719" y="410692"/>
                </a:lnTo>
                <a:cubicBezTo>
                  <a:pt x="251319" y="410692"/>
                  <a:pt x="254238" y="407773"/>
                  <a:pt x="254238" y="404173"/>
                </a:cubicBezTo>
                <a:lnTo>
                  <a:pt x="254238" y="319427"/>
                </a:lnTo>
                <a:cubicBezTo>
                  <a:pt x="254238" y="315827"/>
                  <a:pt x="257156" y="312908"/>
                  <a:pt x="260757" y="312908"/>
                </a:cubicBezTo>
                <a:lnTo>
                  <a:pt x="293351" y="312908"/>
                </a:lnTo>
                <a:cubicBezTo>
                  <a:pt x="296952" y="312908"/>
                  <a:pt x="299870" y="315827"/>
                  <a:pt x="299870" y="319427"/>
                </a:cubicBezTo>
                <a:lnTo>
                  <a:pt x="299870" y="449805"/>
                </a:lnTo>
                <a:cubicBezTo>
                  <a:pt x="299870" y="467807"/>
                  <a:pt x="285277" y="482400"/>
                  <a:pt x="267276" y="482400"/>
                </a:cubicBezTo>
                <a:lnTo>
                  <a:pt x="32595" y="482400"/>
                </a:lnTo>
                <a:cubicBezTo>
                  <a:pt x="14593" y="482400"/>
                  <a:pt x="0" y="467807"/>
                  <a:pt x="0" y="449805"/>
                </a:cubicBezTo>
                <a:lnTo>
                  <a:pt x="0" y="32595"/>
                </a:lnTo>
                <a:close/>
                <a:moveTo>
                  <a:pt x="133638" y="436768"/>
                </a:moveTo>
                <a:cubicBezTo>
                  <a:pt x="128238" y="436768"/>
                  <a:pt x="123859" y="441146"/>
                  <a:pt x="123859" y="446546"/>
                </a:cubicBezTo>
                <a:cubicBezTo>
                  <a:pt x="123859" y="451946"/>
                  <a:pt x="128238" y="456324"/>
                  <a:pt x="133638" y="456324"/>
                </a:cubicBezTo>
                <a:lnTo>
                  <a:pt x="166232" y="456324"/>
                </a:lnTo>
                <a:cubicBezTo>
                  <a:pt x="171633" y="456324"/>
                  <a:pt x="176011" y="451946"/>
                  <a:pt x="176011" y="446546"/>
                </a:cubicBezTo>
                <a:cubicBezTo>
                  <a:pt x="176011" y="441146"/>
                  <a:pt x="171633" y="436768"/>
                  <a:pt x="166232" y="436768"/>
                </a:cubicBezTo>
                <a:lnTo>
                  <a:pt x="133638" y="436768"/>
                </a:lnTo>
                <a:close/>
                <a:moveTo>
                  <a:pt x="167600" y="154431"/>
                </a:moveTo>
                <a:cubicBezTo>
                  <a:pt x="165808" y="152843"/>
                  <a:pt x="163019" y="153702"/>
                  <a:pt x="162976" y="156096"/>
                </a:cubicBezTo>
                <a:cubicBezTo>
                  <a:pt x="162974" y="156215"/>
                  <a:pt x="162973" y="156335"/>
                  <a:pt x="162973" y="156454"/>
                </a:cubicBezTo>
                <a:lnTo>
                  <a:pt x="162973" y="280314"/>
                </a:lnTo>
                <a:cubicBezTo>
                  <a:pt x="162973" y="282301"/>
                  <a:pt x="165324" y="282968"/>
                  <a:pt x="166676" y="281511"/>
                </a:cubicBezTo>
                <a:lnTo>
                  <a:pt x="229573" y="213777"/>
                </a:lnTo>
                <a:cubicBezTo>
                  <a:pt x="230818" y="212436"/>
                  <a:pt x="230716" y="210333"/>
                  <a:pt x="229345" y="209119"/>
                </a:cubicBezTo>
                <a:lnTo>
                  <a:pt x="167600" y="154431"/>
                </a:lnTo>
                <a:close/>
                <a:moveTo>
                  <a:pt x="180633" y="295222"/>
                </a:moveTo>
                <a:cubicBezTo>
                  <a:pt x="178984" y="296998"/>
                  <a:pt x="179822" y="299834"/>
                  <a:pt x="182247" y="299868"/>
                </a:cubicBezTo>
                <a:cubicBezTo>
                  <a:pt x="182341" y="299870"/>
                  <a:pt x="182435" y="299870"/>
                  <a:pt x="182530" y="299870"/>
                </a:cubicBezTo>
                <a:lnTo>
                  <a:pt x="378097" y="299870"/>
                </a:lnTo>
                <a:cubicBezTo>
                  <a:pt x="378192" y="299870"/>
                  <a:pt x="378286" y="299870"/>
                  <a:pt x="378380" y="299868"/>
                </a:cubicBezTo>
                <a:cubicBezTo>
                  <a:pt x="380805" y="299834"/>
                  <a:pt x="381643" y="296998"/>
                  <a:pt x="379994" y="295222"/>
                </a:cubicBezTo>
                <a:lnTo>
                  <a:pt x="316306" y="226635"/>
                </a:lnTo>
                <a:cubicBezTo>
                  <a:pt x="315102" y="225338"/>
                  <a:pt x="313081" y="225239"/>
                  <a:pt x="311756" y="226413"/>
                </a:cubicBezTo>
                <a:lnTo>
                  <a:pt x="286797" y="248520"/>
                </a:lnTo>
                <a:cubicBezTo>
                  <a:pt x="283096" y="251798"/>
                  <a:pt x="277531" y="251798"/>
                  <a:pt x="273830" y="248520"/>
                </a:cubicBezTo>
                <a:lnTo>
                  <a:pt x="248871" y="226413"/>
                </a:lnTo>
                <a:cubicBezTo>
                  <a:pt x="247545" y="225239"/>
                  <a:pt x="245525" y="225338"/>
                  <a:pt x="244321" y="226635"/>
                </a:cubicBezTo>
                <a:lnTo>
                  <a:pt x="180633" y="295222"/>
                </a:lnTo>
                <a:close/>
                <a:moveTo>
                  <a:pt x="397654" y="280314"/>
                </a:moveTo>
                <a:cubicBezTo>
                  <a:pt x="397654" y="282301"/>
                  <a:pt x="395303" y="282968"/>
                  <a:pt x="393951" y="281511"/>
                </a:cubicBezTo>
                <a:lnTo>
                  <a:pt x="331054" y="213777"/>
                </a:lnTo>
                <a:cubicBezTo>
                  <a:pt x="329809" y="212436"/>
                  <a:pt x="329911" y="210333"/>
                  <a:pt x="331282" y="209119"/>
                </a:cubicBezTo>
                <a:lnTo>
                  <a:pt x="393027" y="154431"/>
                </a:lnTo>
                <a:cubicBezTo>
                  <a:pt x="394819" y="152843"/>
                  <a:pt x="397608" y="153702"/>
                  <a:pt x="397651" y="156096"/>
                </a:cubicBezTo>
                <a:cubicBezTo>
                  <a:pt x="397652" y="156167"/>
                  <a:pt x="397653" y="156237"/>
                  <a:pt x="397653" y="156308"/>
                </a:cubicBezTo>
                <a:cubicBezTo>
                  <a:pt x="397654" y="156357"/>
                  <a:pt x="397654" y="156405"/>
                  <a:pt x="397654" y="156454"/>
                </a:cubicBezTo>
                <a:lnTo>
                  <a:pt x="397654" y="280314"/>
                </a:lnTo>
                <a:close/>
                <a:moveTo>
                  <a:pt x="182530" y="136897"/>
                </a:moveTo>
                <a:cubicBezTo>
                  <a:pt x="180566" y="136897"/>
                  <a:pt x="179933" y="139229"/>
                  <a:pt x="181403" y="140531"/>
                </a:cubicBezTo>
                <a:lnTo>
                  <a:pt x="278152" y="226223"/>
                </a:lnTo>
                <a:cubicBezTo>
                  <a:pt x="279386" y="227316"/>
                  <a:pt x="281241" y="227316"/>
                  <a:pt x="282475" y="226223"/>
                </a:cubicBezTo>
                <a:lnTo>
                  <a:pt x="379224" y="140531"/>
                </a:lnTo>
                <a:cubicBezTo>
                  <a:pt x="380694" y="139229"/>
                  <a:pt x="380061" y="136897"/>
                  <a:pt x="378097" y="136897"/>
                </a:cubicBezTo>
                <a:lnTo>
                  <a:pt x="182530" y="13689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3" name="Рисунок 26"/>
          <p:cNvSpPr/>
          <p:nvPr/>
        </p:nvSpPr>
        <p:spPr bwMode="auto">
          <a:xfrm>
            <a:off x="6866626" y="1412971"/>
            <a:ext cx="791264" cy="704721"/>
          </a:xfrm>
          <a:custGeom>
            <a:avLst/>
            <a:gdLst>
              <a:gd name="connsiteX0" fmla="*/ 286425 w 482400"/>
              <a:gd name="connsiteY0" fmla="*/ 0 h 429638"/>
              <a:gd name="connsiteX1" fmla="*/ 271350 w 482400"/>
              <a:gd name="connsiteY1" fmla="*/ 15075 h 429638"/>
              <a:gd name="connsiteX2" fmla="*/ 271350 w 482400"/>
              <a:gd name="connsiteY2" fmla="*/ 90450 h 429638"/>
              <a:gd name="connsiteX3" fmla="*/ 286425 w 482400"/>
              <a:gd name="connsiteY3" fmla="*/ 105525 h 429638"/>
              <a:gd name="connsiteX4" fmla="*/ 467325 w 482400"/>
              <a:gd name="connsiteY4" fmla="*/ 105525 h 429638"/>
              <a:gd name="connsiteX5" fmla="*/ 482400 w 482400"/>
              <a:gd name="connsiteY5" fmla="*/ 90450 h 429638"/>
              <a:gd name="connsiteX6" fmla="*/ 482400 w 482400"/>
              <a:gd name="connsiteY6" fmla="*/ 15075 h 429638"/>
              <a:gd name="connsiteX7" fmla="*/ 467325 w 482400"/>
              <a:gd name="connsiteY7" fmla="*/ 0 h 429638"/>
              <a:gd name="connsiteX8" fmla="*/ 286425 w 482400"/>
              <a:gd name="connsiteY8" fmla="*/ 0 h 429638"/>
              <a:gd name="connsiteX9" fmla="*/ 0 w 482400"/>
              <a:gd name="connsiteY9" fmla="*/ 165825 h 429638"/>
              <a:gd name="connsiteX10" fmla="*/ 15075 w 482400"/>
              <a:gd name="connsiteY10" fmla="*/ 150750 h 429638"/>
              <a:gd name="connsiteX11" fmla="*/ 195975 w 482400"/>
              <a:gd name="connsiteY11" fmla="*/ 150750 h 429638"/>
              <a:gd name="connsiteX12" fmla="*/ 211050 w 482400"/>
              <a:gd name="connsiteY12" fmla="*/ 165825 h 429638"/>
              <a:gd name="connsiteX13" fmla="*/ 211050 w 482400"/>
              <a:gd name="connsiteY13" fmla="*/ 241200 h 429638"/>
              <a:gd name="connsiteX14" fmla="*/ 195975 w 482400"/>
              <a:gd name="connsiteY14" fmla="*/ 256275 h 429638"/>
              <a:gd name="connsiteX15" fmla="*/ 15075 w 482400"/>
              <a:gd name="connsiteY15" fmla="*/ 256275 h 429638"/>
              <a:gd name="connsiteX16" fmla="*/ 0 w 482400"/>
              <a:gd name="connsiteY16" fmla="*/ 241200 h 429638"/>
              <a:gd name="connsiteX17" fmla="*/ 0 w 482400"/>
              <a:gd name="connsiteY17" fmla="*/ 165825 h 429638"/>
              <a:gd name="connsiteX18" fmla="*/ 0 w 482400"/>
              <a:gd name="connsiteY18" fmla="*/ 331650 h 429638"/>
              <a:gd name="connsiteX19" fmla="*/ 15075 w 482400"/>
              <a:gd name="connsiteY19" fmla="*/ 316575 h 429638"/>
              <a:gd name="connsiteX20" fmla="*/ 195975 w 482400"/>
              <a:gd name="connsiteY20" fmla="*/ 316575 h 429638"/>
              <a:gd name="connsiteX21" fmla="*/ 211050 w 482400"/>
              <a:gd name="connsiteY21" fmla="*/ 331650 h 429638"/>
              <a:gd name="connsiteX22" fmla="*/ 211050 w 482400"/>
              <a:gd name="connsiteY22" fmla="*/ 407025 h 429638"/>
              <a:gd name="connsiteX23" fmla="*/ 195975 w 482400"/>
              <a:gd name="connsiteY23" fmla="*/ 422101 h 429638"/>
              <a:gd name="connsiteX24" fmla="*/ 15075 w 482400"/>
              <a:gd name="connsiteY24" fmla="*/ 422101 h 429638"/>
              <a:gd name="connsiteX25" fmla="*/ 0 w 482400"/>
              <a:gd name="connsiteY25" fmla="*/ 407025 h 429638"/>
              <a:gd name="connsiteX26" fmla="*/ 0 w 482400"/>
              <a:gd name="connsiteY26" fmla="*/ 331650 h 429638"/>
              <a:gd name="connsiteX27" fmla="*/ 56531 w 482400"/>
              <a:gd name="connsiteY27" fmla="*/ 214819 h 429638"/>
              <a:gd name="connsiteX28" fmla="*/ 67838 w 482400"/>
              <a:gd name="connsiteY28" fmla="*/ 203513 h 429638"/>
              <a:gd name="connsiteX29" fmla="*/ 56531 w 482400"/>
              <a:gd name="connsiteY29" fmla="*/ 192206 h 429638"/>
              <a:gd name="connsiteX30" fmla="*/ 45225 w 482400"/>
              <a:gd name="connsiteY30" fmla="*/ 203513 h 429638"/>
              <a:gd name="connsiteX31" fmla="*/ 56531 w 482400"/>
              <a:gd name="connsiteY31" fmla="*/ 214819 h 429638"/>
              <a:gd name="connsiteX32" fmla="*/ 92393 w 482400"/>
              <a:gd name="connsiteY32" fmla="*/ 194091 h 429638"/>
              <a:gd name="connsiteX33" fmla="*/ 82971 w 482400"/>
              <a:gd name="connsiteY33" fmla="*/ 203513 h 429638"/>
              <a:gd name="connsiteX34" fmla="*/ 92393 w 482400"/>
              <a:gd name="connsiteY34" fmla="*/ 212935 h 429638"/>
              <a:gd name="connsiteX35" fmla="*/ 156402 w 482400"/>
              <a:gd name="connsiteY35" fmla="*/ 212935 h 429638"/>
              <a:gd name="connsiteX36" fmla="*/ 165823 w 482400"/>
              <a:gd name="connsiteY36" fmla="*/ 203513 h 429638"/>
              <a:gd name="connsiteX37" fmla="*/ 156402 w 482400"/>
              <a:gd name="connsiteY37" fmla="*/ 194091 h 429638"/>
              <a:gd name="connsiteX38" fmla="*/ 92393 w 482400"/>
              <a:gd name="connsiteY38" fmla="*/ 194091 h 429638"/>
              <a:gd name="connsiteX39" fmla="*/ 67838 w 482400"/>
              <a:gd name="connsiteY39" fmla="*/ 369338 h 429638"/>
              <a:gd name="connsiteX40" fmla="*/ 56531 w 482400"/>
              <a:gd name="connsiteY40" fmla="*/ 380644 h 429638"/>
              <a:gd name="connsiteX41" fmla="*/ 45225 w 482400"/>
              <a:gd name="connsiteY41" fmla="*/ 369338 h 429638"/>
              <a:gd name="connsiteX42" fmla="*/ 56531 w 482400"/>
              <a:gd name="connsiteY42" fmla="*/ 358032 h 429638"/>
              <a:gd name="connsiteX43" fmla="*/ 67838 w 482400"/>
              <a:gd name="connsiteY43" fmla="*/ 369338 h 429638"/>
              <a:gd name="connsiteX44" fmla="*/ 82971 w 482400"/>
              <a:gd name="connsiteY44" fmla="*/ 369338 h 429638"/>
              <a:gd name="connsiteX45" fmla="*/ 92393 w 482400"/>
              <a:gd name="connsiteY45" fmla="*/ 359916 h 429638"/>
              <a:gd name="connsiteX46" fmla="*/ 156402 w 482400"/>
              <a:gd name="connsiteY46" fmla="*/ 359916 h 429638"/>
              <a:gd name="connsiteX47" fmla="*/ 165823 w 482400"/>
              <a:gd name="connsiteY47" fmla="*/ 369338 h 429638"/>
              <a:gd name="connsiteX48" fmla="*/ 156402 w 482400"/>
              <a:gd name="connsiteY48" fmla="*/ 378760 h 429638"/>
              <a:gd name="connsiteX49" fmla="*/ 92393 w 482400"/>
              <a:gd name="connsiteY49" fmla="*/ 378760 h 429638"/>
              <a:gd name="connsiteX50" fmla="*/ 82971 w 482400"/>
              <a:gd name="connsiteY50" fmla="*/ 369338 h 429638"/>
              <a:gd name="connsiteX51" fmla="*/ 327881 w 482400"/>
              <a:gd name="connsiteY51" fmla="*/ 64672 h 429638"/>
              <a:gd name="connsiteX52" fmla="*/ 339188 w 482400"/>
              <a:gd name="connsiteY52" fmla="*/ 53366 h 429638"/>
              <a:gd name="connsiteX53" fmla="*/ 327881 w 482400"/>
              <a:gd name="connsiteY53" fmla="*/ 42059 h 429638"/>
              <a:gd name="connsiteX54" fmla="*/ 316575 w 482400"/>
              <a:gd name="connsiteY54" fmla="*/ 53366 h 429638"/>
              <a:gd name="connsiteX55" fmla="*/ 327881 w 482400"/>
              <a:gd name="connsiteY55" fmla="*/ 64672 h 429638"/>
              <a:gd name="connsiteX56" fmla="*/ 363743 w 482400"/>
              <a:gd name="connsiteY56" fmla="*/ 43944 h 429638"/>
              <a:gd name="connsiteX57" fmla="*/ 354321 w 482400"/>
              <a:gd name="connsiteY57" fmla="*/ 53366 h 429638"/>
              <a:gd name="connsiteX58" fmla="*/ 363743 w 482400"/>
              <a:gd name="connsiteY58" fmla="*/ 62788 h 429638"/>
              <a:gd name="connsiteX59" fmla="*/ 427752 w 482400"/>
              <a:gd name="connsiteY59" fmla="*/ 62788 h 429638"/>
              <a:gd name="connsiteX60" fmla="*/ 437174 w 482400"/>
              <a:gd name="connsiteY60" fmla="*/ 53366 h 429638"/>
              <a:gd name="connsiteX61" fmla="*/ 427752 w 482400"/>
              <a:gd name="connsiteY61" fmla="*/ 43944 h 429638"/>
              <a:gd name="connsiteX62" fmla="*/ 363743 w 482400"/>
              <a:gd name="connsiteY62" fmla="*/ 43944 h 429638"/>
              <a:gd name="connsiteX63" fmla="*/ 463556 w 482400"/>
              <a:gd name="connsiteY63" fmla="*/ 369338 h 429638"/>
              <a:gd name="connsiteX64" fmla="*/ 422100 w 482400"/>
              <a:gd name="connsiteY64" fmla="*/ 410794 h 429638"/>
              <a:gd name="connsiteX65" fmla="*/ 380644 w 482400"/>
              <a:gd name="connsiteY65" fmla="*/ 369338 h 429638"/>
              <a:gd name="connsiteX66" fmla="*/ 422100 w 482400"/>
              <a:gd name="connsiteY66" fmla="*/ 327882 h 429638"/>
              <a:gd name="connsiteX67" fmla="*/ 463556 w 482400"/>
              <a:gd name="connsiteY67" fmla="*/ 369338 h 429638"/>
              <a:gd name="connsiteX68" fmla="*/ 482400 w 482400"/>
              <a:gd name="connsiteY68" fmla="*/ 369338 h 429638"/>
              <a:gd name="connsiteX69" fmla="*/ 422100 w 482400"/>
              <a:gd name="connsiteY69" fmla="*/ 429638 h 429638"/>
              <a:gd name="connsiteX70" fmla="*/ 361800 w 482400"/>
              <a:gd name="connsiteY70" fmla="*/ 369338 h 429638"/>
              <a:gd name="connsiteX71" fmla="*/ 422100 w 482400"/>
              <a:gd name="connsiteY71" fmla="*/ 309038 h 429638"/>
              <a:gd name="connsiteX72" fmla="*/ 482400 w 482400"/>
              <a:gd name="connsiteY72" fmla="*/ 369338 h 429638"/>
              <a:gd name="connsiteX73" fmla="*/ 371222 w 482400"/>
              <a:gd name="connsiteY73" fmla="*/ 120600 h 429638"/>
              <a:gd name="connsiteX74" fmla="*/ 367453 w 482400"/>
              <a:gd name="connsiteY74" fmla="*/ 124369 h 429638"/>
              <a:gd name="connsiteX75" fmla="*/ 367453 w 482400"/>
              <a:gd name="connsiteY75" fmla="*/ 173363 h 429638"/>
              <a:gd name="connsiteX76" fmla="*/ 339188 w 482400"/>
              <a:gd name="connsiteY76" fmla="*/ 201628 h 429638"/>
              <a:gd name="connsiteX77" fmla="*/ 229894 w 482400"/>
              <a:gd name="connsiteY77" fmla="*/ 201628 h 429638"/>
              <a:gd name="connsiteX78" fmla="*/ 226125 w 482400"/>
              <a:gd name="connsiteY78" fmla="*/ 205397 h 429638"/>
              <a:gd name="connsiteX79" fmla="*/ 226125 w 482400"/>
              <a:gd name="connsiteY79" fmla="*/ 216703 h 429638"/>
              <a:gd name="connsiteX80" fmla="*/ 229894 w 482400"/>
              <a:gd name="connsiteY80" fmla="*/ 220472 h 429638"/>
              <a:gd name="connsiteX81" fmla="*/ 339188 w 482400"/>
              <a:gd name="connsiteY81" fmla="*/ 220472 h 429638"/>
              <a:gd name="connsiteX82" fmla="*/ 386297 w 482400"/>
              <a:gd name="connsiteY82" fmla="*/ 173363 h 429638"/>
              <a:gd name="connsiteX83" fmla="*/ 386297 w 482400"/>
              <a:gd name="connsiteY83" fmla="*/ 124369 h 429638"/>
              <a:gd name="connsiteX84" fmla="*/ 382528 w 482400"/>
              <a:gd name="connsiteY84" fmla="*/ 120600 h 429638"/>
              <a:gd name="connsiteX85" fmla="*/ 371222 w 482400"/>
              <a:gd name="connsiteY85" fmla="*/ 120600 h 429638"/>
              <a:gd name="connsiteX86" fmla="*/ 114947 w 482400"/>
              <a:gd name="connsiteY86" fmla="*/ 275119 h 429638"/>
              <a:gd name="connsiteX87" fmla="*/ 111178 w 482400"/>
              <a:gd name="connsiteY87" fmla="*/ 271350 h 429638"/>
              <a:gd name="connsiteX88" fmla="*/ 99872 w 482400"/>
              <a:gd name="connsiteY88" fmla="*/ 271350 h 429638"/>
              <a:gd name="connsiteX89" fmla="*/ 96103 w 482400"/>
              <a:gd name="connsiteY89" fmla="*/ 275119 h 429638"/>
              <a:gd name="connsiteX90" fmla="*/ 96103 w 482400"/>
              <a:gd name="connsiteY90" fmla="*/ 297732 h 429638"/>
              <a:gd name="connsiteX91" fmla="*/ 99872 w 482400"/>
              <a:gd name="connsiteY91" fmla="*/ 301500 h 429638"/>
              <a:gd name="connsiteX92" fmla="*/ 111178 w 482400"/>
              <a:gd name="connsiteY92" fmla="*/ 301500 h 429638"/>
              <a:gd name="connsiteX93" fmla="*/ 114947 w 482400"/>
              <a:gd name="connsiteY93" fmla="*/ 297732 h 429638"/>
              <a:gd name="connsiteX94" fmla="*/ 114947 w 482400"/>
              <a:gd name="connsiteY94" fmla="*/ 275119 h 429638"/>
              <a:gd name="connsiteX95" fmla="*/ 226125 w 482400"/>
              <a:gd name="connsiteY95" fmla="*/ 374991 h 429638"/>
              <a:gd name="connsiteX96" fmla="*/ 229894 w 482400"/>
              <a:gd name="connsiteY96" fmla="*/ 378760 h 429638"/>
              <a:gd name="connsiteX97" fmla="*/ 343040 w 482400"/>
              <a:gd name="connsiteY97" fmla="*/ 378760 h 429638"/>
              <a:gd name="connsiteX98" fmla="*/ 346900 w 482400"/>
              <a:gd name="connsiteY98" fmla="*/ 374512 h 429638"/>
              <a:gd name="connsiteX99" fmla="*/ 346725 w 482400"/>
              <a:gd name="connsiteY99" fmla="*/ 369338 h 429638"/>
              <a:gd name="connsiteX100" fmla="*/ 346900 w 482400"/>
              <a:gd name="connsiteY100" fmla="*/ 364163 h 429638"/>
              <a:gd name="connsiteX101" fmla="*/ 343040 w 482400"/>
              <a:gd name="connsiteY101" fmla="*/ 359916 h 429638"/>
              <a:gd name="connsiteX102" fmla="*/ 229894 w 482400"/>
              <a:gd name="connsiteY102" fmla="*/ 359916 h 429638"/>
              <a:gd name="connsiteX103" fmla="*/ 226125 w 482400"/>
              <a:gd name="connsiteY103" fmla="*/ 363685 h 429638"/>
              <a:gd name="connsiteX104" fmla="*/ 226125 w 482400"/>
              <a:gd name="connsiteY104" fmla="*/ 374991 h 429638"/>
              <a:gd name="connsiteX105" fmla="*/ 422100 w 482400"/>
              <a:gd name="connsiteY105" fmla="*/ 391950 h 429638"/>
              <a:gd name="connsiteX106" fmla="*/ 444713 w 482400"/>
              <a:gd name="connsiteY106" fmla="*/ 369338 h 429638"/>
              <a:gd name="connsiteX107" fmla="*/ 422100 w 482400"/>
              <a:gd name="connsiteY107" fmla="*/ 346725 h 429638"/>
              <a:gd name="connsiteX108" fmla="*/ 399488 w 482400"/>
              <a:gd name="connsiteY108" fmla="*/ 369338 h 429638"/>
              <a:gd name="connsiteX109" fmla="*/ 422100 w 482400"/>
              <a:gd name="connsiteY109" fmla="*/ 391950 h 42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82400" h="429638" fill="norm" stroke="1" extrusionOk="0">
                <a:moveTo>
                  <a:pt x="286425" y="0"/>
                </a:moveTo>
                <a:cubicBezTo>
                  <a:pt x="278099" y="0"/>
                  <a:pt x="271350" y="6749"/>
                  <a:pt x="271350" y="15075"/>
                </a:cubicBezTo>
                <a:lnTo>
                  <a:pt x="271350" y="90450"/>
                </a:lnTo>
                <a:cubicBezTo>
                  <a:pt x="271350" y="98776"/>
                  <a:pt x="278099" y="105525"/>
                  <a:pt x="286425" y="105525"/>
                </a:cubicBezTo>
                <a:lnTo>
                  <a:pt x="467325" y="105525"/>
                </a:lnTo>
                <a:cubicBezTo>
                  <a:pt x="475651" y="105525"/>
                  <a:pt x="482400" y="98776"/>
                  <a:pt x="482400" y="90450"/>
                </a:cubicBezTo>
                <a:lnTo>
                  <a:pt x="482400" y="15075"/>
                </a:lnTo>
                <a:cubicBezTo>
                  <a:pt x="482400" y="6749"/>
                  <a:pt x="475651" y="0"/>
                  <a:pt x="467325" y="0"/>
                </a:cubicBezTo>
                <a:lnTo>
                  <a:pt x="286425" y="0"/>
                </a:lnTo>
                <a:close/>
                <a:moveTo>
                  <a:pt x="0" y="165825"/>
                </a:moveTo>
                <a:cubicBezTo>
                  <a:pt x="0" y="157499"/>
                  <a:pt x="6749" y="150750"/>
                  <a:pt x="15075" y="150750"/>
                </a:cubicBezTo>
                <a:lnTo>
                  <a:pt x="195975" y="150750"/>
                </a:lnTo>
                <a:cubicBezTo>
                  <a:pt x="204301" y="150750"/>
                  <a:pt x="211050" y="157499"/>
                  <a:pt x="211050" y="165825"/>
                </a:cubicBezTo>
                <a:lnTo>
                  <a:pt x="211050" y="241200"/>
                </a:lnTo>
                <a:cubicBezTo>
                  <a:pt x="211050" y="249526"/>
                  <a:pt x="204301" y="256275"/>
                  <a:pt x="195975" y="256275"/>
                </a:cubicBezTo>
                <a:lnTo>
                  <a:pt x="15075" y="256275"/>
                </a:lnTo>
                <a:cubicBezTo>
                  <a:pt x="6749" y="256275"/>
                  <a:pt x="0" y="249526"/>
                  <a:pt x="0" y="241200"/>
                </a:cubicBezTo>
                <a:lnTo>
                  <a:pt x="0" y="165825"/>
                </a:lnTo>
                <a:close/>
                <a:moveTo>
                  <a:pt x="0" y="331650"/>
                </a:moveTo>
                <a:cubicBezTo>
                  <a:pt x="0" y="323324"/>
                  <a:pt x="6749" y="316575"/>
                  <a:pt x="15075" y="316575"/>
                </a:cubicBezTo>
                <a:lnTo>
                  <a:pt x="195975" y="316575"/>
                </a:lnTo>
                <a:cubicBezTo>
                  <a:pt x="204301" y="316575"/>
                  <a:pt x="211050" y="323324"/>
                  <a:pt x="211050" y="331650"/>
                </a:cubicBezTo>
                <a:lnTo>
                  <a:pt x="211050" y="407025"/>
                </a:lnTo>
                <a:cubicBezTo>
                  <a:pt x="211050" y="415351"/>
                  <a:pt x="204301" y="422101"/>
                  <a:pt x="195975" y="422101"/>
                </a:cubicBezTo>
                <a:lnTo>
                  <a:pt x="15075" y="422101"/>
                </a:lnTo>
                <a:cubicBezTo>
                  <a:pt x="6749" y="422101"/>
                  <a:pt x="0" y="415351"/>
                  <a:pt x="0" y="407025"/>
                </a:cubicBezTo>
                <a:lnTo>
                  <a:pt x="0" y="331650"/>
                </a:lnTo>
                <a:close/>
                <a:moveTo>
                  <a:pt x="56531" y="214819"/>
                </a:moveTo>
                <a:cubicBezTo>
                  <a:pt x="62776" y="214819"/>
                  <a:pt x="67838" y="209757"/>
                  <a:pt x="67838" y="203513"/>
                </a:cubicBezTo>
                <a:cubicBezTo>
                  <a:pt x="67838" y="197269"/>
                  <a:pt x="62776" y="192206"/>
                  <a:pt x="56531" y="192206"/>
                </a:cubicBezTo>
                <a:cubicBezTo>
                  <a:pt x="50287" y="192206"/>
                  <a:pt x="45225" y="197269"/>
                  <a:pt x="45225" y="203513"/>
                </a:cubicBezTo>
                <a:cubicBezTo>
                  <a:pt x="45225" y="209757"/>
                  <a:pt x="50287" y="214819"/>
                  <a:pt x="56531" y="214819"/>
                </a:cubicBezTo>
                <a:close/>
                <a:moveTo>
                  <a:pt x="92393" y="194091"/>
                </a:moveTo>
                <a:cubicBezTo>
                  <a:pt x="87190" y="194091"/>
                  <a:pt x="82971" y="198309"/>
                  <a:pt x="82971" y="203513"/>
                </a:cubicBezTo>
                <a:cubicBezTo>
                  <a:pt x="82971" y="208717"/>
                  <a:pt x="87190" y="212935"/>
                  <a:pt x="92393" y="212935"/>
                </a:cubicBezTo>
                <a:lnTo>
                  <a:pt x="156402" y="212935"/>
                </a:lnTo>
                <a:cubicBezTo>
                  <a:pt x="161606" y="212935"/>
                  <a:pt x="165823" y="208717"/>
                  <a:pt x="165823" y="203513"/>
                </a:cubicBezTo>
                <a:cubicBezTo>
                  <a:pt x="165823" y="198309"/>
                  <a:pt x="161606" y="194091"/>
                  <a:pt x="156402" y="194091"/>
                </a:cubicBezTo>
                <a:lnTo>
                  <a:pt x="92393" y="194091"/>
                </a:lnTo>
                <a:close/>
                <a:moveTo>
                  <a:pt x="67838" y="369338"/>
                </a:moveTo>
                <a:cubicBezTo>
                  <a:pt x="67838" y="375582"/>
                  <a:pt x="62776" y="380644"/>
                  <a:pt x="56531" y="380644"/>
                </a:cubicBezTo>
                <a:cubicBezTo>
                  <a:pt x="50287" y="380644"/>
                  <a:pt x="45225" y="375582"/>
                  <a:pt x="45225" y="369338"/>
                </a:cubicBezTo>
                <a:cubicBezTo>
                  <a:pt x="45225" y="363094"/>
                  <a:pt x="50287" y="358032"/>
                  <a:pt x="56531" y="358032"/>
                </a:cubicBezTo>
                <a:cubicBezTo>
                  <a:pt x="62776" y="358032"/>
                  <a:pt x="67838" y="363094"/>
                  <a:pt x="67838" y="369338"/>
                </a:cubicBezTo>
                <a:close/>
                <a:moveTo>
                  <a:pt x="82971" y="369338"/>
                </a:moveTo>
                <a:cubicBezTo>
                  <a:pt x="82971" y="364134"/>
                  <a:pt x="87190" y="359916"/>
                  <a:pt x="92393" y="359916"/>
                </a:cubicBezTo>
                <a:lnTo>
                  <a:pt x="156402" y="359916"/>
                </a:lnTo>
                <a:cubicBezTo>
                  <a:pt x="161606" y="359916"/>
                  <a:pt x="165823" y="364134"/>
                  <a:pt x="165823" y="369338"/>
                </a:cubicBezTo>
                <a:cubicBezTo>
                  <a:pt x="165823" y="374542"/>
                  <a:pt x="161606" y="378760"/>
                  <a:pt x="156402" y="378760"/>
                </a:cubicBezTo>
                <a:lnTo>
                  <a:pt x="92393" y="378760"/>
                </a:lnTo>
                <a:cubicBezTo>
                  <a:pt x="87190" y="378760"/>
                  <a:pt x="82971" y="374542"/>
                  <a:pt x="82971" y="369338"/>
                </a:cubicBezTo>
                <a:close/>
                <a:moveTo>
                  <a:pt x="327881" y="64672"/>
                </a:moveTo>
                <a:cubicBezTo>
                  <a:pt x="334125" y="64672"/>
                  <a:pt x="339188" y="59610"/>
                  <a:pt x="339188" y="53366"/>
                </a:cubicBezTo>
                <a:cubicBezTo>
                  <a:pt x="339188" y="47121"/>
                  <a:pt x="334125" y="42059"/>
                  <a:pt x="327881" y="42059"/>
                </a:cubicBezTo>
                <a:cubicBezTo>
                  <a:pt x="321637" y="42059"/>
                  <a:pt x="316575" y="47121"/>
                  <a:pt x="316575" y="53366"/>
                </a:cubicBezTo>
                <a:cubicBezTo>
                  <a:pt x="316575" y="59610"/>
                  <a:pt x="321637" y="64672"/>
                  <a:pt x="327881" y="64672"/>
                </a:cubicBezTo>
                <a:close/>
                <a:moveTo>
                  <a:pt x="363743" y="43944"/>
                </a:moveTo>
                <a:cubicBezTo>
                  <a:pt x="358540" y="43944"/>
                  <a:pt x="354321" y="48162"/>
                  <a:pt x="354321" y="53366"/>
                </a:cubicBezTo>
                <a:cubicBezTo>
                  <a:pt x="354321" y="58569"/>
                  <a:pt x="358540" y="62788"/>
                  <a:pt x="363743" y="62788"/>
                </a:cubicBezTo>
                <a:lnTo>
                  <a:pt x="427752" y="62788"/>
                </a:lnTo>
                <a:cubicBezTo>
                  <a:pt x="432956" y="62788"/>
                  <a:pt x="437174" y="58569"/>
                  <a:pt x="437174" y="53366"/>
                </a:cubicBezTo>
                <a:cubicBezTo>
                  <a:pt x="437174" y="48162"/>
                  <a:pt x="432956" y="43944"/>
                  <a:pt x="427752" y="43944"/>
                </a:cubicBezTo>
                <a:lnTo>
                  <a:pt x="363743" y="43944"/>
                </a:lnTo>
                <a:close/>
                <a:moveTo>
                  <a:pt x="463556" y="369338"/>
                </a:moveTo>
                <a:cubicBezTo>
                  <a:pt x="463556" y="392234"/>
                  <a:pt x="444996" y="410794"/>
                  <a:pt x="422100" y="410794"/>
                </a:cubicBezTo>
                <a:cubicBezTo>
                  <a:pt x="399204" y="410794"/>
                  <a:pt x="380644" y="392234"/>
                  <a:pt x="380644" y="369338"/>
                </a:cubicBezTo>
                <a:cubicBezTo>
                  <a:pt x="380644" y="346442"/>
                  <a:pt x="399204" y="327882"/>
                  <a:pt x="422100" y="327882"/>
                </a:cubicBezTo>
                <a:cubicBezTo>
                  <a:pt x="444996" y="327882"/>
                  <a:pt x="463556" y="346442"/>
                  <a:pt x="463556" y="369338"/>
                </a:cubicBezTo>
                <a:close/>
                <a:moveTo>
                  <a:pt x="482400" y="369338"/>
                </a:moveTo>
                <a:cubicBezTo>
                  <a:pt x="482400" y="402641"/>
                  <a:pt x="455403" y="429638"/>
                  <a:pt x="422100" y="429638"/>
                </a:cubicBezTo>
                <a:cubicBezTo>
                  <a:pt x="388797" y="429638"/>
                  <a:pt x="361800" y="402641"/>
                  <a:pt x="361800" y="369338"/>
                </a:cubicBezTo>
                <a:cubicBezTo>
                  <a:pt x="361800" y="336035"/>
                  <a:pt x="388797" y="309038"/>
                  <a:pt x="422100" y="309038"/>
                </a:cubicBezTo>
                <a:cubicBezTo>
                  <a:pt x="455403" y="309038"/>
                  <a:pt x="482400" y="336035"/>
                  <a:pt x="482400" y="369338"/>
                </a:cubicBezTo>
                <a:close/>
                <a:moveTo>
                  <a:pt x="371222" y="120600"/>
                </a:moveTo>
                <a:cubicBezTo>
                  <a:pt x="369141" y="120600"/>
                  <a:pt x="367453" y="122288"/>
                  <a:pt x="367453" y="124369"/>
                </a:cubicBezTo>
                <a:lnTo>
                  <a:pt x="367453" y="173363"/>
                </a:lnTo>
                <a:cubicBezTo>
                  <a:pt x="367453" y="188974"/>
                  <a:pt x="354798" y="201628"/>
                  <a:pt x="339188" y="201628"/>
                </a:cubicBezTo>
                <a:lnTo>
                  <a:pt x="229894" y="201628"/>
                </a:lnTo>
                <a:cubicBezTo>
                  <a:pt x="227813" y="201628"/>
                  <a:pt x="226125" y="203316"/>
                  <a:pt x="226125" y="205397"/>
                </a:cubicBezTo>
                <a:lnTo>
                  <a:pt x="226125" y="216703"/>
                </a:lnTo>
                <a:cubicBezTo>
                  <a:pt x="226125" y="218784"/>
                  <a:pt x="227813" y="220472"/>
                  <a:pt x="229894" y="220472"/>
                </a:cubicBezTo>
                <a:lnTo>
                  <a:pt x="339188" y="220472"/>
                </a:lnTo>
                <a:cubicBezTo>
                  <a:pt x="365205" y="220472"/>
                  <a:pt x="386297" y="199381"/>
                  <a:pt x="386297" y="173363"/>
                </a:cubicBezTo>
                <a:lnTo>
                  <a:pt x="386297" y="124369"/>
                </a:lnTo>
                <a:cubicBezTo>
                  <a:pt x="386297" y="122288"/>
                  <a:pt x="384609" y="120600"/>
                  <a:pt x="382528" y="120600"/>
                </a:cubicBezTo>
                <a:lnTo>
                  <a:pt x="371222" y="120600"/>
                </a:lnTo>
                <a:close/>
                <a:moveTo>
                  <a:pt x="114947" y="275119"/>
                </a:moveTo>
                <a:cubicBezTo>
                  <a:pt x="114947" y="273038"/>
                  <a:pt x="113259" y="271350"/>
                  <a:pt x="111178" y="271350"/>
                </a:cubicBezTo>
                <a:lnTo>
                  <a:pt x="99872" y="271350"/>
                </a:lnTo>
                <a:cubicBezTo>
                  <a:pt x="97791" y="271350"/>
                  <a:pt x="96103" y="273038"/>
                  <a:pt x="96103" y="275119"/>
                </a:cubicBezTo>
                <a:lnTo>
                  <a:pt x="96103" y="297732"/>
                </a:lnTo>
                <a:cubicBezTo>
                  <a:pt x="96103" y="299813"/>
                  <a:pt x="97791" y="301500"/>
                  <a:pt x="99872" y="301500"/>
                </a:cubicBezTo>
                <a:lnTo>
                  <a:pt x="111178" y="301500"/>
                </a:lnTo>
                <a:cubicBezTo>
                  <a:pt x="113259" y="301500"/>
                  <a:pt x="114947" y="299813"/>
                  <a:pt x="114947" y="297732"/>
                </a:cubicBezTo>
                <a:lnTo>
                  <a:pt x="114947" y="275119"/>
                </a:lnTo>
                <a:close/>
                <a:moveTo>
                  <a:pt x="226125" y="374991"/>
                </a:moveTo>
                <a:cubicBezTo>
                  <a:pt x="226125" y="377072"/>
                  <a:pt x="227813" y="378760"/>
                  <a:pt x="229894" y="378760"/>
                </a:cubicBezTo>
                <a:lnTo>
                  <a:pt x="343040" y="378760"/>
                </a:lnTo>
                <a:cubicBezTo>
                  <a:pt x="345306" y="378760"/>
                  <a:pt x="347053" y="376774"/>
                  <a:pt x="346900" y="374512"/>
                </a:cubicBezTo>
                <a:cubicBezTo>
                  <a:pt x="346784" y="372802"/>
                  <a:pt x="346725" y="371077"/>
                  <a:pt x="346725" y="369338"/>
                </a:cubicBezTo>
                <a:cubicBezTo>
                  <a:pt x="346725" y="367599"/>
                  <a:pt x="346784" y="365874"/>
                  <a:pt x="346900" y="364163"/>
                </a:cubicBezTo>
                <a:cubicBezTo>
                  <a:pt x="347053" y="361902"/>
                  <a:pt x="345306" y="359916"/>
                  <a:pt x="343040" y="359916"/>
                </a:cubicBezTo>
                <a:lnTo>
                  <a:pt x="229894" y="359916"/>
                </a:lnTo>
                <a:cubicBezTo>
                  <a:pt x="227813" y="359916"/>
                  <a:pt x="226125" y="361604"/>
                  <a:pt x="226125" y="363685"/>
                </a:cubicBezTo>
                <a:lnTo>
                  <a:pt x="226125" y="374991"/>
                </a:lnTo>
                <a:close/>
                <a:moveTo>
                  <a:pt x="422100" y="391950"/>
                </a:moveTo>
                <a:cubicBezTo>
                  <a:pt x="434589" y="391950"/>
                  <a:pt x="444713" y="381827"/>
                  <a:pt x="444713" y="369338"/>
                </a:cubicBezTo>
                <a:cubicBezTo>
                  <a:pt x="444713" y="356849"/>
                  <a:pt x="434589" y="346725"/>
                  <a:pt x="422100" y="346725"/>
                </a:cubicBezTo>
                <a:cubicBezTo>
                  <a:pt x="409611" y="346725"/>
                  <a:pt x="399488" y="356849"/>
                  <a:pt x="399488" y="369338"/>
                </a:cubicBezTo>
                <a:cubicBezTo>
                  <a:pt x="399488" y="381827"/>
                  <a:pt x="409611" y="391950"/>
                  <a:pt x="422100" y="39195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8" name="Рисунок 10"/>
          <p:cNvSpPr/>
          <p:nvPr/>
        </p:nvSpPr>
        <p:spPr bwMode="auto">
          <a:xfrm>
            <a:off x="2413" y="4807512"/>
            <a:ext cx="2461386" cy="2031882"/>
          </a:xfrm>
          <a:custGeom>
            <a:avLst/>
            <a:gdLst>
              <a:gd name="connsiteX0" fmla="*/ 26196 w 487906"/>
              <a:gd name="connsiteY0" fmla="*/ 13098 h 402768"/>
              <a:gd name="connsiteX1" fmla="*/ 13098 w 487906"/>
              <a:gd name="connsiteY1" fmla="*/ 0 h 402768"/>
              <a:gd name="connsiteX2" fmla="*/ 0 w 487906"/>
              <a:gd name="connsiteY2" fmla="*/ 13098 h 402768"/>
              <a:gd name="connsiteX3" fmla="*/ 0 w 487906"/>
              <a:gd name="connsiteY3" fmla="*/ 389670 h 402768"/>
              <a:gd name="connsiteX4" fmla="*/ 13098 w 487906"/>
              <a:gd name="connsiteY4" fmla="*/ 402768 h 402768"/>
              <a:gd name="connsiteX5" fmla="*/ 474808 w 487906"/>
              <a:gd name="connsiteY5" fmla="*/ 402768 h 402768"/>
              <a:gd name="connsiteX6" fmla="*/ 487907 w 487906"/>
              <a:gd name="connsiteY6" fmla="*/ 389670 h 402768"/>
              <a:gd name="connsiteX7" fmla="*/ 474808 w 487906"/>
              <a:gd name="connsiteY7" fmla="*/ 376572 h 402768"/>
              <a:gd name="connsiteX8" fmla="*/ 26196 w 487906"/>
              <a:gd name="connsiteY8" fmla="*/ 376572 h 402768"/>
              <a:gd name="connsiteX9" fmla="*/ 26196 w 487906"/>
              <a:gd name="connsiteY9" fmla="*/ 13098 h 402768"/>
              <a:gd name="connsiteX10" fmla="*/ 432198 w 487906"/>
              <a:gd name="connsiteY10" fmla="*/ 128139 h 402768"/>
              <a:gd name="connsiteX11" fmla="*/ 461292 w 487906"/>
              <a:gd name="connsiteY11" fmla="*/ 115257 h 402768"/>
              <a:gd name="connsiteX12" fmla="*/ 471469 w 487906"/>
              <a:gd name="connsiteY12" fmla="*/ 88871 h 402768"/>
              <a:gd name="connsiteX13" fmla="*/ 432175 w 487906"/>
              <a:gd name="connsiteY13" fmla="*/ 49577 h 402768"/>
              <a:gd name="connsiteX14" fmla="*/ 403080 w 487906"/>
              <a:gd name="connsiteY14" fmla="*/ 62459 h 402768"/>
              <a:gd name="connsiteX15" fmla="*/ 392904 w 487906"/>
              <a:gd name="connsiteY15" fmla="*/ 88845 h 402768"/>
              <a:gd name="connsiteX16" fmla="*/ 405088 w 487906"/>
              <a:gd name="connsiteY16" fmla="*/ 117291 h 402768"/>
              <a:gd name="connsiteX17" fmla="*/ 405069 w 487906"/>
              <a:gd name="connsiteY17" fmla="*/ 117320 h 402768"/>
              <a:gd name="connsiteX18" fmla="*/ 429320 w 487906"/>
              <a:gd name="connsiteY18" fmla="*/ 128063 h 402768"/>
              <a:gd name="connsiteX19" fmla="*/ 429337 w 487906"/>
              <a:gd name="connsiteY19" fmla="*/ 128037 h 402768"/>
              <a:gd name="connsiteX20" fmla="*/ 432198 w 487906"/>
              <a:gd name="connsiteY20" fmla="*/ 128139 h 402768"/>
              <a:gd name="connsiteX21" fmla="*/ 421484 w 487906"/>
              <a:gd name="connsiteY21" fmla="*/ 140173 h 402768"/>
              <a:gd name="connsiteX22" fmla="*/ 397859 w 487906"/>
              <a:gd name="connsiteY22" fmla="*/ 128463 h 402768"/>
              <a:gd name="connsiteX23" fmla="*/ 343619 w 487906"/>
              <a:gd name="connsiteY23" fmla="*/ 212289 h 402768"/>
              <a:gd name="connsiteX24" fmla="*/ 361944 w 487906"/>
              <a:gd name="connsiteY24" fmla="*/ 232190 h 402768"/>
              <a:gd name="connsiteX25" fmla="*/ 421484 w 487906"/>
              <a:gd name="connsiteY25" fmla="*/ 140173 h 402768"/>
              <a:gd name="connsiteX26" fmla="*/ 292226 w 487906"/>
              <a:gd name="connsiteY26" fmla="*/ 224899 h 402768"/>
              <a:gd name="connsiteX27" fmla="*/ 292219 w 487906"/>
              <a:gd name="connsiteY27" fmla="*/ 224894 h 402768"/>
              <a:gd name="connsiteX28" fmla="*/ 277490 w 487906"/>
              <a:gd name="connsiteY28" fmla="*/ 246659 h 402768"/>
              <a:gd name="connsiteX29" fmla="*/ 277502 w 487906"/>
              <a:gd name="connsiteY29" fmla="*/ 246669 h 402768"/>
              <a:gd name="connsiteX30" fmla="*/ 276255 w 487906"/>
              <a:gd name="connsiteY30" fmla="*/ 256526 h 402768"/>
              <a:gd name="connsiteX31" fmla="*/ 315550 w 487906"/>
              <a:gd name="connsiteY31" fmla="*/ 295821 h 402768"/>
              <a:gd name="connsiteX32" fmla="*/ 318784 w 487906"/>
              <a:gd name="connsiteY32" fmla="*/ 295690 h 402768"/>
              <a:gd name="connsiteX33" fmla="*/ 354830 w 487906"/>
              <a:gd name="connsiteY33" fmla="*/ 256527 h 402768"/>
              <a:gd name="connsiteX34" fmla="*/ 315535 w 487906"/>
              <a:gd name="connsiteY34" fmla="*/ 217233 h 402768"/>
              <a:gd name="connsiteX35" fmla="*/ 312317 w 487906"/>
              <a:gd name="connsiteY35" fmla="*/ 217363 h 402768"/>
              <a:gd name="connsiteX36" fmla="*/ 292226 w 487906"/>
              <a:gd name="connsiteY36" fmla="*/ 224899 h 402768"/>
              <a:gd name="connsiteX37" fmla="*/ 255059 w 487906"/>
              <a:gd name="connsiteY37" fmla="*/ 195166 h 402768"/>
              <a:gd name="connsiteX38" fmla="*/ 281727 w 487906"/>
              <a:gd name="connsiteY38" fmla="*/ 216501 h 402768"/>
              <a:gd name="connsiteX39" fmla="*/ 266548 w 487906"/>
              <a:gd name="connsiteY39" fmla="*/ 237905 h 402768"/>
              <a:gd name="connsiteX40" fmla="*/ 239780 w 487906"/>
              <a:gd name="connsiteY40" fmla="*/ 216490 h 402768"/>
              <a:gd name="connsiteX41" fmla="*/ 255059 w 487906"/>
              <a:gd name="connsiteY41" fmla="*/ 195166 h 402768"/>
              <a:gd name="connsiteX42" fmla="*/ 161295 w 487906"/>
              <a:gd name="connsiteY42" fmla="*/ 203365 h 402768"/>
              <a:gd name="connsiteX43" fmla="*/ 180070 w 487906"/>
              <a:gd name="connsiteY43" fmla="*/ 221743 h 402768"/>
              <a:gd name="connsiteX44" fmla="*/ 128578 w 487906"/>
              <a:gd name="connsiteY44" fmla="*/ 283041 h 402768"/>
              <a:gd name="connsiteX45" fmla="*/ 110732 w 487906"/>
              <a:gd name="connsiteY45" fmla="*/ 263559 h 402768"/>
              <a:gd name="connsiteX46" fmla="*/ 161295 w 487906"/>
              <a:gd name="connsiteY46" fmla="*/ 203365 h 402768"/>
              <a:gd name="connsiteX47" fmla="*/ 102220 w 487906"/>
              <a:gd name="connsiteY47" fmla="*/ 273692 h 402768"/>
              <a:gd name="connsiteX48" fmla="*/ 119221 w 487906"/>
              <a:gd name="connsiteY48" fmla="*/ 294181 h 402768"/>
              <a:gd name="connsiteX49" fmla="*/ 119215 w 487906"/>
              <a:gd name="connsiteY49" fmla="*/ 294188 h 402768"/>
              <a:gd name="connsiteX50" fmla="*/ 121549 w 487906"/>
              <a:gd name="connsiteY50" fmla="*/ 307560 h 402768"/>
              <a:gd name="connsiteX51" fmla="*/ 121117 w 487906"/>
              <a:gd name="connsiteY51" fmla="*/ 313405 h 402768"/>
              <a:gd name="connsiteX52" fmla="*/ 121021 w 487906"/>
              <a:gd name="connsiteY52" fmla="*/ 314016 h 402768"/>
              <a:gd name="connsiteX53" fmla="*/ 82257 w 487906"/>
              <a:gd name="connsiteY53" fmla="*/ 346839 h 402768"/>
              <a:gd name="connsiteX54" fmla="*/ 42962 w 487906"/>
              <a:gd name="connsiteY54" fmla="*/ 307545 h 402768"/>
              <a:gd name="connsiteX55" fmla="*/ 43467 w 487906"/>
              <a:gd name="connsiteY55" fmla="*/ 301233 h 402768"/>
              <a:gd name="connsiteX56" fmla="*/ 82254 w 487906"/>
              <a:gd name="connsiteY56" fmla="*/ 268265 h 402768"/>
              <a:gd name="connsiteX57" fmla="*/ 102211 w 487906"/>
              <a:gd name="connsiteY57" fmla="*/ 273702 h 402768"/>
              <a:gd name="connsiteX58" fmla="*/ 102220 w 487906"/>
              <a:gd name="connsiteY58" fmla="*/ 273692 h 402768"/>
              <a:gd name="connsiteX59" fmla="*/ 206166 w 487906"/>
              <a:gd name="connsiteY59" fmla="*/ 215596 h 402768"/>
              <a:gd name="connsiteX60" fmla="*/ 170378 w 487906"/>
              <a:gd name="connsiteY60" fmla="*/ 192551 h 402768"/>
              <a:gd name="connsiteX61" fmla="*/ 170387 w 487906"/>
              <a:gd name="connsiteY61" fmla="*/ 192541 h 402768"/>
              <a:gd name="connsiteX62" fmla="*/ 166898 w 487906"/>
              <a:gd name="connsiteY62" fmla="*/ 176331 h 402768"/>
              <a:gd name="connsiteX63" fmla="*/ 206193 w 487906"/>
              <a:gd name="connsiteY63" fmla="*/ 137037 h 402768"/>
              <a:gd name="connsiteX64" fmla="*/ 235395 w 487906"/>
              <a:gd name="connsiteY64" fmla="*/ 150039 h 402768"/>
              <a:gd name="connsiteX65" fmla="*/ 245460 w 487906"/>
              <a:gd name="connsiteY65" fmla="*/ 176301 h 402768"/>
              <a:gd name="connsiteX66" fmla="*/ 206166 w 487906"/>
              <a:gd name="connsiteY66" fmla="*/ 215596 h 40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87906" h="402768" fill="norm" stroke="1" extrusionOk="0">
                <a:moveTo>
                  <a:pt x="26196" y="13098"/>
                </a:moveTo>
                <a:cubicBezTo>
                  <a:pt x="26196" y="5864"/>
                  <a:pt x="20332" y="0"/>
                  <a:pt x="13098" y="0"/>
                </a:cubicBezTo>
                <a:cubicBezTo>
                  <a:pt x="5864" y="0"/>
                  <a:pt x="0" y="5864"/>
                  <a:pt x="0" y="13098"/>
                </a:cubicBezTo>
                <a:lnTo>
                  <a:pt x="0" y="389670"/>
                </a:lnTo>
                <a:cubicBezTo>
                  <a:pt x="0" y="396904"/>
                  <a:pt x="5864" y="402768"/>
                  <a:pt x="13098" y="402768"/>
                </a:cubicBezTo>
                <a:lnTo>
                  <a:pt x="474808" y="402768"/>
                </a:lnTo>
                <a:cubicBezTo>
                  <a:pt x="482043" y="402768"/>
                  <a:pt x="487907" y="396904"/>
                  <a:pt x="487907" y="389670"/>
                </a:cubicBezTo>
                <a:cubicBezTo>
                  <a:pt x="487907" y="382436"/>
                  <a:pt x="482043" y="376572"/>
                  <a:pt x="474808" y="376572"/>
                </a:cubicBezTo>
                <a:lnTo>
                  <a:pt x="26196" y="376572"/>
                </a:lnTo>
                <a:lnTo>
                  <a:pt x="26196" y="13098"/>
                </a:lnTo>
                <a:close/>
                <a:moveTo>
                  <a:pt x="432198" y="128139"/>
                </a:moveTo>
                <a:cubicBezTo>
                  <a:pt x="443731" y="128139"/>
                  <a:pt x="454104" y="123171"/>
                  <a:pt x="461292" y="115257"/>
                </a:cubicBezTo>
                <a:cubicBezTo>
                  <a:pt x="467616" y="108283"/>
                  <a:pt x="471469" y="99027"/>
                  <a:pt x="471469" y="88871"/>
                </a:cubicBezTo>
                <a:cubicBezTo>
                  <a:pt x="471469" y="67169"/>
                  <a:pt x="453876" y="49577"/>
                  <a:pt x="432175" y="49577"/>
                </a:cubicBezTo>
                <a:cubicBezTo>
                  <a:pt x="420641" y="49577"/>
                  <a:pt x="410268" y="54545"/>
                  <a:pt x="403080" y="62459"/>
                </a:cubicBezTo>
                <a:cubicBezTo>
                  <a:pt x="396756" y="69433"/>
                  <a:pt x="392904" y="78689"/>
                  <a:pt x="392904" y="88845"/>
                </a:cubicBezTo>
                <a:cubicBezTo>
                  <a:pt x="392904" y="100036"/>
                  <a:pt x="397582" y="110134"/>
                  <a:pt x="405088" y="117291"/>
                </a:cubicBezTo>
                <a:lnTo>
                  <a:pt x="405069" y="117320"/>
                </a:lnTo>
                <a:cubicBezTo>
                  <a:pt x="411475" y="123427"/>
                  <a:pt x="419942" y="127390"/>
                  <a:pt x="429320" y="128063"/>
                </a:cubicBezTo>
                <a:lnTo>
                  <a:pt x="429337" y="128037"/>
                </a:lnTo>
                <a:cubicBezTo>
                  <a:pt x="430282" y="128105"/>
                  <a:pt x="431235" y="128139"/>
                  <a:pt x="432198" y="128139"/>
                </a:cubicBezTo>
                <a:close/>
                <a:moveTo>
                  <a:pt x="421484" y="140173"/>
                </a:moveTo>
                <a:cubicBezTo>
                  <a:pt x="412571" y="138324"/>
                  <a:pt x="404486" y="134212"/>
                  <a:pt x="397859" y="128463"/>
                </a:cubicBezTo>
                <a:lnTo>
                  <a:pt x="343619" y="212289"/>
                </a:lnTo>
                <a:cubicBezTo>
                  <a:pt x="351331" y="217196"/>
                  <a:pt x="357673" y="224063"/>
                  <a:pt x="361944" y="232190"/>
                </a:cubicBezTo>
                <a:lnTo>
                  <a:pt x="421484" y="140173"/>
                </a:lnTo>
                <a:close/>
                <a:moveTo>
                  <a:pt x="292226" y="224899"/>
                </a:moveTo>
                <a:lnTo>
                  <a:pt x="292219" y="224894"/>
                </a:lnTo>
                <a:cubicBezTo>
                  <a:pt x="285074" y="230170"/>
                  <a:pt x="279779" y="237810"/>
                  <a:pt x="277490" y="246659"/>
                </a:cubicBezTo>
                <a:lnTo>
                  <a:pt x="277502" y="246669"/>
                </a:lnTo>
                <a:cubicBezTo>
                  <a:pt x="276688" y="249819"/>
                  <a:pt x="276255" y="253122"/>
                  <a:pt x="276255" y="256526"/>
                </a:cubicBezTo>
                <a:cubicBezTo>
                  <a:pt x="276255" y="278228"/>
                  <a:pt x="293848" y="295821"/>
                  <a:pt x="315550" y="295821"/>
                </a:cubicBezTo>
                <a:cubicBezTo>
                  <a:pt x="316639" y="295821"/>
                  <a:pt x="317718" y="295776"/>
                  <a:pt x="318784" y="295690"/>
                </a:cubicBezTo>
                <a:cubicBezTo>
                  <a:pt x="338966" y="294038"/>
                  <a:pt x="354830" y="277135"/>
                  <a:pt x="354830" y="256527"/>
                </a:cubicBezTo>
                <a:cubicBezTo>
                  <a:pt x="354830" y="234826"/>
                  <a:pt x="337237" y="217233"/>
                  <a:pt x="315535" y="217233"/>
                </a:cubicBezTo>
                <a:cubicBezTo>
                  <a:pt x="314452" y="217233"/>
                  <a:pt x="313378" y="217277"/>
                  <a:pt x="312317" y="217363"/>
                </a:cubicBezTo>
                <a:cubicBezTo>
                  <a:pt x="304830" y="217972"/>
                  <a:pt x="297936" y="220681"/>
                  <a:pt x="292226" y="224899"/>
                </a:cubicBezTo>
                <a:close/>
                <a:moveTo>
                  <a:pt x="255059" y="195166"/>
                </a:moveTo>
                <a:lnTo>
                  <a:pt x="281727" y="216501"/>
                </a:lnTo>
                <a:cubicBezTo>
                  <a:pt x="275005" y="222184"/>
                  <a:pt x="269734" y="229531"/>
                  <a:pt x="266548" y="237905"/>
                </a:cubicBezTo>
                <a:lnTo>
                  <a:pt x="239780" y="216490"/>
                </a:lnTo>
                <a:cubicBezTo>
                  <a:pt x="246529" y="210839"/>
                  <a:pt x="251834" y="203520"/>
                  <a:pt x="255059" y="195166"/>
                </a:cubicBezTo>
                <a:close/>
                <a:moveTo>
                  <a:pt x="161295" y="203365"/>
                </a:moveTo>
                <a:cubicBezTo>
                  <a:pt x="165890" y="210967"/>
                  <a:pt x="172362" y="217307"/>
                  <a:pt x="180070" y="221743"/>
                </a:cubicBezTo>
                <a:lnTo>
                  <a:pt x="128578" y="283041"/>
                </a:lnTo>
                <a:cubicBezTo>
                  <a:pt x="124381" y="275125"/>
                  <a:pt x="118215" y="268413"/>
                  <a:pt x="110732" y="263559"/>
                </a:cubicBezTo>
                <a:lnTo>
                  <a:pt x="161295" y="203365"/>
                </a:lnTo>
                <a:close/>
                <a:moveTo>
                  <a:pt x="102220" y="273692"/>
                </a:moveTo>
                <a:cubicBezTo>
                  <a:pt x="110024" y="278304"/>
                  <a:pt x="116095" y="285538"/>
                  <a:pt x="119221" y="294181"/>
                </a:cubicBezTo>
                <a:lnTo>
                  <a:pt x="119215" y="294188"/>
                </a:lnTo>
                <a:cubicBezTo>
                  <a:pt x="120726" y="298362"/>
                  <a:pt x="121549" y="302865"/>
                  <a:pt x="121549" y="307560"/>
                </a:cubicBezTo>
                <a:cubicBezTo>
                  <a:pt x="121549" y="309546"/>
                  <a:pt x="121402" y="311498"/>
                  <a:pt x="121117" y="313405"/>
                </a:cubicBezTo>
                <a:cubicBezTo>
                  <a:pt x="121087" y="313609"/>
                  <a:pt x="121055" y="313813"/>
                  <a:pt x="121021" y="314016"/>
                </a:cubicBezTo>
                <a:cubicBezTo>
                  <a:pt x="117935" y="332639"/>
                  <a:pt x="101754" y="346839"/>
                  <a:pt x="82257" y="346839"/>
                </a:cubicBezTo>
                <a:cubicBezTo>
                  <a:pt x="60555" y="346839"/>
                  <a:pt x="42962" y="329247"/>
                  <a:pt x="42962" y="307545"/>
                </a:cubicBezTo>
                <a:cubicBezTo>
                  <a:pt x="42962" y="305397"/>
                  <a:pt x="43135" y="303288"/>
                  <a:pt x="43467" y="301233"/>
                </a:cubicBezTo>
                <a:cubicBezTo>
                  <a:pt x="46492" y="282540"/>
                  <a:pt x="62706" y="268265"/>
                  <a:pt x="82254" y="268265"/>
                </a:cubicBezTo>
                <a:cubicBezTo>
                  <a:pt x="89540" y="268265"/>
                  <a:pt x="96362" y="270248"/>
                  <a:pt x="102211" y="273702"/>
                </a:cubicBezTo>
                <a:lnTo>
                  <a:pt x="102220" y="273692"/>
                </a:lnTo>
                <a:close/>
                <a:moveTo>
                  <a:pt x="206166" y="215596"/>
                </a:moveTo>
                <a:cubicBezTo>
                  <a:pt x="190259" y="215596"/>
                  <a:pt x="176560" y="206144"/>
                  <a:pt x="170378" y="192551"/>
                </a:cubicBezTo>
                <a:lnTo>
                  <a:pt x="170387" y="192541"/>
                </a:lnTo>
                <a:cubicBezTo>
                  <a:pt x="168146" y="187599"/>
                  <a:pt x="166898" y="182111"/>
                  <a:pt x="166898" y="176331"/>
                </a:cubicBezTo>
                <a:cubicBezTo>
                  <a:pt x="166898" y="154630"/>
                  <a:pt x="184491" y="137037"/>
                  <a:pt x="206193" y="137037"/>
                </a:cubicBezTo>
                <a:cubicBezTo>
                  <a:pt x="217784" y="137037"/>
                  <a:pt x="228203" y="142055"/>
                  <a:pt x="235395" y="150039"/>
                </a:cubicBezTo>
                <a:cubicBezTo>
                  <a:pt x="241653" y="156999"/>
                  <a:pt x="245460" y="166205"/>
                  <a:pt x="245460" y="176301"/>
                </a:cubicBezTo>
                <a:cubicBezTo>
                  <a:pt x="245460" y="198003"/>
                  <a:pt x="227867" y="215596"/>
                  <a:pt x="206166" y="215596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610534" y="1661140"/>
            <a:ext cx="2708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bg1"/>
                </a:solidFill>
                <a:latin typeface="Raleway Medium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tx2">
                    <a:lumMod val="50000"/>
                  </a:schemeClr>
                </a:solidFill>
                <a:latin typeface="Raleway Black"/>
              </a:rPr>
              <a:t>Проблема бизнеса 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577111" y="2842552"/>
            <a:ext cx="2708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bg1"/>
                </a:solidFill>
                <a:latin typeface="Raleway Medium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tx2">
                    <a:lumMod val="50000"/>
                  </a:schemeClr>
                </a:solidFill>
                <a:latin typeface="Raleway Black"/>
              </a:rPr>
              <a:t>Потенциал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610534" y="2000523"/>
            <a:ext cx="32332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bg1"/>
                </a:solidFill>
                <a:latin typeface="Raleway Medium"/>
              </a:defRPr>
            </a:lvl1pPr>
          </a:lstStyle>
          <a:p>
            <a:pPr>
              <a:defRPr/>
            </a:pPr>
            <a:r>
              <a:rPr lang="ru-RU" sz="1600">
                <a:solidFill>
                  <a:schemeClr val="tx2">
                    <a:lumMod val="50000"/>
                  </a:schemeClr>
                </a:solidFill>
                <a:latin typeface="Raleway"/>
              </a:rPr>
              <a:t>низкий уровень продаж сопутствующего товара </a:t>
            </a:r>
            <a:br>
              <a:rPr lang="ru-RU" sz="1600">
                <a:solidFill>
                  <a:schemeClr val="tx2">
                    <a:lumMod val="50000"/>
                  </a:schemeClr>
                </a:solidFill>
                <a:latin typeface="Raleway"/>
              </a:rPr>
            </a:br>
            <a:r>
              <a:rPr lang="ru-RU" sz="1600">
                <a:solidFill>
                  <a:schemeClr val="tx2">
                    <a:lumMod val="50000"/>
                  </a:schemeClr>
                </a:solidFill>
                <a:latin typeface="Raleway"/>
              </a:rPr>
              <a:t>(машиноместа)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0" y="0"/>
            <a:ext cx="12192000" cy="12573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4" name="Полилиния: фигура 53"/>
          <p:cNvSpPr/>
          <p:nvPr/>
        </p:nvSpPr>
        <p:spPr bwMode="auto">
          <a:xfrm>
            <a:off x="3237184" y="2549208"/>
            <a:ext cx="3243519" cy="1113721"/>
          </a:xfrm>
          <a:custGeom>
            <a:avLst/>
            <a:gdLst>
              <a:gd name="connsiteX0" fmla="*/ 0 w 2895600"/>
              <a:gd name="connsiteY0" fmla="*/ 1092200 h 1092200"/>
              <a:gd name="connsiteX1" fmla="*/ 846666 w 2895600"/>
              <a:gd name="connsiteY1" fmla="*/ 160867 h 1092200"/>
              <a:gd name="connsiteX2" fmla="*/ 2895600 w 2895600"/>
              <a:gd name="connsiteY2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0" h="1092200" fill="norm" stroke="1" extrusionOk="0">
                <a:moveTo>
                  <a:pt x="0" y="1092200"/>
                </a:moveTo>
                <a:cubicBezTo>
                  <a:pt x="182033" y="717550"/>
                  <a:pt x="364066" y="342900"/>
                  <a:pt x="846666" y="160867"/>
                </a:cubicBezTo>
                <a:cubicBezTo>
                  <a:pt x="1329266" y="-21166"/>
                  <a:pt x="2549878" y="127000"/>
                  <a:pt x="2895600" y="0"/>
                </a:cubicBezTo>
              </a:path>
            </a:pathLst>
          </a:custGeom>
          <a:noFill/>
          <a:ln w="31750" cap="rnd">
            <a:solidFill>
              <a:schemeClr val="tx2">
                <a:lumMod val="50000"/>
              </a:schemeClr>
            </a:solidFill>
            <a:prstDash val="sysDot"/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5" name="Полилиния: фигура 54"/>
          <p:cNvSpPr/>
          <p:nvPr/>
        </p:nvSpPr>
        <p:spPr bwMode="auto">
          <a:xfrm>
            <a:off x="4114800" y="3460553"/>
            <a:ext cx="2526913" cy="217911"/>
          </a:xfrm>
          <a:custGeom>
            <a:avLst/>
            <a:gdLst>
              <a:gd name="connsiteX0" fmla="*/ 0 w 2895600"/>
              <a:gd name="connsiteY0" fmla="*/ 1092200 h 1092200"/>
              <a:gd name="connsiteX1" fmla="*/ 846666 w 2895600"/>
              <a:gd name="connsiteY1" fmla="*/ 160867 h 1092200"/>
              <a:gd name="connsiteX2" fmla="*/ 2895600 w 2895600"/>
              <a:gd name="connsiteY2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0" h="1092200" fill="norm" stroke="1" extrusionOk="0">
                <a:moveTo>
                  <a:pt x="0" y="1092200"/>
                </a:moveTo>
                <a:cubicBezTo>
                  <a:pt x="182033" y="717550"/>
                  <a:pt x="364066" y="342900"/>
                  <a:pt x="846666" y="160867"/>
                </a:cubicBezTo>
                <a:cubicBezTo>
                  <a:pt x="1329266" y="-21166"/>
                  <a:pt x="2549878" y="127000"/>
                  <a:pt x="2895600" y="0"/>
                </a:cubicBezTo>
              </a:path>
            </a:pathLst>
          </a:custGeom>
          <a:noFill/>
          <a:ln w="31750" cap="rnd">
            <a:solidFill>
              <a:schemeClr val="tx2">
                <a:lumMod val="50000"/>
              </a:schemeClr>
            </a:solidFill>
            <a:prstDash val="sysDot"/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 flipH="1">
            <a:off x="565960" y="389155"/>
            <a:ext cx="524982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schemeClr val="bg1"/>
                </a:solidFill>
                <a:latin typeface="Raleway Black"/>
              </a:defRPr>
            </a:lvl1pPr>
          </a:lstStyle>
          <a:p>
            <a:pPr>
              <a:defRPr/>
            </a:pPr>
            <a:r>
              <a:rPr lang="ru-RU" b="1" spc="50">
                <a:ln w="0">
                  <a:solidFill>
                    <a:schemeClr val="bg1"/>
                  </a:solidFill>
                </a:ln>
              </a:rPr>
              <a:t>РЕШЕНИЕ ЗАДАЧИ:</a:t>
            </a:r>
            <a:endParaRPr/>
          </a:p>
        </p:txBody>
      </p:sp>
      <p:grpSp>
        <p:nvGrpSpPr>
          <p:cNvPr id="26" name="Группа 25"/>
          <p:cNvGrpSpPr/>
          <p:nvPr/>
        </p:nvGrpSpPr>
        <p:grpSpPr bwMode="auto">
          <a:xfrm>
            <a:off x="479503" y="2001546"/>
            <a:ext cx="2853225" cy="2074019"/>
            <a:chOff x="479503" y="2839242"/>
            <a:chExt cx="2853225" cy="2074019"/>
          </a:xfrm>
        </p:grpSpPr>
        <p:grpSp>
          <p:nvGrpSpPr>
            <p:cNvPr id="24" name="Группа 23"/>
            <p:cNvGrpSpPr/>
            <p:nvPr/>
          </p:nvGrpSpPr>
          <p:grpSpPr bwMode="auto">
            <a:xfrm>
              <a:off x="658813" y="2839242"/>
              <a:ext cx="2288866" cy="1574009"/>
              <a:chOff x="658813" y="2839242"/>
              <a:chExt cx="2288866" cy="1574009"/>
            </a:xfrm>
          </p:grpSpPr>
          <p:pic>
            <p:nvPicPr>
              <p:cNvPr id="5" name="Рисунок 4"/>
              <p:cNvPicPr>
                <a:picLocks noChangeAspect="1"/>
              </p:cNvPicPr>
              <p:nvPr/>
            </p:nvPicPr>
            <p:blipFill>
              <a:blip r:embed="rId3"/>
              <a:srcRect l="401" t="0" r="400" b="0"/>
              <a:stretch/>
            </p:blipFill>
            <p:spPr bwMode="auto">
              <a:xfrm>
                <a:off x="658813" y="2839242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4"/>
              <a:srcRect l="0" t="199" r="0" b="198"/>
              <a:stretch/>
            </p:blipFill>
            <p:spPr bwMode="auto">
              <a:xfrm>
                <a:off x="1021526" y="3502027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9" name="Рисунок 8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1311030" y="2839242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21" name="Рисунок 20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>
                <a:off x="1673743" y="3502027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7"/>
              <a:srcRect l="199" t="0" r="198" b="0"/>
              <a:stretch/>
            </p:blipFill>
            <p:spPr bwMode="auto">
              <a:xfrm>
                <a:off x="2036455" y="2839242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</p:grpSp>
        <p:sp>
          <p:nvSpPr>
            <p:cNvPr id="25" name="TextBox 24"/>
            <p:cNvSpPr txBox="1"/>
            <p:nvPr/>
          </p:nvSpPr>
          <p:spPr bwMode="auto">
            <a:xfrm flipH="1">
              <a:off x="479503" y="4513151"/>
              <a:ext cx="28532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 algn="ctr">
                <a:defRPr/>
              </a:pPr>
              <a:r>
                <a:rPr lang="ru-RU"/>
                <a:t>КОМАНДА </a:t>
              </a:r>
              <a:r>
                <a:rPr lang="en-US"/>
                <a:t>TruePipe</a:t>
              </a:r>
              <a:endParaRPr lang="ru-RU"/>
            </a:p>
          </p:txBody>
        </p:sp>
      </p:grpSp>
      <p:grpSp>
        <p:nvGrpSpPr>
          <p:cNvPr id="45" name="Группа 44"/>
          <p:cNvGrpSpPr/>
          <p:nvPr/>
        </p:nvGrpSpPr>
        <p:grpSpPr bwMode="auto">
          <a:xfrm>
            <a:off x="6734782" y="1490135"/>
            <a:ext cx="4793191" cy="1534781"/>
            <a:chOff x="4182533" y="1439333"/>
            <a:chExt cx="4793191" cy="1534781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4297077" y="1829990"/>
              <a:ext cx="466749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solidFill>
                    <a:schemeClr val="tx2">
                      <a:lumMod val="50000"/>
                    </a:schemeClr>
                  </a:solidFill>
                  <a:latin typeface="Raleway"/>
                </a:defRPr>
              </a:lvl1pPr>
            </a:lstStyle>
            <a:p>
              <a:pPr>
                <a:defRPr/>
              </a:pPr>
              <a:r>
                <a:rPr lang="ru-RU"/>
                <a:t>Пользователь купил машиноместо, т.к. у него произошла какая-то </a:t>
              </a:r>
              <a:r>
                <a:rPr lang="ru-RU" b="1"/>
                <a:t>перемена</a:t>
              </a:r>
              <a:r>
                <a:rPr lang="ru-RU"/>
                <a:t> (вырос доход, сменился образ жизни, появился еще один автомобиль).</a:t>
              </a:r>
              <a:endParaRPr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4308227" y="1520110"/>
              <a:ext cx="1654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>
                <a:defRPr/>
              </a:pPr>
              <a:r>
                <a:rPr lang="ru-RU" sz="1600"/>
                <a:t>1 сценарий</a:t>
              </a:r>
              <a:endParaRPr/>
            </a:p>
          </p:txBody>
        </p:sp>
        <p:sp>
          <p:nvSpPr>
            <p:cNvPr id="41" name="Прямоугольник: скругленные углы 40"/>
            <p:cNvSpPr/>
            <p:nvPr/>
          </p:nvSpPr>
          <p:spPr bwMode="auto">
            <a:xfrm>
              <a:off x="4182533" y="1439333"/>
              <a:ext cx="4793191" cy="1534781"/>
            </a:xfrm>
            <a:prstGeom prst="roundRect">
              <a:avLst>
                <a:gd name="adj" fmla="val 17157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46" name="Группа 45"/>
          <p:cNvGrpSpPr/>
          <p:nvPr/>
        </p:nvGrpSpPr>
        <p:grpSpPr bwMode="auto">
          <a:xfrm>
            <a:off x="6734782" y="3121474"/>
            <a:ext cx="4793191" cy="1453593"/>
            <a:chOff x="4182533" y="3413293"/>
            <a:chExt cx="4793191" cy="1453593"/>
          </a:xfrm>
        </p:grpSpPr>
        <p:sp>
          <p:nvSpPr>
            <p:cNvPr id="29" name="TextBox 28"/>
            <p:cNvSpPr txBox="1"/>
            <p:nvPr/>
          </p:nvSpPr>
          <p:spPr bwMode="auto">
            <a:xfrm>
              <a:off x="4308229" y="3821282"/>
              <a:ext cx="450557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solidFill>
                    <a:schemeClr val="tx2">
                      <a:lumMod val="50000"/>
                    </a:schemeClr>
                  </a:solidFill>
                  <a:latin typeface="Raleway"/>
                </a:defRPr>
              </a:lvl1pPr>
            </a:lstStyle>
            <a:p>
              <a:pPr>
                <a:defRPr/>
              </a:pPr>
              <a:r>
                <a:rPr lang="ru-RU">
                  <a:solidFill>
                    <a:schemeClr val="bg2">
                      <a:lumMod val="90000"/>
                    </a:schemeClr>
                  </a:solidFill>
                </a:rPr>
                <a:t>Пользователь изначально был нацелен </a:t>
              </a:r>
              <a:br>
                <a:rPr lang="ru-RU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ru-RU">
                  <a:solidFill>
                    <a:schemeClr val="bg2">
                      <a:lumMod val="90000"/>
                    </a:schemeClr>
                  </a:solidFill>
                </a:rPr>
                <a:t>на покупку машиноместа у девелопера. </a:t>
              </a:r>
              <a:endParaRPr/>
            </a:p>
            <a:p>
              <a:pPr>
                <a:defRPr/>
              </a:pPr>
              <a:r>
                <a:rPr lang="ru-RU">
                  <a:solidFill>
                    <a:schemeClr val="bg2">
                      <a:lumMod val="90000"/>
                    </a:schemeClr>
                  </a:solidFill>
                </a:rPr>
                <a:t>Никакой </a:t>
              </a:r>
              <a:r>
                <a:rPr lang="ru-RU" b="1">
                  <a:solidFill>
                    <a:schemeClr val="bg2">
                      <a:lumMod val="90000"/>
                    </a:schemeClr>
                  </a:solidFill>
                </a:rPr>
                <a:t>перемены</a:t>
              </a:r>
              <a:r>
                <a:rPr lang="ru-RU">
                  <a:solidFill>
                    <a:schemeClr val="bg2">
                      <a:lumMod val="90000"/>
                    </a:schemeClr>
                  </a:solidFill>
                </a:rPr>
                <a:t> не происходит. </a:t>
              </a:r>
              <a:endParaRPr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4308227" y="3522775"/>
              <a:ext cx="1654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>
                <a:defRPr/>
              </a:pPr>
              <a:r>
                <a:rPr lang="ru-RU" sz="1600">
                  <a:solidFill>
                    <a:schemeClr val="bg2">
                      <a:lumMod val="90000"/>
                    </a:schemeClr>
                  </a:solidFill>
                </a:rPr>
                <a:t>2 сценарий</a:t>
              </a:r>
              <a:endParaRPr/>
            </a:p>
          </p:txBody>
        </p:sp>
        <p:sp>
          <p:nvSpPr>
            <p:cNvPr id="42" name="Прямоугольник: скругленные углы 41"/>
            <p:cNvSpPr/>
            <p:nvPr/>
          </p:nvSpPr>
          <p:spPr bwMode="auto">
            <a:xfrm>
              <a:off x="4182533" y="3413293"/>
              <a:ext cx="4793191" cy="1453593"/>
            </a:xfrm>
            <a:prstGeom prst="roundRect">
              <a:avLst>
                <a:gd name="adj" fmla="val 11267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 bwMode="auto">
          <a:xfrm>
            <a:off x="6734782" y="4684549"/>
            <a:ext cx="4793191" cy="2665774"/>
            <a:chOff x="6104468" y="4506370"/>
            <a:chExt cx="4793191" cy="2665774"/>
          </a:xfrm>
        </p:grpSpPr>
        <p:sp>
          <p:nvSpPr>
            <p:cNvPr id="8" name="Прямоугольник: скругленные углы 13"/>
            <p:cNvSpPr/>
            <p:nvPr/>
          </p:nvSpPr>
          <p:spPr bwMode="auto">
            <a:xfrm>
              <a:off x="6104468" y="4506370"/>
              <a:ext cx="4793191" cy="2665774"/>
            </a:xfrm>
            <a:prstGeom prst="roundRect">
              <a:avLst>
                <a:gd name="adj" fmla="val 8178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6180991" y="4590270"/>
              <a:ext cx="4459096" cy="156966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bg1"/>
                  </a:solidFill>
                  <a:latin typeface="Raleway Medium"/>
                </a:defRPr>
              </a:lvl1pPr>
            </a:lstStyle>
            <a:p>
              <a:pPr marL="285750" indent="-285750">
                <a:buFont typeface="Arial"/>
                <a:buChar char="•"/>
                <a:defRPr/>
              </a:pPr>
              <a:r>
                <a:rPr lang="ru-RU" sz="1600">
                  <a:latin typeface="Raleway"/>
                </a:rPr>
                <a:t>Обработка и подробный анализ исходных данных пользовательского портрета</a:t>
              </a:r>
              <a:endParaRPr/>
            </a:p>
            <a:p>
              <a:pPr marL="285750" indent="-285750">
                <a:buFont typeface="Arial"/>
                <a:buChar char="•"/>
                <a:defRPr/>
              </a:pPr>
              <a:endParaRPr lang="ru-RU" sz="1600">
                <a:latin typeface="Raleway"/>
              </a:endParaRPr>
            </a:p>
            <a:p>
              <a:pPr marL="285750" indent="-285750">
                <a:buFont typeface="Arial"/>
                <a:buChar char="•"/>
                <a:defRPr/>
              </a:pPr>
              <a:r>
                <a:rPr lang="ru-RU" sz="1600">
                  <a:latin typeface="Raleway"/>
                </a:rPr>
                <a:t>Удаление, объединение признаков, создание новых переменных</a:t>
              </a:r>
              <a:endParaRPr/>
            </a:p>
          </p:txBody>
        </p:sp>
      </p:grpSp>
      <p:sp>
        <p:nvSpPr>
          <p:cNvPr id="14" name="TextBox 13"/>
          <p:cNvSpPr txBox="1"/>
          <p:nvPr/>
        </p:nvSpPr>
        <p:spPr bwMode="auto">
          <a:xfrm>
            <a:off x="565960" y="4269050"/>
            <a:ext cx="32435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2">
                    <a:lumMod val="50000"/>
                  </a:schemeClr>
                </a:solidFill>
                <a:latin typeface="Raleway Black"/>
              </a:defRPr>
            </a:lvl1pPr>
          </a:lstStyle>
          <a:p>
            <a:pPr>
              <a:defRPr/>
            </a:pPr>
            <a:r>
              <a:rPr lang="ru-RU"/>
              <a:t>определение ключевых сценариев и оценка пользовательских портретов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0" y="0"/>
            <a:ext cx="12192000" cy="12573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4" name="Полилиния: фигура 53"/>
          <p:cNvSpPr/>
          <p:nvPr/>
        </p:nvSpPr>
        <p:spPr bwMode="auto">
          <a:xfrm>
            <a:off x="3237184" y="2549208"/>
            <a:ext cx="3243519" cy="1113721"/>
          </a:xfrm>
          <a:custGeom>
            <a:avLst/>
            <a:gdLst>
              <a:gd name="connsiteX0" fmla="*/ 0 w 2895600"/>
              <a:gd name="connsiteY0" fmla="*/ 1092200 h 1092200"/>
              <a:gd name="connsiteX1" fmla="*/ 846666 w 2895600"/>
              <a:gd name="connsiteY1" fmla="*/ 160867 h 1092200"/>
              <a:gd name="connsiteX2" fmla="*/ 2895600 w 2895600"/>
              <a:gd name="connsiteY2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0" h="1092200" fill="norm" stroke="1" extrusionOk="0">
                <a:moveTo>
                  <a:pt x="0" y="1092200"/>
                </a:moveTo>
                <a:cubicBezTo>
                  <a:pt x="182033" y="717550"/>
                  <a:pt x="364066" y="342900"/>
                  <a:pt x="846666" y="160867"/>
                </a:cubicBezTo>
                <a:cubicBezTo>
                  <a:pt x="1329266" y="-21166"/>
                  <a:pt x="2549878" y="127000"/>
                  <a:pt x="2895600" y="0"/>
                </a:cubicBezTo>
              </a:path>
            </a:pathLst>
          </a:custGeom>
          <a:noFill/>
          <a:ln w="31750" cap="rnd">
            <a:solidFill>
              <a:schemeClr val="tx2">
                <a:lumMod val="50000"/>
              </a:schemeClr>
            </a:solidFill>
            <a:prstDash val="sysDot"/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5" name="Полилиния: фигура 54"/>
          <p:cNvSpPr/>
          <p:nvPr/>
        </p:nvSpPr>
        <p:spPr bwMode="auto">
          <a:xfrm>
            <a:off x="4114800" y="3460553"/>
            <a:ext cx="2526913" cy="217911"/>
          </a:xfrm>
          <a:custGeom>
            <a:avLst/>
            <a:gdLst>
              <a:gd name="connsiteX0" fmla="*/ 0 w 2895600"/>
              <a:gd name="connsiteY0" fmla="*/ 1092200 h 1092200"/>
              <a:gd name="connsiteX1" fmla="*/ 846666 w 2895600"/>
              <a:gd name="connsiteY1" fmla="*/ 160867 h 1092200"/>
              <a:gd name="connsiteX2" fmla="*/ 2895600 w 2895600"/>
              <a:gd name="connsiteY2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0" h="1092200" fill="norm" stroke="1" extrusionOk="0">
                <a:moveTo>
                  <a:pt x="0" y="1092200"/>
                </a:moveTo>
                <a:cubicBezTo>
                  <a:pt x="182033" y="717550"/>
                  <a:pt x="364066" y="342900"/>
                  <a:pt x="846666" y="160867"/>
                </a:cubicBezTo>
                <a:cubicBezTo>
                  <a:pt x="1329266" y="-21166"/>
                  <a:pt x="2549878" y="127000"/>
                  <a:pt x="2895600" y="0"/>
                </a:cubicBezTo>
              </a:path>
            </a:pathLst>
          </a:custGeom>
          <a:noFill/>
          <a:ln w="31750" cap="rnd">
            <a:solidFill>
              <a:schemeClr val="tx2">
                <a:lumMod val="50000"/>
              </a:schemeClr>
            </a:solidFill>
            <a:prstDash val="sysDot"/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 flipH="1">
            <a:off x="565960" y="389155"/>
            <a:ext cx="524982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schemeClr val="bg1"/>
                </a:solidFill>
                <a:latin typeface="Raleway Black"/>
              </a:defRPr>
            </a:lvl1pPr>
          </a:lstStyle>
          <a:p>
            <a:pPr>
              <a:defRPr/>
            </a:pPr>
            <a:r>
              <a:rPr lang="ru-RU" b="1" spc="50">
                <a:ln w="0">
                  <a:solidFill>
                    <a:schemeClr val="bg1"/>
                  </a:solidFill>
                </a:ln>
              </a:rPr>
              <a:t>РЕШЕНИЕ ЗАДАЧИ:</a:t>
            </a:r>
            <a:endParaRPr/>
          </a:p>
        </p:txBody>
      </p:sp>
      <p:grpSp>
        <p:nvGrpSpPr>
          <p:cNvPr id="26" name="Группа 25"/>
          <p:cNvGrpSpPr/>
          <p:nvPr/>
        </p:nvGrpSpPr>
        <p:grpSpPr bwMode="auto">
          <a:xfrm>
            <a:off x="479503" y="2001546"/>
            <a:ext cx="2853225" cy="2074019"/>
            <a:chOff x="479503" y="2839242"/>
            <a:chExt cx="2853225" cy="2074019"/>
          </a:xfrm>
        </p:grpSpPr>
        <p:grpSp>
          <p:nvGrpSpPr>
            <p:cNvPr id="24" name="Группа 23"/>
            <p:cNvGrpSpPr/>
            <p:nvPr/>
          </p:nvGrpSpPr>
          <p:grpSpPr bwMode="auto">
            <a:xfrm>
              <a:off x="658813" y="2839242"/>
              <a:ext cx="2288866" cy="1574009"/>
              <a:chOff x="658813" y="2839242"/>
              <a:chExt cx="2288866" cy="1574009"/>
            </a:xfrm>
          </p:grpSpPr>
          <p:pic>
            <p:nvPicPr>
              <p:cNvPr id="5" name="Рисунок 4"/>
              <p:cNvPicPr>
                <a:picLocks noChangeAspect="1"/>
              </p:cNvPicPr>
              <p:nvPr/>
            </p:nvPicPr>
            <p:blipFill>
              <a:blip r:embed="rId3"/>
              <a:srcRect l="401" t="0" r="400" b="0"/>
              <a:stretch/>
            </p:blipFill>
            <p:spPr bwMode="auto">
              <a:xfrm>
                <a:off x="658813" y="2839242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4"/>
              <a:srcRect l="0" t="199" r="0" b="198"/>
              <a:stretch/>
            </p:blipFill>
            <p:spPr bwMode="auto">
              <a:xfrm>
                <a:off x="1021526" y="3502027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9" name="Рисунок 8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1311030" y="2839242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21" name="Рисунок 20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>
                <a:off x="1673743" y="3502027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7"/>
              <a:srcRect l="199" t="0" r="198" b="0"/>
              <a:stretch/>
            </p:blipFill>
            <p:spPr bwMode="auto">
              <a:xfrm>
                <a:off x="2036455" y="2839242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</p:grpSp>
        <p:sp>
          <p:nvSpPr>
            <p:cNvPr id="25" name="TextBox 24"/>
            <p:cNvSpPr txBox="1"/>
            <p:nvPr/>
          </p:nvSpPr>
          <p:spPr bwMode="auto">
            <a:xfrm flipH="1">
              <a:off x="479503" y="4513151"/>
              <a:ext cx="28532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 algn="ctr">
                <a:defRPr/>
              </a:pPr>
              <a:r>
                <a:rPr lang="ru-RU"/>
                <a:t>КОМАНДА </a:t>
              </a:r>
              <a:r>
                <a:rPr lang="en-US"/>
                <a:t>TruePipe</a:t>
              </a:r>
              <a:endParaRPr lang="ru-RU"/>
            </a:p>
          </p:txBody>
        </p:sp>
      </p:grpSp>
      <p:grpSp>
        <p:nvGrpSpPr>
          <p:cNvPr id="45" name="Группа 44"/>
          <p:cNvGrpSpPr/>
          <p:nvPr/>
        </p:nvGrpSpPr>
        <p:grpSpPr bwMode="auto">
          <a:xfrm>
            <a:off x="6734782" y="1490135"/>
            <a:ext cx="4793191" cy="1534781"/>
            <a:chOff x="4182533" y="1439333"/>
            <a:chExt cx="4793191" cy="1534781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4259056" y="1892626"/>
              <a:ext cx="466749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solidFill>
                    <a:schemeClr val="tx2">
                      <a:lumMod val="50000"/>
                    </a:schemeClr>
                  </a:solidFill>
                  <a:latin typeface="Raleway"/>
                </a:defRPr>
              </a:lvl1pPr>
            </a:lstStyle>
            <a:p>
              <a:pPr>
                <a:defRPr/>
              </a:pPr>
              <a:r>
                <a:rPr lang="ru-RU"/>
                <a:t>Для оценки были выбраны уникальные пользователи, которые имеют как нулевые так и единичные значения </a:t>
              </a:r>
              <a:r>
                <a:rPr lang="ru-RU"/>
                <a:t>таргета</a:t>
              </a:r>
              <a:r>
                <a:rPr lang="ru-RU"/>
                <a:t>. </a:t>
              </a:r>
              <a:endParaRPr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4308227" y="1520110"/>
              <a:ext cx="1654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>
                <a:defRPr/>
              </a:pPr>
              <a:r>
                <a:rPr lang="ru-RU" sz="1600"/>
                <a:t>1 сценарий</a:t>
              </a:r>
              <a:endParaRPr/>
            </a:p>
          </p:txBody>
        </p:sp>
        <p:sp>
          <p:nvSpPr>
            <p:cNvPr id="41" name="Прямоугольник: скругленные углы 40"/>
            <p:cNvSpPr/>
            <p:nvPr/>
          </p:nvSpPr>
          <p:spPr bwMode="auto">
            <a:xfrm>
              <a:off x="4182533" y="1439333"/>
              <a:ext cx="4793191" cy="1534781"/>
            </a:xfrm>
            <a:prstGeom prst="roundRect">
              <a:avLst>
                <a:gd name="adj" fmla="val 17157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29" name="TextBox 28"/>
          <p:cNvSpPr txBox="1"/>
          <p:nvPr/>
        </p:nvSpPr>
        <p:spPr bwMode="auto">
          <a:xfrm>
            <a:off x="6860476" y="3718773"/>
            <a:ext cx="45055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2">
                    <a:lumMod val="50000"/>
                  </a:schemeClr>
                </a:solidFill>
                <a:latin typeface="Raleway"/>
              </a:defRPr>
            </a:lvl1pPr>
          </a:lstStyle>
          <a:p>
            <a:pPr>
              <a:defRPr/>
            </a:pPr>
            <a:r>
              <a:rPr lang="ru-RU"/>
              <a:t>Никакой </a:t>
            </a:r>
            <a:r>
              <a:rPr lang="ru-RU" b="1"/>
              <a:t>перемены не происходит</a:t>
            </a:r>
            <a:r>
              <a:rPr lang="ru-RU"/>
              <a:t>. </a:t>
            </a:r>
            <a:endParaRPr/>
          </a:p>
          <a:p>
            <a:pPr>
              <a:defRPr/>
            </a:pPr>
            <a:r>
              <a:rPr lang="ru-RU"/>
              <a:t>Пользователь изначально был нацелен </a:t>
            </a:r>
            <a:br>
              <a:rPr lang="ru-RU"/>
            </a:br>
            <a:r>
              <a:rPr lang="ru-RU"/>
              <a:t>на покупку машиноместа у девелопера. 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Все характеристики, свидетельствующие о склонности купить ММ, есть во всех наблюдениях уникальных клиентов, совершивших покупку, а не только в тех, где </a:t>
            </a:r>
            <a:r>
              <a:rPr lang="ru-RU"/>
              <a:t>трагет</a:t>
            </a:r>
            <a:r>
              <a:rPr lang="ru-RU"/>
              <a:t> равен одному. </a:t>
            </a:r>
            <a:endParaRPr/>
          </a:p>
        </p:txBody>
      </p:sp>
      <p:sp>
        <p:nvSpPr>
          <p:cNvPr id="40" name="TextBox 39"/>
          <p:cNvSpPr txBox="1"/>
          <p:nvPr/>
        </p:nvSpPr>
        <p:spPr bwMode="auto">
          <a:xfrm>
            <a:off x="6860476" y="3356062"/>
            <a:ext cx="1654620" cy="7254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tx2">
                    <a:lumMod val="50000"/>
                  </a:schemeClr>
                </a:solidFill>
                <a:latin typeface="Raleway Black"/>
              </a:defRPr>
            </a:lvl1pPr>
          </a:lstStyle>
          <a:p>
            <a:pPr>
              <a:defRPr/>
            </a:pPr>
            <a:r>
              <a:rPr lang="ru-RU" sz="1600"/>
              <a:t>2 сценарий</a:t>
            </a:r>
            <a:endParaRPr/>
          </a:p>
        </p:txBody>
      </p:sp>
      <p:sp>
        <p:nvSpPr>
          <p:cNvPr id="42" name="Прямоугольник: скругленные углы 41"/>
          <p:cNvSpPr/>
          <p:nvPr/>
        </p:nvSpPr>
        <p:spPr bwMode="auto">
          <a:xfrm>
            <a:off x="6734782" y="3121474"/>
            <a:ext cx="4793191" cy="3114628"/>
          </a:xfrm>
          <a:prstGeom prst="roundRect">
            <a:avLst>
              <a:gd name="adj" fmla="val 11267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TextBox 9"/>
          <p:cNvSpPr txBox="1"/>
          <p:nvPr/>
        </p:nvSpPr>
        <p:spPr bwMode="auto">
          <a:xfrm>
            <a:off x="565960" y="4269050"/>
            <a:ext cx="37718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2">
                    <a:lumMod val="50000"/>
                  </a:schemeClr>
                </a:solidFill>
                <a:latin typeface="Raleway Black"/>
              </a:defRPr>
            </a:lvl1pPr>
          </a:lstStyle>
          <a:p>
            <a:pPr>
              <a:defRPr/>
            </a:pPr>
            <a:r>
              <a:rPr lang="ru-RU"/>
              <a:t>проверка сценариев и разработка классификационной модели для оценки склонности клиента к приобретению машиноместа (ММ) на основе пользовательского поведения</a:t>
            </a:r>
            <a:endParaRPr/>
          </a:p>
          <a:p>
            <a:pPr>
              <a:defRPr/>
            </a:pPr>
            <a:r>
              <a:rPr lang="ru-RU"/>
              <a:t> </a:t>
            </a:r>
            <a:endParaRPr/>
          </a:p>
        </p:txBody>
      </p:sp>
      <p:cxnSp>
        <p:nvCxnSpPr>
          <p:cNvPr id="6" name="Прямая соединительная линия 5"/>
          <p:cNvCxnSpPr>
            <a:cxnSpLocks/>
          </p:cNvCxnSpPr>
          <p:nvPr/>
        </p:nvCxnSpPr>
        <p:spPr bwMode="auto">
          <a:xfrm>
            <a:off x="6762134" y="1368654"/>
            <a:ext cx="4842362" cy="165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 bwMode="auto">
          <a:xfrm flipH="1">
            <a:off x="6658259" y="1383025"/>
            <a:ext cx="4842362" cy="16507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 bwMode="auto">
          <a:xfrm>
            <a:off x="6104468" y="4506370"/>
            <a:ext cx="4793191" cy="2665774"/>
            <a:chOff x="6104468" y="4506370"/>
            <a:chExt cx="4793191" cy="2665774"/>
          </a:xfrm>
        </p:grpSpPr>
        <p:sp>
          <p:nvSpPr>
            <p:cNvPr id="14" name="Прямоугольник: скругленные углы 13"/>
            <p:cNvSpPr/>
            <p:nvPr/>
          </p:nvSpPr>
          <p:spPr bwMode="auto">
            <a:xfrm>
              <a:off x="6104468" y="4506370"/>
              <a:ext cx="4793191" cy="2665774"/>
            </a:xfrm>
            <a:prstGeom prst="roundRect">
              <a:avLst>
                <a:gd name="adj" fmla="val 8178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6268172" y="5445379"/>
              <a:ext cx="4459096" cy="107721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bg1"/>
                  </a:solidFill>
                  <a:latin typeface="Raleway Medium"/>
                </a:defRPr>
              </a:lvl1pPr>
            </a:lstStyle>
            <a:p>
              <a:pPr>
                <a:defRPr/>
              </a:pPr>
              <a:r>
                <a:rPr lang="ru-RU" sz="1600">
                  <a:latin typeface="Raleway"/>
                </a:rPr>
                <a:t>глубокая работа с анализом данных, использование сценарного подхода, выдвижение и проверка собственных гипотез.</a:t>
              </a:r>
              <a:endParaRPr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6262546" y="4948288"/>
              <a:ext cx="3601121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bg1"/>
                  </a:solidFill>
                  <a:latin typeface="Raleway Medium"/>
                </a:defRPr>
              </a:lvl1pPr>
            </a:lstStyle>
            <a:p>
              <a:pPr>
                <a:defRPr/>
              </a:pPr>
              <a:r>
                <a:rPr lang="ru-RU">
                  <a:latin typeface="Raleway Black"/>
                </a:rPr>
                <a:t>Уникальность решения: </a:t>
              </a:r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 bwMode="auto">
          <a:xfrm>
            <a:off x="0" y="0"/>
            <a:ext cx="12192000" cy="12573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 flipH="1">
            <a:off x="565960" y="389155"/>
            <a:ext cx="524982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schemeClr val="bg1"/>
                </a:solidFill>
                <a:latin typeface="Raleway Black"/>
              </a:defRPr>
            </a:lvl1pPr>
          </a:lstStyle>
          <a:p>
            <a:pPr>
              <a:defRPr/>
            </a:pPr>
            <a:r>
              <a:rPr lang="ru-RU" b="1" spc="50">
                <a:ln w="0">
                  <a:solidFill>
                    <a:schemeClr val="bg1"/>
                  </a:solidFill>
                </a:ln>
              </a:rPr>
              <a:t>РЕШЕНИЕ ЗАДАЧИ:</a:t>
            </a:r>
            <a:endParaRPr/>
          </a:p>
        </p:txBody>
      </p:sp>
      <p:grpSp>
        <p:nvGrpSpPr>
          <p:cNvPr id="45" name="Группа 44"/>
          <p:cNvGrpSpPr/>
          <p:nvPr/>
        </p:nvGrpSpPr>
        <p:grpSpPr bwMode="auto">
          <a:xfrm>
            <a:off x="6104468" y="-2050734"/>
            <a:ext cx="4793192" cy="1727199"/>
            <a:chOff x="4182533" y="1439333"/>
            <a:chExt cx="4793192" cy="1727199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4308228" y="1896896"/>
              <a:ext cx="466749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solidFill>
                    <a:schemeClr val="tx2">
                      <a:lumMod val="50000"/>
                    </a:schemeClr>
                  </a:solidFill>
                  <a:latin typeface="Raleway"/>
                </a:defRPr>
              </a:lvl1pPr>
            </a:lstStyle>
            <a:p>
              <a:pPr>
                <a:defRPr/>
              </a:pPr>
              <a:r>
                <a:rPr lang="ru-RU"/>
                <a:t>Пользователь купил машиноместо, т.к. у него произошла какая-то перемена (вырос доход, сменился образ жизни, появился еще один автомобиль).</a:t>
              </a:r>
              <a:endParaRPr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4308227" y="1587016"/>
              <a:ext cx="1654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>
                <a:defRPr/>
              </a:pPr>
              <a:r>
                <a:rPr lang="ru-RU" sz="1600"/>
                <a:t>1 сценарий</a:t>
              </a:r>
              <a:endParaRPr/>
            </a:p>
          </p:txBody>
        </p:sp>
        <p:sp>
          <p:nvSpPr>
            <p:cNvPr id="41" name="Прямоугольник: скругленные углы 40"/>
            <p:cNvSpPr/>
            <p:nvPr/>
          </p:nvSpPr>
          <p:spPr bwMode="auto">
            <a:xfrm>
              <a:off x="4182533" y="1439333"/>
              <a:ext cx="4793191" cy="1727199"/>
            </a:xfrm>
            <a:prstGeom prst="roundRect">
              <a:avLst>
                <a:gd name="adj" fmla="val 17157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46" name="Группа 45"/>
          <p:cNvGrpSpPr/>
          <p:nvPr/>
        </p:nvGrpSpPr>
        <p:grpSpPr bwMode="auto">
          <a:xfrm>
            <a:off x="6104468" y="7491346"/>
            <a:ext cx="4793191" cy="2665773"/>
            <a:chOff x="4182533" y="3413293"/>
            <a:chExt cx="4793191" cy="2665773"/>
          </a:xfrm>
        </p:grpSpPr>
        <p:sp>
          <p:nvSpPr>
            <p:cNvPr id="29" name="TextBox 28"/>
            <p:cNvSpPr txBox="1"/>
            <p:nvPr/>
          </p:nvSpPr>
          <p:spPr bwMode="auto">
            <a:xfrm>
              <a:off x="4308229" y="3821282"/>
              <a:ext cx="4505572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solidFill>
                    <a:schemeClr val="tx2">
                      <a:lumMod val="50000"/>
                    </a:schemeClr>
                  </a:solidFill>
                  <a:latin typeface="Raleway"/>
                </a:defRPr>
              </a:lvl1pPr>
            </a:lstStyle>
            <a:p>
              <a:pPr>
                <a:defRPr/>
              </a:pPr>
              <a:r>
                <a:rPr lang="ru-RU"/>
                <a:t>Пользователь изначально был нацелен </a:t>
              </a:r>
              <a:br>
                <a:rPr lang="ru-RU"/>
              </a:br>
              <a:r>
                <a:rPr lang="ru-RU"/>
                <a:t>на покупку машиноместа у девелопера. </a:t>
              </a:r>
              <a:br>
                <a:rPr lang="ru-RU"/>
              </a:br>
              <a:r>
                <a:rPr lang="ru-RU"/>
                <a:t>Для этих целей были проведены:</a:t>
              </a:r>
              <a:endParaRPr/>
            </a:p>
            <a:p>
              <a:pPr marL="285750" indent="-285750">
                <a:buFont typeface="Arial"/>
                <a:buChar char="•"/>
                <a:defRPr/>
              </a:pPr>
              <a:r>
                <a:rPr lang="ru-RU"/>
                <a:t>Обработка и подробный анализ исходных данных пользовательского портрета, </a:t>
              </a:r>
              <a:endParaRPr/>
            </a:p>
            <a:p>
              <a:pPr marL="285750" indent="-285750">
                <a:buFont typeface="Arial"/>
                <a:buChar char="•"/>
                <a:defRPr/>
              </a:pPr>
              <a:r>
                <a:rPr lang="ru-RU"/>
                <a:t>Обучены и оценены прогностические модели в различных библиотеках машинного обучения.</a:t>
              </a:r>
              <a:endParaRPr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4308227" y="3522775"/>
              <a:ext cx="1654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>
                <a:defRPr/>
              </a:pPr>
              <a:r>
                <a:rPr lang="ru-RU" sz="1600"/>
                <a:t>2 сценарий</a:t>
              </a:r>
              <a:endParaRPr/>
            </a:p>
          </p:txBody>
        </p:sp>
        <p:sp>
          <p:nvSpPr>
            <p:cNvPr id="42" name="Прямоугольник: скругленные углы 41"/>
            <p:cNvSpPr/>
            <p:nvPr/>
          </p:nvSpPr>
          <p:spPr bwMode="auto">
            <a:xfrm>
              <a:off x="4182533" y="3413293"/>
              <a:ext cx="4793191" cy="2665773"/>
            </a:xfrm>
            <a:prstGeom prst="roundRect">
              <a:avLst>
                <a:gd name="adj" fmla="val 11267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 bwMode="auto">
          <a:xfrm>
            <a:off x="6096000" y="1815026"/>
            <a:ext cx="4793191" cy="2450899"/>
            <a:chOff x="5074388" y="1729086"/>
            <a:chExt cx="4793191" cy="2450899"/>
          </a:xfrm>
        </p:grpSpPr>
        <p:sp>
          <p:nvSpPr>
            <p:cNvPr id="16" name="TextBox 15"/>
            <p:cNvSpPr txBox="1"/>
            <p:nvPr/>
          </p:nvSpPr>
          <p:spPr bwMode="auto">
            <a:xfrm>
              <a:off x="5200084" y="2163757"/>
              <a:ext cx="450557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solidFill>
                    <a:schemeClr val="tx2">
                      <a:lumMod val="50000"/>
                    </a:schemeClr>
                  </a:solidFill>
                  <a:latin typeface="Raleway"/>
                </a:defRPr>
              </a:lvl1pPr>
            </a:lstStyle>
            <a:p>
              <a:pPr>
                <a:defRPr/>
              </a:pPr>
              <a:r>
                <a:rPr lang="ru-RU"/>
                <a:t>Были созданы синтетические </a:t>
              </a:r>
              <a:r>
                <a:rPr lang="ru-RU"/>
                <a:t>датасеты</a:t>
              </a:r>
              <a:r>
                <a:rPr lang="ru-RU"/>
                <a:t> </a:t>
              </a:r>
              <a:br>
                <a:rPr lang="ru-RU"/>
              </a:br>
              <a:r>
                <a:rPr lang="ru-RU"/>
                <a:t>для обучения и выполнены прогнозы </a:t>
              </a:r>
              <a:br>
                <a:rPr lang="ru-RU"/>
              </a:br>
              <a:r>
                <a:rPr lang="ru-RU"/>
                <a:t>с подбором </a:t>
              </a:r>
              <a:r>
                <a:rPr lang="ru-RU"/>
                <a:t>гиперпараметров</a:t>
              </a:r>
              <a:r>
                <a:rPr lang="ru-RU"/>
                <a:t> по клиентам с использованием библиотеки </a:t>
              </a:r>
              <a:r>
                <a:rPr lang="ru-RU"/>
                <a:t>CatBoost</a:t>
              </a:r>
              <a:r>
                <a:rPr lang="ru-RU"/>
                <a:t>.</a:t>
              </a:r>
              <a:endParaRPr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5200081" y="1865250"/>
              <a:ext cx="31822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>
                <a:defRPr/>
              </a:pPr>
              <a:r>
                <a:rPr lang="ru-RU" sz="1600"/>
                <a:t>Модель для тестирования</a:t>
              </a:r>
              <a:endParaRPr/>
            </a:p>
          </p:txBody>
        </p:sp>
        <p:sp>
          <p:nvSpPr>
            <p:cNvPr id="19" name="Прямоугольник: скругленные углы 18"/>
            <p:cNvSpPr/>
            <p:nvPr/>
          </p:nvSpPr>
          <p:spPr bwMode="auto">
            <a:xfrm>
              <a:off x="5074388" y="1729086"/>
              <a:ext cx="4793191" cy="2450899"/>
            </a:xfrm>
            <a:prstGeom prst="roundRect">
              <a:avLst>
                <a:gd name="adj" fmla="val 13418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5200081" y="3383258"/>
              <a:ext cx="46674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solidFill>
                    <a:schemeClr val="tx2">
                      <a:lumMod val="50000"/>
                    </a:schemeClr>
                  </a:solidFill>
                  <a:latin typeface="Raleway"/>
                </a:defRPr>
              </a:lvl1pPr>
            </a:lstStyle>
            <a:p>
              <a:pPr>
                <a:defRPr/>
              </a:pPr>
              <a:r>
                <a:rPr lang="ru-RU"/>
                <a:t>Стек технологий: Python, </a:t>
              </a:r>
              <a:r>
                <a:rPr lang="ru-RU"/>
                <a:t>scikit-learn</a:t>
              </a:r>
              <a:r>
                <a:rPr lang="ru-RU"/>
                <a:t>, </a:t>
              </a:r>
              <a:r>
                <a:rPr lang="ru-RU"/>
                <a:t>Pandas</a:t>
              </a:r>
              <a:r>
                <a:rPr lang="ru-RU"/>
                <a:t>, </a:t>
              </a:r>
              <a:r>
                <a:rPr lang="ru-RU"/>
                <a:t>Keras</a:t>
              </a:r>
              <a:r>
                <a:rPr lang="ru-RU"/>
                <a:t>, </a:t>
              </a:r>
              <a:r>
                <a:rPr lang="ru-RU"/>
                <a:t>Jupyter</a:t>
              </a:r>
              <a:r>
                <a:rPr lang="ru-RU"/>
                <a:t> </a:t>
              </a:r>
              <a:r>
                <a:rPr lang="ru-RU"/>
                <a:t>Notebook</a:t>
              </a:r>
              <a:r>
                <a:rPr lang="ru-RU"/>
                <a:t>, </a:t>
              </a:r>
              <a:r>
                <a:rPr lang="ru-RU"/>
                <a:t>CatBoost</a:t>
              </a:r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 bwMode="auto">
          <a:xfrm>
            <a:off x="479503" y="2001546"/>
            <a:ext cx="2853225" cy="2074019"/>
            <a:chOff x="479503" y="2839242"/>
            <a:chExt cx="2853225" cy="2074019"/>
          </a:xfrm>
        </p:grpSpPr>
        <p:grpSp>
          <p:nvGrpSpPr>
            <p:cNvPr id="30" name="Группа 29"/>
            <p:cNvGrpSpPr/>
            <p:nvPr/>
          </p:nvGrpSpPr>
          <p:grpSpPr bwMode="auto">
            <a:xfrm>
              <a:off x="658813" y="2839242"/>
              <a:ext cx="2288866" cy="1574009"/>
              <a:chOff x="658813" y="2839242"/>
              <a:chExt cx="2288866" cy="1574009"/>
            </a:xfrm>
          </p:grpSpPr>
          <p:pic>
            <p:nvPicPr>
              <p:cNvPr id="33" name="Рисунок 32"/>
              <p:cNvPicPr>
                <a:picLocks noChangeAspect="1"/>
              </p:cNvPicPr>
              <p:nvPr/>
            </p:nvPicPr>
            <p:blipFill>
              <a:blip r:embed="rId3"/>
              <a:srcRect l="401" t="0" r="400" b="0"/>
              <a:stretch/>
            </p:blipFill>
            <p:spPr bwMode="auto">
              <a:xfrm>
                <a:off x="658813" y="2839242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34" name="Рисунок 33"/>
              <p:cNvPicPr>
                <a:picLocks noChangeAspect="1"/>
              </p:cNvPicPr>
              <p:nvPr/>
            </p:nvPicPr>
            <p:blipFill>
              <a:blip r:embed="rId4"/>
              <a:srcRect l="0" t="199" r="0" b="198"/>
              <a:stretch/>
            </p:blipFill>
            <p:spPr bwMode="auto">
              <a:xfrm>
                <a:off x="1021526" y="3502027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35" name="Рисунок 34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1311030" y="2839242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36" name="Рисунок 35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>
                <a:off x="1673743" y="3502027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  <p:pic>
            <p:nvPicPr>
              <p:cNvPr id="37" name="Рисунок 36"/>
              <p:cNvPicPr>
                <a:picLocks noChangeAspect="1"/>
              </p:cNvPicPr>
              <p:nvPr/>
            </p:nvPicPr>
            <p:blipFill>
              <a:blip r:embed="rId7"/>
              <a:srcRect l="199" t="0" r="198" b="0"/>
              <a:stretch/>
            </p:blipFill>
            <p:spPr bwMode="auto">
              <a:xfrm>
                <a:off x="2036455" y="2839242"/>
                <a:ext cx="911224" cy="91122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</p:pic>
        </p:grpSp>
        <p:sp>
          <p:nvSpPr>
            <p:cNvPr id="32" name="TextBox 31"/>
            <p:cNvSpPr txBox="1"/>
            <p:nvPr/>
          </p:nvSpPr>
          <p:spPr bwMode="auto">
            <a:xfrm flipH="1">
              <a:off x="479503" y="4513151"/>
              <a:ext cx="28532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 algn="ctr">
                <a:defRPr/>
              </a:pPr>
              <a:r>
                <a:rPr lang="ru-RU"/>
                <a:t>КОМАНДА </a:t>
              </a:r>
              <a:r>
                <a:rPr lang="en-US"/>
                <a:t>TruePipe</a:t>
              </a:r>
              <a:endParaRPr lang="ru-RU"/>
            </a:p>
          </p:txBody>
        </p:sp>
      </p:grpSp>
      <p:sp>
        <p:nvSpPr>
          <p:cNvPr id="38" name="TextBox 37"/>
          <p:cNvSpPr txBox="1"/>
          <p:nvPr/>
        </p:nvSpPr>
        <p:spPr bwMode="auto">
          <a:xfrm>
            <a:off x="565960" y="4286568"/>
            <a:ext cx="36749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2">
                    <a:lumMod val="50000"/>
                  </a:schemeClr>
                </a:solidFill>
                <a:latin typeface="Raleway Black"/>
              </a:defRPr>
            </a:lvl1pPr>
          </a:lstStyle>
          <a:p>
            <a:pPr>
              <a:defRPr/>
            </a:pPr>
            <a:r>
              <a:rPr lang="ru-RU"/>
              <a:t>разработка классификационной модели для оценки склонности клиента к приобретению машиноместа (ММ) на основе пользовательского поведения</a:t>
            </a: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rot="2046190">
            <a:off x="10847468" y="1867506"/>
            <a:ext cx="933450" cy="266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rot="18225674">
            <a:off x="4707755" y="3707163"/>
            <a:ext cx="1333500" cy="266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20012993">
            <a:off x="5089160" y="1967182"/>
            <a:ext cx="933450" cy="2667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rot="20176184">
            <a:off x="10971843" y="2953620"/>
            <a:ext cx="828675" cy="266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rot="2357847">
            <a:off x="10997960" y="4051620"/>
            <a:ext cx="971550" cy="26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0" y="0"/>
            <a:ext cx="12192000" cy="12573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 flipH="1">
            <a:off x="565960" y="389155"/>
            <a:ext cx="524982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schemeClr val="bg1"/>
                </a:solidFill>
                <a:latin typeface="Raleway Black"/>
              </a:defRPr>
            </a:lvl1pPr>
          </a:lstStyle>
          <a:p>
            <a:pPr>
              <a:defRPr/>
            </a:pPr>
            <a:r>
              <a:rPr lang="ru-RU" b="1" spc="50">
                <a:ln w="0">
                  <a:solidFill>
                    <a:schemeClr val="bg1"/>
                  </a:solidFill>
                </a:ln>
              </a:rPr>
              <a:t>РЕЗУЛЬТАТ:</a:t>
            </a:r>
            <a:endParaRPr/>
          </a:p>
        </p:txBody>
      </p:sp>
      <p:grpSp>
        <p:nvGrpSpPr>
          <p:cNvPr id="45" name="Группа 44"/>
          <p:cNvGrpSpPr/>
          <p:nvPr/>
        </p:nvGrpSpPr>
        <p:grpSpPr bwMode="auto">
          <a:xfrm>
            <a:off x="6104468" y="-2050734"/>
            <a:ext cx="4793192" cy="1727199"/>
            <a:chOff x="4182533" y="1439333"/>
            <a:chExt cx="4793192" cy="1727199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4308228" y="1896896"/>
              <a:ext cx="466749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solidFill>
                    <a:schemeClr val="tx2">
                      <a:lumMod val="50000"/>
                    </a:schemeClr>
                  </a:solidFill>
                  <a:latin typeface="Raleway"/>
                </a:defRPr>
              </a:lvl1pPr>
            </a:lstStyle>
            <a:p>
              <a:pPr>
                <a:defRPr/>
              </a:pPr>
              <a:r>
                <a:rPr lang="ru-RU"/>
                <a:t>Пользователь купил машиноместо, т.к. у него произошла какая-то перемена (вырос доход, сменился образ жизни, появился еще один автомобиль).</a:t>
              </a:r>
              <a:endParaRPr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4308227" y="1587016"/>
              <a:ext cx="1654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>
                <a:defRPr/>
              </a:pPr>
              <a:r>
                <a:rPr lang="ru-RU" sz="1600"/>
                <a:t>1 сценарий</a:t>
              </a:r>
              <a:endParaRPr/>
            </a:p>
          </p:txBody>
        </p:sp>
        <p:sp>
          <p:nvSpPr>
            <p:cNvPr id="41" name="Прямоугольник: скругленные углы 40"/>
            <p:cNvSpPr/>
            <p:nvPr/>
          </p:nvSpPr>
          <p:spPr bwMode="auto">
            <a:xfrm>
              <a:off x="4182533" y="1439333"/>
              <a:ext cx="4793191" cy="1727199"/>
            </a:xfrm>
            <a:prstGeom prst="roundRect">
              <a:avLst>
                <a:gd name="adj" fmla="val 17157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46" name="Группа 45"/>
          <p:cNvGrpSpPr/>
          <p:nvPr/>
        </p:nvGrpSpPr>
        <p:grpSpPr bwMode="auto">
          <a:xfrm>
            <a:off x="6104468" y="7491346"/>
            <a:ext cx="4793191" cy="2665773"/>
            <a:chOff x="4182533" y="3413293"/>
            <a:chExt cx="4793191" cy="2665773"/>
          </a:xfrm>
        </p:grpSpPr>
        <p:sp>
          <p:nvSpPr>
            <p:cNvPr id="29" name="TextBox 28"/>
            <p:cNvSpPr txBox="1"/>
            <p:nvPr/>
          </p:nvSpPr>
          <p:spPr bwMode="auto">
            <a:xfrm>
              <a:off x="4308229" y="3821282"/>
              <a:ext cx="4505572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solidFill>
                    <a:schemeClr val="tx2">
                      <a:lumMod val="50000"/>
                    </a:schemeClr>
                  </a:solidFill>
                  <a:latin typeface="Raleway"/>
                </a:defRPr>
              </a:lvl1pPr>
            </a:lstStyle>
            <a:p>
              <a:pPr>
                <a:defRPr/>
              </a:pPr>
              <a:r>
                <a:rPr lang="ru-RU"/>
                <a:t>Пользователь изначально был нацелен </a:t>
              </a:r>
              <a:br>
                <a:rPr lang="ru-RU"/>
              </a:br>
              <a:r>
                <a:rPr lang="ru-RU"/>
                <a:t>на покупку машиноместа у девелопера. </a:t>
              </a:r>
              <a:br>
                <a:rPr lang="ru-RU"/>
              </a:br>
              <a:r>
                <a:rPr lang="ru-RU"/>
                <a:t>Для этих целей были проведены:</a:t>
              </a:r>
              <a:endParaRPr/>
            </a:p>
            <a:p>
              <a:pPr marL="285750" indent="-285750">
                <a:buFont typeface="Arial"/>
                <a:buChar char="•"/>
                <a:defRPr/>
              </a:pPr>
              <a:r>
                <a:rPr lang="ru-RU"/>
                <a:t>Обработка и подробный анализ исходных данных пользовательского портрета, </a:t>
              </a:r>
              <a:endParaRPr/>
            </a:p>
            <a:p>
              <a:pPr marL="285750" indent="-285750">
                <a:buFont typeface="Arial"/>
                <a:buChar char="•"/>
                <a:defRPr/>
              </a:pPr>
              <a:r>
                <a:rPr lang="ru-RU"/>
                <a:t>Обучены и оценены прогностические модели в различных библиотеках машинного обучения.</a:t>
              </a:r>
              <a:endParaRPr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4308227" y="3522775"/>
              <a:ext cx="1654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>
                <a:defRPr/>
              </a:pPr>
              <a:r>
                <a:rPr lang="ru-RU" sz="1600"/>
                <a:t>2 сценарий</a:t>
              </a:r>
              <a:endParaRPr/>
            </a:p>
          </p:txBody>
        </p:sp>
        <p:sp>
          <p:nvSpPr>
            <p:cNvPr id="42" name="Прямоугольник: скругленные углы 41"/>
            <p:cNvSpPr/>
            <p:nvPr/>
          </p:nvSpPr>
          <p:spPr bwMode="auto">
            <a:xfrm>
              <a:off x="4182533" y="3413293"/>
              <a:ext cx="4793191" cy="2665773"/>
            </a:xfrm>
            <a:prstGeom prst="roundRect">
              <a:avLst>
                <a:gd name="adj" fmla="val 11267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5" name="Google Shape;1987;p56"/>
          <p:cNvSpPr txBox="1"/>
          <p:nvPr/>
        </p:nvSpPr>
        <p:spPr bwMode="auto">
          <a:xfrm>
            <a:off x="3306505" y="4051101"/>
            <a:ext cx="5075275" cy="952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/>
              <a:buNone/>
              <a:defRPr/>
            </a:pPr>
            <a:endParaRPr lang="en-US"/>
          </a:p>
        </p:txBody>
      </p:sp>
      <p:sp>
        <p:nvSpPr>
          <p:cNvPr id="8" name="Google Shape;1986;p56"/>
          <p:cNvSpPr txBox="1"/>
          <p:nvPr/>
        </p:nvSpPr>
        <p:spPr bwMode="auto">
          <a:xfrm>
            <a:off x="182496" y="2026550"/>
            <a:ext cx="3756305" cy="11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/>
            </a:pPr>
            <a:r>
              <a:rPr lang="en-US" sz="7200"/>
              <a:t>7 </a:t>
            </a:r>
            <a:endParaRPr lang="ru-RU" sz="7200"/>
          </a:p>
          <a:p>
            <a:pPr algn="ctr">
              <a:spcBef>
                <a:spcPts val="0"/>
              </a:spcBef>
              <a:defRPr/>
            </a:pPr>
            <a:r>
              <a:rPr lang="ru-RU" sz="2400"/>
              <a:t>альтернативных моделей обучено и оценено</a:t>
            </a:r>
            <a:endParaRPr/>
          </a:p>
        </p:txBody>
      </p:sp>
      <p:pic>
        <p:nvPicPr>
          <p:cNvPr id="11" name="Рисунок 10" descr="Изображение выглядит как текст, линия, диаграмма, График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72223" y="450432"/>
            <a:ext cx="4192771" cy="2665774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диаграмма, линия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251894" y="3195130"/>
            <a:ext cx="4261040" cy="2743851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снимок экрана, диаграмма, Прямоугольник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117219" y="3908543"/>
            <a:ext cx="3194205" cy="2752453"/>
          </a:xfrm>
          <a:prstGeom prst="rect">
            <a:avLst/>
          </a:prstGeom>
        </p:spPr>
      </p:pic>
      <p:sp>
        <p:nvSpPr>
          <p:cNvPr id="21" name="Google Shape;1986;p56"/>
          <p:cNvSpPr txBox="1"/>
          <p:nvPr/>
        </p:nvSpPr>
        <p:spPr bwMode="auto">
          <a:xfrm>
            <a:off x="182496" y="3476369"/>
            <a:ext cx="3756305" cy="11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/>
            </a:pPr>
            <a:r>
              <a:rPr lang="ru-RU" sz="2400"/>
              <a:t>проведен комплексный анализ моделей, не только по тестовой метрике</a:t>
            </a:r>
            <a:endParaRPr/>
          </a:p>
        </p:txBody>
      </p:sp>
      <p:sp>
        <p:nvSpPr>
          <p:cNvPr id="31" name="Google Shape;1986;p56"/>
          <p:cNvSpPr txBox="1"/>
          <p:nvPr/>
        </p:nvSpPr>
        <p:spPr bwMode="auto">
          <a:xfrm>
            <a:off x="182496" y="5025143"/>
            <a:ext cx="3815749" cy="11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/>
            </a:pPr>
            <a:r>
              <a:rPr lang="ru-RU" sz="2400"/>
              <a:t>подтверждение гипотезы</a:t>
            </a:r>
            <a:r>
              <a:rPr lang="en-US" sz="2400"/>
              <a:t>:</a:t>
            </a:r>
            <a:endParaRPr/>
          </a:p>
          <a:p>
            <a:pPr algn="ctr">
              <a:spcBef>
                <a:spcPts val="0"/>
              </a:spcBef>
              <a:defRPr/>
            </a:pPr>
            <a:r>
              <a:rPr lang="ru-RU" sz="2400"/>
              <a:t>сценарий 2 показал лучший результат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0" y="0"/>
            <a:ext cx="12192000" cy="12573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 flipH="1">
            <a:off x="565960" y="389155"/>
            <a:ext cx="524982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schemeClr val="bg1"/>
                </a:solidFill>
                <a:latin typeface="Raleway Black"/>
              </a:defRPr>
            </a:lvl1pPr>
          </a:lstStyle>
          <a:p>
            <a:pPr>
              <a:defRPr/>
            </a:pPr>
            <a:r>
              <a:rPr lang="ru-RU" b="1" spc="50">
                <a:ln w="0">
                  <a:solidFill>
                    <a:schemeClr val="bg1"/>
                  </a:solidFill>
                </a:ln>
              </a:rPr>
              <a:t>РЕЗУЛЬТАТ:</a:t>
            </a:r>
            <a:endParaRPr/>
          </a:p>
        </p:txBody>
      </p:sp>
      <p:grpSp>
        <p:nvGrpSpPr>
          <p:cNvPr id="45" name="Группа 44"/>
          <p:cNvGrpSpPr/>
          <p:nvPr/>
        </p:nvGrpSpPr>
        <p:grpSpPr bwMode="auto">
          <a:xfrm>
            <a:off x="6104468" y="-2050734"/>
            <a:ext cx="4793192" cy="1727199"/>
            <a:chOff x="4182533" y="1439333"/>
            <a:chExt cx="4793192" cy="1727199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4308228" y="1896896"/>
              <a:ext cx="466749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solidFill>
                    <a:schemeClr val="tx2">
                      <a:lumMod val="50000"/>
                    </a:schemeClr>
                  </a:solidFill>
                  <a:latin typeface="Raleway"/>
                </a:defRPr>
              </a:lvl1pPr>
            </a:lstStyle>
            <a:p>
              <a:pPr>
                <a:defRPr/>
              </a:pPr>
              <a:r>
                <a:rPr lang="ru-RU"/>
                <a:t>Пользователь купил машиноместо, т.к. у него произошла какая-то перемена (вырос доход, сменился образ жизни, появился еще один автомобиль).</a:t>
              </a:r>
              <a:endParaRPr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4308227" y="1587016"/>
              <a:ext cx="1654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>
                <a:defRPr/>
              </a:pPr>
              <a:r>
                <a:rPr lang="ru-RU" sz="1600"/>
                <a:t>1 сценарий</a:t>
              </a:r>
              <a:endParaRPr/>
            </a:p>
          </p:txBody>
        </p:sp>
        <p:sp>
          <p:nvSpPr>
            <p:cNvPr id="41" name="Прямоугольник: скругленные углы 40"/>
            <p:cNvSpPr/>
            <p:nvPr/>
          </p:nvSpPr>
          <p:spPr bwMode="auto">
            <a:xfrm>
              <a:off x="4182533" y="1439333"/>
              <a:ext cx="4793191" cy="1727199"/>
            </a:xfrm>
            <a:prstGeom prst="roundRect">
              <a:avLst>
                <a:gd name="adj" fmla="val 17157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46" name="Группа 45"/>
          <p:cNvGrpSpPr/>
          <p:nvPr/>
        </p:nvGrpSpPr>
        <p:grpSpPr bwMode="auto">
          <a:xfrm>
            <a:off x="6104468" y="7491346"/>
            <a:ext cx="4793191" cy="2665773"/>
            <a:chOff x="4182533" y="3413293"/>
            <a:chExt cx="4793191" cy="2665773"/>
          </a:xfrm>
        </p:grpSpPr>
        <p:sp>
          <p:nvSpPr>
            <p:cNvPr id="29" name="TextBox 28"/>
            <p:cNvSpPr txBox="1"/>
            <p:nvPr/>
          </p:nvSpPr>
          <p:spPr bwMode="auto">
            <a:xfrm>
              <a:off x="4308229" y="3821282"/>
              <a:ext cx="4505572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600">
                  <a:solidFill>
                    <a:schemeClr val="tx2">
                      <a:lumMod val="50000"/>
                    </a:schemeClr>
                  </a:solidFill>
                  <a:latin typeface="Raleway"/>
                </a:defRPr>
              </a:lvl1pPr>
            </a:lstStyle>
            <a:p>
              <a:pPr>
                <a:defRPr/>
              </a:pPr>
              <a:r>
                <a:rPr lang="ru-RU"/>
                <a:t>Пользователь изначально был нацелен </a:t>
              </a:r>
              <a:br>
                <a:rPr lang="ru-RU"/>
              </a:br>
              <a:r>
                <a:rPr lang="ru-RU"/>
                <a:t>на покупку машиноместа у девелопера. </a:t>
              </a:r>
              <a:br>
                <a:rPr lang="ru-RU"/>
              </a:br>
              <a:r>
                <a:rPr lang="ru-RU"/>
                <a:t>Для этих целей были проведены:</a:t>
              </a:r>
              <a:endParaRPr/>
            </a:p>
            <a:p>
              <a:pPr marL="285750" indent="-285750">
                <a:buFont typeface="Arial"/>
                <a:buChar char="•"/>
                <a:defRPr/>
              </a:pPr>
              <a:r>
                <a:rPr lang="ru-RU"/>
                <a:t>Обработка и подробный анализ исходных данных пользовательского портрета, </a:t>
              </a:r>
              <a:endParaRPr/>
            </a:p>
            <a:p>
              <a:pPr marL="285750" indent="-285750">
                <a:buFont typeface="Arial"/>
                <a:buChar char="•"/>
                <a:defRPr/>
              </a:pPr>
              <a:r>
                <a:rPr lang="ru-RU"/>
                <a:t>Обучены и оценены прогностические модели в различных библиотеках машинного обучения.</a:t>
              </a:r>
              <a:endParaRPr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4308227" y="3522775"/>
              <a:ext cx="1654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tx2">
                      <a:lumMod val="50000"/>
                    </a:schemeClr>
                  </a:solidFill>
                  <a:latin typeface="Raleway Black"/>
                </a:defRPr>
              </a:lvl1pPr>
            </a:lstStyle>
            <a:p>
              <a:pPr>
                <a:defRPr/>
              </a:pPr>
              <a:r>
                <a:rPr lang="ru-RU" sz="1600"/>
                <a:t>2 сценарий</a:t>
              </a:r>
              <a:endParaRPr/>
            </a:p>
          </p:txBody>
        </p:sp>
        <p:sp>
          <p:nvSpPr>
            <p:cNvPr id="42" name="Прямоугольник: скругленные углы 41"/>
            <p:cNvSpPr/>
            <p:nvPr/>
          </p:nvSpPr>
          <p:spPr bwMode="auto">
            <a:xfrm>
              <a:off x="4182533" y="3413293"/>
              <a:ext cx="4793191" cy="2665773"/>
            </a:xfrm>
            <a:prstGeom prst="roundRect">
              <a:avLst>
                <a:gd name="adj" fmla="val 11267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4" name="Google Shape;1986;p56"/>
          <p:cNvSpPr txBox="1"/>
          <p:nvPr/>
        </p:nvSpPr>
        <p:spPr bwMode="auto">
          <a:xfrm>
            <a:off x="3157451" y="2591052"/>
            <a:ext cx="5302500" cy="11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/>
            </a:pPr>
            <a:r>
              <a:rPr lang="ru-RU"/>
              <a:t>0,742789</a:t>
            </a:r>
            <a:endParaRPr/>
          </a:p>
        </p:txBody>
      </p:sp>
      <p:sp>
        <p:nvSpPr>
          <p:cNvPr id="5" name="Google Shape;1987;p56"/>
          <p:cNvSpPr txBox="1"/>
          <p:nvPr/>
        </p:nvSpPr>
        <p:spPr bwMode="auto">
          <a:xfrm>
            <a:off x="3306505" y="4051101"/>
            <a:ext cx="5075275" cy="952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/>
              <a:buNone/>
              <a:defRPr/>
            </a:pPr>
            <a:r>
              <a:rPr lang="ru-RU"/>
              <a:t>Итоговое значение</a:t>
            </a:r>
            <a:r>
              <a:rPr lang="en-US"/>
              <a:t> </a:t>
            </a:r>
            <a:r>
              <a:rPr lang="en-US" b="1"/>
              <a:t>ROC-AUC</a:t>
            </a:r>
            <a:r>
              <a:rPr lang="ru-RU"/>
              <a:t> </a:t>
            </a:r>
            <a:endParaRPr lang="en-US"/>
          </a:p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/>
              <a:buNone/>
              <a:defRPr/>
            </a:pPr>
            <a:r>
              <a:rPr lang="ru-RU"/>
              <a:t>Модель </a:t>
            </a:r>
            <a:r>
              <a:rPr lang="en-US"/>
              <a:t>CatBoost</a:t>
            </a:r>
            <a:endParaRPr lang="en-US"/>
          </a:p>
        </p:txBody>
      </p:sp>
      <p:cxnSp>
        <p:nvCxnSpPr>
          <p:cNvPr id="7" name="Google Shape;1988;p56"/>
          <p:cNvCxnSpPr>
            <a:cxnSpLocks/>
          </p:cNvCxnSpPr>
          <p:nvPr/>
        </p:nvCxnSpPr>
        <p:spPr bwMode="auto">
          <a:xfrm>
            <a:off x="4434289" y="383000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R7-Office/7.3.3.59</Application>
  <DocSecurity>0</DocSecurity>
  <PresentationFormat>Широкоэкранный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Любовь Самхаева</dc:creator>
  <cp:keywords/>
  <dc:description/>
  <dc:identifier/>
  <dc:language/>
  <cp:lastModifiedBy>Евгений Король</cp:lastModifiedBy>
  <cp:revision>7</cp:revision>
  <dcterms:created xsi:type="dcterms:W3CDTF">2023-09-09T20:03:30Z</dcterms:created>
  <dcterms:modified xsi:type="dcterms:W3CDTF">2023-09-10T07:52:05Z</dcterms:modified>
  <cp:category/>
  <cp:contentStatus/>
  <cp:version/>
</cp:coreProperties>
</file>