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616" r:id="rId3"/>
    <p:sldId id="619" r:id="rId4"/>
    <p:sldId id="618" r:id="rId5"/>
    <p:sldId id="265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383"/>
    <a:srgbClr val="4472C4"/>
    <a:srgbClr val="2F528F"/>
    <a:srgbClr val="2FA3EE"/>
    <a:srgbClr val="3A45C9"/>
    <a:srgbClr val="0C121D"/>
    <a:srgbClr val="AE1917"/>
    <a:srgbClr val="DC0C26"/>
    <a:srgbClr val="AE1916"/>
    <a:srgbClr val="F85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EF2B9-FE4E-46E4-9B14-AD3444B724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03EBF-2FC4-454F-AADB-1C4E70062D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F5155-4558-4A2C-9F69-48C43382ABE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7F0C2-060F-4F37-B83B-4A9C05340F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50A19-BF47-4442-9D4A-3EE92FBAB3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8B9AC-9B88-4622-968C-1458A09EF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69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60A6-16D3-8341-A6F6-87A0C291F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841854-17A4-BA44-AD47-B1B1AB225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D059F-B5BD-0D4C-B41D-CC90BF90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3DD0B-2BE3-F842-8A2E-593550C3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B3F4B-396F-3144-BF72-002D555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858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E53CE-D2E4-2340-9DDD-06A29B8A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D2CF2-BDEE-8E46-8E0F-56DED003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C03ED-5BC2-7F47-A474-A46DBDF2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178E4-6F6B-9743-9B3C-0B5FDA25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7F454-268F-5642-8B17-0C5B1AD8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5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34AFC2-5BA8-294C-B16C-614BCDE7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35A26-FCE1-D64B-B0A7-05A33582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AB13D-46D1-6D48-A0AC-91F956B7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6BD95-21C5-2E44-BD2E-C3FE6511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CC359-E6EC-2A41-BEC6-D6F44019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2775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3">
            <a:extLst>
              <a:ext uri="{FF2B5EF4-FFF2-40B4-BE49-F238E27FC236}">
                <a16:creationId xmlns:a16="http://schemas.microsoft.com/office/drawing/2014/main" id="{AE735EF6-0D51-467E-89D7-3BEE7D53889C}"/>
              </a:ext>
            </a:extLst>
          </p:cNvPr>
          <p:cNvSpPr/>
          <p:nvPr userDrawn="1"/>
        </p:nvSpPr>
        <p:spPr>
          <a:xfrm>
            <a:off x="0" y="6235707"/>
            <a:ext cx="12192000" cy="622293"/>
          </a:xfrm>
          <a:prstGeom prst="rect">
            <a:avLst/>
          </a:prstGeom>
          <a:solidFill>
            <a:srgbClr val="AE191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844A6-824B-4CC5-8CDE-2F7B9A8EC102}"/>
              </a:ext>
            </a:extLst>
          </p:cNvPr>
          <p:cNvSpPr txBox="1"/>
          <p:nvPr userDrawn="1"/>
        </p:nvSpPr>
        <p:spPr>
          <a:xfrm>
            <a:off x="711200" y="6276209"/>
            <a:ext cx="4610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DB8383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AWS </a:t>
            </a:r>
            <a:r>
              <a:rPr lang="ko-KR" altLang="en-US" sz="1100" b="1" dirty="0">
                <a:solidFill>
                  <a:srgbClr val="DB8383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아키텍처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196D2-AB19-44E0-967D-CF7E34F279A1}"/>
              </a:ext>
            </a:extLst>
          </p:cNvPr>
          <p:cNvSpPr txBox="1"/>
          <p:nvPr userDrawn="1"/>
        </p:nvSpPr>
        <p:spPr>
          <a:xfrm>
            <a:off x="711200" y="6524460"/>
            <a:ext cx="5635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DB8383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3-Tier-Application Architecture </a:t>
            </a:r>
            <a:endParaRPr lang="ko-KR" altLang="en-US" sz="1600" b="1" dirty="0">
              <a:solidFill>
                <a:srgbClr val="DB8383"/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723F0DBA-D824-4D88-81B9-6C54846E0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9956800" y="6349531"/>
            <a:ext cx="1447800" cy="4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56DD2-176D-E14A-9E86-CEE0E41F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9934E-529B-E048-8CB2-4C1B3545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736E8-2F5B-3A47-A14A-50D2B298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001AA-47B9-A140-90FE-46F0148B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C9692-B84B-8D4E-90BC-070EDB8F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888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3">
            <a:extLst>
              <a:ext uri="{FF2B5EF4-FFF2-40B4-BE49-F238E27FC236}">
                <a16:creationId xmlns:a16="http://schemas.microsoft.com/office/drawing/2014/main" id="{AE735EF6-0D51-467E-89D7-3BEE7D53889C}"/>
              </a:ext>
            </a:extLst>
          </p:cNvPr>
          <p:cNvSpPr/>
          <p:nvPr userDrawn="1"/>
        </p:nvSpPr>
        <p:spPr>
          <a:xfrm>
            <a:off x="0" y="6235707"/>
            <a:ext cx="12192000" cy="622293"/>
          </a:xfrm>
          <a:prstGeom prst="rect">
            <a:avLst/>
          </a:prstGeom>
          <a:solidFill>
            <a:srgbClr val="AE191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18">
            <a:extLst>
              <a:ext uri="{FF2B5EF4-FFF2-40B4-BE49-F238E27FC236}">
                <a16:creationId xmlns:a16="http://schemas.microsoft.com/office/drawing/2014/main" id="{24B6BA38-60BC-4EE4-AF7D-12CFEA41A432}"/>
              </a:ext>
            </a:extLst>
          </p:cNvPr>
          <p:cNvSpPr/>
          <p:nvPr userDrawn="1"/>
        </p:nvSpPr>
        <p:spPr>
          <a:xfrm>
            <a:off x="787400" y="546107"/>
            <a:ext cx="10617200" cy="622293"/>
          </a:xfrm>
          <a:prstGeom prst="rect">
            <a:avLst/>
          </a:prstGeom>
          <a:solidFill>
            <a:srgbClr val="AE1917">
              <a:alpha val="8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844A6-824B-4CC5-8CDE-2F7B9A8EC102}"/>
              </a:ext>
            </a:extLst>
          </p:cNvPr>
          <p:cNvSpPr txBox="1"/>
          <p:nvPr userDrawn="1"/>
        </p:nvSpPr>
        <p:spPr>
          <a:xfrm>
            <a:off x="711200" y="6276209"/>
            <a:ext cx="4610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DB8383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AWS </a:t>
            </a:r>
            <a:r>
              <a:rPr lang="ko-KR" altLang="en-US" sz="1100" b="1" dirty="0">
                <a:solidFill>
                  <a:srgbClr val="DB8383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아키텍처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196D2-AB19-44E0-967D-CF7E34F279A1}"/>
              </a:ext>
            </a:extLst>
          </p:cNvPr>
          <p:cNvSpPr txBox="1"/>
          <p:nvPr userDrawn="1"/>
        </p:nvSpPr>
        <p:spPr>
          <a:xfrm>
            <a:off x="711200" y="6524460"/>
            <a:ext cx="5635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DB8383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3-Tier-Application Architecture </a:t>
            </a:r>
            <a:endParaRPr lang="ko-KR" altLang="en-US" sz="1600" b="1" dirty="0">
              <a:solidFill>
                <a:srgbClr val="DB8383"/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723F0DBA-D824-4D88-81B9-6C54846E0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9956800" y="6349531"/>
            <a:ext cx="1447800" cy="4024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01C1E0-8E50-4D11-8750-285FC739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32" y="577373"/>
            <a:ext cx="9642764" cy="62229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marL="285750" indent="-285750">
              <a:buFont typeface="Zapf Dingbats"/>
              <a:buChar char="❯"/>
            </a:pPr>
            <a:r>
              <a:rPr lang="en-US" altLang="ko-KR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Backend</a:t>
            </a:r>
            <a:r>
              <a:rPr lang="ko-KR" altLang="en-US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의 테스트</a:t>
            </a:r>
            <a:endParaRPr lang="en-US" altLang="ko-KR" b="1" dirty="0">
              <a:solidFill>
                <a:schemeClr val="bg1"/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34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62C46-BA26-2C4E-958A-BBEA420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13D5B-AE75-3648-AFA0-7CB08CDFE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2F6BB-81D3-634E-9D09-CC87A5414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81A01-82CE-A240-ADA8-6A65E223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B8CCB-6BA8-7247-AB3C-41C76C4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9F7C1-E1EB-834F-BEFB-F74D3F38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808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F009-2E0C-A641-9DA3-E67B036B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5BA0F-7E62-D74B-9E8C-8C975812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3E8707-74FE-8D4F-8425-B663AF78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0D1347-0DD7-FC46-AFC7-6C8ABEC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CEDF82-445C-A842-855B-33157ABB7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011885-F419-4C4E-8EAA-4D2D51D1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3C876-E09E-E247-8CE5-BA553AB6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FDD062-4D07-C64A-AB64-ADF65045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9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A75DB-1D5F-7F45-B129-875B5619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B7122-71D8-2A4A-913A-B705BD3B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A002C-1522-BC44-8F04-6B9B117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822B35-42F4-2048-A55C-F22A8B4A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450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CBD96-2F88-E646-A15F-F8373CDE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0305EA-9845-7746-80E4-6EA6B8F2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BABC31-ED25-4B43-A2F4-43EB98E2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411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5E00C-07C4-1D41-9BCE-65258252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1A134-28B6-C04C-8018-77935E15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801E0F-B693-D341-AC23-AA3E62D72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5460B-6DA3-F542-B8A5-8D07848D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75E66-9D9D-AC45-88E2-0EF313A7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A6D06-1A6F-9F41-B509-44802393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66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9BA8-5980-6541-B4C4-1B713CD7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920A16-D23B-384A-9A5C-31016D86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847F1-04BE-AF4D-A407-9ACD89FF9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5E53E-DBB1-0244-929C-A352B505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C51FF-8E77-5646-9C1D-69D5C13F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8A518-C940-1E48-A4A8-F9CA7287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F72D-5705-6A44-A34B-D32F319B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C1E95-AF5A-014C-AE72-DC96BB8F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A54C1-FA99-0F45-B5D2-A2F6B0306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0FA1C-F893-B240-8DA4-85EF7F4FC590}" type="datetimeFigureOut">
              <a:rPr kumimoji="1" lang="ko-Kore-KR" altLang="en-US" smtClean="0"/>
              <a:t>04/07/2022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534E0-6C4A-D248-878F-8336D9173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3696D-CFA6-F743-848F-08943B4CD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8DA8-97F5-1F4B-9413-71394859AB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03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D6DED9-361E-C94C-B49C-E0A4EB714171}"/>
              </a:ext>
            </a:extLst>
          </p:cNvPr>
          <p:cNvSpPr/>
          <p:nvPr/>
        </p:nvSpPr>
        <p:spPr>
          <a:xfrm>
            <a:off x="0" y="6235707"/>
            <a:ext cx="12192000" cy="622293"/>
          </a:xfrm>
          <a:prstGeom prst="rect">
            <a:avLst/>
          </a:prstGeom>
          <a:solidFill>
            <a:srgbClr val="AE191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Picture 1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33FEFB5-D5BD-4D08-B670-AE9E80921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69" y="5137541"/>
            <a:ext cx="1752662" cy="487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660DAA-5C6B-482E-8F90-ED96DC660634}"/>
              </a:ext>
            </a:extLst>
          </p:cNvPr>
          <p:cNvSpPr txBox="1"/>
          <p:nvPr/>
        </p:nvSpPr>
        <p:spPr>
          <a:xfrm>
            <a:off x="1338876" y="1090310"/>
            <a:ext cx="185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AWS 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아키텍처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  <a:latin typeface="S-Core Dream 7 ExtraBold" panose="020B0503030302020204" pitchFamily="34" charset="-127"/>
              <a:ea typeface="S-Core Dream 7 ExtraBold" panose="020B0503030302020204" pitchFamily="34" charset="-127"/>
            </a:endParaRPr>
          </a:p>
        </p:txBody>
      </p:sp>
      <p:pic>
        <p:nvPicPr>
          <p:cNvPr id="15" name="그림 73">
            <a:extLst>
              <a:ext uri="{FF2B5EF4-FFF2-40B4-BE49-F238E27FC236}">
                <a16:creationId xmlns:a16="http://schemas.microsoft.com/office/drawing/2014/main" id="{0B73FCF5-2A21-44E6-9E07-0E675FC347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2671" y="1107333"/>
            <a:ext cx="466205" cy="290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6AFA40-517C-4791-ABE1-5C7765DFA453}"/>
              </a:ext>
            </a:extLst>
          </p:cNvPr>
          <p:cNvSpPr txBox="1"/>
          <p:nvPr/>
        </p:nvSpPr>
        <p:spPr>
          <a:xfrm>
            <a:off x="1493715" y="1862956"/>
            <a:ext cx="9204571" cy="183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AWS </a:t>
            </a:r>
            <a:r>
              <a:rPr lang="ko-KR" altLang="en-US" sz="4000" b="1" dirty="0">
                <a:solidFill>
                  <a:schemeClr val="bg1"/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서비스로</a:t>
            </a:r>
            <a:endParaRPr lang="en-US" altLang="ko-KR" sz="4000" b="1" dirty="0">
              <a:solidFill>
                <a:schemeClr val="bg1"/>
              </a:solidFill>
              <a:latin typeface="S-Core Dream 7 ExtraBold" panose="020B0503030302020204" pitchFamily="34" charset="-127"/>
              <a:ea typeface="S-Core Dream 7 ExtraBold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3-Tier-Application Architecture </a:t>
            </a:r>
            <a:r>
              <a:rPr lang="ko-KR" altLang="en-US" sz="4000" b="1" dirty="0">
                <a:solidFill>
                  <a:schemeClr val="bg1"/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구현</a:t>
            </a:r>
            <a:endParaRPr lang="en-US" altLang="ko-KR" sz="4000" b="1" dirty="0">
              <a:solidFill>
                <a:srgbClr val="FFC000"/>
              </a:solidFill>
              <a:latin typeface="S-Core Dream 7 ExtraBold" panose="020B0503030302020204" pitchFamily="34" charset="-127"/>
              <a:ea typeface="S-Core Dream 7 ExtraBold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58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416E-4E42-4E00-B80A-35AAFFD8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32" y="577373"/>
            <a:ext cx="9642764" cy="622293"/>
          </a:xfrm>
        </p:spPr>
        <p:txBody>
          <a:bodyPr>
            <a:normAutofit/>
          </a:bodyPr>
          <a:lstStyle/>
          <a:p>
            <a:pPr marL="285750" indent="-285750">
              <a:buFont typeface="Zapf Dingbats"/>
              <a:buChar char="❯"/>
            </a:pPr>
            <a:r>
              <a:rPr lang="en-US" altLang="ko-KR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3-Tier-Architecture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40098-3EDF-478D-895D-F23DF22E7E75}"/>
              </a:ext>
            </a:extLst>
          </p:cNvPr>
          <p:cNvSpPr txBox="1"/>
          <p:nvPr/>
        </p:nvSpPr>
        <p:spPr>
          <a:xfrm>
            <a:off x="901700" y="1552415"/>
            <a:ext cx="103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 Dingbats"/>
              <a:buChar char="❯"/>
            </a:pPr>
            <a:r>
              <a:rPr lang="en-US" altLang="ko-KR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3-Tier-Architecture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B755C-143F-4569-9F5D-407E544E9EFD}"/>
              </a:ext>
            </a:extLst>
          </p:cNvPr>
          <p:cNvSpPr txBox="1"/>
          <p:nvPr/>
        </p:nvSpPr>
        <p:spPr>
          <a:xfrm>
            <a:off x="1206500" y="2009615"/>
            <a:ext cx="10083800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정형화된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개의 물리적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논리적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티어로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구성된 어플리케이션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아키텍쳐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개의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티어로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구성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Presentation tier 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사용자와 직접 소통하는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티어로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주로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HTML/CSS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와 같은 유저를 위한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UI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구성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Application tier 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실제 로직을 처리하는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티어로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다양한 프로그래밍 언어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PHP,JAVA,Python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등으로 구성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Data tier 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데이터를 저장하는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티어로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주로 데이터베이스 혹은 데이터를 처리하는 저장 공간으로 구성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17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416E-4E42-4E00-B80A-35AAFFD8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32" y="577373"/>
            <a:ext cx="9642764" cy="622293"/>
          </a:xfrm>
        </p:spPr>
        <p:txBody>
          <a:bodyPr>
            <a:normAutofit/>
          </a:bodyPr>
          <a:lstStyle/>
          <a:p>
            <a:pPr marL="285750" indent="-285750">
              <a:buFont typeface="Zapf Dingbats"/>
              <a:buChar char="❯"/>
            </a:pPr>
            <a:r>
              <a:rPr lang="en-US" altLang="ko-KR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Demo – 3 Tier Application </a:t>
            </a:r>
            <a:r>
              <a:rPr lang="ko-KR" altLang="en-US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아키텍처를 활용한 </a:t>
            </a:r>
            <a:r>
              <a:rPr lang="en-US" altLang="ko-KR" b="1" dirty="0" err="1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Wordpress</a:t>
            </a:r>
            <a:r>
              <a:rPr lang="en-US" altLang="ko-KR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서버</a:t>
            </a:r>
            <a:endParaRPr lang="en-US" altLang="ko-KR" b="1" dirty="0">
              <a:solidFill>
                <a:schemeClr val="bg1"/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40098-3EDF-478D-895D-F23DF22E7E75}"/>
              </a:ext>
            </a:extLst>
          </p:cNvPr>
          <p:cNvSpPr txBox="1"/>
          <p:nvPr/>
        </p:nvSpPr>
        <p:spPr>
          <a:xfrm>
            <a:off x="901700" y="1552415"/>
            <a:ext cx="103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 Dingbats"/>
              <a:buChar char="❯"/>
            </a:pPr>
            <a:r>
              <a:rPr lang="en-US" altLang="ko-KR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B755C-143F-4569-9F5D-407E544E9EFD}"/>
              </a:ext>
            </a:extLst>
          </p:cNvPr>
          <p:cNvSpPr txBox="1"/>
          <p:nvPr/>
        </p:nvSpPr>
        <p:spPr>
          <a:xfrm>
            <a:off x="1206500" y="2009615"/>
            <a:ext cx="10083800" cy="226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3 Tier Application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아키텍처를 활용하여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WordPress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서버를 위한 웹 서버 클러스터 구성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EC2 Autoscaling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과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ELB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로 고가용성 확보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EFS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를 활용해서 공유 스토리지에 워드프레스 설치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Amazon Aurora(MySQL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호환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을 사용해 데이터베이스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티어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구현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Route 53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으로 도메인과 어플리케이션 연결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2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AC547C-082B-4E41-BECB-0AF9107142E3}"/>
              </a:ext>
            </a:extLst>
          </p:cNvPr>
          <p:cNvGrpSpPr/>
          <p:nvPr/>
        </p:nvGrpSpPr>
        <p:grpSpPr>
          <a:xfrm>
            <a:off x="1069293" y="1154316"/>
            <a:ext cx="10054320" cy="4848131"/>
            <a:chOff x="1070824" y="1299171"/>
            <a:chExt cx="10054320" cy="4848131"/>
          </a:xfrm>
        </p:grpSpPr>
        <p:sp>
          <p:nvSpPr>
            <p:cNvPr id="3" name="Rectangle 37">
              <a:extLst>
                <a:ext uri="{FF2B5EF4-FFF2-40B4-BE49-F238E27FC236}">
                  <a16:creationId xmlns:a16="http://schemas.microsoft.com/office/drawing/2014/main" id="{7360522D-76B2-4E95-AF7D-1FCC542155AA}"/>
                </a:ext>
              </a:extLst>
            </p:cNvPr>
            <p:cNvSpPr/>
            <p:nvPr/>
          </p:nvSpPr>
          <p:spPr>
            <a:xfrm>
              <a:off x="1070824" y="1299171"/>
              <a:ext cx="10054320" cy="48481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4" name="Graphic 12">
              <a:extLst>
                <a:ext uri="{FF2B5EF4-FFF2-40B4-BE49-F238E27FC236}">
                  <a16:creationId xmlns:a16="http://schemas.microsoft.com/office/drawing/2014/main" id="{9E8D3366-9532-4DFD-B11A-637D77447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080189" y="1299171"/>
              <a:ext cx="381000" cy="381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84D39AD-42AC-45E6-8F28-FCC29A5947CD}"/>
              </a:ext>
            </a:extLst>
          </p:cNvPr>
          <p:cNvGrpSpPr/>
          <p:nvPr/>
        </p:nvGrpSpPr>
        <p:grpSpPr>
          <a:xfrm>
            <a:off x="1451824" y="1922131"/>
            <a:ext cx="9296288" cy="3938738"/>
            <a:chOff x="2303463" y="2617790"/>
            <a:chExt cx="9296288" cy="4042466"/>
          </a:xfrm>
        </p:grpSpPr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B8D0434B-5EA4-4B02-90FC-2E1C75E688CC}"/>
                </a:ext>
              </a:extLst>
            </p:cNvPr>
            <p:cNvSpPr/>
            <p:nvPr/>
          </p:nvSpPr>
          <p:spPr>
            <a:xfrm>
              <a:off x="2303463" y="2617790"/>
              <a:ext cx="9296288" cy="4042466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59">
              <a:extLst>
                <a:ext uri="{FF2B5EF4-FFF2-40B4-BE49-F238E27FC236}">
                  <a16:creationId xmlns:a16="http://schemas.microsoft.com/office/drawing/2014/main" id="{675BC3E0-C8C7-4123-B50F-09FBD3C4E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303463" y="2619379"/>
              <a:ext cx="381000" cy="381000"/>
            </a:xfrm>
            <a:prstGeom prst="rect">
              <a:avLst/>
            </a:prstGeom>
          </p:spPr>
        </p:pic>
      </p:grpSp>
      <p:sp>
        <p:nvSpPr>
          <p:cNvPr id="8" name="Rectangle 38">
            <a:extLst>
              <a:ext uri="{FF2B5EF4-FFF2-40B4-BE49-F238E27FC236}">
                <a16:creationId xmlns:a16="http://schemas.microsoft.com/office/drawing/2014/main" id="{BBA843B6-4B79-400C-9D60-C2DD93A69AD2}"/>
              </a:ext>
            </a:extLst>
          </p:cNvPr>
          <p:cNvSpPr/>
          <p:nvPr/>
        </p:nvSpPr>
        <p:spPr>
          <a:xfrm>
            <a:off x="3222781" y="2046083"/>
            <a:ext cx="1765300" cy="3567065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C90869C4-3ACE-499F-9AB1-BB66247E1B4A}"/>
              </a:ext>
            </a:extLst>
          </p:cNvPr>
          <p:cNvSpPr/>
          <p:nvPr/>
        </p:nvSpPr>
        <p:spPr>
          <a:xfrm>
            <a:off x="7203919" y="2046083"/>
            <a:ext cx="1765300" cy="3567065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A3D03-CDDE-457B-AE81-F6C82A634B33}"/>
              </a:ext>
            </a:extLst>
          </p:cNvPr>
          <p:cNvGrpSpPr/>
          <p:nvPr/>
        </p:nvGrpSpPr>
        <p:grpSpPr>
          <a:xfrm>
            <a:off x="5426075" y="2186521"/>
            <a:ext cx="1339850" cy="905549"/>
            <a:chOff x="5658678" y="2189477"/>
            <a:chExt cx="1339850" cy="905549"/>
          </a:xfrm>
        </p:grpSpPr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192810B5-7CA5-4FF0-BB27-354ED63DC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678" y="2664139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1" name="Graphic 8">
              <a:extLst>
                <a:ext uri="{FF2B5EF4-FFF2-40B4-BE49-F238E27FC236}">
                  <a16:creationId xmlns:a16="http://schemas.microsoft.com/office/drawing/2014/main" id="{D1949E8D-2817-4D60-922C-6B0CACBAB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6100003" y="2189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50">
            <a:extLst>
              <a:ext uri="{FF2B5EF4-FFF2-40B4-BE49-F238E27FC236}">
                <a16:creationId xmlns:a16="http://schemas.microsoft.com/office/drawing/2014/main" id="{2C3DB2A8-CC6E-47B2-B72B-5E66BF35523D}"/>
              </a:ext>
            </a:extLst>
          </p:cNvPr>
          <p:cNvSpPr/>
          <p:nvPr/>
        </p:nvSpPr>
        <p:spPr>
          <a:xfrm>
            <a:off x="3222781" y="3105595"/>
            <a:ext cx="5751056" cy="863729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FF9900"/>
              </a:solidFill>
            </a:endParaRPr>
          </a:p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FEAA74-DC29-4F78-9E00-31A46C22AFB6}"/>
              </a:ext>
            </a:extLst>
          </p:cNvPr>
          <p:cNvGrpSpPr/>
          <p:nvPr/>
        </p:nvGrpSpPr>
        <p:grpSpPr>
          <a:xfrm>
            <a:off x="3222781" y="3246873"/>
            <a:ext cx="1778046" cy="719995"/>
            <a:chOff x="3514656" y="3286131"/>
            <a:chExt cx="1778046" cy="719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193C82-0BD7-4983-903E-267A5EBC49B4}"/>
                </a:ext>
              </a:extLst>
            </p:cNvPr>
            <p:cNvSpPr txBox="1"/>
            <p:nvPr/>
          </p:nvSpPr>
          <p:spPr>
            <a:xfrm>
              <a:off x="3514656" y="3729127"/>
              <a:ext cx="1778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</a:p>
          </p:txBody>
        </p:sp>
        <p:pic>
          <p:nvPicPr>
            <p:cNvPr id="15" name="Graphic 65">
              <a:extLst>
                <a:ext uri="{FF2B5EF4-FFF2-40B4-BE49-F238E27FC236}">
                  <a16:creationId xmlns:a16="http://schemas.microsoft.com/office/drawing/2014/main" id="{D034927A-DCCB-4BE8-9FF1-E66FC7828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1057" y="3286131"/>
              <a:ext cx="385242" cy="38524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C750C-757D-4B8F-8BD7-334215064C17}"/>
              </a:ext>
            </a:extLst>
          </p:cNvPr>
          <p:cNvGrpSpPr/>
          <p:nvPr/>
        </p:nvGrpSpPr>
        <p:grpSpPr>
          <a:xfrm>
            <a:off x="7216665" y="3231666"/>
            <a:ext cx="1778046" cy="719995"/>
            <a:chOff x="3514656" y="3286131"/>
            <a:chExt cx="1778046" cy="7199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6FF4F2-1ECD-47F4-8667-610B0854D13C}"/>
                </a:ext>
              </a:extLst>
            </p:cNvPr>
            <p:cNvSpPr txBox="1"/>
            <p:nvPr/>
          </p:nvSpPr>
          <p:spPr>
            <a:xfrm>
              <a:off x="3514656" y="3729127"/>
              <a:ext cx="1778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</a:p>
          </p:txBody>
        </p:sp>
        <p:pic>
          <p:nvPicPr>
            <p:cNvPr id="19" name="Graphic 65">
              <a:extLst>
                <a:ext uri="{FF2B5EF4-FFF2-40B4-BE49-F238E27FC236}">
                  <a16:creationId xmlns:a16="http://schemas.microsoft.com/office/drawing/2014/main" id="{CFF9928E-6996-4571-A337-2306C095D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1057" y="3286131"/>
              <a:ext cx="385242" cy="385242"/>
            </a:xfrm>
            <a:prstGeom prst="rect">
              <a:avLst/>
            </a:prstGeom>
          </p:spPr>
        </p:pic>
      </p:grpSp>
      <p:pic>
        <p:nvPicPr>
          <p:cNvPr id="20" name="Graphic 59">
            <a:extLst>
              <a:ext uri="{FF2B5EF4-FFF2-40B4-BE49-F238E27FC236}">
                <a16:creationId xmlns:a16="http://schemas.microsoft.com/office/drawing/2014/main" id="{EB3B6FA0-D351-402E-8C9C-016DD5F63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8752" y="3180750"/>
            <a:ext cx="374497" cy="374497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CC6FFD0-A7DE-4964-8E6D-BE7C2E691545}"/>
              </a:ext>
            </a:extLst>
          </p:cNvPr>
          <p:cNvCxnSpPr>
            <a:stCxn id="11" idx="1"/>
            <a:endCxn id="15" idx="0"/>
          </p:cNvCxnSpPr>
          <p:nvPr/>
        </p:nvCxnSpPr>
        <p:spPr>
          <a:xfrm rot="10800000" flipV="1">
            <a:off x="4111804" y="2415121"/>
            <a:ext cx="1755597" cy="83175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2261864-5199-423F-A865-AD220A7EE90D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6324600" y="2415121"/>
            <a:ext cx="1781087" cy="81654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0A0CBAD-529B-43F4-ABDD-E19112BE9BC1}"/>
              </a:ext>
            </a:extLst>
          </p:cNvPr>
          <p:cNvGrpSpPr/>
          <p:nvPr/>
        </p:nvGrpSpPr>
        <p:grpSpPr>
          <a:xfrm>
            <a:off x="2990234" y="4795377"/>
            <a:ext cx="2243137" cy="752279"/>
            <a:chOff x="2100106" y="1182688"/>
            <a:chExt cx="2243137" cy="752279"/>
          </a:xfrm>
        </p:grpSpPr>
        <p:pic>
          <p:nvPicPr>
            <p:cNvPr id="28" name="Graphic 7">
              <a:extLst>
                <a:ext uri="{FF2B5EF4-FFF2-40B4-BE49-F238E27FC236}">
                  <a16:creationId xmlns:a16="http://schemas.microsoft.com/office/drawing/2014/main" id="{8BB3A00A-EBF4-4F8F-A4E0-C7237EC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464824" cy="464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E4C6797B-9358-48D4-9D36-78FB657E4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106" y="1657968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ABCD2D-A3EF-4598-BBF5-40FDFA118C96}"/>
              </a:ext>
            </a:extLst>
          </p:cNvPr>
          <p:cNvGrpSpPr/>
          <p:nvPr/>
        </p:nvGrpSpPr>
        <p:grpSpPr>
          <a:xfrm>
            <a:off x="6965000" y="4787218"/>
            <a:ext cx="2243137" cy="752279"/>
            <a:chOff x="2100106" y="1182688"/>
            <a:chExt cx="2243137" cy="752279"/>
          </a:xfrm>
        </p:grpSpPr>
        <p:pic>
          <p:nvPicPr>
            <p:cNvPr id="32" name="Graphic 7">
              <a:extLst>
                <a:ext uri="{FF2B5EF4-FFF2-40B4-BE49-F238E27FC236}">
                  <a16:creationId xmlns:a16="http://schemas.microsoft.com/office/drawing/2014/main" id="{AE8401B4-A6DE-4AF4-8126-8A1D5EBCA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464824" cy="464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D4E5C004-86BB-41E4-9E93-EBF6F63F6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106" y="1657968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159528-5841-42EE-B3C9-E06088BDFD01}"/>
              </a:ext>
            </a:extLst>
          </p:cNvPr>
          <p:cNvGrpSpPr/>
          <p:nvPr/>
        </p:nvGrpSpPr>
        <p:grpSpPr>
          <a:xfrm>
            <a:off x="5206977" y="4878943"/>
            <a:ext cx="1778046" cy="649775"/>
            <a:chOff x="5206977" y="4757017"/>
            <a:chExt cx="1778046" cy="6497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65077B-CE6A-466B-A0B2-62658083B9EF}"/>
                </a:ext>
              </a:extLst>
            </p:cNvPr>
            <p:cNvSpPr txBox="1"/>
            <p:nvPr/>
          </p:nvSpPr>
          <p:spPr>
            <a:xfrm>
              <a:off x="5206977" y="5129793"/>
              <a:ext cx="1778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Aurora Cluster</a:t>
              </a:r>
            </a:p>
          </p:txBody>
        </p:sp>
        <p:pic>
          <p:nvPicPr>
            <p:cNvPr id="37" name="Graphic 6">
              <a:extLst>
                <a:ext uri="{FF2B5EF4-FFF2-40B4-BE49-F238E27FC236}">
                  <a16:creationId xmlns:a16="http://schemas.microsoft.com/office/drawing/2014/main" id="{BED68712-ABA7-40BF-BA85-451143E50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936" y="4757017"/>
              <a:ext cx="362129" cy="38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7E9EB3-EBED-4007-A435-FD721A5C01F9}"/>
              </a:ext>
            </a:extLst>
          </p:cNvPr>
          <p:cNvSpPr/>
          <p:nvPr/>
        </p:nvSpPr>
        <p:spPr>
          <a:xfrm>
            <a:off x="3398774" y="4734683"/>
            <a:ext cx="5410248" cy="813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627258C-7E5C-49DF-826C-AF7A87CC9C26}"/>
              </a:ext>
            </a:extLst>
          </p:cNvPr>
          <p:cNvGrpSpPr/>
          <p:nvPr/>
        </p:nvGrpSpPr>
        <p:grpSpPr>
          <a:xfrm>
            <a:off x="5559425" y="191405"/>
            <a:ext cx="1073150" cy="704606"/>
            <a:chOff x="5379241" y="220240"/>
            <a:chExt cx="1073150" cy="704606"/>
          </a:xfrm>
        </p:grpSpPr>
        <p:pic>
          <p:nvPicPr>
            <p:cNvPr id="39" name="Graphic 22">
              <a:extLst>
                <a:ext uri="{FF2B5EF4-FFF2-40B4-BE49-F238E27FC236}">
                  <a16:creationId xmlns:a16="http://schemas.microsoft.com/office/drawing/2014/main" id="{7219049B-0062-439F-A0C1-C7F66FB51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 flipH="1">
              <a:off x="5677334" y="45494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B96C67-E432-444A-A5F1-9D93E9F6C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9241" y="220240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64C899-036D-4650-8ED2-F3313342797E}"/>
              </a:ext>
            </a:extLst>
          </p:cNvPr>
          <p:cNvCxnSpPr>
            <a:cxnSpLocks/>
            <a:stCxn id="47" idx="2"/>
            <a:endCxn id="11" idx="0"/>
          </p:cNvCxnSpPr>
          <p:nvPr/>
        </p:nvCxnSpPr>
        <p:spPr>
          <a:xfrm>
            <a:off x="6096000" y="1653453"/>
            <a:ext cx="0" cy="53306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19">
            <a:extLst>
              <a:ext uri="{FF2B5EF4-FFF2-40B4-BE49-F238E27FC236}">
                <a16:creationId xmlns:a16="http://schemas.microsoft.com/office/drawing/2014/main" id="{1C4E4348-14EC-4110-8D1E-9C0A96A0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64" y="4021578"/>
            <a:ext cx="480273" cy="48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E31A877-2E97-47FE-B19D-465F8C63AD30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 flipV="1">
            <a:off x="6336137" y="3424287"/>
            <a:ext cx="1576929" cy="83742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00E3A73-8F0A-4AEE-9019-6648D9857AB6}"/>
              </a:ext>
            </a:extLst>
          </p:cNvPr>
          <p:cNvCxnSpPr>
            <a:cxnSpLocks/>
            <a:stCxn id="42" idx="1"/>
            <a:endCxn id="15" idx="3"/>
          </p:cNvCxnSpPr>
          <p:nvPr/>
        </p:nvCxnSpPr>
        <p:spPr>
          <a:xfrm rot="10800000">
            <a:off x="4304424" y="3439495"/>
            <a:ext cx="1551440" cy="82222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DC2C901-E921-445A-8FA4-FBB236FD35DF}"/>
              </a:ext>
            </a:extLst>
          </p:cNvPr>
          <p:cNvSpPr txBox="1"/>
          <p:nvPr/>
        </p:nvSpPr>
        <p:spPr>
          <a:xfrm>
            <a:off x="5637061" y="4289177"/>
            <a:ext cx="1778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EFS</a:t>
            </a:r>
          </a:p>
        </p:txBody>
      </p:sp>
      <p:pic>
        <p:nvPicPr>
          <p:cNvPr id="47" name="Graphic 21">
            <a:extLst>
              <a:ext uri="{FF2B5EF4-FFF2-40B4-BE49-F238E27FC236}">
                <a16:creationId xmlns:a16="http://schemas.microsoft.com/office/drawing/2014/main" id="{239842EF-A7E0-4054-8150-D1016AEF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27245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081EDD-510A-43D0-9909-A08B4221DE0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>
            <a:off x="6092468" y="896011"/>
            <a:ext cx="3532" cy="3764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C4B4026-A2E4-4797-823E-3685E8E8CEEF}"/>
              </a:ext>
            </a:extLst>
          </p:cNvPr>
          <p:cNvSpPr txBox="1"/>
          <p:nvPr/>
        </p:nvSpPr>
        <p:spPr>
          <a:xfrm>
            <a:off x="5743552" y="1356678"/>
            <a:ext cx="1778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53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03C2E14-F18A-498C-92A0-61124848788F}"/>
              </a:ext>
            </a:extLst>
          </p:cNvPr>
          <p:cNvCxnSpPr>
            <a:cxnSpLocks/>
            <a:stCxn id="42" idx="2"/>
            <a:endCxn id="37" idx="0"/>
          </p:cNvCxnSpPr>
          <p:nvPr/>
        </p:nvCxnSpPr>
        <p:spPr>
          <a:xfrm>
            <a:off x="6096001" y="4501851"/>
            <a:ext cx="0" cy="37709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4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6DCEB26-FCAE-487F-BC73-36FC44EB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502" y="2211913"/>
            <a:ext cx="4548996" cy="1264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343327-73AA-4EAC-B4AA-661C2D491E0C}"/>
              </a:ext>
            </a:extLst>
          </p:cNvPr>
          <p:cNvSpPr txBox="1"/>
          <p:nvPr/>
        </p:nvSpPr>
        <p:spPr>
          <a:xfrm>
            <a:off x="4381620" y="3782805"/>
            <a:ext cx="342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www.rubywave.io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9307D-1C11-425C-8E08-E7FA07AFFF20}"/>
              </a:ext>
            </a:extLst>
          </p:cNvPr>
          <p:cNvSpPr txBox="1"/>
          <p:nvPr/>
        </p:nvSpPr>
        <p:spPr>
          <a:xfrm>
            <a:off x="4381619" y="5039651"/>
            <a:ext cx="342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AE1917"/>
                </a:solidFill>
                <a:latin typeface="S-Core Dream 4 Regular"/>
                <a:ea typeface="S-Core Dream 6 Bold" panose="020B0503030302020204" pitchFamily="34" charset="-127"/>
              </a:rPr>
              <a:t>spark</a:t>
            </a:r>
            <a:r>
              <a:rPr lang="en-US" altLang="ko-KR" sz="1600" b="1" dirty="0">
                <a:solidFill>
                  <a:schemeClr val="bg1"/>
                </a:solidFill>
                <a:latin typeface="S-Core Dream 4 Regular"/>
                <a:ea typeface="S-Core Dream 6 Bold" panose="020B0503030302020204" pitchFamily="34" charset="-127"/>
              </a:rPr>
              <a:t>@rubywave.io</a:t>
            </a:r>
          </a:p>
        </p:txBody>
      </p:sp>
    </p:spTree>
    <p:extLst>
      <p:ext uri="{BB962C8B-B14F-4D97-AF65-F5344CB8AC3E}">
        <p14:creationId xmlns:p14="http://schemas.microsoft.com/office/powerpoint/2010/main" val="171870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167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S-Core Dream 4 Regular</vt:lpstr>
      <vt:lpstr>S-Core Dream 6 Bold</vt:lpstr>
      <vt:lpstr>S-Core Dream 7 ExtraBold</vt:lpstr>
      <vt:lpstr>Zapf Dingbats</vt:lpstr>
      <vt:lpstr>맑은 고딕</vt:lpstr>
      <vt:lpstr>Arial</vt:lpstr>
      <vt:lpstr>Calibri</vt:lpstr>
      <vt:lpstr>Calibri Light</vt:lpstr>
      <vt:lpstr>Office 테마</vt:lpstr>
      <vt:lpstr>PowerPoint 프레젠테이션</vt:lpstr>
      <vt:lpstr>3-Tier-Architecture </vt:lpstr>
      <vt:lpstr>Demo – 3 Tier Application 아키텍처를 활용한 Wordpress 서버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wca</dc:creator>
  <cp:lastModifiedBy>박상운</cp:lastModifiedBy>
  <cp:revision>157</cp:revision>
  <dcterms:created xsi:type="dcterms:W3CDTF">2022-01-10T03:42:49Z</dcterms:created>
  <dcterms:modified xsi:type="dcterms:W3CDTF">2022-04-07T04:31:12Z</dcterms:modified>
</cp:coreProperties>
</file>