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6" r:id="rId4"/>
    <p:sldId id="259" r:id="rId5"/>
    <p:sldId id="260" r:id="rId6"/>
    <p:sldId id="267" r:id="rId7"/>
    <p:sldId id="261" r:id="rId8"/>
    <p:sldId id="262" r:id="rId9"/>
    <p:sldId id="263" r:id="rId10"/>
    <p:sldId id="264"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6" autoAdjust="0"/>
    <p:restoredTop sz="94660"/>
  </p:normalViewPr>
  <p:slideViewPr>
    <p:cSldViewPr snapToGrid="0">
      <p:cViewPr varScale="1">
        <p:scale>
          <a:sx n="61" d="100"/>
          <a:sy n="61" d="100"/>
        </p:scale>
        <p:origin x="8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5/21/2018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0693" y="579054"/>
            <a:ext cx="9440034" cy="772510"/>
          </a:xfrm>
        </p:spPr>
        <p:txBody>
          <a:bodyPr>
            <a:normAutofit fontScale="90000"/>
          </a:bodyPr>
          <a:lstStyle/>
          <a:p>
            <a:r>
              <a:rPr lang="ru-RU" dirty="0" smtClean="0"/>
              <a:t>Иван Васильевич </a:t>
            </a:r>
            <a:r>
              <a:rPr lang="en-US" dirty="0" smtClean="0"/>
              <a:t>III</a:t>
            </a:r>
            <a:endParaRPr lang="ru-RU" dirty="0"/>
          </a:p>
        </p:txBody>
      </p:sp>
      <p:sp>
        <p:nvSpPr>
          <p:cNvPr id="3" name="Подзаголовок 2"/>
          <p:cNvSpPr>
            <a:spLocks noGrp="1"/>
          </p:cNvSpPr>
          <p:nvPr>
            <p:ph type="subTitle" idx="1"/>
          </p:nvPr>
        </p:nvSpPr>
        <p:spPr>
          <a:xfrm>
            <a:off x="1370693" y="1308539"/>
            <a:ext cx="9440034" cy="5549461"/>
          </a:xfrm>
        </p:spPr>
        <p:txBody>
          <a:bodyPr/>
          <a:lstStyle/>
          <a:p>
            <a:r>
              <a:rPr lang="ru-RU" dirty="0" smtClean="0"/>
              <a:t>(</a:t>
            </a:r>
            <a:r>
              <a:rPr lang="ru-RU" dirty="0">
                <a:effectLst/>
              </a:rPr>
              <a:t>1440 — </a:t>
            </a:r>
            <a:r>
              <a:rPr lang="ru-RU" dirty="0" smtClean="0">
                <a:effectLst/>
              </a:rPr>
              <a:t>1505</a:t>
            </a:r>
            <a:r>
              <a:rPr lang="ru-RU" dirty="0">
                <a:effectLst/>
              </a:rPr>
              <a:t>)</a:t>
            </a:r>
            <a:endParaRPr lang="ru-RU" dirty="0" smtClean="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502" y="1714171"/>
            <a:ext cx="5754415" cy="4008712"/>
          </a:xfrm>
          <a:prstGeom prst="rect">
            <a:avLst/>
          </a:prstGeom>
        </p:spPr>
      </p:pic>
    </p:spTree>
    <p:extLst>
      <p:ext uri="{BB962C8B-B14F-4D97-AF65-F5344CB8AC3E}">
        <p14:creationId xmlns:p14="http://schemas.microsoft.com/office/powerpoint/2010/main" val="212124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782108" y="-551794"/>
            <a:ext cx="10353762" cy="325821"/>
          </a:xfrm>
        </p:spPr>
        <p:txBody>
          <a:bodyPr>
            <a:normAutofit fontScale="90000"/>
          </a:bodyPr>
          <a:lstStyle/>
          <a:p>
            <a:endParaRPr lang="ru-RU" dirty="0"/>
          </a:p>
        </p:txBody>
      </p:sp>
      <p:sp>
        <p:nvSpPr>
          <p:cNvPr id="3" name="Объект 2"/>
          <p:cNvSpPr>
            <a:spLocks noGrp="1"/>
          </p:cNvSpPr>
          <p:nvPr>
            <p:ph idx="1"/>
          </p:nvPr>
        </p:nvSpPr>
        <p:spPr>
          <a:xfrm>
            <a:off x="913795" y="441435"/>
            <a:ext cx="10353762" cy="5349766"/>
          </a:xfrm>
        </p:spPr>
        <p:txBody>
          <a:bodyPr>
            <a:normAutofit lnSpcReduction="10000"/>
          </a:bodyPr>
          <a:lstStyle/>
          <a:p>
            <a:r>
              <a:rPr lang="ru-RU" dirty="0">
                <a:effectLst/>
              </a:rPr>
              <a:t>Два раза Иван III Васильевич посылал послов в Новгород с добрыми пожеланиями образумиться и вступить в земли Московские, митрополит московский пытался убедить новгородцев «исправиться», но всё тщетно. Пришлось Ивану III совершить поход на Новгород (1471 г.), в результате которого новгородцы были разбиты сначала на реке Ильмень, а затем </a:t>
            </a:r>
            <a:r>
              <a:rPr lang="ru-RU" dirty="0" err="1">
                <a:effectLst/>
              </a:rPr>
              <a:t>Шелонь</a:t>
            </a:r>
            <a:r>
              <a:rPr lang="ru-RU" dirty="0">
                <a:effectLst/>
              </a:rPr>
              <a:t>, Казимир же не пришел на помощь. </a:t>
            </a:r>
            <a:r>
              <a:rPr lang="ru-RU" dirty="0"/>
              <a:t/>
            </a:r>
            <a:br>
              <a:rPr lang="ru-RU" dirty="0"/>
            </a:br>
            <a:r>
              <a:rPr lang="ru-RU" dirty="0">
                <a:effectLst/>
              </a:rPr>
              <a:t>В 1477 г. Иван III Васильевич потребовал от Новгорода полного признания его своим хозяином, что вызвало новый мятеж, который был подавлен. 13 января 1478 г. Великий Новгород полностью подчинился власти московского государя. Чтобы окончательно усмирить Новгород, Иван III в 1479 г. сменил новгородского архиепископа Феофила, неблагонадежных новгородцев переселил в московские земли, а на их земли поселил москвитян и других жителей. </a:t>
            </a:r>
            <a:r>
              <a:rPr lang="ru-RU" dirty="0"/>
              <a:t/>
            </a:r>
            <a:br>
              <a:rPr lang="ru-RU" dirty="0"/>
            </a:br>
            <a:r>
              <a:rPr lang="ru-RU" dirty="0">
                <a:effectLst/>
              </a:rPr>
              <a:t>При помощи дипломатии и силы Иван III Васильевич подчинил себе и другие удельные княжества: Ярославское (1463 г.), Ростовское (1474 г.), Тверское (1485 г.), Вятские земли (1489 г.). Свою сестру Анну Иван выдал замуж за рязанского князя, тем самым обеспечив себе право вмешиваться в дела Рязани, а позднее и заполучил город по наследству от племянников. </a:t>
            </a:r>
            <a:r>
              <a:rPr lang="ru-RU" dirty="0"/>
              <a:t/>
            </a:r>
            <a:br>
              <a:rPr lang="ru-RU" dirty="0"/>
            </a:br>
            <a:r>
              <a:rPr lang="ru-RU" dirty="0">
                <a:effectLst/>
              </a:rPr>
              <a:t>Бесчеловечно поступал Иван с братьями, отнимая у них уделы и лишая их права какого-либо участия в государственных делах. Так, Андрей Большой и его сыновья были арестованы и заключены в тюрьму.</a:t>
            </a:r>
            <a:endParaRPr lang="ru-RU" dirty="0"/>
          </a:p>
        </p:txBody>
      </p:sp>
    </p:spTree>
    <p:extLst>
      <p:ext uri="{BB962C8B-B14F-4D97-AF65-F5344CB8AC3E}">
        <p14:creationId xmlns:p14="http://schemas.microsoft.com/office/powerpoint/2010/main" val="32404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Смерть Великого Московского Князя</a:t>
            </a:r>
            <a:br>
              <a:rPr lang="ru-RU" dirty="0" smtClean="0"/>
            </a:br>
            <a:r>
              <a:rPr lang="ru-RU" dirty="0" smtClean="0"/>
              <a:t>Ивана </a:t>
            </a:r>
            <a:r>
              <a:rPr lang="en-US" dirty="0" smtClean="0"/>
              <a:t>III</a:t>
            </a:r>
            <a:endParaRPr lang="ru-RU" dirty="0"/>
          </a:p>
        </p:txBody>
      </p:sp>
      <p:sp>
        <p:nvSpPr>
          <p:cNvPr id="3" name="Объект 2"/>
          <p:cNvSpPr>
            <a:spLocks noGrp="1"/>
          </p:cNvSpPr>
          <p:nvPr>
            <p:ph idx="1"/>
          </p:nvPr>
        </p:nvSpPr>
        <p:spPr/>
        <p:txBody>
          <a:bodyPr/>
          <a:lstStyle/>
          <a:p>
            <a:r>
              <a:rPr lang="ru-RU" dirty="0">
                <a:effectLst/>
              </a:rPr>
              <a:t>Летом 1503 года Иван III серьёзно заболел. Незадолго до этого (7.4.1503 года) умерла его жена — Софья Палеолог. Оставив дела, великий князь отправился в поездку по монастырям, начав с Троице-</a:t>
            </a:r>
            <a:r>
              <a:rPr lang="ru-RU" dirty="0" err="1">
                <a:effectLst/>
              </a:rPr>
              <a:t>Сергиевого</a:t>
            </a:r>
            <a:r>
              <a:rPr lang="ru-RU" dirty="0">
                <a:effectLst/>
              </a:rPr>
              <a:t>. Однако его состояние продолжало ухудшаться: он ослеп на один глаз; наступил частичный паралич одной руки и одной ноги. 27.10.1505 года великий князь Иван III скончался</a:t>
            </a:r>
            <a:r>
              <a:rPr lang="ru-RU" dirty="0" smtClean="0">
                <a:effectLst/>
              </a:rPr>
              <a:t>. </a:t>
            </a:r>
            <a:r>
              <a:rPr lang="ru-RU" dirty="0">
                <a:effectLst/>
              </a:rPr>
              <a:t>Как отмечала летопись, «государь всея </a:t>
            </a:r>
            <a:r>
              <a:rPr lang="ru-RU" dirty="0" smtClean="0">
                <a:effectLst/>
              </a:rPr>
              <a:t>Руси </a:t>
            </a:r>
            <a:r>
              <a:rPr lang="ru-RU" dirty="0">
                <a:effectLst/>
              </a:rPr>
              <a:t>быв на </a:t>
            </a:r>
            <a:r>
              <a:rPr lang="ru-RU" dirty="0" smtClean="0">
                <a:effectLst/>
              </a:rPr>
              <a:t>государстве </a:t>
            </a:r>
            <a:r>
              <a:rPr lang="ru-RU" dirty="0">
                <a:effectLst/>
              </a:rPr>
              <a:t>великом </a:t>
            </a:r>
            <a:r>
              <a:rPr lang="ru-RU" dirty="0" err="1">
                <a:effectLst/>
              </a:rPr>
              <a:t>княженьи</a:t>
            </a:r>
            <a:r>
              <a:rPr lang="ru-RU" dirty="0">
                <a:effectLst/>
              </a:rPr>
              <a:t>… лет 43 и 7 </a:t>
            </a:r>
            <a:r>
              <a:rPr lang="ru-RU" dirty="0" smtClean="0">
                <a:effectLst/>
              </a:rPr>
              <a:t>месяцев». </a:t>
            </a:r>
            <a:r>
              <a:rPr lang="ru-RU" dirty="0">
                <a:effectLst/>
              </a:rPr>
              <a:t>После смерти Ивана III была проведена традиционная </a:t>
            </a:r>
            <a:r>
              <a:rPr lang="ru-RU" dirty="0" smtClean="0">
                <a:effectLst/>
              </a:rPr>
              <a:t>амнистия. </a:t>
            </a:r>
            <a:r>
              <a:rPr lang="ru-RU" dirty="0">
                <a:effectLst/>
              </a:rPr>
              <a:t>Похоронен великий князь был в Архангельском соборе Московского Кремля.</a:t>
            </a:r>
            <a:endParaRPr lang="ru-RU" dirty="0"/>
          </a:p>
        </p:txBody>
      </p:sp>
    </p:spTree>
    <p:extLst>
      <p:ext uri="{BB962C8B-B14F-4D97-AF65-F5344CB8AC3E}">
        <p14:creationId xmlns:p14="http://schemas.microsoft.com/office/powerpoint/2010/main" val="383899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4968" y="-45720"/>
            <a:ext cx="10353762" cy="45719"/>
          </a:xfrm>
        </p:spPr>
        <p:txBody>
          <a:bodyPr>
            <a:normAutofit fontScale="90000"/>
          </a:bodyPr>
          <a:lstStyle/>
          <a:p>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4871545" cy="6953023"/>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035" y="-1"/>
            <a:ext cx="3520966" cy="6858001"/>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544" y="45718"/>
            <a:ext cx="3799490" cy="6735460"/>
          </a:xfrm>
          <a:prstGeom prst="rect">
            <a:avLst/>
          </a:prstGeom>
        </p:spPr>
      </p:pic>
    </p:spTree>
    <p:extLst>
      <p:ext uri="{BB962C8B-B14F-4D97-AF65-F5344CB8AC3E}">
        <p14:creationId xmlns:p14="http://schemas.microsoft.com/office/powerpoint/2010/main" val="302270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3778" y="609600"/>
            <a:ext cx="11414235" cy="5586248"/>
          </a:xfrm>
        </p:spPr>
        <p:txBody>
          <a:bodyPr>
            <a:normAutofit/>
          </a:bodyPr>
          <a:lstStyle/>
          <a:p>
            <a:r>
              <a:rPr lang="ru-RU" sz="5400" dirty="0" smtClean="0"/>
              <a:t>СПАСИБО ЗА ВНИМАНИЕ! </a:t>
            </a:r>
            <a:endParaRPr lang="ru-RU" sz="5400" dirty="0"/>
          </a:p>
        </p:txBody>
      </p:sp>
      <p:sp>
        <p:nvSpPr>
          <p:cNvPr id="3" name="Объект 2"/>
          <p:cNvSpPr>
            <a:spLocks noGrp="1"/>
          </p:cNvSpPr>
          <p:nvPr>
            <p:ph idx="1"/>
          </p:nvPr>
        </p:nvSpPr>
        <p:spPr>
          <a:xfrm flipV="1">
            <a:off x="913795" y="6857999"/>
            <a:ext cx="10353762" cy="45719"/>
          </a:xfrm>
        </p:spPr>
        <p:txBody>
          <a:bodyPr>
            <a:normAutofit fontScale="25000" lnSpcReduction="20000"/>
          </a:bodyPr>
          <a:lstStyle/>
          <a:p>
            <a:endParaRPr lang="ru-RU" dirty="0"/>
          </a:p>
        </p:txBody>
      </p:sp>
    </p:spTree>
    <p:extLst>
      <p:ext uri="{BB962C8B-B14F-4D97-AF65-F5344CB8AC3E}">
        <p14:creationId xmlns:p14="http://schemas.microsoft.com/office/powerpoint/2010/main" val="359503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515007"/>
            <a:ext cx="10353762" cy="970450"/>
          </a:xfrm>
        </p:spPr>
        <p:txBody>
          <a:bodyPr/>
          <a:lstStyle/>
          <a:p>
            <a:r>
              <a:rPr lang="ru-RU" dirty="0" smtClean="0"/>
              <a:t>Детство и юность</a:t>
            </a:r>
            <a:endParaRPr lang="ru-RU" dirty="0"/>
          </a:p>
        </p:txBody>
      </p:sp>
      <p:sp>
        <p:nvSpPr>
          <p:cNvPr id="3" name="Объект 2"/>
          <p:cNvSpPr>
            <a:spLocks noGrp="1"/>
          </p:cNvSpPr>
          <p:nvPr>
            <p:ph idx="1"/>
          </p:nvPr>
        </p:nvSpPr>
        <p:spPr/>
        <p:txBody>
          <a:bodyPr/>
          <a:lstStyle/>
          <a:p>
            <a:r>
              <a:rPr lang="ru-RU" dirty="0" smtClean="0"/>
              <a:t>Иван 3 родился 22 января 1440 года в семье великого московского князя Василия 2 тёмного. Его матерью была Мария Ярославна.</a:t>
            </a:r>
            <a:r>
              <a:rPr lang="ru-RU" dirty="0">
                <a:effectLst/>
              </a:rPr>
              <a:t> Он родился в день памяти </a:t>
            </a:r>
            <a:r>
              <a:rPr lang="ru-RU" dirty="0" smtClean="0">
                <a:effectLst/>
              </a:rPr>
              <a:t> апостола Тимофея, </a:t>
            </a:r>
            <a:r>
              <a:rPr lang="ru-RU" dirty="0">
                <a:effectLst/>
              </a:rPr>
              <a:t>и в его честь получил своё </a:t>
            </a:r>
            <a:r>
              <a:rPr lang="ru-RU" dirty="0" smtClean="0">
                <a:effectLst/>
              </a:rPr>
              <a:t>имя </a:t>
            </a:r>
            <a:r>
              <a:rPr lang="ru-RU" dirty="0">
                <a:effectLst/>
              </a:rPr>
              <a:t> — Тимофей. Ближайшим церковным праздником был день Перенесения мощей святого Иоанна Златоуста (27 января), в честь которого княжич и получил </a:t>
            </a:r>
            <a:r>
              <a:rPr lang="ru-RU" dirty="0">
                <a:solidFill>
                  <a:schemeClr val="tx1"/>
                </a:solidFill>
                <a:effectLst/>
              </a:rPr>
              <a:t>имя</a:t>
            </a:r>
            <a:r>
              <a:rPr lang="ru-RU" dirty="0">
                <a:effectLst/>
              </a:rPr>
              <a:t>, под которым он более всего </a:t>
            </a:r>
            <a:r>
              <a:rPr lang="ru-RU" dirty="0" smtClean="0">
                <a:effectLst/>
              </a:rPr>
              <a:t>известен.</a:t>
            </a:r>
          </a:p>
          <a:p>
            <a:r>
              <a:rPr lang="ru-RU" dirty="0" smtClean="0"/>
              <a:t>Скорее всего Иван воспитывался при княжеском дворе , но 7 июля 1445 года всё изменилось. Под Суздалем войско Василия 2 потерпело поражение от армии под командованием татарских царевичей </a:t>
            </a:r>
            <a:r>
              <a:rPr lang="ru-RU" dirty="0" err="1" smtClean="0"/>
              <a:t>Мамутяка</a:t>
            </a:r>
            <a:r>
              <a:rPr lang="ru-RU" dirty="0" smtClean="0"/>
              <a:t> и </a:t>
            </a:r>
            <a:r>
              <a:rPr lang="ru-RU" dirty="0" err="1" smtClean="0"/>
              <a:t>Якуба</a:t>
            </a:r>
            <a:r>
              <a:rPr lang="ru-RU" dirty="0" smtClean="0"/>
              <a:t>. Василия ранили и он попал в плен, правление временно перешло к Дмитрию </a:t>
            </a:r>
            <a:r>
              <a:rPr lang="ru-RU" dirty="0" err="1" smtClean="0"/>
              <a:t>Шемяке</a:t>
            </a:r>
            <a:r>
              <a:rPr lang="ru-RU" dirty="0" smtClean="0"/>
              <a:t>. Осенью Василий вернулся в </a:t>
            </a:r>
            <a:r>
              <a:rPr lang="ru-RU" dirty="0"/>
              <a:t>М</a:t>
            </a:r>
            <a:r>
              <a:rPr lang="ru-RU" dirty="0" smtClean="0"/>
              <a:t>оскву , </a:t>
            </a:r>
            <a:r>
              <a:rPr lang="ru-RU" dirty="0" err="1" smtClean="0"/>
              <a:t>Шемяка</a:t>
            </a:r>
            <a:r>
              <a:rPr lang="ru-RU" dirty="0" smtClean="0"/>
              <a:t> удалился в Углич .В феврале 1446 года Василий 2 был схвачен и ослеплён по приказу Дмитрия </a:t>
            </a:r>
            <a:r>
              <a:rPr lang="ru-RU" dirty="0" err="1" smtClean="0"/>
              <a:t>Шемяки</a:t>
            </a:r>
            <a:r>
              <a:rPr lang="ru-RU" dirty="0" smtClean="0"/>
              <a:t> .Через </a:t>
            </a:r>
            <a:r>
              <a:rPr lang="ru-RU" dirty="0" err="1" smtClean="0"/>
              <a:t>некоторе</a:t>
            </a:r>
            <a:r>
              <a:rPr lang="ru-RU" dirty="0" smtClean="0"/>
              <a:t> </a:t>
            </a:r>
            <a:r>
              <a:rPr lang="ru-RU" dirty="0" err="1" smtClean="0"/>
              <a:t>времяИван</a:t>
            </a:r>
            <a:r>
              <a:rPr lang="ru-RU" dirty="0" smtClean="0"/>
              <a:t> 3 вместе с остальными детьми великого князя попал в заточение к отцу.</a:t>
            </a:r>
            <a:endParaRPr lang="ru-RU" dirty="0"/>
          </a:p>
        </p:txBody>
      </p:sp>
    </p:spTree>
    <p:extLst>
      <p:ext uri="{BB962C8B-B14F-4D97-AF65-F5344CB8AC3E}">
        <p14:creationId xmlns:p14="http://schemas.microsoft.com/office/powerpoint/2010/main" val="5140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45719"/>
            <a:ext cx="10353762" cy="45719"/>
          </a:xfrm>
        </p:spPr>
        <p:txBody>
          <a:bodyPr>
            <a:normAutofit fontScale="90000"/>
          </a:bodyPr>
          <a:lstStyle/>
          <a:p>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19"/>
            <a:ext cx="12192000" cy="6903719"/>
          </a:xfrm>
        </p:spPr>
      </p:pic>
    </p:spTree>
    <p:extLst>
      <p:ext uri="{BB962C8B-B14F-4D97-AF65-F5344CB8AC3E}">
        <p14:creationId xmlns:p14="http://schemas.microsoft.com/office/powerpoint/2010/main" val="221801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45719"/>
            <a:ext cx="10353762" cy="45719"/>
          </a:xfrm>
        </p:spPr>
        <p:txBody>
          <a:bodyPr>
            <a:normAutofit fontScale="90000"/>
          </a:bodyPr>
          <a:lstStyle/>
          <a:p>
            <a:endParaRPr lang="ru-RU" dirty="0"/>
          </a:p>
        </p:txBody>
      </p:sp>
      <p:sp>
        <p:nvSpPr>
          <p:cNvPr id="3" name="Объект 2"/>
          <p:cNvSpPr>
            <a:spLocks noGrp="1"/>
          </p:cNvSpPr>
          <p:nvPr>
            <p:ph idx="1"/>
          </p:nvPr>
        </p:nvSpPr>
        <p:spPr>
          <a:xfrm>
            <a:off x="913795" y="441435"/>
            <a:ext cx="10353762" cy="5349766"/>
          </a:xfrm>
        </p:spPr>
        <p:txBody>
          <a:bodyPr>
            <a:normAutofit/>
          </a:bodyPr>
          <a:lstStyle/>
          <a:p>
            <a:r>
              <a:rPr lang="ru-RU" sz="2800" dirty="0" smtClean="0"/>
              <a:t>Позже Дмитрий </a:t>
            </a:r>
            <a:r>
              <a:rPr lang="ru-RU" sz="2800" dirty="0" err="1" smtClean="0"/>
              <a:t>Шемяка</a:t>
            </a:r>
            <a:r>
              <a:rPr lang="ru-RU" sz="2800" dirty="0" smtClean="0"/>
              <a:t> дал бывшему великому князю удел-Вологду , но Василий 2 не думал признавать поражение и попросил помощи у Тверского князя Бориса.</a:t>
            </a:r>
          </a:p>
          <a:p>
            <a:r>
              <a:rPr lang="ru-RU" sz="2800" dirty="0" smtClean="0"/>
              <a:t>Скоро войска Василия 2 заняли Москву и </a:t>
            </a:r>
            <a:r>
              <a:rPr lang="ru-RU" sz="2800" dirty="0" err="1" smtClean="0"/>
              <a:t>Шемяка</a:t>
            </a:r>
            <a:r>
              <a:rPr lang="ru-RU" sz="2800" dirty="0" smtClean="0"/>
              <a:t> бежал.</a:t>
            </a:r>
          </a:p>
          <a:p>
            <a:r>
              <a:rPr lang="ru-RU" sz="2800" dirty="0">
                <a:effectLst/>
              </a:rPr>
              <a:t>К этому периоду (примерно конец 1448 — середина 1449 года) относится первое упоминание наследника престола Ивана в качестве </a:t>
            </a:r>
            <a:r>
              <a:rPr lang="ru-RU" sz="2800" dirty="0" smtClean="0">
                <a:effectLst/>
              </a:rPr>
              <a:t>великого князя. </a:t>
            </a:r>
            <a:r>
              <a:rPr lang="ru-RU" sz="2800" dirty="0">
                <a:effectLst/>
              </a:rPr>
              <a:t>В 1452 году его уже посылают номинальным главой войска в поход на устюжскую крепость </a:t>
            </a:r>
            <a:r>
              <a:rPr lang="ru-RU" sz="2800" dirty="0" err="1">
                <a:effectLst/>
              </a:rPr>
              <a:t>Кокшенгу</a:t>
            </a:r>
            <a:r>
              <a:rPr lang="ru-RU" sz="2800" dirty="0">
                <a:effectLst/>
              </a:rPr>
              <a:t>.</a:t>
            </a:r>
            <a:endParaRPr lang="ru-RU" sz="2800" dirty="0"/>
          </a:p>
        </p:txBody>
      </p:sp>
    </p:spTree>
    <p:extLst>
      <p:ext uri="{BB962C8B-B14F-4D97-AF65-F5344CB8AC3E}">
        <p14:creationId xmlns:p14="http://schemas.microsoft.com/office/powerpoint/2010/main" val="235706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Внешняя политика</a:t>
            </a:r>
            <a:endParaRPr lang="ru-RU" dirty="0"/>
          </a:p>
        </p:txBody>
      </p:sp>
      <p:sp>
        <p:nvSpPr>
          <p:cNvPr id="3" name="Объект 2"/>
          <p:cNvSpPr>
            <a:spLocks noGrp="1"/>
          </p:cNvSpPr>
          <p:nvPr>
            <p:ph idx="1"/>
          </p:nvPr>
        </p:nvSpPr>
        <p:spPr/>
        <p:txBody>
          <a:bodyPr/>
          <a:lstStyle/>
          <a:p>
            <a:r>
              <a:rPr lang="ru-RU" dirty="0">
                <a:effectLst/>
              </a:rPr>
              <a:t> Иван III начал свою внешнеполитическую деятельность с подтверждения прежних договоров с соседними князьями и общего усиления позиций. Так, были заключены договоры с Тверским и </a:t>
            </a:r>
            <a:r>
              <a:rPr lang="ru-RU" dirty="0" smtClean="0">
                <a:effectLst/>
              </a:rPr>
              <a:t>Белозерским княжествами.</a:t>
            </a:r>
            <a:r>
              <a:rPr lang="ru-RU" dirty="0">
                <a:effectLst/>
              </a:rPr>
              <a:t> Начиная с 1470-х годов деятельность, направленная на присоединение остальных русских княжеств, резко усиливается. Первым становится </a:t>
            </a:r>
            <a:r>
              <a:rPr lang="ru-RU" u="sng" dirty="0">
                <a:effectLst/>
              </a:rPr>
              <a:t>Ярославское </a:t>
            </a:r>
            <a:r>
              <a:rPr lang="ru-RU" u="sng" dirty="0" smtClean="0">
                <a:effectLst/>
              </a:rPr>
              <a:t>княжество</a:t>
            </a:r>
            <a:r>
              <a:rPr lang="ru-RU" dirty="0" smtClean="0">
                <a:effectLst/>
              </a:rPr>
              <a:t>, </a:t>
            </a:r>
            <a:r>
              <a:rPr lang="ru-RU" dirty="0">
                <a:effectLst/>
              </a:rPr>
              <a:t>В 1472 году умер князь </a:t>
            </a:r>
            <a:r>
              <a:rPr lang="ru-RU" dirty="0" err="1">
                <a:effectLst/>
              </a:rPr>
              <a:t>дмитровский</a:t>
            </a:r>
            <a:r>
              <a:rPr lang="ru-RU" dirty="0">
                <a:effectLst/>
              </a:rPr>
              <a:t> Юрий Васильевич, брат Ивана. </a:t>
            </a:r>
            <a:r>
              <a:rPr lang="ru-RU" dirty="0" smtClean="0">
                <a:effectLst/>
              </a:rPr>
              <a:t>Дмитровское княжество</a:t>
            </a:r>
            <a:r>
              <a:rPr lang="ru-RU" dirty="0">
                <a:effectLst/>
              </a:rPr>
              <a:t> </a:t>
            </a:r>
            <a:r>
              <a:rPr lang="ru-RU" dirty="0" smtClean="0">
                <a:effectLst/>
              </a:rPr>
              <a:t>перешло </a:t>
            </a:r>
            <a:r>
              <a:rPr lang="ru-RU" dirty="0">
                <a:effectLst/>
              </a:rPr>
              <a:t>к великому князю; однако против этого выступили остальные братья умершего князя Юрия. Назревавший конфликт удалось замять не без помощи вдовы Василия Тёмного, Марии Ярославны, сделавшей всё, чтобы погасить ссору между детьми. В итоге часть земель Юрия получили и меньшие братья.</a:t>
            </a:r>
            <a:endParaRPr lang="ru-RU" dirty="0"/>
          </a:p>
        </p:txBody>
      </p:sp>
    </p:spTree>
    <p:extLst>
      <p:ext uri="{BB962C8B-B14F-4D97-AF65-F5344CB8AC3E}">
        <p14:creationId xmlns:p14="http://schemas.microsoft.com/office/powerpoint/2010/main" val="242344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913795" y="-646386"/>
            <a:ext cx="10353762" cy="268014"/>
          </a:xfrm>
        </p:spPr>
        <p:txBody>
          <a:bodyPr>
            <a:normAutofit fontScale="90000"/>
          </a:bodyPr>
          <a:lstStyle/>
          <a:p>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5722883" cy="2869324"/>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882" y="0"/>
            <a:ext cx="6469118" cy="685800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69324"/>
            <a:ext cx="5722882" cy="3988676"/>
          </a:xfrm>
          <a:prstGeom prst="rect">
            <a:avLst/>
          </a:prstGeom>
        </p:spPr>
      </p:pic>
    </p:spTree>
    <p:extLst>
      <p:ext uri="{BB962C8B-B14F-4D97-AF65-F5344CB8AC3E}">
        <p14:creationId xmlns:p14="http://schemas.microsoft.com/office/powerpoint/2010/main" val="332003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204952"/>
            <a:ext cx="10353762" cy="204953"/>
          </a:xfrm>
        </p:spPr>
        <p:txBody>
          <a:bodyPr>
            <a:normAutofit fontScale="90000"/>
          </a:bodyPr>
          <a:lstStyle/>
          <a:p>
            <a:endParaRPr lang="ru-RU" dirty="0"/>
          </a:p>
        </p:txBody>
      </p:sp>
      <p:sp>
        <p:nvSpPr>
          <p:cNvPr id="3" name="Объект 2"/>
          <p:cNvSpPr>
            <a:spLocks noGrp="1"/>
          </p:cNvSpPr>
          <p:nvPr>
            <p:ph idx="1"/>
          </p:nvPr>
        </p:nvSpPr>
        <p:spPr>
          <a:xfrm>
            <a:off x="157654" y="299545"/>
            <a:ext cx="11650717" cy="6385034"/>
          </a:xfrm>
        </p:spPr>
        <p:txBody>
          <a:bodyPr/>
          <a:lstStyle/>
          <a:p>
            <a:r>
              <a:rPr lang="ru-RU" dirty="0">
                <a:effectLst/>
              </a:rPr>
              <a:t> пришла очередь Ростовского княжества. Фактически оно входило в состав Московского княжества и раньше: великий князь являлся совладельцем Ростова. Теперь же ростовские князья продали в казну «свою половину» княжества, окончательно превратившись, таким образом, в служилую знать</a:t>
            </a:r>
            <a:r>
              <a:rPr lang="ru-RU" dirty="0" smtClean="0">
                <a:effectLst/>
              </a:rPr>
              <a:t>.</a:t>
            </a:r>
            <a:r>
              <a:rPr lang="ru-RU" dirty="0">
                <a:effectLst/>
              </a:rPr>
              <a:t> Иначе развивалась ситуация с Новгородом, что объясняется различием в характере государственности удельных княжеств и торгово-аристократического Новгородского государства. Действия московского великого князя были явной угрозой независимости Новгорода</a:t>
            </a:r>
            <a:r>
              <a:rPr lang="ru-RU" dirty="0" smtClean="0">
                <a:effectLst/>
              </a:rPr>
              <a:t>.</a:t>
            </a:r>
            <a:r>
              <a:rPr lang="ru-RU" dirty="0">
                <a:effectLst/>
              </a:rPr>
              <a:t> В итоге решено было уступить требованиям Москвы, и 15.1.1478 года Новгород сдался, вечевые порядки были упразднены, а вечевой колокол и городской архив были отправлены в </a:t>
            </a:r>
            <a:r>
              <a:rPr lang="ru-RU" dirty="0" smtClean="0">
                <a:effectLst/>
              </a:rPr>
              <a:t>Москву. И была присоединена Тверь.</a:t>
            </a:r>
          </a:p>
          <a:p>
            <a:r>
              <a:rPr lang="ru-RU" dirty="0">
                <a:effectLst/>
              </a:rPr>
              <a:t>В 1472 году хан Большой Орды Ахмат начал поход на Русь. У Тарусы татары встретили многочисленное русское войско. Все попытки ордынцев переправиться через Оку были отбиты. Ордынскому войску удалось сжечь город </a:t>
            </a:r>
            <a:r>
              <a:rPr lang="ru-RU" dirty="0" smtClean="0">
                <a:effectLst/>
              </a:rPr>
              <a:t>Алексин, </a:t>
            </a:r>
            <a:r>
              <a:rPr lang="ru-RU" dirty="0">
                <a:effectLst/>
              </a:rPr>
              <a:t>однако поход в целом окончился провалом. Вскоре (в том же </a:t>
            </a:r>
            <a:r>
              <a:rPr lang="ru-RU" dirty="0" smtClean="0">
                <a:effectLst/>
              </a:rPr>
              <a:t>1472) </a:t>
            </a:r>
            <a:r>
              <a:rPr lang="ru-RU" dirty="0">
                <a:effectLst/>
              </a:rPr>
              <a:t>Иван III прекратил уплату дани хану Большой Орды, что неминуемо должно было привести к новому </a:t>
            </a:r>
            <a:r>
              <a:rPr lang="ru-RU" dirty="0" smtClean="0">
                <a:effectLst/>
              </a:rPr>
              <a:t>столкновению. </a:t>
            </a:r>
            <a:r>
              <a:rPr lang="ru-RU" dirty="0">
                <a:effectLst/>
              </a:rPr>
              <a:t>Однако до 1480 года Ахмат был занят борьбой с Крымским </a:t>
            </a:r>
            <a:r>
              <a:rPr lang="ru-RU" dirty="0" smtClean="0">
                <a:effectLst/>
              </a:rPr>
              <a:t>ханством.</a:t>
            </a:r>
          </a:p>
          <a:p>
            <a:endParaRPr lang="ru-RU" dirty="0"/>
          </a:p>
        </p:txBody>
      </p:sp>
    </p:spTree>
    <p:extLst>
      <p:ext uri="{BB962C8B-B14F-4D97-AF65-F5344CB8AC3E}">
        <p14:creationId xmlns:p14="http://schemas.microsoft.com/office/powerpoint/2010/main" val="182459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609600"/>
            <a:ext cx="10353762" cy="5181600"/>
          </a:xfrm>
        </p:spPr>
        <p:txBody>
          <a:bodyPr>
            <a:normAutofit/>
          </a:bodyPr>
          <a:lstStyle/>
          <a:p>
            <a:r>
              <a:rPr lang="ru-RU" sz="7200" dirty="0" smtClean="0"/>
              <a:t>Внутренняя политика</a:t>
            </a:r>
            <a:endParaRPr lang="ru-RU" sz="7200" dirty="0"/>
          </a:p>
        </p:txBody>
      </p:sp>
      <p:sp>
        <p:nvSpPr>
          <p:cNvPr id="3" name="Объект 2"/>
          <p:cNvSpPr>
            <a:spLocks noGrp="1"/>
          </p:cNvSpPr>
          <p:nvPr>
            <p:ph idx="1"/>
          </p:nvPr>
        </p:nvSpPr>
        <p:spPr>
          <a:xfrm flipV="1">
            <a:off x="913795" y="5791200"/>
            <a:ext cx="10353762" cy="45719"/>
          </a:xfrm>
        </p:spPr>
        <p:txBody>
          <a:bodyPr>
            <a:normAutofit fontScale="25000" lnSpcReduction="20000"/>
          </a:bodyPr>
          <a:lstStyle/>
          <a:p>
            <a:endParaRPr lang="ru-RU" dirty="0"/>
          </a:p>
        </p:txBody>
      </p:sp>
    </p:spTree>
    <p:extLst>
      <p:ext uri="{BB962C8B-B14F-4D97-AF65-F5344CB8AC3E}">
        <p14:creationId xmlns:p14="http://schemas.microsoft.com/office/powerpoint/2010/main" val="62559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913795" y="-798786"/>
            <a:ext cx="10353762" cy="798786"/>
          </a:xfrm>
        </p:spPr>
        <p:txBody>
          <a:bodyPr/>
          <a:lstStyle/>
          <a:p>
            <a:endParaRPr lang="ru-RU" dirty="0"/>
          </a:p>
        </p:txBody>
      </p:sp>
      <p:sp>
        <p:nvSpPr>
          <p:cNvPr id="3" name="Объект 2"/>
          <p:cNvSpPr>
            <a:spLocks noGrp="1"/>
          </p:cNvSpPr>
          <p:nvPr>
            <p:ph idx="1"/>
          </p:nvPr>
        </p:nvSpPr>
        <p:spPr>
          <a:xfrm>
            <a:off x="913795" y="504497"/>
            <a:ext cx="10353762" cy="5286703"/>
          </a:xfrm>
        </p:spPr>
        <p:txBody>
          <a:bodyPr/>
          <a:lstStyle/>
          <a:p>
            <a:r>
              <a:rPr lang="ru-RU" smtClean="0">
                <a:effectLst/>
              </a:rPr>
              <a:t>заветной </a:t>
            </a:r>
            <a:r>
              <a:rPr lang="ru-RU" dirty="0">
                <a:effectLst/>
              </a:rPr>
              <a:t>целью деятельности Ивана III было собирание земель вокруг Москвы, покончить с остатками удельной разобщенности ради создания единого государства. Жена Ивана III, Софья Палеолог, всячески поддерживала желание мужа расширить Московское государство и укрепить самодержавную власть. </a:t>
            </a:r>
            <a:r>
              <a:rPr lang="ru-RU" dirty="0"/>
              <a:t/>
            </a:r>
            <a:br>
              <a:rPr lang="ru-RU" dirty="0"/>
            </a:br>
            <a:r>
              <a:rPr lang="ru-RU" dirty="0">
                <a:effectLst/>
              </a:rPr>
              <a:t>Полтора столетия Москва вымогала дань с Новгорода, отнимала земли и почти поставила новгородцев на колени, за что они ненавидели Москву. Понимая, что Иван III Васильевич окончательно хочет подчинить себе новгородцев, они освободили себя от присяги великому князю и образовали общество по спасению Новгорода, возглавляемое Марфой </a:t>
            </a:r>
            <a:r>
              <a:rPr lang="ru-RU" dirty="0" err="1">
                <a:effectLst/>
              </a:rPr>
              <a:t>Борецкой</a:t>
            </a:r>
            <a:r>
              <a:rPr lang="ru-RU" dirty="0">
                <a:effectLst/>
              </a:rPr>
              <a:t>, вдовой посадника. </a:t>
            </a:r>
            <a:r>
              <a:rPr lang="ru-RU" dirty="0"/>
              <a:t/>
            </a:r>
            <a:br>
              <a:rPr lang="ru-RU" dirty="0"/>
            </a:br>
            <a:r>
              <a:rPr lang="ru-RU" dirty="0">
                <a:effectLst/>
              </a:rPr>
              <a:t>Новгород заключил договор с Казимиром, королем польским и великим князем литовским, по которому Новгород переходит под его верховную власть, но при этом сохраняет некую самостоятельность и право на православную веру, а Казимир обязуется защитить Новгород от посягательств московского князя. </a:t>
            </a:r>
            <a:endParaRPr lang="ru-RU" dirty="0"/>
          </a:p>
        </p:txBody>
      </p:sp>
    </p:spTree>
    <p:extLst>
      <p:ext uri="{BB962C8B-B14F-4D97-AF65-F5344CB8AC3E}">
        <p14:creationId xmlns:p14="http://schemas.microsoft.com/office/powerpoint/2010/main" val="564582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TM04033929[[fn=Грифель]]</Template>
  <TotalTime>141</TotalTime>
  <Words>210</Words>
  <Application>Microsoft Office PowerPoint</Application>
  <PresentationFormat>Широкоэкранный</PresentationFormat>
  <Paragraphs>18</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Calisto MT</vt:lpstr>
      <vt:lpstr>Trebuchet MS</vt:lpstr>
      <vt:lpstr>Wingdings 2</vt:lpstr>
      <vt:lpstr>Сланец</vt:lpstr>
      <vt:lpstr>Иван Васильевич III</vt:lpstr>
      <vt:lpstr>Детство и юность</vt:lpstr>
      <vt:lpstr>Презентация PowerPoint</vt:lpstr>
      <vt:lpstr>Презентация PowerPoint</vt:lpstr>
      <vt:lpstr>Внешняя политика</vt:lpstr>
      <vt:lpstr>Презентация PowerPoint</vt:lpstr>
      <vt:lpstr>Презентация PowerPoint</vt:lpstr>
      <vt:lpstr>Внутренняя политика</vt:lpstr>
      <vt:lpstr>Презентация PowerPoint</vt:lpstr>
      <vt:lpstr>Презентация PowerPoint</vt:lpstr>
      <vt:lpstr>Смерть Великого Московского Князя Ивана III</vt:lpstr>
      <vt:lpstr>Презентация PowerPoint</vt:lpstr>
      <vt:lpstr>СПАСИБО ЗА ВНИМАНИЕ!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Иван Васильевич III</dc:title>
  <dc:creator>Пользователь Windows</dc:creator>
  <cp:lastModifiedBy>Пользователь Windows</cp:lastModifiedBy>
  <cp:revision>20</cp:revision>
  <dcterms:created xsi:type="dcterms:W3CDTF">2018-05-20T09:07:37Z</dcterms:created>
  <dcterms:modified xsi:type="dcterms:W3CDTF">2018-05-21T18:14:41Z</dcterms:modified>
</cp:coreProperties>
</file>