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rvin\ownCloud\Freifunk%20Harz\Zufriedenheitsumfrag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rvin\ownCloud\Freifunk%20Harz\Zufriedenheitsumfrag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rvin\ownCloud\Freifunk%20Harz\Zufriedenheitsumfrag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rvin\ownCloud\Freifunk%20Harz\Zufriedenheitsumfr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mtClean="0"/>
              <a:t>Städte</a:t>
            </a:r>
            <a:endParaRPr lang="en-US"/>
          </a:p>
        </c:rich>
      </c:tx>
      <c:layout>
        <c:manualLayout>
          <c:xMode val="edge"/>
          <c:yMode val="edge"/>
          <c:x val="0.34721266925397803"/>
          <c:y val="1.5336460200074387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v/>
          </c:tx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[Zufriedenheitsumfrage.xlsx]Stadt!$C$11;[Zufriedenheitsumfrage.xlsx]Stadt!$D$11;[Zufriedenheitsumfrage.xlsx]Stadt!$E$11;[Zufriedenheitsumfrage.xlsx]Stadt!$F$11;[Zufriedenheitsumfrage.xlsx]Stadt!$G$11;[Zufriedenheitsumfrage.xlsx]Stadt!$H$11;[Zufriedenheitsumfrage.xlsx]Stadt!$I$11;[Zufriedenheitsumfrage.xlsx]Stadt!$J$11</c:f>
              <c:strCache>
                <c:ptCount val="8"/>
                <c:pt idx="0">
                  <c:v>Quedlinburg</c:v>
                </c:pt>
                <c:pt idx="1">
                  <c:v>Ballenstedt</c:v>
                </c:pt>
                <c:pt idx="2">
                  <c:v>Wernigerode</c:v>
                </c:pt>
                <c:pt idx="3">
                  <c:v>Aschersleben</c:v>
                </c:pt>
                <c:pt idx="4">
                  <c:v>Halberstadt</c:v>
                </c:pt>
                <c:pt idx="5">
                  <c:v>Sankt Andreasberg</c:v>
                </c:pt>
                <c:pt idx="6">
                  <c:v>Goslar</c:v>
                </c:pt>
                <c:pt idx="7">
                  <c:v>weitere:</c:v>
                </c:pt>
              </c:strCache>
            </c:strRef>
          </c:cat>
          <c:val>
            <c:numRef>
              <c:f>[Zufriedenheitsumfrage.xlsx]Stadt!$C$38;[Zufriedenheitsumfrage.xlsx]Stadt!$D$38;[Zufriedenheitsumfrage.xlsx]Stadt!$E$38;[Zufriedenheitsumfrage.xlsx]Stadt!$F$38;[Zufriedenheitsumfrage.xlsx]Stadt!$G$38;[Zufriedenheitsumfrage.xlsx]Stadt!$H$38;[Zufriedenheitsumfrage.xlsx]Stadt!$I$38;[Zufriedenheitsumfrage.xlsx]Stadt!$J$38</c:f>
              <c:numCache>
                <c:formatCode>General</c:formatCode>
                <c:ptCount val="8"/>
                <c:pt idx="0">
                  <c:v>6</c:v>
                </c:pt>
                <c:pt idx="1">
                  <c:v>3</c:v>
                </c:pt>
                <c:pt idx="2">
                  <c:v>6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  <c:pt idx="7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9657098025313045"/>
          <c:y val="0.34958977987953027"/>
          <c:w val="0.18559392277262576"/>
          <c:h val="0.36977050859083288"/>
        </c:manualLayout>
      </c:layout>
      <c:overlay val="0"/>
      <c:txPr>
        <a:bodyPr/>
        <a:lstStyle/>
        <a:p>
          <a:pPr rtl="0">
            <a:defRPr/>
          </a:pPr>
          <a:endParaRPr lang="de-DE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mtClean="0"/>
              <a:t>Vereinsmitglied?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v/>
          </c:tx>
          <c:cat>
            <c:strRef>
              <c:f>'[Zufriedenheitsumfrage.xlsx]Mitglied im Verein'!$C$11;'[Zufriedenheitsumfrage.xlsx]Mitglied im Verein'!$D$11;'[Zufriedenheitsumfrage.xlsx]Mitglied im Verein'!$E$11</c:f>
              <c:strCache>
                <c:ptCount val="3"/>
                <c:pt idx="0">
                  <c:v>Ja</c:v>
                </c:pt>
                <c:pt idx="1">
                  <c:v>Noch nicht</c:v>
                </c:pt>
                <c:pt idx="2">
                  <c:v>Nein</c:v>
                </c:pt>
              </c:strCache>
            </c:strRef>
          </c:cat>
          <c:val>
            <c:numRef>
              <c:f>'[Zufriedenheitsumfrage.xlsx]Mitglied im Verein'!$C$38;'[Zufriedenheitsumfrage.xlsx]Mitglied im Verein'!$D$38;'[Zufriedenheitsumfrage.xlsx]Mitglied im Verein'!$E$38</c:f>
              <c:numCache>
                <c:formatCode>General</c:formatCode>
                <c:ptCount val="3"/>
                <c:pt idx="0">
                  <c:v>20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 rtl="0">
            <a:defRPr/>
          </a:pPr>
          <a:endParaRPr lang="de-DE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Was gefällt dir am Verein?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/>
          </c:tx>
          <c:invertIfNegative val="0"/>
          <c:cat>
            <c:strRef>
              <c:f>'[Zufriedenheitsumfrage.xlsx]Was gefällt dir am Verein'!$C$11;'[Zufriedenheitsumfrage.xlsx]Was gefällt dir am Verein'!$D$11;'[Zufriedenheitsumfrage.xlsx]Was gefällt dir am Verein'!$E$11;'[Zufriedenheitsumfrage.xlsx]Was gefällt dir am Verein'!$F$11;'[Zufriedenheitsumfrage.xlsx]Was gefällt dir am Verein'!$G$11</c:f>
              <c:strCache>
                <c:ptCount val="5"/>
                <c:pt idx="0">
                  <c:v>Sozialer Kontakt</c:v>
                </c:pt>
                <c:pt idx="1">
                  <c:v>Wissen erweitern</c:v>
                </c:pt>
                <c:pt idx="2">
                  <c:v>Kompetenzen erweitern</c:v>
                </c:pt>
                <c:pt idx="3">
                  <c:v>gute Sache</c:v>
                </c:pt>
                <c:pt idx="4">
                  <c:v>weiteres:</c:v>
                </c:pt>
              </c:strCache>
            </c:strRef>
          </c:cat>
          <c:val>
            <c:numRef>
              <c:f>'[Zufriedenheitsumfrage.xlsx]Was gefällt dir am Verein'!$C$38;'[Zufriedenheitsumfrage.xlsx]Was gefällt dir am Verein'!$D$38;'[Zufriedenheitsumfrage.xlsx]Was gefällt dir am Verein'!$E$38;'[Zufriedenheitsumfrage.xlsx]Was gefällt dir am Verein'!$F$38;'[Zufriedenheitsumfrage.xlsx]Was gefällt dir am Verein'!$G$38</c:f>
              <c:numCache>
                <c:formatCode>General</c:formatCode>
                <c:ptCount val="5"/>
                <c:pt idx="0">
                  <c:v>17</c:v>
                </c:pt>
                <c:pt idx="1">
                  <c:v>22</c:v>
                </c:pt>
                <c:pt idx="2">
                  <c:v>12</c:v>
                </c:pt>
                <c:pt idx="3">
                  <c:v>19</c:v>
                </c:pt>
                <c:pt idx="4">
                  <c:v>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592960"/>
        <c:axId val="5615616"/>
      </c:barChart>
      <c:catAx>
        <c:axId val="5592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615616"/>
        <c:crosses val="autoZero"/>
        <c:auto val="1"/>
        <c:lblAlgn val="ctr"/>
        <c:lblOffset val="100"/>
        <c:noMultiLvlLbl val="0"/>
      </c:catAx>
      <c:valAx>
        <c:axId val="5615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5929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/>
          </c:tx>
          <c:invertIfNegative val="0"/>
          <c:cat>
            <c:strRef>
              <c:f>[Zufriedenheitsumfrage.xlsx]Kompetenzen!$C$11;[Zufriedenheitsumfrage.xlsx]Kompetenzen!$D$11;[Zufriedenheitsumfrage.xlsx]Kompetenzen!$E$11;[Zufriedenheitsumfrage.xlsx]Kompetenzen!$F$11;[Zufriedenheitsumfrage.xlsx]Kompetenzen!$G$11;[Zufriedenheitsumfrage.xlsx]Kompetenzen!$H$11;[Zufriedenheitsumfrage.xlsx]Kompetenzen!$I$11;[Zufriedenheitsumfrage.xlsx]Kompetenzen!$J$11;[Zufriedenheitsumfrage.xlsx]Kompetenzen!$K$11;[Zufriedenheitsumfrage.xlsx]Kompetenzen!$L$11;[Zufriedenheitsumfrage.xlsx]Kompetenzen!$N$11;[Zufriedenheitsumfrage.xlsx]Kompetenzen!$P$11</c:f>
              <c:strCache>
                <c:ptCount val="12"/>
                <c:pt idx="0">
                  <c:v>Technik allgemein</c:v>
                </c:pt>
                <c:pt idx="1">
                  <c:v>Firmware</c:v>
                </c:pt>
                <c:pt idx="2">
                  <c:v>Server</c:v>
                </c:pt>
                <c:pt idx="3">
                  <c:v>Marketing</c:v>
                </c:pt>
                <c:pt idx="4">
                  <c:v>Webseiten</c:v>
                </c:pt>
                <c:pt idx="5">
                  <c:v>Router aufstellen</c:v>
                </c:pt>
                <c:pt idx="6">
                  <c:v>Vereinsarbeit</c:v>
                </c:pt>
                <c:pt idx="7">
                  <c:v>Öffentlichkeitsarbeit</c:v>
                </c:pt>
                <c:pt idx="8">
                  <c:v>Buchhaltung</c:v>
                </c:pt>
                <c:pt idx="9">
                  <c:v>Weiteres</c:v>
                </c:pt>
                <c:pt idx="10">
                  <c:v>Weiteres</c:v>
                </c:pt>
                <c:pt idx="11">
                  <c:v>Weiteres</c:v>
                </c:pt>
              </c:strCache>
            </c:strRef>
          </c:cat>
          <c:val>
            <c:numRef>
              <c:f>[Zufriedenheitsumfrage.xlsx]Kompetenzen!$C$38;[Zufriedenheitsumfrage.xlsx]Kompetenzen!$D$38;[Zufriedenheitsumfrage.xlsx]Kompetenzen!$E$38;[Zufriedenheitsumfrage.xlsx]Kompetenzen!$F$38;[Zufriedenheitsumfrage.xlsx]Kompetenzen!$G$38;[Zufriedenheitsumfrage.xlsx]Kompetenzen!$H$38;[Zufriedenheitsumfrage.xlsx]Kompetenzen!$I$38;[Zufriedenheitsumfrage.xlsx]Kompetenzen!$J$38;[Zufriedenheitsumfrage.xlsx]Kompetenzen!$K$38;[Zufriedenheitsumfrage.xlsx]Kompetenzen!$L$38;[Zufriedenheitsumfrage.xlsx]Kompetenzen!$N$38;[Zufriedenheitsumfrage.xlsx]Kompetenzen!$P$38</c:f>
              <c:numCache>
                <c:formatCode>General</c:formatCode>
                <c:ptCount val="12"/>
                <c:pt idx="0">
                  <c:v>15</c:v>
                </c:pt>
                <c:pt idx="1">
                  <c:v>4</c:v>
                </c:pt>
                <c:pt idx="2">
                  <c:v>7</c:v>
                </c:pt>
                <c:pt idx="3">
                  <c:v>6</c:v>
                </c:pt>
                <c:pt idx="4">
                  <c:v>7</c:v>
                </c:pt>
                <c:pt idx="5">
                  <c:v>15</c:v>
                </c:pt>
                <c:pt idx="6">
                  <c:v>7</c:v>
                </c:pt>
                <c:pt idx="7">
                  <c:v>10</c:v>
                </c:pt>
                <c:pt idx="8">
                  <c:v>2</c:v>
                </c:pt>
                <c:pt idx="9">
                  <c:v>4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41228928"/>
        <c:axId val="341304448"/>
      </c:barChart>
      <c:catAx>
        <c:axId val="3412289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41304448"/>
        <c:crosses val="autoZero"/>
        <c:auto val="1"/>
        <c:lblAlgn val="ctr"/>
        <c:lblOffset val="100"/>
        <c:noMultiLvlLbl val="0"/>
      </c:catAx>
      <c:valAx>
        <c:axId val="3413044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3412289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81B6-3AC9-4537-8DFB-525063004A92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0F36-9485-43E7-8296-8BFE850E4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06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81B6-3AC9-4537-8DFB-525063004A92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0F36-9485-43E7-8296-8BFE850E4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95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81B6-3AC9-4537-8DFB-525063004A92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0F36-9485-43E7-8296-8BFE850E4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59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81B6-3AC9-4537-8DFB-525063004A92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0F36-9485-43E7-8296-8BFE850E4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50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81B6-3AC9-4537-8DFB-525063004A92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0F36-9485-43E7-8296-8BFE850E4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09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81B6-3AC9-4537-8DFB-525063004A92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0F36-9485-43E7-8296-8BFE850E4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66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81B6-3AC9-4537-8DFB-525063004A92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0F36-9485-43E7-8296-8BFE850E4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1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81B6-3AC9-4537-8DFB-525063004A92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0F36-9485-43E7-8296-8BFE850E4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69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81B6-3AC9-4537-8DFB-525063004A92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0F36-9485-43E7-8296-8BFE850E4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29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81B6-3AC9-4537-8DFB-525063004A92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0F36-9485-43E7-8296-8BFE850E4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8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81B6-3AC9-4537-8DFB-525063004A92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10F36-9485-43E7-8296-8BFE850E4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51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81B6-3AC9-4537-8DFB-525063004A92}" type="datetimeFigureOut">
              <a:rPr lang="de-DE" smtClean="0"/>
              <a:t>17.04.2016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10F36-9485-43E7-8296-8BFE850E4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11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Auswertung der Zufriedenheitsumfrage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12.04 – 14.04.2016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653136"/>
            <a:ext cx="1726391" cy="16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876300"/>
            <a:r>
              <a:rPr lang="de-DE" smtClean="0"/>
              <a:t>Rahmendaten der Teilnehmer</a:t>
            </a:r>
            <a:endParaRPr lang="de-DE"/>
          </a:p>
        </p:txBody>
      </p:sp>
      <p:graphicFrame>
        <p:nvGraphicFramePr>
          <p:cNvPr id="4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383539"/>
              </p:ext>
            </p:extLst>
          </p:nvPr>
        </p:nvGraphicFramePr>
        <p:xfrm>
          <a:off x="251520" y="1484784"/>
          <a:ext cx="6408712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5940152" y="61745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Teilnehmerzahl: </a:t>
            </a:r>
            <a:r>
              <a:rPr lang="de-DE" smtClean="0"/>
              <a:t>26 Personen</a:t>
            </a:r>
            <a:endParaRPr lang="de-DE"/>
          </a:p>
        </p:txBody>
      </p:sp>
      <p:graphicFrame>
        <p:nvGraphicFramePr>
          <p:cNvPr id="6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448359"/>
              </p:ext>
            </p:extLst>
          </p:nvPr>
        </p:nvGraphicFramePr>
        <p:xfrm>
          <a:off x="5940152" y="1484784"/>
          <a:ext cx="2998884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61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Was gefällt dir am Verein?</a:t>
            </a:r>
            <a:endParaRPr lang="de-DE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0360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860032" y="63274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Mehrfachantworten waren möglich</a:t>
            </a:r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209644" y="443711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„kompetente Mitglieder“</a:t>
            </a:r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7740352" y="5083443"/>
            <a:ext cx="72008" cy="361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Was gefällt dir am meisten?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1200" smtClean="0"/>
              <a:t>Öffentlichkeit</a:t>
            </a:r>
          </a:p>
          <a:p>
            <a:r>
              <a:rPr lang="de-DE" sz="1200" smtClean="0"/>
              <a:t>gute Sache</a:t>
            </a:r>
          </a:p>
          <a:p>
            <a:r>
              <a:rPr lang="de-DE" sz="1200" smtClean="0"/>
              <a:t>Das ich überall WLAN habe.</a:t>
            </a:r>
          </a:p>
          <a:p>
            <a:r>
              <a:rPr lang="de-DE" sz="1200" smtClean="0"/>
              <a:t>Zusammenhalt.</a:t>
            </a:r>
          </a:p>
          <a:p>
            <a:r>
              <a:rPr lang="de-DE" sz="1200" smtClean="0"/>
              <a:t>Kontakte knüpfen, Wissen erweitern</a:t>
            </a:r>
          </a:p>
          <a:p>
            <a:r>
              <a:rPr lang="de-DE" sz="1200" smtClean="0"/>
              <a:t>Tolle Sache</a:t>
            </a:r>
          </a:p>
          <a:p>
            <a:r>
              <a:rPr lang="de-DE" sz="1200" smtClean="0"/>
              <a:t>Netter Kontakt zu Gleichgesinnten</a:t>
            </a:r>
          </a:p>
          <a:p>
            <a:r>
              <a:rPr lang="de-DE" sz="1200" smtClean="0"/>
              <a:t>Sozialer Kontakt</a:t>
            </a:r>
          </a:p>
          <a:p>
            <a:r>
              <a:rPr lang="de-DE" sz="1200" smtClean="0"/>
              <a:t>die Technik, der sozialgedanke mit der Verfügbarmachung des Netzes für Jedermann.</a:t>
            </a:r>
          </a:p>
          <a:p>
            <a:r>
              <a:rPr lang="de-DE" sz="1200" smtClean="0"/>
              <a:t>neue (technikbegeisterte) Menschen kennenlernen und Linux/Netzwerkkentnisse erweitern</a:t>
            </a:r>
          </a:p>
          <a:p>
            <a:r>
              <a:rPr lang="de-DE" sz="1200" smtClean="0"/>
              <a:t>Gute Sache</a:t>
            </a:r>
          </a:p>
          <a:p>
            <a:r>
              <a:rPr lang="de-DE" sz="1200" smtClean="0"/>
              <a:t>Gute Sache unterstützen</a:t>
            </a:r>
          </a:p>
          <a:p>
            <a:r>
              <a:rPr lang="de-DE" sz="1200" smtClean="0"/>
              <a:t>man lernt einiges über Netzwerkkrams und so</a:t>
            </a:r>
          </a:p>
          <a:p>
            <a:r>
              <a:rPr lang="de-DE" sz="1200" smtClean="0"/>
              <a:t>Freies WLAN und ein internes Netz mit neuen Möglichkeiten</a:t>
            </a:r>
          </a:p>
          <a:p>
            <a:r>
              <a:rPr lang="de-DE" sz="1200" smtClean="0"/>
              <a:t>Die Idee hinter Freifunk</a:t>
            </a:r>
          </a:p>
          <a:p>
            <a:r>
              <a:rPr lang="de-DE" sz="1200" smtClean="0"/>
              <a:t>internet anzubieten ohne sich Sorgen um rechtliche Konsequenzen machen zu müssen</a:t>
            </a:r>
          </a:p>
          <a:p>
            <a:r>
              <a:rPr lang="de-DE" sz="1200" smtClean="0"/>
              <a:t>Ich kann meinen Kunden ein schlüssiges Konzept anbieten.</a:t>
            </a:r>
          </a:p>
          <a:p>
            <a:r>
              <a:rPr lang="de-DE" sz="1200" smtClean="0"/>
              <a:t>dass für eine Idee, die man vor 10 Jaren noch als "spinnert" abgetan hat, bei uns heuto so die Post abgeht. Gerne weiter so!</a:t>
            </a:r>
          </a:p>
          <a:p>
            <a:r>
              <a:rPr lang="de-DE" sz="1200" smtClean="0"/>
              <a:t>Technik</a:t>
            </a:r>
          </a:p>
          <a:p>
            <a:r>
              <a:rPr lang="de-DE" sz="1200" smtClean="0"/>
              <a:t>Flüchtlingshilfe</a:t>
            </a:r>
          </a:p>
          <a:p>
            <a:r>
              <a:rPr lang="de-DE" sz="1200" smtClean="0"/>
              <a:t>Anderen was Gutes tun</a:t>
            </a:r>
          </a:p>
          <a:p>
            <a:r>
              <a:rPr lang="de-DE" sz="1200" smtClean="0"/>
              <a:t>Etwas zu erschaffen wovon jeder profitiert</a:t>
            </a:r>
          </a:p>
          <a:p>
            <a:r>
              <a:rPr lang="de-DE" sz="1200" smtClean="0"/>
              <a:t>Technisches Interesse, Innovation für den Harz</a:t>
            </a:r>
          </a:p>
        </p:txBody>
      </p:sp>
    </p:spTree>
    <p:extLst>
      <p:ext uri="{BB962C8B-B14F-4D97-AF65-F5344CB8AC3E}">
        <p14:creationId xmlns:p14="http://schemas.microsoft.com/office/powerpoint/2010/main" val="12940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Wo muss sich der Verein verbessern?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r>
              <a:rPr lang="de-DE" sz="1100" smtClean="0"/>
              <a:t>Intern</a:t>
            </a:r>
          </a:p>
          <a:p>
            <a:r>
              <a:rPr lang="de-DE" sz="1100" smtClean="0"/>
              <a:t>Kommunikation.Von mitglieder@harz.freifunk.net bekommt man keine Antworten. Zusagen werden nicht eingehalten.Trolle werden glücklicherweise meistens nicht gefüttert aber statt ihnen grenzen zu setzten, lässt man sie gewähren.</a:t>
            </a:r>
          </a:p>
          <a:p>
            <a:r>
              <a:rPr lang="de-DE" sz="1100" smtClean="0"/>
              <a:t>Es fehlen Schulungen zur Weiterbildung.</a:t>
            </a:r>
          </a:p>
          <a:p>
            <a:r>
              <a:rPr lang="de-DE" sz="1100" smtClean="0"/>
              <a:t>Mehr Akquise von Mitgliedern, gerade im Technikbereich fehlen noch Leute.</a:t>
            </a:r>
          </a:p>
          <a:p>
            <a:r>
              <a:rPr lang="de-DE" sz="1100" smtClean="0"/>
              <a:t>Wir brauchen mehr aktive Mitglieder. Manchmal kommt es vor, dass jemand mal keine Zeit hat. (Wie ich z.B. diesen Monat)</a:t>
            </a:r>
          </a:p>
          <a:p>
            <a:r>
              <a:rPr lang="de-DE" sz="1100" smtClean="0"/>
              <a:t>Kommunikation im Verein sollte verbessert werden.</a:t>
            </a:r>
          </a:p>
          <a:p>
            <a:r>
              <a:rPr lang="de-DE" sz="1100" smtClean="0"/>
              <a:t>Ein Angebot an offenen Infoveranstaltungen für Interessierte mit langfristig planbaren Terminstellungen, möglichst abends unter der Woche würde ich mir wünschen.</a:t>
            </a:r>
          </a:p>
          <a:p>
            <a:r>
              <a:rPr lang="de-DE" sz="1100" smtClean="0"/>
              <a:t>Die soziale Komponente des Vereinslebens könnte einen noch stärkeren Fokus vertragen.Wer ist z.B. alles Mitglied?</a:t>
            </a:r>
          </a:p>
          <a:p>
            <a:r>
              <a:rPr lang="de-DE" sz="1100" smtClean="0"/>
              <a:t>Nix</a:t>
            </a:r>
          </a:p>
          <a:p>
            <a:r>
              <a:rPr lang="de-DE" sz="1100" smtClean="0"/>
              <a:t>man sollte sich mehr um den Background kümmern und nicht wie wild immer nur die Router aus den Fenster schmeißen ;)</a:t>
            </a:r>
          </a:p>
          <a:p>
            <a:r>
              <a:rPr lang="de-DE" sz="1100" smtClean="0"/>
              <a:t>Ich würde gerne meine Aufgaben erfüllen aber mir fehlt die zeit :)</a:t>
            </a:r>
          </a:p>
          <a:p>
            <a:r>
              <a:rPr lang="de-DE" sz="1100" smtClean="0"/>
              <a:t>Ich mache mir ein wenig Gedanken darüber, dass wir zu schnell wachsen.</a:t>
            </a:r>
          </a:p>
          <a:p>
            <a:r>
              <a:rPr lang="de-DE" sz="1100" smtClean="0"/>
              <a:t>Das Wiki soll endlich mal wieder öffentlich sein.Ansonsten bin ich als passives Mitglied zufrieden</a:t>
            </a:r>
          </a:p>
          <a:p>
            <a:r>
              <a:rPr lang="de-DE" sz="1100" smtClean="0"/>
              <a:t>Man kann es immer besser machen .. aber so wie sich die Mitglieder hier "ehrenamtlich" bemühen ist ok. Da kann sich so mancher Verein eine Scheibe abschneiden.</a:t>
            </a:r>
          </a:p>
          <a:p>
            <a:r>
              <a:rPr lang="de-DE" sz="1100" smtClean="0"/>
              <a:t>ja.Alle müssen sich ständig verbessern.Mir fehlt das Wiki... Aber das wird ja nun bald wieder;-)Undsonst: keep calm. Eins nach dem anderen.</a:t>
            </a:r>
          </a:p>
          <a:p>
            <a:r>
              <a:rPr lang="de-DE" sz="1100" smtClean="0"/>
              <a:t>Kommunikation. Als (bisher) nicht-teilnehmender an persönlichen Treffen und Teilnehmer der Mailinglisten technik und marketing geht durch die, größtenteils unwichtige, Informationsflut wichtige Kommuniktion unter bzw. die Lust am Lesen verloren. Mein erster Ansatz: Key-Sendungen an eine eigene, dafür reservierte Mailing-Liste. Dadurch ist der Einstieg bei euch schwer und nicht besonders einladend</a:t>
            </a:r>
          </a:p>
          <a:p>
            <a:r>
              <a:rPr lang="de-DE" sz="1100" smtClean="0"/>
              <a:t>Zu wenige Partner für Gateways</a:t>
            </a:r>
          </a:p>
          <a:p>
            <a:r>
              <a:rPr lang="de-DE" sz="1100" smtClean="0"/>
              <a:t>Performance ins Internet</a:t>
            </a:r>
          </a:p>
          <a:p>
            <a:r>
              <a:rPr lang="de-DE" sz="1100" smtClean="0"/>
              <a:t>Weiterbildung für Dummy´s</a:t>
            </a:r>
          </a:p>
          <a:p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36115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Kompetenzen der Umfrageteilnehmer</a:t>
            </a:r>
            <a:endParaRPr lang="de-DE"/>
          </a:p>
        </p:txBody>
      </p:sp>
      <p:graphicFrame>
        <p:nvGraphicFramePr>
          <p:cNvPr id="4" name="Chart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54200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5148064" y="6309320"/>
            <a:ext cx="37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Mehrfachantworten waren möglich</a:t>
            </a:r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7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Danke an alle Teilnehmer!</a:t>
            </a:r>
            <a:endParaRPr lang="de-DE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2339752" y="51054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de-DE" sz="2400" b="1" smtClean="0"/>
              <a:t>Durchführung und Auswertung der Umfrage:</a:t>
            </a:r>
          </a:p>
          <a:p>
            <a:pPr algn="l"/>
            <a:r>
              <a:rPr lang="de-DE" sz="2200" smtClean="0"/>
              <a:t>Corvin Schwarzer (c.schwarzer@harz.freifunk.net)</a:t>
            </a:r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24659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Bildschirmpräsentation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Auswertung der Zufriedenheitsumfrage</vt:lpstr>
      <vt:lpstr>Rahmendaten der Teilnehmer</vt:lpstr>
      <vt:lpstr>Was gefällt dir am Verein?</vt:lpstr>
      <vt:lpstr>Was gefällt dir am meisten?</vt:lpstr>
      <vt:lpstr>Wo muss sich der Verein verbessern?</vt:lpstr>
      <vt:lpstr>Kompetenzen der Umfrageteilnehmer</vt:lpstr>
      <vt:lpstr>Danke an alle Teilnehmer!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Auswertung der Zufriedenheitsumfrage</dc:title>
  <dc:creator>Corvin Schwarzer</dc:creator>
  <cp:lastModifiedBy>Corvin Schwarzer</cp:lastModifiedBy>
  <cp:revision>5</cp:revision>
  <dcterms:created xsi:type="dcterms:W3CDTF">2016-04-17T15:42:48Z</dcterms:created>
  <dcterms:modified xsi:type="dcterms:W3CDTF">2016-04-17T15:57:42Z</dcterms:modified>
</cp:coreProperties>
</file>