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9" r:id="rId22"/>
    <p:sldId id="280" r:id="rId23"/>
    <p:sldId id="282" r:id="rId24"/>
    <p:sldId id="283" r:id="rId25"/>
    <p:sldId id="284" r:id="rId2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78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3258747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58840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f1337410a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f1337410a_1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29591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3697464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3697464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11960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01cb51f4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01cb51f4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57249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b4003b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0b4003b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31420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4275c1bf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4275c1bf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58605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036974646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036974646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16852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f1337410a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f1337410a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65350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0b4003b1e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0b4003b1e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38428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f1337410a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f1337410a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6140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f1337410a_1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f1337410a_1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4010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09abbd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09abbd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8221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0b4003b1e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0b4003b1e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33512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f1337410a_1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f1337410a_1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62136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10b4003b1e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10b4003b1e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50560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f1337410a_1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f1337410a_1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03544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111c128e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111c128ea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81494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01cb51f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101cb51f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5965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19296e49d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19296e49d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75720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9296e49d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9296e49d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0831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09abbd3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009abbd3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20614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19296e49d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19296e49d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01616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9296e49d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19296e49d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53108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9296e49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19296e49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57573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19296e49d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19296e49d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3841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Razvoj višeslojnih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aplikacija u ee.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Uvod u UML i Enterprise Architect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Dijagram klasa - klasa</a:t>
            </a:r>
            <a:endParaRPr/>
          </a:p>
        </p:txBody>
      </p:sp>
      <p:sp>
        <p:nvSpPr>
          <p:cNvPr id="127" name="Google Shape;127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Klasa može biti apstraktna, sa privatnim/javnim/zaštićenim poljima i sa privatnim/javnim/zaštićenim metodama.</a:t>
            </a:r>
            <a:endParaRPr/>
          </a:p>
        </p:txBody>
      </p:sp>
      <p:pic>
        <p:nvPicPr>
          <p:cNvPr id="128" name="Google Shape;128;p24"/>
          <p:cNvPicPr preferRelativeResize="0"/>
          <p:nvPr/>
        </p:nvPicPr>
        <p:blipFill rotWithShape="1">
          <a:blip r:embed="rId3">
            <a:alphaModFix/>
          </a:blip>
          <a:srcRect l="29485" t="26292" r="38200" b="24745"/>
          <a:stretch/>
        </p:blipFill>
        <p:spPr>
          <a:xfrm>
            <a:off x="3094613" y="2051850"/>
            <a:ext cx="2954774" cy="2517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36850" y="617075"/>
            <a:ext cx="1695450" cy="22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Dijagram klasa - klasa (parametri)</a:t>
            </a:r>
            <a:endParaRPr/>
          </a:p>
        </p:txBody>
      </p:sp>
      <p:sp>
        <p:nvSpPr>
          <p:cNvPr id="135" name="Google Shape;135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36" name="Google Shape;13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6850" y="617075"/>
            <a:ext cx="169545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5"/>
          <p:cNvSpPr/>
          <p:nvPr/>
        </p:nvSpPr>
        <p:spPr>
          <a:xfrm>
            <a:off x="5719375" y="2272475"/>
            <a:ext cx="543000" cy="2049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5"/>
          <p:cNvSpPr/>
          <p:nvPr/>
        </p:nvSpPr>
        <p:spPr>
          <a:xfrm>
            <a:off x="6463225" y="3438775"/>
            <a:ext cx="865500" cy="2049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5"/>
          <p:cNvSpPr/>
          <p:nvPr/>
        </p:nvSpPr>
        <p:spPr>
          <a:xfrm>
            <a:off x="6463225" y="3681675"/>
            <a:ext cx="865500" cy="2049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101" y="948899"/>
            <a:ext cx="7075798" cy="468193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Dijagram klasa - asocijacija</a:t>
            </a:r>
            <a:endParaRPr/>
          </a:p>
        </p:txBody>
      </p:sp>
      <p:sp>
        <p:nvSpPr>
          <p:cNvPr id="146" name="Google Shape;146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Klase Automobil i Vlasnik su u asocijaciji, </a:t>
            </a:r>
            <a:r>
              <a:rPr lang="en-GB" b="1"/>
              <a:t>povezane su</a:t>
            </a:r>
            <a:r>
              <a:rPr lang="en-GB"/>
              <a:t>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Vlasnik ima jedan ili više automobila. On zna gde su oni, jer postoji navigacija ka automobilima, ali to je privatna informacija.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Automobil može da ima jednog vlasnika, jer u suprotnom još nije prodat. On nema informaciju o tome koje njegov vlasnik, jer nema navigaciju ka njemu.</a:t>
            </a:r>
            <a:endParaRPr/>
          </a:p>
        </p:txBody>
      </p:sp>
      <p:pic>
        <p:nvPicPr>
          <p:cNvPr id="147" name="Google Shape;147;p26"/>
          <p:cNvPicPr preferRelativeResize="0"/>
          <p:nvPr/>
        </p:nvPicPr>
        <p:blipFill rotWithShape="1">
          <a:blip r:embed="rId3">
            <a:alphaModFix/>
          </a:blip>
          <a:srcRect l="14637" t="23820" r="29726" b="47282"/>
          <a:stretch/>
        </p:blipFill>
        <p:spPr>
          <a:xfrm>
            <a:off x="2028375" y="3083225"/>
            <a:ext cx="5087227" cy="1485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36850" y="626600"/>
            <a:ext cx="1695450" cy="20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Dijagram klasa - asocijacija (dodatak)</a:t>
            </a:r>
            <a:endParaRPr/>
          </a:p>
        </p:txBody>
      </p:sp>
      <p:sp>
        <p:nvSpPr>
          <p:cNvPr id="154" name="Google Shape;154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55" name="Google Shape;15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6850" y="626600"/>
            <a:ext cx="1695450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7"/>
          <p:cNvPicPr preferRelativeResize="0"/>
          <p:nvPr/>
        </p:nvPicPr>
        <p:blipFill rotWithShape="1">
          <a:blip r:embed="rId4">
            <a:alphaModFix/>
          </a:blip>
          <a:srcRect l="12801" t="17626" r="44569" b="19603"/>
          <a:stretch/>
        </p:blipFill>
        <p:spPr>
          <a:xfrm>
            <a:off x="2622950" y="1247062"/>
            <a:ext cx="3898100" cy="3227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Koka-jaje problem, u čemu je problem?</a:t>
            </a:r>
            <a:endParaRPr/>
          </a:p>
        </p:txBody>
      </p:sp>
      <p:sp>
        <p:nvSpPr>
          <p:cNvPr id="162" name="Google Shape;162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63" name="Google Shape;163;p28"/>
          <p:cNvSpPr txBox="1"/>
          <p:nvPr/>
        </p:nvSpPr>
        <p:spPr>
          <a:xfrm>
            <a:off x="6116200" y="3996125"/>
            <a:ext cx="2715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/>
              <a:t>Šta ne valja ovde?</a:t>
            </a:r>
            <a:endParaRPr sz="2400"/>
          </a:p>
        </p:txBody>
      </p:sp>
      <p:pic>
        <p:nvPicPr>
          <p:cNvPr id="164" name="Google Shape;164;p28"/>
          <p:cNvPicPr preferRelativeResize="0"/>
          <p:nvPr/>
        </p:nvPicPr>
        <p:blipFill rotWithShape="1">
          <a:blip r:embed="rId3">
            <a:alphaModFix/>
          </a:blip>
          <a:srcRect l="3765" t="28626" r="41343" b="51517"/>
          <a:stretch/>
        </p:blipFill>
        <p:spPr>
          <a:xfrm>
            <a:off x="2245725" y="1940663"/>
            <a:ext cx="4652559" cy="126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Dijagram klasa - asocijacija (parametri)</a:t>
            </a:r>
            <a:endParaRPr/>
          </a:p>
        </p:txBody>
      </p:sp>
      <p:sp>
        <p:nvSpPr>
          <p:cNvPr id="170" name="Google Shape;170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71" name="Google Shape;17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6850" y="626600"/>
            <a:ext cx="1695450" cy="20955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9"/>
          <p:cNvSpPr/>
          <p:nvPr/>
        </p:nvSpPr>
        <p:spPr>
          <a:xfrm>
            <a:off x="3039775" y="2462300"/>
            <a:ext cx="1651200" cy="1572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9"/>
          <p:cNvSpPr/>
          <p:nvPr/>
        </p:nvSpPr>
        <p:spPr>
          <a:xfrm>
            <a:off x="3039775" y="3353450"/>
            <a:ext cx="1651200" cy="1572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9"/>
          <p:cNvSpPr/>
          <p:nvPr/>
        </p:nvSpPr>
        <p:spPr>
          <a:xfrm>
            <a:off x="3039775" y="3510650"/>
            <a:ext cx="1651200" cy="1572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755" y="1017725"/>
            <a:ext cx="6907391" cy="5231421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Dijagram klasa - nasleđivanje</a:t>
            </a:r>
            <a:endParaRPr/>
          </a:p>
        </p:txBody>
      </p:sp>
      <p:sp>
        <p:nvSpPr>
          <p:cNvPr id="181" name="Google Shape;181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303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Klasa Jugo </a:t>
            </a:r>
            <a:r>
              <a:rPr lang="en-GB" b="1"/>
              <a:t>nasleđuje </a:t>
            </a:r>
            <a:r>
              <a:rPr lang="en-GB"/>
              <a:t>klasu Automobil.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Automobil je </a:t>
            </a:r>
            <a:r>
              <a:rPr lang="en-GB" i="1"/>
              <a:t>roditeljska</a:t>
            </a:r>
            <a:r>
              <a:rPr lang="en-GB"/>
              <a:t> klasa. Ne zna ko su joj nalsednici, pa ne može ni da ima njihova ponašanja. Jedna klasa može imati proizvoljan broj naslednika. Poseduje javna, privatna i zaštićena polja.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Jugo je klasa </a:t>
            </a:r>
            <a:r>
              <a:rPr lang="en-GB" i="1"/>
              <a:t>naslednik</a:t>
            </a:r>
            <a:r>
              <a:rPr lang="en-GB"/>
              <a:t>. Zna ko joj je roditelj, pa tako može i da se ponaša kao roditelj (</a:t>
            </a:r>
            <a:r>
              <a:rPr lang="en-GB" i="1"/>
              <a:t>casting</a:t>
            </a:r>
            <a:r>
              <a:rPr lang="en-GB"/>
              <a:t>). Jedna klasa može imati samo jednog roditelja. Ima pristup javnim i zaštićenim poljima roditeljske klase.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public - vidljivo svima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protected - vidljivo samo naslednicima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private - vidljivo samo unutar klase</a:t>
            </a:r>
            <a:endParaRPr/>
          </a:p>
        </p:txBody>
      </p:sp>
      <p:pic>
        <p:nvPicPr>
          <p:cNvPr id="182" name="Google Shape;18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7800" y="626600"/>
            <a:ext cx="1714500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30"/>
          <p:cNvPicPr preferRelativeResize="0"/>
          <p:nvPr/>
        </p:nvPicPr>
        <p:blipFill rotWithShape="1">
          <a:blip r:embed="rId4">
            <a:alphaModFix/>
          </a:blip>
          <a:srcRect l="15802" t="18227" r="59949" b="20048"/>
          <a:stretch/>
        </p:blipFill>
        <p:spPr>
          <a:xfrm>
            <a:off x="6615075" y="1395600"/>
            <a:ext cx="2217226" cy="3173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Dijagram klasa - nasleđivanje (dodatak)</a:t>
            </a:r>
            <a:endParaRPr/>
          </a:p>
        </p:txBody>
      </p:sp>
      <p:sp>
        <p:nvSpPr>
          <p:cNvPr id="189" name="Google Shape;189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6303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90" name="Google Shape;19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7800" y="626600"/>
            <a:ext cx="1714500" cy="20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31"/>
          <p:cNvPicPr preferRelativeResize="0"/>
          <p:nvPr/>
        </p:nvPicPr>
        <p:blipFill rotWithShape="1">
          <a:blip r:embed="rId4">
            <a:alphaModFix/>
          </a:blip>
          <a:srcRect l="11849" t="18623" r="20049" b="21781"/>
          <a:stretch/>
        </p:blipFill>
        <p:spPr>
          <a:xfrm>
            <a:off x="1458500" y="1328825"/>
            <a:ext cx="6227000" cy="306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Dijagram klasa - implementacija</a:t>
            </a:r>
            <a:endParaRPr/>
          </a:p>
        </p:txBody>
      </p:sp>
      <p:sp>
        <p:nvSpPr>
          <p:cNvPr id="197" name="Google Shape;197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Klasa Jugo </a:t>
            </a:r>
            <a:r>
              <a:rPr lang="en-GB" b="1"/>
              <a:t>implementira </a:t>
            </a:r>
            <a:r>
              <a:rPr lang="en-GB"/>
              <a:t>interfejs IInstrumentTabla. Interfejs je kolekcija operacija definisana tako da idealistički opisuje određeno ponašanje. Ponašanje </a:t>
            </a:r>
            <a:r>
              <a:rPr lang="en-GB" b="1"/>
              <a:t>ostvaruje</a:t>
            </a:r>
            <a:r>
              <a:rPr lang="en-GB"/>
              <a:t> klasa. Svaka klasa može da implementira proizvoljan broj interfejsa. U C# notaciji imena interfejsa počinje slovom ‘I’.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Interfejs može biti i deklarativan, bez operacija (IAutomobilOtporanNaMetke).</a:t>
            </a:r>
            <a:endParaRPr/>
          </a:p>
        </p:txBody>
      </p:sp>
      <p:pic>
        <p:nvPicPr>
          <p:cNvPr id="198" name="Google Shape;19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7800" y="621825"/>
            <a:ext cx="171450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32"/>
          <p:cNvPicPr preferRelativeResize="0"/>
          <p:nvPr/>
        </p:nvPicPr>
        <p:blipFill rotWithShape="1">
          <a:blip r:embed="rId4">
            <a:alphaModFix/>
          </a:blip>
          <a:srcRect l="19560" t="28418" r="31080" b="42464"/>
          <a:stretch/>
        </p:blipFill>
        <p:spPr>
          <a:xfrm>
            <a:off x="2315388" y="3071975"/>
            <a:ext cx="4513227" cy="1496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32"/>
          <p:cNvPicPr preferRelativeResize="0"/>
          <p:nvPr/>
        </p:nvPicPr>
        <p:blipFill rotWithShape="1">
          <a:blip r:embed="rId5">
            <a:alphaModFix/>
          </a:blip>
          <a:srcRect l="55470" t="48663" r="32099" b="30847"/>
          <a:stretch/>
        </p:blipFill>
        <p:spPr>
          <a:xfrm>
            <a:off x="5051950" y="3067350"/>
            <a:ext cx="1714501" cy="15061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Dijagram klasa - agregacija</a:t>
            </a:r>
            <a:endParaRPr/>
          </a:p>
        </p:txBody>
      </p:sp>
      <p:sp>
        <p:nvSpPr>
          <p:cNvPr id="206" name="Google Shape;206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Klasa Automobil agregira klasu Točak, </a:t>
            </a:r>
            <a:r>
              <a:rPr lang="en-GB" b="1"/>
              <a:t>sadrži je</a:t>
            </a:r>
            <a:r>
              <a:rPr lang="en-GB"/>
              <a:t>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Automobil </a:t>
            </a:r>
            <a:r>
              <a:rPr lang="en-GB" b="1"/>
              <a:t>se sastoji</a:t>
            </a:r>
            <a:r>
              <a:rPr lang="en-GB"/>
              <a:t> od točkova, odnosno, točak </a:t>
            </a:r>
            <a:r>
              <a:rPr lang="en-GB" b="1"/>
              <a:t>je deo</a:t>
            </a:r>
            <a:r>
              <a:rPr lang="en-GB"/>
              <a:t> automobila.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Agregacija je specialni slučaj asocijacije, odnos deo-celina.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Romb se nalazi pored kontejnerske klase.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Klase mogu postojati kao nezavisni elementi.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Ako se uništi Automobil, Točkovi mogu nastaviti da postoje.</a:t>
            </a:r>
            <a:endParaRPr/>
          </a:p>
        </p:txBody>
      </p:sp>
      <p:pic>
        <p:nvPicPr>
          <p:cNvPr id="207" name="Google Shape;207;p33"/>
          <p:cNvPicPr preferRelativeResize="0"/>
          <p:nvPr/>
        </p:nvPicPr>
        <p:blipFill rotWithShape="1">
          <a:blip r:embed="rId3">
            <a:alphaModFix/>
          </a:blip>
          <a:srcRect l="14522" t="32378" r="28121" b="42226"/>
          <a:stretch/>
        </p:blipFill>
        <p:spPr>
          <a:xfrm>
            <a:off x="1949600" y="3263300"/>
            <a:ext cx="5244801" cy="130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17800" y="631350"/>
            <a:ext cx="1714500" cy="20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 podataka i modeliranje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Model je pojednostavljenje realnosti. To je apstrakcija realnog ili planiranog sistema iz određenog ugla posmatranja.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Model podataka organizuje poznate činjenice i standardizuje kako se one odnose jedna prema drugoj.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Modeliranje je važnije što je sistem kompleksniji.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Dijagram klasa - agregacija (dodatak)</a:t>
            </a:r>
            <a:endParaRPr/>
          </a:p>
        </p:txBody>
      </p:sp>
      <p:sp>
        <p:nvSpPr>
          <p:cNvPr id="214" name="Google Shape;214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15" name="Google Shape;21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17800" y="631350"/>
            <a:ext cx="1714500" cy="2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34"/>
          <p:cNvPicPr preferRelativeResize="0"/>
          <p:nvPr/>
        </p:nvPicPr>
        <p:blipFill rotWithShape="1">
          <a:blip r:embed="rId4">
            <a:alphaModFix/>
          </a:blip>
          <a:srcRect l="9651" t="11174" r="43494" b="21061"/>
          <a:stretch/>
        </p:blipFill>
        <p:spPr>
          <a:xfrm>
            <a:off x="2567662" y="1152475"/>
            <a:ext cx="4008673" cy="348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Dijagram klasa - kompozicija</a:t>
            </a:r>
            <a:endParaRPr/>
          </a:p>
        </p:txBody>
      </p:sp>
      <p:sp>
        <p:nvSpPr>
          <p:cNvPr id="233" name="Google Shape;233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Klasa Automobil je u kompoziciji sa klasom Šasija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Osnovni deo Automobila je Šasija, u ovom modelu Šasija uvek mora pripadati nekom automobilu.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Kompozicija je specialni slučaj agregacije, deo i celina su čvrsto povezani.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Ako se uništi Automobil, uništava se i Šasija.</a:t>
            </a:r>
            <a:endParaRPr/>
          </a:p>
        </p:txBody>
      </p:sp>
      <p:pic>
        <p:nvPicPr>
          <p:cNvPr id="234" name="Google Shape;23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08263" y="621825"/>
            <a:ext cx="1724025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36"/>
          <p:cNvPicPr preferRelativeResize="0"/>
          <p:nvPr/>
        </p:nvPicPr>
        <p:blipFill rotWithShape="1">
          <a:blip r:embed="rId4">
            <a:alphaModFix/>
          </a:blip>
          <a:srcRect l="15511" t="19788" r="34272" b="50141"/>
          <a:stretch/>
        </p:blipFill>
        <p:spPr>
          <a:xfrm>
            <a:off x="2423963" y="3022225"/>
            <a:ext cx="4296075" cy="1546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Dijagram klasa - kompozicija (dodatak)</a:t>
            </a:r>
            <a:endParaRPr/>
          </a:p>
        </p:txBody>
      </p:sp>
      <p:sp>
        <p:nvSpPr>
          <p:cNvPr id="241" name="Google Shape;241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42" name="Google Shape;24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08263" y="621825"/>
            <a:ext cx="1724025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37"/>
          <p:cNvPicPr preferRelativeResize="0"/>
          <p:nvPr/>
        </p:nvPicPr>
        <p:blipFill rotWithShape="1">
          <a:blip r:embed="rId4">
            <a:alphaModFix/>
          </a:blip>
          <a:srcRect l="9394" t="11029" r="39962" b="11786"/>
          <a:stretch/>
        </p:blipFill>
        <p:spPr>
          <a:xfrm>
            <a:off x="2405538" y="1152475"/>
            <a:ext cx="4332926" cy="397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Dijagram klasa</a:t>
            </a:r>
            <a:endParaRPr/>
          </a:p>
        </p:txBody>
      </p:sp>
      <p:sp>
        <p:nvSpPr>
          <p:cNvPr id="260" name="Google Shape;260;p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Domaći zadatak: proširiti dati dijagram sa dodatnim poljima, odnosima, klasama i interfejsima koji bi učinili specifikaciju potpunijom.</a:t>
            </a:r>
            <a:endParaRPr/>
          </a:p>
        </p:txBody>
      </p:sp>
      <p:pic>
        <p:nvPicPr>
          <p:cNvPr id="261" name="Google Shape;261;p39"/>
          <p:cNvPicPr preferRelativeResize="0"/>
          <p:nvPr/>
        </p:nvPicPr>
        <p:blipFill rotWithShape="1">
          <a:blip r:embed="rId3">
            <a:alphaModFix/>
          </a:blip>
          <a:srcRect l="10166" t="16040" r="24117" b="32380"/>
          <a:stretch/>
        </p:blipFill>
        <p:spPr>
          <a:xfrm>
            <a:off x="1760750" y="1915925"/>
            <a:ext cx="5622498" cy="2652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Agregacija ili kompozicija?</a:t>
            </a:r>
            <a:endParaRPr/>
          </a:p>
        </p:txBody>
      </p:sp>
      <p:sp>
        <p:nvSpPr>
          <p:cNvPr id="267" name="Google Shape;267;p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268" name="Google Shape;268;p40"/>
          <p:cNvPicPr preferRelativeResize="0"/>
          <p:nvPr/>
        </p:nvPicPr>
        <p:blipFill rotWithShape="1">
          <a:blip r:embed="rId3">
            <a:alphaModFix/>
          </a:blip>
          <a:srcRect l="13786" t="13465" r="53827" b="40688"/>
          <a:stretch/>
        </p:blipFill>
        <p:spPr>
          <a:xfrm>
            <a:off x="2893935" y="1712600"/>
            <a:ext cx="3356123" cy="285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Zadatak</a:t>
            </a:r>
            <a:endParaRPr/>
          </a:p>
        </p:txBody>
      </p:sp>
      <p:sp>
        <p:nvSpPr>
          <p:cNvPr id="274" name="Google Shape;274;p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Napisati dijagram klasa u jeziku UML sledećeg sistema klasa: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Kuća se opisuje atributima grad, ulica, broj, i da li je zaključana.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Osoba se opisuje atributima ime i prezime i mogu li da otključaju kuću.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Apstraktni Uređaj ima ime i može da se upali.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Uređaj nasleđuju Šporet i Toster.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Kuća zna ko je vlasnik, a čine je ukućani i uređaji.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Ukućani znaju gde im je kuća.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Unified Modeling Language - UML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UML je grafički jezik za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vizuelizaciju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specifikaciju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konstruisanje i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dokumentovanje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UML je veštački grafički jezik koji može da se koristi da se iskaže informacija, znanje, ili sistem, kroz definisana pravila. Pravila se koriste za implementaciju značenja delova neke strukture.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UML</a:t>
            </a:r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Elementi UML-a su: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Osnovni gradivni blokovi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Pravila za povezivanje gradivnih blokova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Opšti mehanizmi koji se primenjuju u UML-u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Gradivni blokovi UML-a 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Stvari (</a:t>
            </a:r>
            <a:r>
              <a:rPr lang="en-GB" i="1"/>
              <a:t>things</a:t>
            </a:r>
            <a:r>
              <a:rPr lang="en-GB"/>
              <a:t>): klasa, interfejs,komponenta, paket, napomena...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Relacije (</a:t>
            </a:r>
            <a:r>
              <a:rPr lang="en-GB" i="1"/>
              <a:t>relationships</a:t>
            </a:r>
            <a:r>
              <a:rPr lang="en-GB"/>
              <a:t>): generalizacija, realizacija, asocijacija, zavisnost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Dijagrami (</a:t>
            </a:r>
            <a:r>
              <a:rPr lang="en-GB" i="1"/>
              <a:t>dijagrams</a:t>
            </a:r>
            <a:r>
              <a:rPr lang="en-GB"/>
              <a:t>) grupišu interesantne skupove povezanih stvari: dijagram klasa, dijagram sekvence, aktivnosti, slučajeva korišćenja...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Na osnovu uglova posmatranja, UML definiše tri grupe diagrama, sa ukupno trinaest tipova: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Strukturalne: </a:t>
            </a:r>
            <a:r>
              <a:rPr lang="en-GB" i="1"/>
              <a:t>Class, Object, Component, Composite Structure, </a:t>
            </a:r>
            <a:r>
              <a:rPr lang="en-GB"/>
              <a:t>i </a:t>
            </a:r>
            <a:r>
              <a:rPr lang="en-GB" i="1"/>
              <a:t>Deployment </a:t>
            </a:r>
            <a:r>
              <a:rPr lang="en-GB"/>
              <a:t>dijagram.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Ponašanja: </a:t>
            </a:r>
            <a:r>
              <a:rPr lang="en-GB" i="1"/>
              <a:t>Use Case, Activity Diagram,</a:t>
            </a:r>
            <a:r>
              <a:rPr lang="en-GB"/>
              <a:t> i </a:t>
            </a:r>
            <a:r>
              <a:rPr lang="en-GB" i="1"/>
              <a:t>State Machine</a:t>
            </a:r>
            <a:r>
              <a:rPr lang="en-GB"/>
              <a:t> dijagram.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Interakacije: </a:t>
            </a:r>
            <a:r>
              <a:rPr lang="en-GB" i="1"/>
              <a:t>Sequence, Communication, Timing, </a:t>
            </a:r>
            <a:r>
              <a:rPr lang="en-GB"/>
              <a:t>i </a:t>
            </a:r>
            <a:r>
              <a:rPr lang="en-GB" i="1"/>
              <a:t>Interaction Overview </a:t>
            </a:r>
            <a:r>
              <a:rPr lang="en-GB"/>
              <a:t>dijagram.</a:t>
            </a: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UML dijagrami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Alati za modelovanje UML-a</a:t>
            </a:r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sr-Latn-RS" dirty="0" smtClean="0"/>
              <a:t>NClass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 smtClean="0"/>
              <a:t>Enterprise </a:t>
            </a:r>
            <a:r>
              <a:rPr lang="en-GB" dirty="0"/>
              <a:t>Architect - </a:t>
            </a:r>
            <a:r>
              <a:rPr lang="en-GB" i="1" dirty="0" err="1"/>
              <a:t>Sparx</a:t>
            </a:r>
            <a:r>
              <a:rPr lang="en-GB" i="1" dirty="0"/>
              <a:t> Systems</a:t>
            </a:r>
            <a:endParaRPr i="1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 err="1"/>
              <a:t>PowerDesigner</a:t>
            </a:r>
            <a:r>
              <a:rPr lang="en-GB" dirty="0"/>
              <a:t> - </a:t>
            </a:r>
            <a:r>
              <a:rPr lang="en-GB" i="1" dirty="0"/>
              <a:t>Sybase</a:t>
            </a:r>
            <a:endParaRPr i="1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Eclipse (UML2 Tools) - </a:t>
            </a:r>
            <a:r>
              <a:rPr lang="en-GB" i="1" dirty="0"/>
              <a:t>Eclipse Foundation</a:t>
            </a:r>
            <a:endParaRPr i="1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 err="1"/>
              <a:t>UModel</a:t>
            </a:r>
            <a:r>
              <a:rPr lang="en-GB" dirty="0"/>
              <a:t> - </a:t>
            </a:r>
            <a:r>
              <a:rPr lang="en-GB" i="1" dirty="0" err="1"/>
              <a:t>Altova</a:t>
            </a:r>
            <a:endParaRPr i="1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Visio - </a:t>
            </a:r>
            <a:r>
              <a:rPr lang="en-GB" i="1" dirty="0"/>
              <a:t>Microsoft</a:t>
            </a:r>
            <a:endParaRPr i="1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...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Latn-RS" dirty="0" smtClean="0"/>
              <a:t>NClass</a:t>
            </a:r>
            <a:endParaRPr dirty="0"/>
          </a:p>
        </p:txBody>
      </p:sp>
      <p:sp>
        <p:nvSpPr>
          <p:cNvPr id="91" name="Google Shape;91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File &gt; </a:t>
            </a:r>
            <a:r>
              <a:rPr lang="en-GB" dirty="0" smtClean="0"/>
              <a:t>New</a:t>
            </a:r>
            <a:r>
              <a:rPr lang="sr-Latn-RS" dirty="0" smtClean="0"/>
              <a:t> </a:t>
            </a:r>
            <a:r>
              <a:rPr lang="en-GB" dirty="0"/>
              <a:t>&gt; </a:t>
            </a:r>
            <a:r>
              <a:rPr lang="en-GB" dirty="0" smtClean="0"/>
              <a:t>Project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dirty="0" err="1" smtClean="0"/>
              <a:t>Ovim</a:t>
            </a:r>
            <a:r>
              <a:rPr lang="en-GB" dirty="0" smtClean="0"/>
              <a:t> </a:t>
            </a:r>
            <a:r>
              <a:rPr lang="en-GB" dirty="0" err="1"/>
              <a:t>postupkom</a:t>
            </a:r>
            <a:r>
              <a:rPr lang="en-GB" dirty="0"/>
              <a:t> </a:t>
            </a:r>
            <a:r>
              <a:rPr lang="en-GB" dirty="0" err="1"/>
              <a:t>kreirali</a:t>
            </a:r>
            <a:r>
              <a:rPr lang="en-GB" dirty="0"/>
              <a:t> </a:t>
            </a:r>
            <a:r>
              <a:rPr lang="en-GB" dirty="0" err="1"/>
              <a:t>smo</a:t>
            </a:r>
            <a:r>
              <a:rPr lang="en-GB" dirty="0"/>
              <a:t> </a:t>
            </a:r>
            <a:r>
              <a:rPr lang="en-GB" dirty="0" err="1"/>
              <a:t>novi</a:t>
            </a:r>
            <a:r>
              <a:rPr lang="en-GB" dirty="0"/>
              <a:t> </a:t>
            </a:r>
            <a:r>
              <a:rPr lang="en-GB" dirty="0" err="1"/>
              <a:t>projekat</a:t>
            </a:r>
            <a:r>
              <a:rPr lang="en-GB" dirty="0"/>
              <a:t>, </a:t>
            </a:r>
            <a:r>
              <a:rPr lang="en-GB" dirty="0" err="1"/>
              <a:t>sa</a:t>
            </a:r>
            <a:r>
              <a:rPr lang="en-GB" dirty="0"/>
              <a:t> </a:t>
            </a:r>
            <a:r>
              <a:rPr lang="en-GB" dirty="0" err="1"/>
              <a:t>jednim</a:t>
            </a:r>
            <a:r>
              <a:rPr lang="en-GB" dirty="0"/>
              <a:t> </a:t>
            </a:r>
            <a:r>
              <a:rPr lang="en-GB" dirty="0" err="1"/>
              <a:t>klasnim</a:t>
            </a:r>
            <a:r>
              <a:rPr lang="en-GB" dirty="0"/>
              <a:t> </a:t>
            </a:r>
            <a:r>
              <a:rPr lang="en-GB" dirty="0" err="1"/>
              <a:t>dijagramom</a:t>
            </a:r>
            <a:r>
              <a:rPr lang="en-GB" dirty="0"/>
              <a:t>.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Enterprise Architect - alati</a:t>
            </a:r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Toolbox:</a:t>
            </a:r>
            <a:endParaRPr dirty="0"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 dirty="0"/>
              <a:t>Class, </a:t>
            </a:r>
            <a:r>
              <a:rPr lang="en-GB" dirty="0" err="1"/>
              <a:t>dodavanje</a:t>
            </a:r>
            <a:r>
              <a:rPr lang="en-GB" dirty="0"/>
              <a:t>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Package - </a:t>
            </a:r>
            <a:r>
              <a:rPr lang="en-GB" dirty="0" err="1"/>
              <a:t>organizacioni</a:t>
            </a:r>
            <a:r>
              <a:rPr lang="en-GB" dirty="0"/>
              <a:t> </a:t>
            </a:r>
            <a:r>
              <a:rPr lang="en-GB" dirty="0" err="1"/>
              <a:t>paket</a:t>
            </a:r>
            <a:r>
              <a:rPr lang="en-GB" dirty="0"/>
              <a:t> </a:t>
            </a:r>
            <a:r>
              <a:rPr lang="en-GB" dirty="0" err="1"/>
              <a:t>elemenata</a:t>
            </a:r>
            <a:r>
              <a:rPr lang="en-GB" dirty="0"/>
              <a:t> (namespace)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Class - </a:t>
            </a:r>
            <a:r>
              <a:rPr lang="en-GB" dirty="0" err="1"/>
              <a:t>klasa</a:t>
            </a:r>
            <a:r>
              <a:rPr lang="en-GB" dirty="0"/>
              <a:t> (</a:t>
            </a:r>
            <a:r>
              <a:rPr lang="en-GB" dirty="0" err="1"/>
              <a:t>Automobil</a:t>
            </a:r>
            <a:r>
              <a:rPr lang="en-GB" dirty="0"/>
              <a:t>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Interface - </a:t>
            </a:r>
            <a:r>
              <a:rPr lang="en-GB" dirty="0" err="1"/>
              <a:t>interfejs</a:t>
            </a:r>
            <a:r>
              <a:rPr lang="en-GB" dirty="0"/>
              <a:t> (</a:t>
            </a:r>
            <a:r>
              <a:rPr lang="en-GB" dirty="0" err="1"/>
              <a:t>InstrumentTabla</a:t>
            </a:r>
            <a:r>
              <a:rPr lang="en-GB" dirty="0"/>
              <a:t>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/>
              <a:t>Data Type - </a:t>
            </a:r>
            <a:r>
              <a:rPr lang="en-GB" dirty="0" err="1"/>
              <a:t>složeni</a:t>
            </a:r>
            <a:r>
              <a:rPr lang="en-GB" dirty="0"/>
              <a:t> tip, </a:t>
            </a:r>
            <a:r>
              <a:rPr lang="en-GB" dirty="0" err="1"/>
              <a:t>struktura</a:t>
            </a:r>
            <a:r>
              <a:rPr lang="en-GB" dirty="0"/>
              <a:t> (</a:t>
            </a:r>
            <a:r>
              <a:rPr lang="en-GB" dirty="0" err="1"/>
              <a:t>DateTime</a:t>
            </a:r>
            <a:r>
              <a:rPr lang="en-GB" dirty="0"/>
              <a:t>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 dirty="0" err="1" smtClean="0"/>
              <a:t>Enum</a:t>
            </a:r>
            <a:r>
              <a:rPr lang="en-GB" dirty="0" smtClean="0"/>
              <a:t> </a:t>
            </a:r>
            <a:r>
              <a:rPr lang="en-GB" dirty="0"/>
              <a:t>- </a:t>
            </a:r>
            <a:r>
              <a:rPr lang="en-GB" dirty="0" err="1"/>
              <a:t>enumeracija</a:t>
            </a:r>
            <a:r>
              <a:rPr lang="en-GB" dirty="0"/>
              <a:t> (RED, BLUE, YELLOW</a:t>
            </a:r>
            <a:r>
              <a:rPr lang="en-GB" dirty="0" smtClean="0"/>
              <a:t>)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4666" y="731375"/>
            <a:ext cx="1857634" cy="30103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Enterprise Architect - alati</a:t>
            </a:r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Toolbox:</a:t>
            </a:r>
            <a:endParaRPr/>
          </a:p>
          <a:p>
            <a:pPr marL="457200" lvl="0" indent="-342900" algn="l" rtl="0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Class Relationships, relacije: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Associate - </a:t>
            </a:r>
            <a:r>
              <a:rPr lang="en-GB" i="1"/>
              <a:t>asocijacija</a:t>
            </a:r>
            <a:r>
              <a:rPr lang="en-GB"/>
              <a:t>, odnos dve klase (Automobil - Vlasnik)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Generalize - nasleđivanje (Automobil - Jugo)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Compose - </a:t>
            </a:r>
            <a:r>
              <a:rPr lang="en-GB" i="1"/>
              <a:t>kompozicija</a:t>
            </a:r>
            <a:r>
              <a:rPr lang="en-GB"/>
              <a:t>, sastavljen od zavisnih elemenata (Automobil-Motor; Knjiga-Stranica)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Aggregate - </a:t>
            </a:r>
            <a:r>
              <a:rPr lang="en-GB" i="1"/>
              <a:t>agregacija</a:t>
            </a:r>
            <a:r>
              <a:rPr lang="en-GB"/>
              <a:t>, sadrži zavisne elemente (Automobil - Točak)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Association Class - dodatak vezi (Automobil - Putovanje + Potrošnja tokom puta)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Assembly - povezivanje komponenti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Realize - implementacija interfejsa (Automobil - Instrument tabla, Alarm, GPS Navigacija)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Template Binding - generička klasa (class Distributer&lt;X&gt; where X : ZastavaKG)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Nesting - unutrašnja klasa (Automobil - DeloviAutomobila)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Package Merge - spajanje paketa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Package Import - uvoz paketa</a:t>
            </a:r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2915" y="0"/>
            <a:ext cx="1663721" cy="261916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964</Words>
  <Application>Microsoft Office PowerPoint</Application>
  <PresentationFormat>On-screen Show (16:9)</PresentationFormat>
  <Paragraphs>108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Arial</vt:lpstr>
      <vt:lpstr>Simple Light</vt:lpstr>
      <vt:lpstr>Razvoj višeslojnih  aplikacija u ee.</vt:lpstr>
      <vt:lpstr>Model podataka i modeliranje</vt:lpstr>
      <vt:lpstr>Unified Modeling Language - UML</vt:lpstr>
      <vt:lpstr>UML</vt:lpstr>
      <vt:lpstr>UML dijagrami</vt:lpstr>
      <vt:lpstr>Alati za modelovanje UML-a</vt:lpstr>
      <vt:lpstr>NClass</vt:lpstr>
      <vt:lpstr>Enterprise Architect - alati</vt:lpstr>
      <vt:lpstr>Enterprise Architect - alati</vt:lpstr>
      <vt:lpstr>Dijagram klasa - klasa</vt:lpstr>
      <vt:lpstr>Dijagram klasa - klasa (parametri)</vt:lpstr>
      <vt:lpstr>Dijagram klasa - asocijacija</vt:lpstr>
      <vt:lpstr>Dijagram klasa - asocijacija (dodatak)</vt:lpstr>
      <vt:lpstr>Koka-jaje problem, u čemu je problem?</vt:lpstr>
      <vt:lpstr>Dijagram klasa - asocijacija (parametri)</vt:lpstr>
      <vt:lpstr>Dijagram klasa - nasleđivanje</vt:lpstr>
      <vt:lpstr>Dijagram klasa - nasleđivanje (dodatak)</vt:lpstr>
      <vt:lpstr>Dijagram klasa - implementacija</vt:lpstr>
      <vt:lpstr>Dijagram klasa - agregacija</vt:lpstr>
      <vt:lpstr>Dijagram klasa - agregacija (dodatak)</vt:lpstr>
      <vt:lpstr>Dijagram klasa - kompozicija</vt:lpstr>
      <vt:lpstr>Dijagram klasa - kompozicija (dodatak)</vt:lpstr>
      <vt:lpstr>Dijagram klasa</vt:lpstr>
      <vt:lpstr>Agregacija ili kompozicija?</vt:lpstr>
      <vt:lpstr>Zadatak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Razvoj višeslojnih  aplikacija u ee.</dc:title>
  <cp:lastModifiedBy>Tanja Loknica</cp:lastModifiedBy>
  <cp:revision>2</cp:revision>
  <dcterms:modified xsi:type="dcterms:W3CDTF">2024-02-26T07:48:53Z</dcterms:modified>
</cp:coreProperties>
</file>