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ulmye3RDkDYKqqPmpouKKKQwA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Razvoj višeslojnih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aplikacija u ee.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4"/>
            <a:ext cx="8520600" cy="130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dirty="0"/>
              <a:t>Pro</a:t>
            </a:r>
            <a:r>
              <a:rPr lang="sr-Latn-RS" dirty="0"/>
              <a:t>jektni</a:t>
            </a:r>
            <a:r>
              <a:rPr lang="en-GB" dirty="0"/>
              <a:t> </a:t>
            </a:r>
            <a:r>
              <a:rPr lang="en-GB" dirty="0" err="1"/>
              <a:t>obrasci</a:t>
            </a:r>
            <a:endParaRPr lang="sr-Latn-RS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sr-Latn-RS" dirty="0"/>
              <a:t>Uvod, Command, Adapter, State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Kada primenjivati obrazac Adapter?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11" name="Google Shape;111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Kada je potrebno iskoristiti već postojeću klasu čiji interfejs ne odgovara potrebama – primenjuje se naknadno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Kada želimo da napravimo klasu koja je će u budućnosti sarađivati sa nepovezanim i nepredviđenim klasama u sistemu (čiji interfejsi ne moraju biti kompatibilni)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 varijanta - Klasni adapter</a:t>
            </a:r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višestruko nasleđivanje</a:t>
            </a:r>
            <a:endParaRPr/>
          </a:p>
        </p:txBody>
      </p:sp>
      <p:pic>
        <p:nvPicPr>
          <p:cNvPr id="118" name="Google Shape;118;p11"/>
          <p:cNvPicPr preferRelativeResize="0"/>
          <p:nvPr/>
        </p:nvPicPr>
        <p:blipFill rotWithShape="1">
          <a:blip r:embed="rId3">
            <a:alphaModFix/>
          </a:blip>
          <a:srcRect l="11095" t="19789" r="22304" b="36155"/>
          <a:stretch/>
        </p:blipFill>
        <p:spPr>
          <a:xfrm>
            <a:off x="830750" y="1593100"/>
            <a:ext cx="7482502" cy="297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 varijanta - Klasni adapter</a:t>
            </a:r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Mane i prednosti klasnog adaptera: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Klasni adapter zbog višestrukog nasleđivanja dozvoljava redefinisanje i menjanje ponašanja sa obe strane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Nije moguća adaptacija svih podklasa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Postoji samo jedan objekat, nema veza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II varijanta - Objektni adapter</a:t>
            </a:r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omotač (wrapper)</a:t>
            </a:r>
            <a:endParaRPr/>
          </a:p>
        </p:txBody>
      </p:sp>
      <p:pic>
        <p:nvPicPr>
          <p:cNvPr id="131" name="Google Shape;131;p13"/>
          <p:cNvPicPr preferRelativeResize="0"/>
          <p:nvPr/>
        </p:nvPicPr>
        <p:blipFill rotWithShape="1">
          <a:blip r:embed="rId3">
            <a:alphaModFix/>
          </a:blip>
          <a:srcRect l="9861" t="15168" r="22684" b="45482"/>
          <a:stretch/>
        </p:blipFill>
        <p:spPr>
          <a:xfrm>
            <a:off x="311700" y="1580707"/>
            <a:ext cx="8520599" cy="2988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II varijanta - Objektni adapter</a:t>
            </a:r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Mane i prednosti objektnog adaptera: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 nekim programskim jezicima nije podržano višestruko nasleđivanje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 jednom adapterskom klasom je podržan rad sa svim podklasama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Napomene</a:t>
            </a: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Pluggable adapteri - povećavamo mogućnost ponovne upotrebe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korišćenjem interface-a i abstraknih operacija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korišćenjem delegata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parametrizovani delegati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Dvosmerni adapteri – transparentnost svim klijentima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 zavisnosti od razlike između interfejsa u nekim slučajevima Adapter postaje komplikovan, pa nije opravdano njegovo korišćenje.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Primer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192754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Osoba X je </a:t>
            </a:r>
            <a:r>
              <a:rPr lang="en-GB" dirty="0" err="1"/>
              <a:t>modelovala</a:t>
            </a:r>
            <a:r>
              <a:rPr lang="en-GB" dirty="0"/>
              <a:t> </a:t>
            </a:r>
            <a:r>
              <a:rPr lang="en-GB" dirty="0" err="1"/>
              <a:t>zaposlene</a:t>
            </a:r>
            <a:r>
              <a:rPr lang="en-GB" dirty="0"/>
              <a:t> (</a:t>
            </a:r>
            <a:r>
              <a:rPr lang="en-GB" dirty="0" err="1"/>
              <a:t>Profesor</a:t>
            </a:r>
            <a:r>
              <a:rPr lang="en-GB" dirty="0"/>
              <a:t>, </a:t>
            </a:r>
            <a:r>
              <a:rPr lang="en-GB" dirty="0" err="1"/>
              <a:t>Portir</a:t>
            </a:r>
            <a:r>
              <a:rPr lang="en-GB" dirty="0"/>
              <a:t>, </a:t>
            </a:r>
            <a:r>
              <a:rPr lang="en-GB" dirty="0" err="1"/>
              <a:t>Čistačica</a:t>
            </a:r>
            <a:r>
              <a:rPr lang="en-GB" dirty="0"/>
              <a:t>)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fakultetu</a:t>
            </a:r>
            <a:r>
              <a:rPr lang="en-GB" dirty="0"/>
              <a:t>. </a:t>
            </a:r>
            <a:r>
              <a:rPr lang="en-GB" dirty="0" err="1"/>
              <a:t>Svaki</a:t>
            </a:r>
            <a:r>
              <a:rPr lang="en-GB" dirty="0"/>
              <a:t> </a:t>
            </a:r>
            <a:r>
              <a:rPr lang="en-GB" dirty="0" err="1"/>
              <a:t>zaposleni</a:t>
            </a:r>
            <a:r>
              <a:rPr lang="en-GB" dirty="0"/>
              <a:t> </a:t>
            </a:r>
            <a:r>
              <a:rPr lang="en-GB" dirty="0" err="1"/>
              <a:t>ima</a:t>
            </a:r>
            <a:r>
              <a:rPr lang="en-GB" dirty="0"/>
              <a:t> </a:t>
            </a:r>
            <a:r>
              <a:rPr lang="en-GB" dirty="0" err="1"/>
              <a:t>ime</a:t>
            </a:r>
            <a:r>
              <a:rPr lang="en-GB" dirty="0"/>
              <a:t>, </a:t>
            </a:r>
            <a:r>
              <a:rPr lang="en-GB" dirty="0" err="1"/>
              <a:t>prezime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metodu</a:t>
            </a:r>
            <a:r>
              <a:rPr lang="en-GB" dirty="0"/>
              <a:t> za </a:t>
            </a:r>
            <a:r>
              <a:rPr lang="en-GB" dirty="0" err="1"/>
              <a:t>ispis</a:t>
            </a:r>
            <a:r>
              <a:rPr lang="en-GB" dirty="0"/>
              <a:t>. Sa </a:t>
            </a:r>
            <a:r>
              <a:rPr lang="en-GB" dirty="0" err="1"/>
              <a:t>druge</a:t>
            </a:r>
            <a:r>
              <a:rPr lang="en-GB" dirty="0"/>
              <a:t> </a:t>
            </a:r>
            <a:r>
              <a:rPr lang="en-GB" dirty="0" err="1"/>
              <a:t>strane</a:t>
            </a:r>
            <a:r>
              <a:rPr lang="en-GB" dirty="0"/>
              <a:t> </a:t>
            </a:r>
            <a:r>
              <a:rPr lang="en-GB" dirty="0" err="1"/>
              <a:t>osoba</a:t>
            </a:r>
            <a:r>
              <a:rPr lang="en-GB" dirty="0"/>
              <a:t> Y je </a:t>
            </a:r>
            <a:r>
              <a:rPr lang="en-GB" dirty="0" err="1"/>
              <a:t>modelovala</a:t>
            </a:r>
            <a:r>
              <a:rPr lang="en-GB" dirty="0"/>
              <a:t> </a:t>
            </a:r>
            <a:r>
              <a:rPr lang="en-GB" dirty="0" err="1"/>
              <a:t>Studente</a:t>
            </a:r>
            <a:r>
              <a:rPr lang="en-GB" dirty="0"/>
              <a:t> </a:t>
            </a:r>
            <a:r>
              <a:rPr lang="en-GB" dirty="0" err="1"/>
              <a:t>tako</a:t>
            </a:r>
            <a:r>
              <a:rPr lang="en-GB" dirty="0"/>
              <a:t> </a:t>
            </a:r>
            <a:r>
              <a:rPr lang="en-GB" dirty="0" err="1"/>
              <a:t>što</a:t>
            </a:r>
            <a:r>
              <a:rPr lang="en-GB" dirty="0"/>
              <a:t> je </a:t>
            </a:r>
            <a:r>
              <a:rPr lang="en-GB" dirty="0" err="1"/>
              <a:t>nasledila</a:t>
            </a:r>
            <a:r>
              <a:rPr lang="en-GB" dirty="0"/>
              <a:t> </a:t>
            </a:r>
            <a:r>
              <a:rPr lang="en-GB" dirty="0" err="1"/>
              <a:t>klasu</a:t>
            </a:r>
            <a:r>
              <a:rPr lang="en-GB" dirty="0"/>
              <a:t> Person, </a:t>
            </a:r>
            <a:r>
              <a:rPr lang="en-GB" dirty="0" err="1"/>
              <a:t>koja</a:t>
            </a:r>
            <a:r>
              <a:rPr lang="en-GB" dirty="0"/>
              <a:t> </a:t>
            </a:r>
            <a:r>
              <a:rPr lang="en-GB" dirty="0" err="1"/>
              <a:t>ima</a:t>
            </a:r>
            <a:r>
              <a:rPr lang="en-GB" dirty="0"/>
              <a:t> </a:t>
            </a:r>
            <a:r>
              <a:rPr lang="en-GB" dirty="0" err="1"/>
              <a:t>polja</a:t>
            </a:r>
            <a:r>
              <a:rPr lang="en-GB" dirty="0"/>
              <a:t> </a:t>
            </a:r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lastName</a:t>
            </a:r>
            <a:r>
              <a:rPr lang="en-GB" dirty="0"/>
              <a:t>. Za </a:t>
            </a:r>
            <a:r>
              <a:rPr lang="en-GB" dirty="0" err="1"/>
              <a:t>klasu</a:t>
            </a:r>
            <a:r>
              <a:rPr lang="en-GB" dirty="0"/>
              <a:t>,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kojom</a:t>
            </a:r>
            <a:r>
              <a:rPr lang="en-GB" dirty="0"/>
              <a:t> je </a:t>
            </a:r>
            <a:r>
              <a:rPr lang="en-GB" dirty="0" err="1"/>
              <a:t>modelovan</a:t>
            </a:r>
            <a:r>
              <a:rPr lang="en-GB" dirty="0"/>
              <a:t> student, </a:t>
            </a:r>
            <a:r>
              <a:rPr lang="en-GB" dirty="0" err="1"/>
              <a:t>kreirati</a:t>
            </a:r>
            <a:r>
              <a:rPr lang="en-GB" dirty="0"/>
              <a:t> </a:t>
            </a:r>
            <a:r>
              <a:rPr lang="en-GB" dirty="0" err="1"/>
              <a:t>objektni</a:t>
            </a:r>
            <a:r>
              <a:rPr lang="en-GB" dirty="0"/>
              <a:t> adapter, </a:t>
            </a:r>
            <a:r>
              <a:rPr lang="en-GB" dirty="0" err="1"/>
              <a:t>tako</a:t>
            </a:r>
            <a:r>
              <a:rPr lang="en-GB" dirty="0"/>
              <a:t> da </a:t>
            </a: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/>
              <a:t>mogućnost</a:t>
            </a:r>
            <a:r>
              <a:rPr lang="en-GB" dirty="0"/>
              <a:t> </a:t>
            </a:r>
            <a:r>
              <a:rPr lang="en-GB" dirty="0" err="1"/>
              <a:t>ispisa</a:t>
            </a:r>
            <a:r>
              <a:rPr lang="en-GB" dirty="0"/>
              <a:t> </a:t>
            </a:r>
            <a:r>
              <a:rPr lang="en-GB" dirty="0" err="1"/>
              <a:t>imena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prezimena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za </a:t>
            </a:r>
            <a:r>
              <a:rPr lang="en-GB" dirty="0" err="1"/>
              <a:t>studente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Zadatak</a:t>
            </a: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Konj i Svinja su modelovani sa klasama koje implemetiraju interfejs aktivnosti životinja - IZivotinjskaAktivnost. Aktivnosti su OglasiSe i PomeriSe. U softveru već postoji apstraktna klasa Ptica sa operacijama Leti i Pevaj. Klasu Ptica nasleđuju Labud i Vrabac.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Napraviti adapter tako da sve životinje mogu da izvrše aktivnosti iz interfejsa IZivotinjskaAktivnost. Instancirati iz svake životinje po jedan primerak i pozvati metode iz interfejsa (implementacija metoda treba da ispiše na konzolu šta se dešava, npr „Konj trči“, „Vrabac cvrkuce“ itd.)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Stanje (State)</a:t>
            </a:r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Pripada obrascima </a:t>
            </a:r>
            <a:r>
              <a:rPr lang="en-GB" b="1"/>
              <a:t>ponašanja</a:t>
            </a:r>
            <a:r>
              <a:rPr lang="en-GB"/>
              <a:t> (behavioral patterns)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Namena: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Omogućuje objektu da menja svoje ponašanje u zavisnosti od stanja u kom se nalazi.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Obrazac stanje predstavnja implementaciju mašine stanja u OOP.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Često se kombinuje sa obascem Unikat (Singleton) i Muva (Flyweight).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Mašina stanja (Finite-State Machine - FSM)</a:t>
            </a:r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Mašina stanja, ili konačni automat, predstavlja apstraktnu mašinu, koja u jednom trenutku može biti u tačno jednom stanju, iz konačnog skupa stanja. Prelazi iz jednog u drugo stanje se dešavaju kao odgovor na spoljašnje ulaze. Mašina stanja je definisana listom mogućih stanja, početnim stanjem, i uslovima za prelaz iz stanja u stanje.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Obrazac Stanje implementira svako stanje kao klasu, koja implementira određeni interfejs ili nasleđuje apstraktnu klasu. Prelazi se iniciraju unutar klasa koje predstavljaju određeno stanje, pozivom odgovarajućih metoda.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Pro</a:t>
            </a:r>
            <a:r>
              <a:rPr lang="sr-Latn-RS" dirty="0"/>
              <a:t>jektni</a:t>
            </a:r>
            <a:r>
              <a:rPr lang="en-GB" dirty="0"/>
              <a:t> </a:t>
            </a:r>
            <a:r>
              <a:rPr lang="en-GB" dirty="0" err="1"/>
              <a:t>obrasci</a:t>
            </a:r>
            <a:endParaRPr dirty="0"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GB" dirty="0"/>
              <a:t>U </a:t>
            </a:r>
            <a:r>
              <a:rPr lang="en-GB" dirty="0" err="1"/>
              <a:t>programiranju</a:t>
            </a:r>
            <a:r>
              <a:rPr lang="en-GB" dirty="0"/>
              <a:t>, </a:t>
            </a:r>
            <a:r>
              <a:rPr lang="sr-Latn-RS" dirty="0"/>
              <a:t>p</a:t>
            </a:r>
            <a:r>
              <a:rPr lang="en-GB" dirty="0" err="1"/>
              <a:t>ro</a:t>
            </a:r>
            <a:r>
              <a:rPr lang="sr-Latn-RS" dirty="0"/>
              <a:t>jektni</a:t>
            </a:r>
            <a:r>
              <a:rPr lang="en-GB" dirty="0"/>
              <a:t> </a:t>
            </a:r>
            <a:r>
              <a:rPr lang="en-GB" dirty="0" err="1"/>
              <a:t>obrasci</a:t>
            </a:r>
            <a:r>
              <a:rPr lang="en-GB" dirty="0"/>
              <a:t> </a:t>
            </a:r>
            <a:r>
              <a:rPr lang="en-GB" dirty="0" err="1"/>
              <a:t>predstavljaju</a:t>
            </a:r>
            <a:r>
              <a:rPr lang="en-GB" dirty="0"/>
              <a:t> </a:t>
            </a:r>
            <a:r>
              <a:rPr lang="en-GB" dirty="0" err="1"/>
              <a:t>uopšteni</a:t>
            </a:r>
            <a:r>
              <a:rPr lang="en-GB" dirty="0"/>
              <a:t> </a:t>
            </a:r>
            <a:r>
              <a:rPr lang="en-GB" dirty="0" err="1"/>
              <a:t>pristup</a:t>
            </a:r>
            <a:r>
              <a:rPr lang="en-GB" dirty="0"/>
              <a:t> </a:t>
            </a:r>
            <a:r>
              <a:rPr lang="en-GB" dirty="0" err="1"/>
              <a:t>rešavanju</a:t>
            </a:r>
            <a:r>
              <a:rPr lang="en-GB" dirty="0"/>
              <a:t> </a:t>
            </a:r>
            <a:r>
              <a:rPr lang="en-GB" dirty="0" err="1"/>
              <a:t>čestih</a:t>
            </a:r>
            <a:r>
              <a:rPr lang="en-GB" dirty="0"/>
              <a:t> </a:t>
            </a:r>
            <a:r>
              <a:rPr lang="en-GB" dirty="0" err="1"/>
              <a:t>problema</a:t>
            </a:r>
            <a:r>
              <a:rPr lang="en-GB" dirty="0"/>
              <a:t> u </a:t>
            </a:r>
            <a:r>
              <a:rPr lang="en-GB" dirty="0" err="1"/>
              <a:t>arhitekturi</a:t>
            </a:r>
            <a:r>
              <a:rPr lang="en-GB" dirty="0"/>
              <a:t> </a:t>
            </a:r>
            <a:r>
              <a:rPr lang="en-GB" dirty="0" err="1"/>
              <a:t>softvera</a:t>
            </a:r>
            <a:r>
              <a:rPr lang="en-GB" dirty="0"/>
              <a:t>.</a:t>
            </a:r>
            <a:endParaRPr dirty="0"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Jednostavna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elegantna</a:t>
            </a:r>
            <a:r>
              <a:rPr lang="en-GB" dirty="0"/>
              <a:t> </a:t>
            </a:r>
            <a:r>
              <a:rPr lang="en-GB" dirty="0" err="1"/>
              <a:t>rešenja</a:t>
            </a:r>
            <a:r>
              <a:rPr lang="en-GB" dirty="0"/>
              <a:t> za </a:t>
            </a:r>
            <a:r>
              <a:rPr lang="en-GB" dirty="0" err="1"/>
              <a:t>neke</a:t>
            </a:r>
            <a:r>
              <a:rPr lang="en-GB" dirty="0"/>
              <a:t> </a:t>
            </a:r>
            <a:r>
              <a:rPr lang="en-GB" dirty="0" err="1"/>
              <a:t>opšte</a:t>
            </a:r>
            <a:r>
              <a:rPr lang="en-GB" dirty="0"/>
              <a:t> </a:t>
            </a:r>
            <a:r>
              <a:rPr lang="en-GB" dirty="0" err="1"/>
              <a:t>probleme</a:t>
            </a:r>
            <a:r>
              <a:rPr lang="en-GB" dirty="0"/>
              <a:t> koji se </a:t>
            </a:r>
            <a:r>
              <a:rPr lang="en-GB" dirty="0" err="1"/>
              <a:t>često</a:t>
            </a:r>
            <a:r>
              <a:rPr lang="en-GB" dirty="0"/>
              <a:t> </a:t>
            </a:r>
            <a:r>
              <a:rPr lang="en-GB" dirty="0" err="1"/>
              <a:t>sreću</a:t>
            </a:r>
            <a:r>
              <a:rPr lang="en-GB" dirty="0"/>
              <a:t> u </a:t>
            </a:r>
            <a:r>
              <a:rPr lang="en-GB" dirty="0" err="1"/>
              <a:t>različitim</a:t>
            </a:r>
            <a:r>
              <a:rPr lang="en-GB" dirty="0"/>
              <a:t> </a:t>
            </a:r>
            <a:r>
              <a:rPr lang="en-GB" dirty="0" err="1"/>
              <a:t>kontekstima</a:t>
            </a:r>
            <a:r>
              <a:rPr lang="en-GB" dirty="0"/>
              <a:t> </a:t>
            </a:r>
            <a:r>
              <a:rPr lang="en-GB" dirty="0" err="1"/>
              <a:t>programskih</a:t>
            </a:r>
            <a:r>
              <a:rPr lang="en-GB" dirty="0"/>
              <a:t> </a:t>
            </a:r>
            <a:r>
              <a:rPr lang="en-GB" dirty="0" err="1"/>
              <a:t>rešenja</a:t>
            </a:r>
            <a:r>
              <a:rPr lang="en-GB" dirty="0"/>
              <a:t>.</a:t>
            </a:r>
            <a:endParaRPr dirty="0"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Sadrže</a:t>
            </a:r>
            <a:r>
              <a:rPr lang="en-GB" dirty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nekog</a:t>
            </a:r>
            <a:r>
              <a:rPr lang="en-GB" dirty="0"/>
              <a:t> </a:t>
            </a:r>
            <a:r>
              <a:rPr lang="en-GB" dirty="0" err="1"/>
              <a:t>opšteg</a:t>
            </a:r>
            <a:r>
              <a:rPr lang="en-GB" dirty="0"/>
              <a:t>, </a:t>
            </a:r>
            <a:r>
              <a:rPr lang="en-GB" dirty="0" err="1"/>
              <a:t>često</a:t>
            </a:r>
            <a:r>
              <a:rPr lang="en-GB" dirty="0"/>
              <a:t> </a:t>
            </a:r>
            <a:r>
              <a:rPr lang="en-GB" dirty="0" err="1"/>
              <a:t>sretanog</a:t>
            </a:r>
            <a:r>
              <a:rPr lang="en-GB" dirty="0"/>
              <a:t> </a:t>
            </a:r>
            <a:r>
              <a:rPr lang="en-GB" dirty="0" err="1"/>
              <a:t>projektnog</a:t>
            </a:r>
            <a:r>
              <a:rPr lang="en-GB" dirty="0"/>
              <a:t>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njegovog</a:t>
            </a:r>
            <a:r>
              <a:rPr lang="en-GB" dirty="0"/>
              <a:t> </a:t>
            </a:r>
            <a:r>
              <a:rPr lang="en-GB" dirty="0" err="1"/>
              <a:t>rešenja</a:t>
            </a:r>
            <a:r>
              <a:rPr lang="en-GB" dirty="0"/>
              <a:t>.</a:t>
            </a:r>
            <a:endParaRPr dirty="0"/>
          </a:p>
          <a:p>
            <a:pPr lvl="0" algn="just"/>
            <a:r>
              <a:rPr lang="en-GB" dirty="0"/>
              <a:t>Pro</a:t>
            </a:r>
            <a:r>
              <a:rPr lang="sr-Latn-RS" dirty="0"/>
              <a:t>jektni</a:t>
            </a:r>
            <a:r>
              <a:rPr lang="en-GB" dirty="0"/>
              <a:t> </a:t>
            </a:r>
            <a:r>
              <a:rPr lang="en-GB" dirty="0" err="1"/>
              <a:t>obrazac</a:t>
            </a:r>
            <a:r>
              <a:rPr lang="en-GB" dirty="0"/>
              <a:t> </a:t>
            </a:r>
            <a:r>
              <a:rPr lang="en-GB" dirty="0" err="1"/>
              <a:t>nije</a:t>
            </a:r>
            <a:r>
              <a:rPr lang="en-GB" dirty="0"/>
              <a:t> </a:t>
            </a:r>
            <a:r>
              <a:rPr lang="en-GB" dirty="0" err="1"/>
              <a:t>gotovo</a:t>
            </a:r>
            <a:r>
              <a:rPr lang="en-GB" dirty="0"/>
              <a:t> </a:t>
            </a:r>
            <a:r>
              <a:rPr lang="en-GB" dirty="0" err="1"/>
              <a:t>rešenje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je </a:t>
            </a:r>
            <a:r>
              <a:rPr lang="en-GB" dirty="0" err="1"/>
              <a:t>moguće</a:t>
            </a:r>
            <a:r>
              <a:rPr lang="en-GB" dirty="0"/>
              <a:t> </a:t>
            </a:r>
            <a:r>
              <a:rPr lang="en-GB" dirty="0" err="1"/>
              <a:t>ubaciti</a:t>
            </a:r>
            <a:r>
              <a:rPr lang="en-GB" dirty="0"/>
              <a:t> </a:t>
            </a:r>
            <a:r>
              <a:rPr lang="en-GB" dirty="0" err="1"/>
              <a:t>direktno</a:t>
            </a:r>
            <a:r>
              <a:rPr lang="en-GB" dirty="0"/>
              <a:t> u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/>
              <a:t>kod</a:t>
            </a:r>
            <a:r>
              <a:rPr lang="en-GB" dirty="0"/>
              <a:t>, </a:t>
            </a:r>
            <a:r>
              <a:rPr lang="en-GB" dirty="0" err="1"/>
              <a:t>već</a:t>
            </a:r>
            <a:r>
              <a:rPr lang="en-GB" dirty="0"/>
              <a:t> </a:t>
            </a:r>
            <a:r>
              <a:rPr lang="en-GB" dirty="0" err="1"/>
              <a:t>predstavljaju</a:t>
            </a:r>
            <a:r>
              <a:rPr lang="en-GB" dirty="0"/>
              <a:t> </a:t>
            </a:r>
            <a:r>
              <a:rPr lang="en-GB" dirty="0" err="1"/>
              <a:t>princip</a:t>
            </a:r>
            <a:r>
              <a:rPr lang="en-GB" dirty="0"/>
              <a:t> </a:t>
            </a:r>
            <a:r>
              <a:rPr lang="en-GB" dirty="0" err="1"/>
              <a:t>kako</a:t>
            </a:r>
            <a:r>
              <a:rPr lang="en-GB" dirty="0"/>
              <a:t> </a:t>
            </a:r>
            <a:r>
              <a:rPr lang="en-GB" dirty="0" err="1"/>
              <a:t>rešiti</a:t>
            </a:r>
            <a:r>
              <a:rPr lang="en-GB" dirty="0"/>
              <a:t> </a:t>
            </a:r>
            <a:r>
              <a:rPr lang="en-GB" dirty="0" err="1"/>
              <a:t>određeni</a:t>
            </a:r>
            <a:r>
              <a:rPr lang="en-GB" dirty="0"/>
              <a:t> problem u </a:t>
            </a:r>
            <a:r>
              <a:rPr lang="en-GB" dirty="0" err="1"/>
              <a:t>različitim</a:t>
            </a:r>
            <a:r>
              <a:rPr lang="en-GB" dirty="0"/>
              <a:t> </a:t>
            </a:r>
            <a:r>
              <a:rPr lang="en-GB" dirty="0" err="1"/>
              <a:t>situacijama</a:t>
            </a:r>
            <a:r>
              <a:rPr lang="en-GB" dirty="0"/>
              <a:t>.</a:t>
            </a:r>
            <a:endParaRPr dirty="0"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Predstavljaju</a:t>
            </a:r>
            <a:r>
              <a:rPr lang="en-GB" dirty="0"/>
              <a:t> </a:t>
            </a:r>
            <a:r>
              <a:rPr lang="en-GB" dirty="0" err="1"/>
              <a:t>formalizaciju</a:t>
            </a:r>
            <a:r>
              <a:rPr lang="en-GB" dirty="0"/>
              <a:t> </a:t>
            </a:r>
            <a:r>
              <a:rPr lang="en-GB" dirty="0" err="1"/>
              <a:t>najboljih</a:t>
            </a:r>
            <a:r>
              <a:rPr lang="en-GB" dirty="0"/>
              <a:t> </a:t>
            </a:r>
            <a:r>
              <a:rPr lang="en-GB" dirty="0" err="1"/>
              <a:t>rešenja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prakse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Mašina stanja - primer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Stanja: </a:t>
            </a:r>
            <a:r>
              <a:rPr lang="en-GB" i="1"/>
              <a:t>Connected, Disconnected</a:t>
            </a:r>
            <a:endParaRPr i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Prelazi: </a:t>
            </a:r>
            <a:r>
              <a:rPr lang="en-GB" i="1"/>
              <a:t>Connect, Disconnect, Error</a:t>
            </a:r>
            <a:endParaRPr i="1"/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 l="40990" t="31476" r="14770" b="27024"/>
          <a:stretch/>
        </p:blipFill>
        <p:spPr>
          <a:xfrm>
            <a:off x="2039850" y="1897925"/>
            <a:ext cx="5064302" cy="26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Kada primenjivati obrazac Stanje?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Kada ponašanje objekta zavisi od stanja u kom se nalazi, i, na osnovu toga, mora da prilagodi svoje ponašanje u toku rada (</a:t>
            </a:r>
            <a:r>
              <a:rPr lang="en-GB" i="1"/>
              <a:t>run-time</a:t>
            </a:r>
            <a:r>
              <a:rPr lang="en-GB"/>
              <a:t>).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 slučaju kada operacije imaju velike, višestruke uslove (</a:t>
            </a:r>
            <a:r>
              <a:rPr lang="en-GB" i="1"/>
              <a:t>if-else, switch...</a:t>
            </a:r>
            <a:r>
              <a:rPr lang="en-GB"/>
              <a:t>) koji zavise od stanja u kom se nalazi objekat. Ovakve situacije se obično rešavaju sa jednom ili više enumeracija. U slučaju obrasca Stanja, svako grananje uslova se stavlja u posebnu klasu. Ovim se omogućuje da se svako stanje tretira kao poseban objekat, koji može varirati nezavisno od drugih objekta.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Stanje - dijagram klasa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 rotWithShape="1">
          <a:blip r:embed="rId3">
            <a:alphaModFix/>
          </a:blip>
          <a:srcRect l="3403" t="26686" r="29608" b="18049"/>
          <a:stretch/>
        </p:blipFill>
        <p:spPr>
          <a:xfrm>
            <a:off x="411623" y="1115304"/>
            <a:ext cx="777061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Stanje - prednosti i mane</a:t>
            </a:r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 err="1"/>
              <a:t>Prednosti</a:t>
            </a:r>
            <a:r>
              <a:rPr lang="en-GB" dirty="0"/>
              <a:t>: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Lako se </a:t>
            </a:r>
            <a:r>
              <a:rPr lang="en-GB" dirty="0" err="1"/>
              <a:t>dodaju</a:t>
            </a:r>
            <a:r>
              <a:rPr lang="en-GB" dirty="0"/>
              <a:t> nova </a:t>
            </a:r>
            <a:r>
              <a:rPr lang="en-GB" dirty="0" err="1"/>
              <a:t>stanja</a:t>
            </a:r>
            <a:r>
              <a:rPr lang="en-GB" dirty="0"/>
              <a:t> (SOLID: Open/Close Principle)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Lakše</a:t>
            </a:r>
            <a:r>
              <a:rPr lang="en-GB" dirty="0"/>
              <a:t> je </a:t>
            </a:r>
            <a:r>
              <a:rPr lang="en-GB" dirty="0" err="1"/>
              <a:t>uveriti</a:t>
            </a:r>
            <a:r>
              <a:rPr lang="en-GB" dirty="0"/>
              <a:t> se da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svi</a:t>
            </a:r>
            <a:r>
              <a:rPr lang="en-GB" dirty="0"/>
              <a:t> </a:t>
            </a:r>
            <a:r>
              <a:rPr lang="en-GB" dirty="0" err="1"/>
              <a:t>ulazi</a:t>
            </a:r>
            <a:r>
              <a:rPr lang="en-GB" dirty="0"/>
              <a:t> </a:t>
            </a:r>
            <a:r>
              <a:rPr lang="en-GB" dirty="0" err="1"/>
              <a:t>obrađeni</a:t>
            </a:r>
            <a:r>
              <a:rPr lang="en-GB" dirty="0"/>
              <a:t> </a:t>
            </a:r>
            <a:r>
              <a:rPr lang="en-GB" dirty="0" err="1"/>
              <a:t>nekim</a:t>
            </a:r>
            <a:r>
              <a:rPr lang="en-GB" dirty="0"/>
              <a:t> </a:t>
            </a:r>
            <a:r>
              <a:rPr lang="en-GB" dirty="0" err="1"/>
              <a:t>stanjem</a:t>
            </a:r>
            <a:r>
              <a:rPr lang="en-GB" dirty="0"/>
              <a:t>, </a:t>
            </a:r>
            <a:r>
              <a:rPr lang="en-GB" dirty="0" err="1"/>
              <a:t>jer</a:t>
            </a:r>
            <a:r>
              <a:rPr lang="en-GB" dirty="0"/>
              <a:t> </a:t>
            </a:r>
            <a:r>
              <a:rPr lang="en-GB" dirty="0" err="1"/>
              <a:t>apstraktna</a:t>
            </a:r>
            <a:r>
              <a:rPr lang="en-GB" dirty="0"/>
              <a:t> </a:t>
            </a:r>
            <a:r>
              <a:rPr lang="en-GB" dirty="0" err="1"/>
              <a:t>kasa</a:t>
            </a:r>
            <a:r>
              <a:rPr lang="en-GB" dirty="0"/>
              <a:t> </a:t>
            </a:r>
            <a:r>
              <a:rPr lang="en-GB" dirty="0" err="1"/>
              <a:t>definiše</a:t>
            </a:r>
            <a:r>
              <a:rPr lang="en-GB" dirty="0"/>
              <a:t> </a:t>
            </a:r>
            <a:r>
              <a:rPr lang="en-GB" dirty="0" err="1"/>
              <a:t>prelaze</a:t>
            </a:r>
            <a:r>
              <a:rPr lang="en-GB" dirty="0"/>
              <a:t> </a:t>
            </a:r>
            <a:r>
              <a:rPr lang="en-GB" dirty="0" err="1"/>
              <a:t>putem</a:t>
            </a:r>
            <a:r>
              <a:rPr lang="en-GB" dirty="0"/>
              <a:t> </a:t>
            </a:r>
            <a:r>
              <a:rPr lang="en-GB" dirty="0" err="1"/>
              <a:t>apstraktnih</a:t>
            </a:r>
            <a:r>
              <a:rPr lang="en-GB" dirty="0"/>
              <a:t> </a:t>
            </a:r>
            <a:r>
              <a:rPr lang="en-GB" dirty="0" err="1"/>
              <a:t>funkcija</a:t>
            </a:r>
            <a:r>
              <a:rPr lang="en-GB" dirty="0"/>
              <a:t>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Ponašanje</a:t>
            </a:r>
            <a:r>
              <a:rPr lang="en-GB" dirty="0"/>
              <a:t> u </a:t>
            </a:r>
            <a:r>
              <a:rPr lang="en-GB" dirty="0" err="1"/>
              <a:t>slučaju</a:t>
            </a:r>
            <a:r>
              <a:rPr lang="en-GB" dirty="0"/>
              <a:t> </a:t>
            </a:r>
            <a:r>
              <a:rPr lang="en-GB" dirty="0" err="1"/>
              <a:t>pojedinog</a:t>
            </a:r>
            <a:r>
              <a:rPr lang="en-GB" dirty="0"/>
              <a:t> </a:t>
            </a:r>
            <a:r>
              <a:rPr lang="en-GB" dirty="0" err="1"/>
              <a:t>stanja</a:t>
            </a:r>
            <a:r>
              <a:rPr lang="en-GB" dirty="0"/>
              <a:t> se </a:t>
            </a:r>
            <a:r>
              <a:rPr lang="en-GB" dirty="0" err="1"/>
              <a:t>može</a:t>
            </a:r>
            <a:r>
              <a:rPr lang="en-GB" dirty="0"/>
              <a:t> </a:t>
            </a:r>
            <a:r>
              <a:rPr lang="en-GB" dirty="0" err="1"/>
              <a:t>proširiti</a:t>
            </a:r>
            <a:r>
              <a:rPr lang="en-GB" dirty="0"/>
              <a:t> </a:t>
            </a:r>
            <a:r>
              <a:rPr lang="en-GB" dirty="0" err="1"/>
              <a:t>prostim</a:t>
            </a:r>
            <a:r>
              <a:rPr lang="en-GB" dirty="0"/>
              <a:t> </a:t>
            </a:r>
            <a:r>
              <a:rPr lang="en-GB" dirty="0" err="1"/>
              <a:t>nasleđivanjem</a:t>
            </a:r>
            <a:r>
              <a:rPr lang="en-GB" dirty="0"/>
              <a:t>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Mane: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Teže</a:t>
            </a:r>
            <a:r>
              <a:rPr lang="en-GB" dirty="0"/>
              <a:t> je </a:t>
            </a:r>
            <a:r>
              <a:rPr lang="en-GB" dirty="0" err="1"/>
              <a:t>videti</a:t>
            </a:r>
            <a:r>
              <a:rPr lang="en-GB" dirty="0"/>
              <a:t> </a:t>
            </a:r>
            <a:r>
              <a:rPr lang="en-GB" dirty="0" err="1"/>
              <a:t>sva</a:t>
            </a:r>
            <a:r>
              <a:rPr lang="en-GB" dirty="0"/>
              <a:t> </a:t>
            </a:r>
            <a:r>
              <a:rPr lang="en-GB" dirty="0" err="1"/>
              <a:t>stanja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njihove</a:t>
            </a:r>
            <a:r>
              <a:rPr lang="en-GB" dirty="0"/>
              <a:t> </a:t>
            </a:r>
            <a:r>
              <a:rPr lang="en-GB" dirty="0" err="1"/>
              <a:t>odnose</a:t>
            </a:r>
            <a:r>
              <a:rPr lang="en-GB" dirty="0"/>
              <a:t> </a:t>
            </a:r>
            <a:r>
              <a:rPr lang="en-GB" dirty="0" err="1"/>
              <a:t>kroz</a:t>
            </a:r>
            <a:r>
              <a:rPr lang="en-GB" dirty="0"/>
              <a:t> </a:t>
            </a:r>
            <a:r>
              <a:rPr lang="en-GB" dirty="0" err="1"/>
              <a:t>kod</a:t>
            </a:r>
            <a:r>
              <a:rPr lang="en-GB" dirty="0"/>
              <a:t>, </a:t>
            </a:r>
            <a:r>
              <a:rPr lang="en-GB" dirty="0" err="1"/>
              <a:t>jer</a:t>
            </a:r>
            <a:r>
              <a:rPr lang="en-GB" dirty="0"/>
              <a:t> je </a:t>
            </a:r>
            <a:r>
              <a:rPr lang="en-GB" dirty="0" err="1"/>
              <a:t>logika</a:t>
            </a:r>
            <a:r>
              <a:rPr lang="en-GB" dirty="0"/>
              <a:t> </a:t>
            </a:r>
            <a:r>
              <a:rPr lang="en-GB" dirty="0" err="1"/>
              <a:t>raštrkana</a:t>
            </a:r>
            <a:r>
              <a:rPr lang="en-GB" dirty="0"/>
              <a:t> po </a:t>
            </a:r>
            <a:r>
              <a:rPr lang="en-GB" dirty="0" err="1"/>
              <a:t>kroz</a:t>
            </a:r>
            <a:r>
              <a:rPr lang="en-GB" dirty="0"/>
              <a:t> </a:t>
            </a:r>
            <a:r>
              <a:rPr lang="en-GB" dirty="0" err="1"/>
              <a:t>nekoliko</a:t>
            </a:r>
            <a:r>
              <a:rPr lang="en-GB" dirty="0"/>
              <a:t> </a:t>
            </a:r>
            <a:r>
              <a:rPr lang="en-GB" dirty="0" err="1"/>
              <a:t>klasa</a:t>
            </a:r>
            <a:r>
              <a:rPr lang="en-GB" dirty="0"/>
              <a:t>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/>
              <a:t>opasnost</a:t>
            </a:r>
            <a:r>
              <a:rPr lang="en-GB" dirty="0"/>
              <a:t> da se </a:t>
            </a:r>
            <a:r>
              <a:rPr lang="en-GB" dirty="0" err="1"/>
              <a:t>kreira</a:t>
            </a:r>
            <a:r>
              <a:rPr lang="en-GB" dirty="0"/>
              <a:t> </a:t>
            </a:r>
            <a:r>
              <a:rPr lang="en-GB" dirty="0" err="1"/>
              <a:t>broj</a:t>
            </a:r>
            <a:r>
              <a:rPr lang="en-GB" dirty="0"/>
              <a:t> </a:t>
            </a:r>
            <a:r>
              <a:rPr lang="en-GB" dirty="0" err="1"/>
              <a:t>klasa</a:t>
            </a:r>
            <a:r>
              <a:rPr lang="en-GB" dirty="0"/>
              <a:t>,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kojima</a:t>
            </a:r>
            <a:r>
              <a:rPr lang="en-GB" dirty="0"/>
              <a:t> je </a:t>
            </a:r>
            <a:r>
              <a:rPr lang="en-GB" dirty="0" err="1"/>
              <a:t>teško</a:t>
            </a:r>
            <a:r>
              <a:rPr lang="en-GB" dirty="0"/>
              <a:t> </a:t>
            </a:r>
            <a:r>
              <a:rPr lang="en-GB" dirty="0" err="1"/>
              <a:t>upravljati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Mašina stanja kroz enumeraciju</a:t>
            </a:r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Prostiji pristup implementaciji mašini stanja, koristi se samo kada postoji mali broj stanja, i prelazi između stanja su relativno prosti.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Mašina stanja se implementira kroz enumeraciju - </a:t>
            </a:r>
            <a:r>
              <a:rPr lang="en-GB" i="1"/>
              <a:t>Finite-State Machine though enum</a:t>
            </a:r>
            <a:r>
              <a:rPr lang="en-GB"/>
              <a:t>).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Obično se ne navodi kao programski obrazac, jer ne zadovoljava </a:t>
            </a:r>
            <a:r>
              <a:rPr lang="en-GB" i="1"/>
              <a:t>open/closed</a:t>
            </a:r>
            <a:r>
              <a:rPr lang="en-GB"/>
              <a:t> princip: </a:t>
            </a:r>
            <a:r>
              <a:rPr lang="en-GB" i="1"/>
              <a:t>"software entities (classes, modules, functions, etc.) should be open for extension, but closed for modification"</a:t>
            </a:r>
            <a:endParaRPr i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 predstavlja pravi objektno orijentisani pristup!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Zadatak</a:t>
            </a:r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body" idx="1"/>
          </p:nvPr>
        </p:nvSpPr>
        <p:spPr>
          <a:xfrm>
            <a:off x="192753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 err="1"/>
              <a:t>Napisati</a:t>
            </a:r>
            <a:r>
              <a:rPr lang="en-GB" dirty="0"/>
              <a:t> program koji </a:t>
            </a:r>
            <a:r>
              <a:rPr lang="en-GB" dirty="0" err="1"/>
              <a:t>radi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jednim</a:t>
            </a:r>
            <a:r>
              <a:rPr lang="en-GB" dirty="0"/>
              <a:t> </a:t>
            </a:r>
            <a:r>
              <a:rPr lang="en-GB" dirty="0" err="1"/>
              <a:t>bankarskim</a:t>
            </a:r>
            <a:r>
              <a:rPr lang="en-GB" dirty="0"/>
              <a:t> </a:t>
            </a:r>
            <a:r>
              <a:rPr lang="en-GB" dirty="0" err="1"/>
              <a:t>nalogom</a:t>
            </a:r>
            <a:r>
              <a:rPr lang="en-GB" dirty="0"/>
              <a:t> - </a:t>
            </a:r>
            <a:r>
              <a:rPr lang="en-GB" i="1" dirty="0"/>
              <a:t>Account</a:t>
            </a:r>
            <a:r>
              <a:rPr lang="en-GB" dirty="0"/>
              <a:t>. </a:t>
            </a:r>
            <a:r>
              <a:rPr lang="en-GB" dirty="0" err="1"/>
              <a:t>Nalog</a:t>
            </a:r>
            <a:r>
              <a:rPr lang="en-GB" dirty="0"/>
              <a:t> se </a:t>
            </a:r>
            <a:r>
              <a:rPr lang="en-GB" dirty="0" err="1"/>
              <a:t>može</a:t>
            </a:r>
            <a:r>
              <a:rPr lang="en-GB" dirty="0"/>
              <a:t> </a:t>
            </a:r>
            <a:r>
              <a:rPr lang="en-GB" dirty="0" err="1"/>
              <a:t>naći</a:t>
            </a:r>
            <a:r>
              <a:rPr lang="en-GB" dirty="0"/>
              <a:t> u tri </a:t>
            </a:r>
            <a:r>
              <a:rPr lang="en-GB" dirty="0" err="1"/>
              <a:t>stanja</a:t>
            </a:r>
            <a:r>
              <a:rPr lang="en-GB" dirty="0"/>
              <a:t>: Standard, Bonus </a:t>
            </a:r>
            <a:r>
              <a:rPr lang="en-GB" dirty="0" err="1"/>
              <a:t>i</a:t>
            </a:r>
            <a:r>
              <a:rPr lang="en-GB" dirty="0"/>
              <a:t> Minus. Na </a:t>
            </a:r>
            <a:r>
              <a:rPr lang="en-GB" dirty="0" err="1"/>
              <a:t>nalog</a:t>
            </a:r>
            <a:r>
              <a:rPr lang="en-GB" dirty="0"/>
              <a:t> se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položiti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povući</a:t>
            </a:r>
            <a:r>
              <a:rPr lang="en-GB" dirty="0"/>
              <a:t> </a:t>
            </a:r>
            <a:r>
              <a:rPr lang="en-GB" dirty="0" err="1"/>
              <a:t>sredstva</a:t>
            </a:r>
            <a:r>
              <a:rPr lang="en-GB" dirty="0"/>
              <a:t> (</a:t>
            </a:r>
            <a:r>
              <a:rPr lang="en-GB" i="1" dirty="0"/>
              <a:t>Deposit &amp; Withdraw</a:t>
            </a:r>
            <a:r>
              <a:rPr lang="en-GB" dirty="0"/>
              <a:t>). U </a:t>
            </a:r>
            <a:r>
              <a:rPr lang="en-GB" dirty="0" err="1"/>
              <a:t>okviru</a:t>
            </a:r>
            <a:r>
              <a:rPr lang="en-GB" dirty="0"/>
              <a:t> </a:t>
            </a:r>
            <a:r>
              <a:rPr lang="en-GB" dirty="0" err="1"/>
              <a:t>stanja</a:t>
            </a:r>
            <a:r>
              <a:rPr lang="en-GB" dirty="0"/>
              <a:t> se </a:t>
            </a:r>
            <a:r>
              <a:rPr lang="en-GB" dirty="0" err="1"/>
              <a:t>vodi</a:t>
            </a:r>
            <a:r>
              <a:rPr lang="en-GB" dirty="0"/>
              <a:t> </a:t>
            </a:r>
            <a:r>
              <a:rPr lang="en-GB" dirty="0" err="1"/>
              <a:t>računa</a:t>
            </a:r>
            <a:r>
              <a:rPr lang="en-GB" dirty="0"/>
              <a:t> o </a:t>
            </a:r>
            <a:r>
              <a:rPr lang="en-GB" dirty="0" err="1"/>
              <a:t>količini</a:t>
            </a:r>
            <a:r>
              <a:rPr lang="en-GB" dirty="0"/>
              <a:t> </a:t>
            </a:r>
            <a:r>
              <a:rPr lang="en-GB" dirty="0" err="1"/>
              <a:t>novca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kojom</a:t>
            </a:r>
            <a:r>
              <a:rPr lang="en-GB" dirty="0"/>
              <a:t> se </a:t>
            </a:r>
            <a:r>
              <a:rPr lang="en-GB" dirty="0" err="1"/>
              <a:t>raspolaže</a:t>
            </a:r>
            <a:r>
              <a:rPr lang="en-GB" dirty="0"/>
              <a:t>, a </a:t>
            </a:r>
            <a:r>
              <a:rPr lang="en-GB" dirty="0" err="1"/>
              <a:t>definisane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donja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gornja</a:t>
            </a:r>
            <a:r>
              <a:rPr lang="en-GB" dirty="0"/>
              <a:t> </a:t>
            </a:r>
            <a:r>
              <a:rPr lang="en-GB" dirty="0" err="1"/>
              <a:t>granica</a:t>
            </a:r>
            <a:r>
              <a:rPr lang="en-GB" dirty="0"/>
              <a:t> </a:t>
            </a:r>
            <a:r>
              <a:rPr lang="en-GB" dirty="0" err="1"/>
              <a:t>novca</a:t>
            </a:r>
            <a:r>
              <a:rPr lang="en-GB" dirty="0"/>
              <a:t>. </a:t>
            </a:r>
            <a:r>
              <a:rPr lang="en-GB" dirty="0" err="1"/>
              <a:t>Ukoliko</a:t>
            </a:r>
            <a:r>
              <a:rPr lang="en-GB" dirty="0"/>
              <a:t> je </a:t>
            </a:r>
            <a:r>
              <a:rPr lang="en-GB" dirty="0" err="1"/>
              <a:t>količina</a:t>
            </a:r>
            <a:r>
              <a:rPr lang="en-GB" dirty="0"/>
              <a:t> </a:t>
            </a:r>
            <a:r>
              <a:rPr lang="en-GB" dirty="0" err="1"/>
              <a:t>novca</a:t>
            </a:r>
            <a:r>
              <a:rPr lang="en-GB" dirty="0"/>
              <a:t> </a:t>
            </a:r>
            <a:r>
              <a:rPr lang="en-GB" dirty="0" err="1"/>
              <a:t>između</a:t>
            </a:r>
            <a:r>
              <a:rPr lang="en-GB" dirty="0"/>
              <a:t> 0 </a:t>
            </a:r>
            <a:r>
              <a:rPr lang="en-GB" dirty="0" err="1"/>
              <a:t>i</a:t>
            </a:r>
            <a:r>
              <a:rPr lang="en-GB" dirty="0"/>
              <a:t> 1000, </a:t>
            </a:r>
            <a:r>
              <a:rPr lang="en-GB" dirty="0" err="1"/>
              <a:t>nalog</a:t>
            </a:r>
            <a:r>
              <a:rPr lang="en-GB" dirty="0"/>
              <a:t> se </a:t>
            </a:r>
            <a:r>
              <a:rPr lang="en-GB" dirty="0" err="1"/>
              <a:t>nalazi</a:t>
            </a:r>
            <a:r>
              <a:rPr lang="en-GB" dirty="0"/>
              <a:t> u Standard </a:t>
            </a:r>
            <a:r>
              <a:rPr lang="en-GB" dirty="0" err="1"/>
              <a:t>stanju</a:t>
            </a:r>
            <a:r>
              <a:rPr lang="en-GB" dirty="0"/>
              <a:t>. Ako </a:t>
            </a:r>
            <a:r>
              <a:rPr lang="en-GB" dirty="0" err="1"/>
              <a:t>količina</a:t>
            </a:r>
            <a:r>
              <a:rPr lang="en-GB" dirty="0"/>
              <a:t> </a:t>
            </a:r>
            <a:r>
              <a:rPr lang="en-GB" dirty="0" err="1"/>
              <a:t>novca</a:t>
            </a:r>
            <a:r>
              <a:rPr lang="en-GB" dirty="0"/>
              <a:t> </a:t>
            </a:r>
            <a:r>
              <a:rPr lang="en-GB" dirty="0" err="1"/>
              <a:t>padne</a:t>
            </a:r>
            <a:r>
              <a:rPr lang="en-GB" dirty="0"/>
              <a:t> </a:t>
            </a:r>
            <a:r>
              <a:rPr lang="en-GB" dirty="0" err="1"/>
              <a:t>ispod</a:t>
            </a:r>
            <a:r>
              <a:rPr lang="en-GB" dirty="0"/>
              <a:t> 0, </a:t>
            </a:r>
            <a:r>
              <a:rPr lang="en-GB" dirty="0" err="1"/>
              <a:t>nalog</a:t>
            </a:r>
            <a:r>
              <a:rPr lang="en-GB" dirty="0"/>
              <a:t> </a:t>
            </a:r>
            <a:r>
              <a:rPr lang="en-GB" dirty="0" err="1"/>
              <a:t>prelazi</a:t>
            </a:r>
            <a:r>
              <a:rPr lang="en-GB" dirty="0"/>
              <a:t> u Minus </a:t>
            </a:r>
            <a:r>
              <a:rPr lang="en-GB" dirty="0" err="1"/>
              <a:t>stanje</a:t>
            </a:r>
            <a:r>
              <a:rPr lang="en-GB" dirty="0"/>
              <a:t>. A, 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količina</a:t>
            </a:r>
            <a:r>
              <a:rPr lang="en-GB" dirty="0"/>
              <a:t> </a:t>
            </a:r>
            <a:r>
              <a:rPr lang="en-GB" dirty="0" err="1"/>
              <a:t>novca</a:t>
            </a:r>
            <a:r>
              <a:rPr lang="en-GB" dirty="0"/>
              <a:t> </a:t>
            </a:r>
            <a:r>
              <a:rPr lang="en-GB" dirty="0" err="1"/>
              <a:t>pređe</a:t>
            </a:r>
            <a:r>
              <a:rPr lang="en-GB" dirty="0"/>
              <a:t> 1000, </a:t>
            </a:r>
            <a:r>
              <a:rPr lang="en-GB" dirty="0" err="1"/>
              <a:t>nalog</a:t>
            </a:r>
            <a:r>
              <a:rPr lang="en-GB" dirty="0"/>
              <a:t> </a:t>
            </a:r>
            <a:r>
              <a:rPr lang="en-GB" dirty="0" err="1"/>
              <a:t>prelazi</a:t>
            </a:r>
            <a:r>
              <a:rPr lang="en-GB" dirty="0"/>
              <a:t> u Bonus </a:t>
            </a:r>
            <a:r>
              <a:rPr lang="en-GB" dirty="0" err="1"/>
              <a:t>stanje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GB" dirty="0"/>
              <a:t>Pro</a:t>
            </a:r>
            <a:r>
              <a:rPr lang="sr-Latn-RS" dirty="0"/>
              <a:t>jektni</a:t>
            </a:r>
            <a:r>
              <a:rPr lang="en-GB" dirty="0"/>
              <a:t> </a:t>
            </a:r>
            <a:r>
              <a:rPr lang="en-GB" dirty="0" err="1"/>
              <a:t>obrasci</a:t>
            </a:r>
            <a:r>
              <a:rPr lang="en-GB" dirty="0"/>
              <a:t> - </a:t>
            </a:r>
            <a:r>
              <a:rPr lang="en-GB" dirty="0" err="1"/>
              <a:t>vrste</a:t>
            </a:r>
            <a:endParaRPr dirty="0"/>
          </a:p>
        </p:txBody>
      </p:sp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Obrasci</a:t>
            </a:r>
            <a:r>
              <a:rPr lang="en-GB" dirty="0"/>
              <a:t> </a:t>
            </a:r>
            <a:r>
              <a:rPr lang="en-GB" dirty="0" err="1"/>
              <a:t>kreiranja</a:t>
            </a:r>
            <a:r>
              <a:rPr lang="en-GB" dirty="0"/>
              <a:t> (</a:t>
            </a:r>
            <a:r>
              <a:rPr lang="en-GB" i="1" dirty="0"/>
              <a:t>creational</a:t>
            </a:r>
            <a:r>
              <a:rPr lang="en-GB" dirty="0"/>
              <a:t>):</a:t>
            </a:r>
            <a:endParaRPr dirty="0"/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/>
              <a:t>Apstraktna</a:t>
            </a:r>
            <a:r>
              <a:rPr lang="en-GB" dirty="0"/>
              <a:t> </a:t>
            </a:r>
            <a:r>
              <a:rPr lang="en-GB" dirty="0" err="1"/>
              <a:t>fabrika</a:t>
            </a:r>
            <a:r>
              <a:rPr lang="en-GB" dirty="0"/>
              <a:t> (</a:t>
            </a:r>
            <a:r>
              <a:rPr lang="en-GB" i="1" dirty="0"/>
              <a:t>abstract factory</a:t>
            </a:r>
            <a:r>
              <a:rPr lang="en-GB" dirty="0"/>
              <a:t>), </a:t>
            </a:r>
            <a:r>
              <a:rPr lang="en-GB" dirty="0" err="1"/>
              <a:t>graditelj</a:t>
            </a:r>
            <a:r>
              <a:rPr lang="en-GB" dirty="0"/>
              <a:t> (</a:t>
            </a:r>
            <a:r>
              <a:rPr lang="en-GB" i="1" dirty="0"/>
              <a:t>builder</a:t>
            </a:r>
            <a:r>
              <a:rPr lang="en-GB" dirty="0"/>
              <a:t>), </a:t>
            </a:r>
            <a:r>
              <a:rPr lang="en-GB" dirty="0" err="1"/>
              <a:t>prototip</a:t>
            </a:r>
            <a:r>
              <a:rPr lang="en-GB" dirty="0"/>
              <a:t> (</a:t>
            </a:r>
            <a:r>
              <a:rPr lang="en-GB" i="1" dirty="0"/>
              <a:t>prototype</a:t>
            </a:r>
            <a:r>
              <a:rPr lang="en-GB" dirty="0"/>
              <a:t>), </a:t>
            </a:r>
            <a:r>
              <a:rPr lang="en-GB" dirty="0" err="1"/>
              <a:t>unikat</a:t>
            </a:r>
            <a:r>
              <a:rPr lang="en-GB" dirty="0"/>
              <a:t> (</a:t>
            </a:r>
            <a:r>
              <a:rPr lang="en-GB" i="1" dirty="0"/>
              <a:t>singleton</a:t>
            </a:r>
            <a:r>
              <a:rPr lang="en-GB" dirty="0"/>
              <a:t>).</a:t>
            </a:r>
            <a:endParaRPr dirty="0"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Obrasci</a:t>
            </a:r>
            <a:r>
              <a:rPr lang="en-GB" dirty="0"/>
              <a:t> </a:t>
            </a:r>
            <a:r>
              <a:rPr lang="en-GB" dirty="0" err="1"/>
              <a:t>strukture</a:t>
            </a:r>
            <a:r>
              <a:rPr lang="en-GB" dirty="0"/>
              <a:t> (</a:t>
            </a:r>
            <a:r>
              <a:rPr lang="en-GB" i="1" dirty="0"/>
              <a:t>structural</a:t>
            </a:r>
            <a:r>
              <a:rPr lang="en-GB" dirty="0"/>
              <a:t>):</a:t>
            </a:r>
            <a:endParaRPr dirty="0"/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Adapter (</a:t>
            </a:r>
            <a:r>
              <a:rPr lang="en-GB" i="1" dirty="0"/>
              <a:t>adapter</a:t>
            </a:r>
            <a:r>
              <a:rPr lang="en-GB" dirty="0"/>
              <a:t>), most (</a:t>
            </a:r>
            <a:r>
              <a:rPr lang="en-GB" i="1" dirty="0"/>
              <a:t>bridge</a:t>
            </a:r>
            <a:r>
              <a:rPr lang="en-GB" dirty="0"/>
              <a:t>), </a:t>
            </a:r>
            <a:r>
              <a:rPr lang="en-GB" dirty="0" err="1"/>
              <a:t>sastav</a:t>
            </a:r>
            <a:r>
              <a:rPr lang="en-GB" dirty="0"/>
              <a:t>, </a:t>
            </a:r>
            <a:r>
              <a:rPr lang="en-GB" dirty="0" err="1"/>
              <a:t>dekorater</a:t>
            </a:r>
            <a:r>
              <a:rPr lang="en-GB" dirty="0"/>
              <a:t> (</a:t>
            </a:r>
            <a:r>
              <a:rPr lang="en-GB" i="1" dirty="0"/>
              <a:t>decorator</a:t>
            </a:r>
            <a:r>
              <a:rPr lang="en-GB" dirty="0"/>
              <a:t>), </a:t>
            </a:r>
            <a:r>
              <a:rPr lang="en-GB" dirty="0" err="1"/>
              <a:t>fasada</a:t>
            </a:r>
            <a:r>
              <a:rPr lang="en-GB" dirty="0"/>
              <a:t> (</a:t>
            </a:r>
            <a:r>
              <a:rPr lang="en-GB" i="1" dirty="0"/>
              <a:t>facade</a:t>
            </a:r>
            <a:r>
              <a:rPr lang="en-GB" dirty="0"/>
              <a:t>), </a:t>
            </a:r>
            <a:r>
              <a:rPr lang="en-GB" dirty="0" err="1"/>
              <a:t>muva</a:t>
            </a:r>
            <a:r>
              <a:rPr lang="en-GB" dirty="0"/>
              <a:t> (</a:t>
            </a:r>
            <a:r>
              <a:rPr lang="en-GB" i="1" dirty="0"/>
              <a:t>flyweight</a:t>
            </a:r>
            <a:r>
              <a:rPr lang="en-GB" dirty="0"/>
              <a:t>), </a:t>
            </a:r>
            <a:r>
              <a:rPr lang="en-GB" dirty="0" err="1"/>
              <a:t>zastupnik</a:t>
            </a:r>
            <a:r>
              <a:rPr lang="en-GB" dirty="0"/>
              <a:t> (</a:t>
            </a:r>
            <a:r>
              <a:rPr lang="en-GB" i="1" dirty="0"/>
              <a:t>proxy</a:t>
            </a:r>
            <a:r>
              <a:rPr lang="en-GB" dirty="0"/>
              <a:t>).</a:t>
            </a:r>
            <a:endParaRPr dirty="0"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Obrasci</a:t>
            </a:r>
            <a:r>
              <a:rPr lang="en-GB" dirty="0"/>
              <a:t> </a:t>
            </a:r>
            <a:r>
              <a:rPr lang="en-GB" dirty="0" err="1"/>
              <a:t>ponašanja</a:t>
            </a:r>
            <a:r>
              <a:rPr lang="en-GB" dirty="0"/>
              <a:t> (</a:t>
            </a:r>
            <a:r>
              <a:rPr lang="en-GB" i="1" dirty="0" err="1"/>
              <a:t>behavioral</a:t>
            </a:r>
            <a:r>
              <a:rPr lang="en-GB" dirty="0"/>
              <a:t>):</a:t>
            </a:r>
            <a:endParaRPr dirty="0"/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Lanac </a:t>
            </a:r>
            <a:r>
              <a:rPr lang="en-GB" dirty="0" err="1"/>
              <a:t>odgovornosti</a:t>
            </a:r>
            <a:r>
              <a:rPr lang="en-GB" dirty="0"/>
              <a:t> (</a:t>
            </a:r>
            <a:r>
              <a:rPr lang="en-GB" i="1" dirty="0"/>
              <a:t>chain of responsibility</a:t>
            </a:r>
            <a:r>
              <a:rPr lang="en-GB" dirty="0"/>
              <a:t>), </a:t>
            </a:r>
            <a:r>
              <a:rPr lang="en-GB" dirty="0" err="1"/>
              <a:t>komanda</a:t>
            </a:r>
            <a:r>
              <a:rPr lang="en-GB" dirty="0"/>
              <a:t> (</a:t>
            </a:r>
            <a:r>
              <a:rPr lang="en-GB" i="1" dirty="0"/>
              <a:t>command</a:t>
            </a:r>
            <a:r>
              <a:rPr lang="en-GB" dirty="0"/>
              <a:t>), iterator (</a:t>
            </a:r>
            <a:r>
              <a:rPr lang="en-GB" i="1" dirty="0"/>
              <a:t>iterator</a:t>
            </a:r>
            <a:r>
              <a:rPr lang="en-GB" dirty="0"/>
              <a:t>), </a:t>
            </a:r>
            <a:r>
              <a:rPr lang="en-GB" dirty="0" err="1"/>
              <a:t>posmatrač</a:t>
            </a:r>
            <a:r>
              <a:rPr lang="en-GB" dirty="0"/>
              <a:t> (</a:t>
            </a:r>
            <a:r>
              <a:rPr lang="en-GB" i="1" dirty="0"/>
              <a:t>observer</a:t>
            </a:r>
            <a:r>
              <a:rPr lang="en-GB" dirty="0"/>
              <a:t>), </a:t>
            </a:r>
            <a:r>
              <a:rPr lang="en-GB" dirty="0" err="1"/>
              <a:t>stanje</a:t>
            </a:r>
            <a:r>
              <a:rPr lang="en-GB" dirty="0"/>
              <a:t> (</a:t>
            </a:r>
            <a:r>
              <a:rPr lang="en-GB" i="1" dirty="0"/>
              <a:t>state</a:t>
            </a:r>
            <a:r>
              <a:rPr lang="en-GB" dirty="0"/>
              <a:t>), </a:t>
            </a:r>
            <a:r>
              <a:rPr lang="en-GB" dirty="0" err="1"/>
              <a:t>strategija</a:t>
            </a:r>
            <a:r>
              <a:rPr lang="en-GB" dirty="0"/>
              <a:t> (</a:t>
            </a:r>
            <a:r>
              <a:rPr lang="en-GB" i="1" dirty="0"/>
              <a:t>strategy</a:t>
            </a:r>
            <a:r>
              <a:rPr lang="en-GB" dirty="0"/>
              <a:t>), </a:t>
            </a:r>
            <a:r>
              <a:rPr lang="en-GB" dirty="0" err="1"/>
              <a:t>posetilac</a:t>
            </a:r>
            <a:r>
              <a:rPr lang="en-GB" dirty="0"/>
              <a:t> (</a:t>
            </a:r>
            <a:r>
              <a:rPr lang="en-GB" i="1" dirty="0"/>
              <a:t>visitor</a:t>
            </a:r>
            <a:r>
              <a:rPr lang="en-GB" dirty="0"/>
              <a:t>).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Komanda (command)</a:t>
            </a:r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81242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Enkapsulira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zahtev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za </a:t>
            </a: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izvršenjem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određene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operacije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u </a:t>
            </a: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jedan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objekat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Umesto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da se </a:t>
            </a: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direktno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izvrši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određena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operacija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kreira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objekat-komanda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koji se </a:t>
            </a: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potom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prosleđuje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izvršenje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Konkretne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klase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koje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implementiraju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komande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obično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imaju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mnogo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zajedničkih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osobina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koje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lokalozuju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u </a:t>
            </a: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osnovnu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apstraktnu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klasu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Primena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914400" marR="0" lvl="1" indent="-2286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Izvršene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određene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komande</a:t>
            </a: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286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Implementacija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undo/redo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funkcionalnosti</a:t>
            </a: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286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Obrada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zahteva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u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nizu</a:t>
            </a: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Komanda (command) - klasni dijagram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0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ConcreteCommand : Command {</a:t>
            </a:r>
            <a:endParaRPr sz="1200" dirty="0"/>
          </a:p>
          <a:p>
            <a:pPr marL="457200" lvl="1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GB" sz="1200" b="0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GB" sz="1200" b="0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command.cd.Receiver</a:t>
            </a:r>
            <a:r>
              <a:rPr lang="en-GB" sz="1200" b="0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receiver;</a:t>
            </a:r>
            <a:endParaRPr sz="1200" dirty="0"/>
          </a:p>
          <a:p>
            <a:pPr marL="457200" lvl="1" indent="0">
              <a:lnSpc>
                <a:spcPct val="100000"/>
              </a:lnSpc>
              <a:buSzPts val="1200"/>
              <a:buNone/>
            </a:pPr>
            <a:r>
              <a:rPr lang="en-GB" sz="1200" b="0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 ConcreteCommand(Receiver rec)</a:t>
            </a:r>
            <a:endParaRPr sz="1200" dirty="0"/>
          </a:p>
          <a:p>
            <a:pPr marL="457200" lvl="1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GB" sz="1200" b="0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dirty="0"/>
          </a:p>
          <a:p>
            <a:pPr marL="457200" lvl="1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GB" sz="1200" b="0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b="0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this.receiver</a:t>
            </a:r>
            <a:r>
              <a:rPr lang="en-GB" sz="1200" b="0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rec;</a:t>
            </a:r>
            <a:endParaRPr sz="1200" dirty="0"/>
          </a:p>
          <a:p>
            <a:pPr marL="457200" lvl="1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GB" sz="1200" b="0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/>
          </a:p>
          <a:p>
            <a:pPr marL="457200" lvl="1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GB" sz="1200" b="0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 override void Execute(){</a:t>
            </a:r>
            <a:endParaRPr sz="1200" dirty="0"/>
          </a:p>
          <a:p>
            <a:pPr marL="457200" lvl="1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GB" sz="1200" b="0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b="0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receiver.Action</a:t>
            </a:r>
            <a:r>
              <a:rPr lang="en-GB" sz="1200" b="0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 dirty="0"/>
          </a:p>
          <a:p>
            <a:pPr marL="457200" lvl="1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GB" sz="1200" b="0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urier New"/>
              <a:buNone/>
            </a:pPr>
            <a:r>
              <a:rPr lang="en-GB" sz="1200" b="0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/>
          </a:p>
        </p:txBody>
      </p:sp>
      <p:pic>
        <p:nvPicPr>
          <p:cNvPr id="80" name="Google Shape;80;p5"/>
          <p:cNvPicPr preferRelativeResize="0"/>
          <p:nvPr/>
        </p:nvPicPr>
        <p:blipFill rotWithShape="1">
          <a:blip r:embed="rId3">
            <a:alphaModFix/>
          </a:blip>
          <a:srcRect l="13783" t="17489" r="18147" b="17927"/>
          <a:stretch/>
        </p:blipFill>
        <p:spPr>
          <a:xfrm>
            <a:off x="4572000" y="1634306"/>
            <a:ext cx="4466395" cy="2356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Komanda (command) - prednosti i mane</a:t>
            </a:r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body" idx="1"/>
          </p:nvPr>
        </p:nvSpPr>
        <p:spPr>
          <a:xfrm>
            <a:off x="103544" y="112273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1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Prednosti</a:t>
            </a: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Razdvaja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objekat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koji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poziva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radnju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od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objekta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koji je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izvršava</a:t>
            </a:r>
            <a:endParaRPr dirty="0"/>
          </a:p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Olakšava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proširivanje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koda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jer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nove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funkcionalnosti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dodaju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bez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menjanja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starih</a:t>
            </a:r>
            <a:endParaRPr dirty="0"/>
          </a:p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Omogućava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izvršavanje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niza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komandi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odjednom</a:t>
            </a:r>
            <a:endParaRPr dirty="0"/>
          </a:p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Lakšava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implemenaciju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poništi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izvši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komandi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(undo/redo)</a:t>
            </a:r>
            <a:endParaRPr dirty="0"/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Mane:</a:t>
            </a:r>
            <a:endParaRPr dirty="0"/>
          </a:p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Povećavanje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broja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klasa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svakom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novom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komandom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Komanda (command) - primena</a:t>
            </a:r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body" idx="1"/>
          </p:nvPr>
        </p:nvSpPr>
        <p:spPr>
          <a:xfrm>
            <a:off x="103544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Switch light with history</a:t>
            </a:r>
            <a:endParaRPr dirty="0"/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3">
            <a:alphaModFix/>
          </a:blip>
          <a:srcRect l="18464" t="20874" r="29346" b="12239"/>
          <a:stretch/>
        </p:blipFill>
        <p:spPr>
          <a:xfrm>
            <a:off x="3152388" y="1174674"/>
            <a:ext cx="5471755" cy="373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Komanda</a:t>
            </a:r>
            <a:r>
              <a:rPr lang="en-GB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(command) - </a:t>
            </a:r>
            <a:r>
              <a:rPr lang="en-GB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zadatak</a:t>
            </a:r>
            <a:r>
              <a:rPr lang="en-GB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kalkulator</a:t>
            </a:r>
            <a:endParaRPr dirty="0"/>
          </a:p>
        </p:txBody>
      </p:sp>
      <p:sp>
        <p:nvSpPr>
          <p:cNvPr id="99" name="Google Shape;99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Napisati program koji zadati broj (0) sabira, umanjuje, množi i deli sa drugim brojem. Omogućiti undo i redo akcije.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Adapter</a:t>
            </a:r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Pripada grupi </a:t>
            </a:r>
            <a:r>
              <a:rPr lang="en-GB" b="1"/>
              <a:t>strukturalnih</a:t>
            </a:r>
            <a:r>
              <a:rPr lang="en-GB"/>
              <a:t> projektnih obrazaca (structural patterns)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Namena: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konvertovanje između dva nekompatibilna interfejsa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omogućava „saradnju“ između klasa koje nemaju kompatibilan interfejs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1320</Words>
  <Application>Microsoft Office PowerPoint</Application>
  <PresentationFormat>On-screen Show (16:9)</PresentationFormat>
  <Paragraphs>112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Courier New</vt:lpstr>
      <vt:lpstr>Simple Light</vt:lpstr>
      <vt:lpstr>Razvoj višeslojnih  aplikacija u ee.</vt:lpstr>
      <vt:lpstr>Projektni obrasci</vt:lpstr>
      <vt:lpstr>Projektni obrasci - vrste</vt:lpstr>
      <vt:lpstr>Komanda (command)</vt:lpstr>
      <vt:lpstr>Komanda (command) - klasni dijagram</vt:lpstr>
      <vt:lpstr>Komanda (command) - prednosti i mane</vt:lpstr>
      <vt:lpstr>Komanda (command) - primena</vt:lpstr>
      <vt:lpstr>Komanda (command) - zadatak kalkulator</vt:lpstr>
      <vt:lpstr>Adapter</vt:lpstr>
      <vt:lpstr>Kada primenjivati obrazac Adapter?   </vt:lpstr>
      <vt:lpstr>I varijanta - Klasni adapter</vt:lpstr>
      <vt:lpstr>I varijanta - Klasni adapter</vt:lpstr>
      <vt:lpstr>II varijanta - Objektni adapter</vt:lpstr>
      <vt:lpstr>II varijanta - Objektni adapter</vt:lpstr>
      <vt:lpstr>Napomene</vt:lpstr>
      <vt:lpstr>Primer</vt:lpstr>
      <vt:lpstr>Zadatak</vt:lpstr>
      <vt:lpstr>Stanje (State)</vt:lpstr>
      <vt:lpstr>Mašina stanja (Finite-State Machine - FSM)</vt:lpstr>
      <vt:lpstr>Mašina stanja - primer</vt:lpstr>
      <vt:lpstr>Kada primenjivati obrazac Stanje?   </vt:lpstr>
      <vt:lpstr>Stanje - dijagram klasa</vt:lpstr>
      <vt:lpstr>Stanje - prednosti i mane</vt:lpstr>
      <vt:lpstr>Mašina stanja kroz enumeraciju</vt:lpstr>
      <vt:lpstr>Zadatak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Tanja Loknica</dc:creator>
  <cp:lastModifiedBy>Fiki_Lauda Fiki_Lauda</cp:lastModifiedBy>
  <cp:revision>5</cp:revision>
  <dcterms:modified xsi:type="dcterms:W3CDTF">2025-07-15T08:47:54Z</dcterms:modified>
</cp:coreProperties>
</file>