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61" r:id="rId5"/>
    <p:sldId id="263" r:id="rId6"/>
    <p:sldId id="273" r:id="rId7"/>
    <p:sldId id="258" r:id="rId8"/>
    <p:sldId id="275" r:id="rId9"/>
    <p:sldId id="264" r:id="rId10"/>
    <p:sldId id="274" r:id="rId11"/>
    <p:sldId id="277" r:id="rId12"/>
    <p:sldId id="278" r:id="rId13"/>
    <p:sldId id="266" r:id="rId14"/>
    <p:sldId id="267" r:id="rId15"/>
    <p:sldId id="268" r:id="rId16"/>
    <p:sldId id="271" r:id="rId17"/>
    <p:sldId id="272" r:id="rId18"/>
    <p:sldId id="279" r:id="rId19"/>
    <p:sldId id="259" r:id="rId20"/>
    <p:sldId id="281" r:id="rId21"/>
    <p:sldId id="280" r:id="rId22"/>
    <p:sldId id="276" r:id="rId23"/>
    <p:sldId id="270" r:id="rId24"/>
    <p:sldId id="269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69729" autoAdjust="0"/>
  </p:normalViewPr>
  <p:slideViewPr>
    <p:cSldViewPr>
      <p:cViewPr varScale="1">
        <p:scale>
          <a:sx n="64" d="100"/>
          <a:sy n="64" d="100"/>
        </p:scale>
        <p:origin x="72" y="40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8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06T22:57:33.807" idx="1">
    <p:pos x="1634" y="2314"/>
    <p:text>UI Bild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06T22:57:02.867" idx="2">
    <p:pos x="1586" y="2394"/>
    <p:text>UI BILD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9D029-26A6-478C-B171-97EE3A9F156A}" type="doc">
      <dgm:prSet loTypeId="urn:microsoft.com/office/officeart/2005/8/layout/pList1#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666B4B-280A-42A5-8866-B9CAB13429B9}">
      <dgm:prSet phldrT="[Text]"/>
      <dgm:spPr/>
      <dgm:t>
        <a:bodyPr/>
        <a:lstStyle/>
        <a:p>
          <a:r>
            <a:rPr lang="de-CH" dirty="0" smtClean="0">
              <a:solidFill>
                <a:schemeClr val="bg1"/>
              </a:solidFill>
            </a:rPr>
            <a:t>Wizard</a:t>
          </a:r>
          <a:endParaRPr lang="en-US" dirty="0">
            <a:solidFill>
              <a:schemeClr val="bg1"/>
            </a:solidFill>
          </a:endParaRPr>
        </a:p>
      </dgm:t>
    </dgm:pt>
    <dgm:pt modelId="{E6FCDD04-2091-4536-B006-6AA110A4548D}" type="parTrans" cxnId="{B2D0B0FD-AA9D-4C2A-BAF2-FDB51BA731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CE1A4D-B8F4-4DFF-AF9D-4FC992C4B268}" type="sibTrans" cxnId="{B2D0B0FD-AA9D-4C2A-BAF2-FDB51BA731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904F64-2F0D-4C99-B591-25BD82FC5122}">
      <dgm:prSet phldrT="[Text]"/>
      <dgm:spPr/>
      <dgm:t>
        <a:bodyPr/>
        <a:lstStyle/>
        <a:p>
          <a:r>
            <a:rPr lang="de-CH" dirty="0" err="1" smtClean="0">
              <a:solidFill>
                <a:schemeClr val="bg1"/>
              </a:solidFill>
            </a:rPr>
            <a:t>CardView</a:t>
          </a:r>
          <a:endParaRPr lang="en-US" dirty="0">
            <a:solidFill>
              <a:schemeClr val="bg1"/>
            </a:solidFill>
          </a:endParaRPr>
        </a:p>
      </dgm:t>
    </dgm:pt>
    <dgm:pt modelId="{3E57E3C3-053D-46CB-9D0F-94BB3DACC1C4}" type="parTrans" cxnId="{0891B44F-B2B0-4F2C-BDD2-A189B157D71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67F1739-7381-4F8E-B2EB-29A2F271D61B}" type="sibTrans" cxnId="{0891B44F-B2B0-4F2C-BDD2-A189B157D71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A79A6D5-AC31-43DD-8D51-3886C9205C81}">
      <dgm:prSet phldrT="[Text]"/>
      <dgm:spPr/>
      <dgm:t>
        <a:bodyPr/>
        <a:lstStyle/>
        <a:p>
          <a:r>
            <a:rPr lang="de-CH" dirty="0" smtClean="0">
              <a:solidFill>
                <a:schemeClr val="bg1"/>
              </a:solidFill>
            </a:rPr>
            <a:t>Datenbank</a:t>
          </a:r>
          <a:endParaRPr lang="en-US" dirty="0">
            <a:solidFill>
              <a:schemeClr val="bg1"/>
            </a:solidFill>
          </a:endParaRPr>
        </a:p>
      </dgm:t>
    </dgm:pt>
    <dgm:pt modelId="{D145E3E8-54DF-4CCD-99BA-B1A9C4B96464}" type="parTrans" cxnId="{BD3BE2D4-B949-40B1-84E1-AE828AE335D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3F65780-48B0-4FCE-8AF6-EBBFAC3C7357}" type="sibTrans" cxnId="{BD3BE2D4-B949-40B1-84E1-AE828AE335D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C3BB810-9202-4784-9E6F-0EB93693CCAD}">
      <dgm:prSet phldrT="[Text]"/>
      <dgm:spPr/>
      <dgm:t>
        <a:bodyPr/>
        <a:lstStyle/>
        <a:p>
          <a:r>
            <a:rPr lang="de-CH" dirty="0" smtClean="0">
              <a:solidFill>
                <a:schemeClr val="bg1"/>
              </a:solidFill>
            </a:rPr>
            <a:t>Restschnittstellen</a:t>
          </a:r>
          <a:endParaRPr lang="en-US" dirty="0">
            <a:solidFill>
              <a:schemeClr val="bg1"/>
            </a:solidFill>
          </a:endParaRPr>
        </a:p>
      </dgm:t>
    </dgm:pt>
    <dgm:pt modelId="{351BE4EE-BEF1-4818-96C8-80740F1B700A}" type="parTrans" cxnId="{5D830E30-5AF0-4FB8-8840-15E4667BA4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402D75B-D79D-491C-B858-7F8705C69069}" type="sibTrans" cxnId="{5D830E30-5AF0-4FB8-8840-15E4667BA4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CEA8BF6-C807-415A-9042-FB1704AD24F4}" type="pres">
      <dgm:prSet presAssocID="{9879D029-26A6-478C-B171-97EE3A9F156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5BD1DD-7041-4BCE-AAF8-C84CCDEEBE7A}" type="pres">
      <dgm:prSet presAssocID="{18666B4B-280A-42A5-8866-B9CAB13429B9}" presName="compNode" presStyleCnt="0"/>
      <dgm:spPr/>
    </dgm:pt>
    <dgm:pt modelId="{0FB6FA96-47B0-4402-A885-978E117C2597}" type="pres">
      <dgm:prSet presAssocID="{18666B4B-280A-42A5-8866-B9CAB13429B9}" presName="pictRect" presStyleLbl="node1" presStyleIdx="0" presStyleCnt="4"/>
      <dgm:spPr/>
    </dgm:pt>
    <dgm:pt modelId="{416A3E39-CB94-44AE-B1B8-E268CC7EDF5A}" type="pres">
      <dgm:prSet presAssocID="{18666B4B-280A-42A5-8866-B9CAB13429B9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D0333-4692-4AB5-8CAE-8330DB6D5823}" type="pres">
      <dgm:prSet presAssocID="{CFCE1A4D-B8F4-4DFF-AF9D-4FC992C4B26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6678724-4CC8-4DBB-B726-D8A418EE98DE}" type="pres">
      <dgm:prSet presAssocID="{0B904F64-2F0D-4C99-B591-25BD82FC5122}" presName="compNode" presStyleCnt="0"/>
      <dgm:spPr/>
    </dgm:pt>
    <dgm:pt modelId="{52E3FBAA-CF9B-4809-981C-A4EA9E0A2D87}" type="pres">
      <dgm:prSet presAssocID="{0B904F64-2F0D-4C99-B591-25BD82FC5122}" presName="pictRect" presStyleLbl="node1" presStyleIdx="1" presStyleCnt="4"/>
      <dgm:spPr/>
    </dgm:pt>
    <dgm:pt modelId="{D335C2A7-E85A-48DA-BEA4-2CA79374D1E1}" type="pres">
      <dgm:prSet presAssocID="{0B904F64-2F0D-4C99-B591-25BD82FC5122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D580F-4D2A-44EB-85C4-79FE44B5654C}" type="pres">
      <dgm:prSet presAssocID="{567F1739-7381-4F8E-B2EB-29A2F271D61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E59C95B-91C3-4FCF-9E6D-D40DF7638BAD}" type="pres">
      <dgm:prSet presAssocID="{6A79A6D5-AC31-43DD-8D51-3886C9205C81}" presName="compNode" presStyleCnt="0"/>
      <dgm:spPr/>
    </dgm:pt>
    <dgm:pt modelId="{07BB94C4-CF91-4B25-AD56-806205F7ECED}" type="pres">
      <dgm:prSet presAssocID="{6A79A6D5-AC31-43DD-8D51-3886C9205C81}" presName="pictRect" presStyleLbl="node1" presStyleIdx="2" presStyleCnt="4"/>
      <dgm:spPr/>
    </dgm:pt>
    <dgm:pt modelId="{8CE146AE-AE74-40B6-BE47-6B5768D6F72E}" type="pres">
      <dgm:prSet presAssocID="{6A79A6D5-AC31-43DD-8D51-3886C9205C81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6BAEB-0EF3-4B2C-B4CF-093AEDF5E6A7}" type="pres">
      <dgm:prSet presAssocID="{43F65780-48B0-4FCE-8AF6-EBBFAC3C735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CAA5030-582E-482E-AF77-DAFB0A1F40AB}" type="pres">
      <dgm:prSet presAssocID="{3C3BB810-9202-4784-9E6F-0EB93693CCAD}" presName="compNode" presStyleCnt="0"/>
      <dgm:spPr/>
    </dgm:pt>
    <dgm:pt modelId="{23379BA0-72C3-4B48-9B67-5AA34105AF71}" type="pres">
      <dgm:prSet presAssocID="{3C3BB810-9202-4784-9E6F-0EB93693CCAD}" presName="pictRect" presStyleLbl="node1" presStyleIdx="3" presStyleCnt="4"/>
      <dgm:spPr/>
    </dgm:pt>
    <dgm:pt modelId="{D2BA077C-B783-4392-A97F-F939D39ED622}" type="pres">
      <dgm:prSet presAssocID="{3C3BB810-9202-4784-9E6F-0EB93693CCAD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830E30-5AF0-4FB8-8840-15E4667BA48F}" srcId="{9879D029-26A6-478C-B171-97EE3A9F156A}" destId="{3C3BB810-9202-4784-9E6F-0EB93693CCAD}" srcOrd="3" destOrd="0" parTransId="{351BE4EE-BEF1-4818-96C8-80740F1B700A}" sibTransId="{6402D75B-D79D-491C-B858-7F8705C69069}"/>
    <dgm:cxn modelId="{2458E770-C078-4F02-9998-7A5EDED12509}" type="presOf" srcId="{6A79A6D5-AC31-43DD-8D51-3886C9205C81}" destId="{8CE146AE-AE74-40B6-BE47-6B5768D6F72E}" srcOrd="0" destOrd="0" presId="urn:microsoft.com/office/officeart/2005/8/layout/pList1#6"/>
    <dgm:cxn modelId="{0891B44F-B2B0-4F2C-BDD2-A189B157D71C}" srcId="{9879D029-26A6-478C-B171-97EE3A9F156A}" destId="{0B904F64-2F0D-4C99-B591-25BD82FC5122}" srcOrd="1" destOrd="0" parTransId="{3E57E3C3-053D-46CB-9D0F-94BB3DACC1C4}" sibTransId="{567F1739-7381-4F8E-B2EB-29A2F271D61B}"/>
    <dgm:cxn modelId="{AB94E305-D6FD-4236-AC26-45A2D281A3F5}" type="presOf" srcId="{567F1739-7381-4F8E-B2EB-29A2F271D61B}" destId="{A1ED580F-4D2A-44EB-85C4-79FE44B5654C}" srcOrd="0" destOrd="0" presId="urn:microsoft.com/office/officeart/2005/8/layout/pList1#6"/>
    <dgm:cxn modelId="{D26A6C23-380C-4C8E-A146-3B58E3ACD18B}" type="presOf" srcId="{0B904F64-2F0D-4C99-B591-25BD82FC5122}" destId="{D335C2A7-E85A-48DA-BEA4-2CA79374D1E1}" srcOrd="0" destOrd="0" presId="urn:microsoft.com/office/officeart/2005/8/layout/pList1#6"/>
    <dgm:cxn modelId="{E1496FD1-B7AC-4798-B326-D24F80D2D14E}" type="presOf" srcId="{3C3BB810-9202-4784-9E6F-0EB93693CCAD}" destId="{D2BA077C-B783-4392-A97F-F939D39ED622}" srcOrd="0" destOrd="0" presId="urn:microsoft.com/office/officeart/2005/8/layout/pList1#6"/>
    <dgm:cxn modelId="{B33F440C-ECF0-4164-9375-01EB10D0B48A}" type="presOf" srcId="{9879D029-26A6-478C-B171-97EE3A9F156A}" destId="{7CEA8BF6-C807-415A-9042-FB1704AD24F4}" srcOrd="0" destOrd="0" presId="urn:microsoft.com/office/officeart/2005/8/layout/pList1#6"/>
    <dgm:cxn modelId="{BD3BE2D4-B949-40B1-84E1-AE828AE335DB}" srcId="{9879D029-26A6-478C-B171-97EE3A9F156A}" destId="{6A79A6D5-AC31-43DD-8D51-3886C9205C81}" srcOrd="2" destOrd="0" parTransId="{D145E3E8-54DF-4CCD-99BA-B1A9C4B96464}" sibTransId="{43F65780-48B0-4FCE-8AF6-EBBFAC3C7357}"/>
    <dgm:cxn modelId="{6B41E439-1A90-475E-B3BB-36DD91DAD9CB}" type="presOf" srcId="{43F65780-48B0-4FCE-8AF6-EBBFAC3C7357}" destId="{A5A6BAEB-0EF3-4B2C-B4CF-093AEDF5E6A7}" srcOrd="0" destOrd="0" presId="urn:microsoft.com/office/officeart/2005/8/layout/pList1#6"/>
    <dgm:cxn modelId="{40373F19-AE93-4F0F-9820-D188E496E8D3}" type="presOf" srcId="{18666B4B-280A-42A5-8866-B9CAB13429B9}" destId="{416A3E39-CB94-44AE-B1B8-E268CC7EDF5A}" srcOrd="0" destOrd="0" presId="urn:microsoft.com/office/officeart/2005/8/layout/pList1#6"/>
    <dgm:cxn modelId="{AB68A825-0BC1-49A7-86B9-6B0136E2A28E}" type="presOf" srcId="{CFCE1A4D-B8F4-4DFF-AF9D-4FC992C4B268}" destId="{868D0333-4692-4AB5-8CAE-8330DB6D5823}" srcOrd="0" destOrd="0" presId="urn:microsoft.com/office/officeart/2005/8/layout/pList1#6"/>
    <dgm:cxn modelId="{B2D0B0FD-AA9D-4C2A-BAF2-FDB51BA73186}" srcId="{9879D029-26A6-478C-B171-97EE3A9F156A}" destId="{18666B4B-280A-42A5-8866-B9CAB13429B9}" srcOrd="0" destOrd="0" parTransId="{E6FCDD04-2091-4536-B006-6AA110A4548D}" sibTransId="{CFCE1A4D-B8F4-4DFF-AF9D-4FC992C4B268}"/>
    <dgm:cxn modelId="{738DE15E-0EB4-482B-A2DC-49D9961ED884}" type="presParOf" srcId="{7CEA8BF6-C807-415A-9042-FB1704AD24F4}" destId="{485BD1DD-7041-4BCE-AAF8-C84CCDEEBE7A}" srcOrd="0" destOrd="0" presId="urn:microsoft.com/office/officeart/2005/8/layout/pList1#6"/>
    <dgm:cxn modelId="{0DC6BA37-10DB-4608-8D47-50424D92D2BA}" type="presParOf" srcId="{485BD1DD-7041-4BCE-AAF8-C84CCDEEBE7A}" destId="{0FB6FA96-47B0-4402-A885-978E117C2597}" srcOrd="0" destOrd="0" presId="urn:microsoft.com/office/officeart/2005/8/layout/pList1#6"/>
    <dgm:cxn modelId="{FD74F736-C2DB-4BB7-BC1D-926341A63F88}" type="presParOf" srcId="{485BD1DD-7041-4BCE-AAF8-C84CCDEEBE7A}" destId="{416A3E39-CB94-44AE-B1B8-E268CC7EDF5A}" srcOrd="1" destOrd="0" presId="urn:microsoft.com/office/officeart/2005/8/layout/pList1#6"/>
    <dgm:cxn modelId="{872F239B-824B-4942-905E-FD36AF5DAE93}" type="presParOf" srcId="{7CEA8BF6-C807-415A-9042-FB1704AD24F4}" destId="{868D0333-4692-4AB5-8CAE-8330DB6D5823}" srcOrd="1" destOrd="0" presId="urn:microsoft.com/office/officeart/2005/8/layout/pList1#6"/>
    <dgm:cxn modelId="{D2D20CA9-F063-42A7-BFD3-62ABD952B3B9}" type="presParOf" srcId="{7CEA8BF6-C807-415A-9042-FB1704AD24F4}" destId="{16678724-4CC8-4DBB-B726-D8A418EE98DE}" srcOrd="2" destOrd="0" presId="urn:microsoft.com/office/officeart/2005/8/layout/pList1#6"/>
    <dgm:cxn modelId="{867E2E91-E337-4B44-B643-AD106714CEF1}" type="presParOf" srcId="{16678724-4CC8-4DBB-B726-D8A418EE98DE}" destId="{52E3FBAA-CF9B-4809-981C-A4EA9E0A2D87}" srcOrd="0" destOrd="0" presId="urn:microsoft.com/office/officeart/2005/8/layout/pList1#6"/>
    <dgm:cxn modelId="{1ACFE252-39D4-4BAE-88EB-1FB6E8638F9E}" type="presParOf" srcId="{16678724-4CC8-4DBB-B726-D8A418EE98DE}" destId="{D335C2A7-E85A-48DA-BEA4-2CA79374D1E1}" srcOrd="1" destOrd="0" presId="urn:microsoft.com/office/officeart/2005/8/layout/pList1#6"/>
    <dgm:cxn modelId="{12441C8B-C266-4C33-B3C2-EBEAF10E7CFC}" type="presParOf" srcId="{7CEA8BF6-C807-415A-9042-FB1704AD24F4}" destId="{A1ED580F-4D2A-44EB-85C4-79FE44B5654C}" srcOrd="3" destOrd="0" presId="urn:microsoft.com/office/officeart/2005/8/layout/pList1#6"/>
    <dgm:cxn modelId="{EB72793F-F34F-47C4-ADF3-C59EBAB9CE15}" type="presParOf" srcId="{7CEA8BF6-C807-415A-9042-FB1704AD24F4}" destId="{2E59C95B-91C3-4FCF-9E6D-D40DF7638BAD}" srcOrd="4" destOrd="0" presId="urn:microsoft.com/office/officeart/2005/8/layout/pList1#6"/>
    <dgm:cxn modelId="{CDF313E8-202F-44FD-BBCD-AE3DF203DCD8}" type="presParOf" srcId="{2E59C95B-91C3-4FCF-9E6D-D40DF7638BAD}" destId="{07BB94C4-CF91-4B25-AD56-806205F7ECED}" srcOrd="0" destOrd="0" presId="urn:microsoft.com/office/officeart/2005/8/layout/pList1#6"/>
    <dgm:cxn modelId="{79926F7F-6377-4A99-A2DE-5E267844968B}" type="presParOf" srcId="{2E59C95B-91C3-4FCF-9E6D-D40DF7638BAD}" destId="{8CE146AE-AE74-40B6-BE47-6B5768D6F72E}" srcOrd="1" destOrd="0" presId="urn:microsoft.com/office/officeart/2005/8/layout/pList1#6"/>
    <dgm:cxn modelId="{A804509B-323E-46B3-BB94-DA70968F5276}" type="presParOf" srcId="{7CEA8BF6-C807-415A-9042-FB1704AD24F4}" destId="{A5A6BAEB-0EF3-4B2C-B4CF-093AEDF5E6A7}" srcOrd="5" destOrd="0" presId="urn:microsoft.com/office/officeart/2005/8/layout/pList1#6"/>
    <dgm:cxn modelId="{8740330D-D3F2-4598-BF65-381D6542E154}" type="presParOf" srcId="{7CEA8BF6-C807-415A-9042-FB1704AD24F4}" destId="{5CAA5030-582E-482E-AF77-DAFB0A1F40AB}" srcOrd="6" destOrd="0" presId="urn:microsoft.com/office/officeart/2005/8/layout/pList1#6"/>
    <dgm:cxn modelId="{EA98DFE7-4004-44C2-B655-9BCFAB13971D}" type="presParOf" srcId="{5CAA5030-582E-482E-AF77-DAFB0A1F40AB}" destId="{23379BA0-72C3-4B48-9B67-5AA34105AF71}" srcOrd="0" destOrd="0" presId="urn:microsoft.com/office/officeart/2005/8/layout/pList1#6"/>
    <dgm:cxn modelId="{357A39C7-EE74-4CBB-BEDB-562A7BCD0A3F}" type="presParOf" srcId="{5CAA5030-582E-482E-AF77-DAFB0A1F40AB}" destId="{D2BA077C-B783-4392-A97F-F939D39ED622}" srcOrd="1" destOrd="0" presId="urn:microsoft.com/office/officeart/2005/8/layout/pList1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#6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de-DE"/>
              <a:pPr/>
              <a:t>06.07.2015</a:t>
            </a:fld>
            <a:endParaRPr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de-DE"/>
              <a:pPr/>
              <a:t>06.07.2015</a:t>
            </a:fld>
            <a:endParaRPr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Aufwand</a:t>
            </a:r>
          </a:p>
          <a:p>
            <a:pPr lvl="1"/>
            <a:r>
              <a:rPr lang="de-CH" dirty="0" err="1" smtClean="0"/>
              <a:t>GitHub</a:t>
            </a:r>
            <a:r>
              <a:rPr lang="de-CH" dirty="0" smtClean="0"/>
              <a:t> </a:t>
            </a:r>
            <a:r>
              <a:rPr lang="de-CH" dirty="0" err="1" smtClean="0"/>
              <a:t>commits</a:t>
            </a:r>
            <a:r>
              <a:rPr lang="de-CH" dirty="0" smtClean="0"/>
              <a:t> hochgerechnet:</a:t>
            </a:r>
          </a:p>
          <a:p>
            <a:pPr marL="274320" lvl="1" indent="0">
              <a:buNone/>
            </a:pPr>
            <a:r>
              <a:rPr lang="de-CH" dirty="0" smtClean="0"/>
              <a:t>	#</a:t>
            </a:r>
            <a:r>
              <a:rPr lang="de-CH" dirty="0" err="1" smtClean="0"/>
              <a:t>commits</a:t>
            </a:r>
            <a:r>
              <a:rPr lang="de-CH" dirty="0" smtClean="0"/>
              <a:t> * 2-3h = 150h – 225h</a:t>
            </a:r>
          </a:p>
          <a:p>
            <a:pPr lvl="2"/>
            <a:endParaRPr lang="de-CH" dirty="0" smtClean="0"/>
          </a:p>
          <a:p>
            <a:pPr lvl="1"/>
            <a:endParaRPr lang="de-CH" smtClean="0"/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de-CH" smtClean="0"/>
              <a:pPr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420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16092" y="1124744"/>
            <a:ext cx="5964551" cy="1440160"/>
          </a:xfrm>
        </p:spPr>
        <p:txBody>
          <a:bodyPr>
            <a:noAutofit/>
          </a:bodyPr>
          <a:lstStyle>
            <a:lvl1pPr algn="ctr">
              <a:defRPr sz="35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30116" y="4365104"/>
            <a:ext cx="4536504" cy="108012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54864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7772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058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344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61722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8343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629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915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61722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8343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629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915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>
              <a:defRPr sz="3600"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Verdana" pitchFamily="34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73152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89154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12014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34874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54864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7772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058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344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54864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7772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058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344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 marL="548640"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400801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400801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66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18148" y="1052736"/>
            <a:ext cx="4248472" cy="1512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4092" y="2977479"/>
            <a:ext cx="5328592" cy="20356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0"/>
            <a:ext cx="9144000" cy="4572000"/>
          </a:xfr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de-CH" dirty="0" err="1" smtClean="0">
                <a:latin typeface="Android" panose="02000500000000000000" pitchFamily="2" charset="0"/>
              </a:rPr>
              <a:t>MyUnihockey</a:t>
            </a:r>
            <a: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ndroid" panose="02000500000000000000" pitchFamily="2" charset="0"/>
              </a:rPr>
              <a:t>App</a:t>
            </a:r>
            <a: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  <a:t/>
            </a:r>
            <a:b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</a:br>
            <a:r>
              <a:rPr lang="de-CH" dirty="0" err="1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Embeded</a:t>
            </a: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 Systems </a:t>
            </a:r>
            <a:r>
              <a:rPr lang="de-CH" dirty="0" err="1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with</a:t>
            </a: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/>
            </a:r>
            <a:b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</a:b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 </a:t>
            </a:r>
            <a:r>
              <a:rPr lang="de-CH" sz="4000" dirty="0" smtClean="0">
                <a:solidFill>
                  <a:srgbClr val="92D050"/>
                </a:solidFill>
                <a:latin typeface="Android" panose="02000500000000000000" pitchFamily="2" charset="0"/>
              </a:rPr>
              <a:t>Android</a:t>
            </a:r>
            <a:endParaRPr lang="de-CH" dirty="0">
              <a:solidFill>
                <a:srgbClr val="92D050"/>
              </a:solidFill>
              <a:latin typeface="Android" panose="020005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4869160"/>
            <a:ext cx="9144000" cy="1752600"/>
          </a:xfr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CH" dirty="0" smtClean="0">
                <a:solidFill>
                  <a:schemeClr val="tx1">
                    <a:lumMod val="85000"/>
                  </a:schemeClr>
                </a:solidFill>
                <a:latin typeface="Android" panose="02000500000000000000" pitchFamily="2" charset="0"/>
              </a:rPr>
              <a:t>Denis Bittante</a:t>
            </a:r>
          </a:p>
          <a:p>
            <a:r>
              <a:rPr lang="de-CH" dirty="0" smtClean="0">
                <a:solidFill>
                  <a:schemeClr val="tx1">
                    <a:lumMod val="85000"/>
                  </a:schemeClr>
                </a:solidFill>
                <a:latin typeface="Android" panose="02000500000000000000" pitchFamily="2" charset="0"/>
              </a:rPr>
              <a:t>Tobias Trusch</a:t>
            </a:r>
            <a:endParaRPr lang="de-CH" dirty="0">
              <a:solidFill>
                <a:schemeClr val="tx1">
                  <a:lumMod val="85000"/>
                </a:schemeClr>
              </a:solidFill>
              <a:latin typeface="Androi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Klassenmodell</a:t>
            </a:r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Resultate – Architektur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559" y="1400410"/>
            <a:ext cx="5184576" cy="45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SQLiteDB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Resultate – Architektur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861" y="2012351"/>
            <a:ext cx="5393103" cy="37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8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Material Design		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Material Design</a:t>
            </a:r>
            <a:endParaRPr lang="en-US" dirty="0"/>
          </a:p>
        </p:txBody>
      </p:sp>
      <p:pic>
        <p:nvPicPr>
          <p:cNvPr id="1026" name="Picture 2" descr="http://material-design.storage.googleapis.com/publish/material_v_4/material_ext_publish/0Bx4BSt6jniD7SjE5bTNHN3JpQXc/style_color_introdu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413" y="1592658"/>
            <a:ext cx="8048891" cy="4579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Material Design Color</a:t>
            </a:r>
            <a:endParaRPr lang="en-US" dirty="0"/>
          </a:p>
        </p:txBody>
      </p:sp>
      <p:pic>
        <p:nvPicPr>
          <p:cNvPr id="26626" name="Picture 2" descr="C:\Users\Denis Bittante\Downloads\palett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55546" y="2069939"/>
            <a:ext cx="4090059" cy="3678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Material Design Color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9917" y="1772816"/>
            <a:ext cx="3589118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Komponenten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</a:t>
            </a:r>
            <a:r>
              <a:rPr lang="en-US" dirty="0" err="1" smtClean="0"/>
              <a:t>Komponenten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Preferences</a:t>
            </a:r>
            <a:endParaRPr lang="de-CH" dirty="0" smtClean="0"/>
          </a:p>
          <a:p>
            <a:r>
              <a:rPr lang="de-CH" dirty="0" smtClean="0"/>
              <a:t>Wizard</a:t>
            </a:r>
          </a:p>
          <a:p>
            <a:r>
              <a:rPr lang="de-CH" dirty="0" err="1" smtClean="0"/>
              <a:t>CardView</a:t>
            </a:r>
            <a:endParaRPr lang="de-CH" dirty="0" smtClean="0"/>
          </a:p>
          <a:p>
            <a:r>
              <a:rPr lang="de-CH" dirty="0" smtClean="0"/>
              <a:t>Datenbank</a:t>
            </a:r>
          </a:p>
          <a:p>
            <a:r>
              <a:rPr lang="de-CH" dirty="0" smtClean="0"/>
              <a:t>REST-Schnittstelle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Wizard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Wizard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522412" y="1797558"/>
            <a:ext cx="6084168" cy="422373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>
                <a:latin typeface="+mj-lt"/>
              </a:rPr>
              <a:t>wizardContent</a:t>
            </a:r>
            <a:r>
              <a:rPr lang="en-US" dirty="0" err="1" smtClean="0">
                <a:latin typeface="+mj-lt"/>
              </a:rPr>
              <a:t>.add</a:t>
            </a:r>
            <a:r>
              <a:rPr lang="en-US" dirty="0" smtClean="0">
                <a:latin typeface="+mj-lt"/>
              </a:rPr>
              <a:t>(</a:t>
            </a:r>
          </a:p>
          <a:p>
            <a:pPr lvl="1">
              <a:buNone/>
            </a:pPr>
            <a:r>
              <a:rPr lang="en-US" b="1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WizardPage</a:t>
            </a: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latin typeface="+mj-lt"/>
              </a:rPr>
              <a:t>"Welcome"</a:t>
            </a:r>
            <a:r>
              <a:rPr lang="en-US" dirty="0" smtClean="0">
                <a:latin typeface="+mj-lt"/>
              </a:rPr>
              <a:t>, </a:t>
            </a:r>
          </a:p>
          <a:p>
            <a:pPr lvl="1">
              <a:buNone/>
            </a:pPr>
            <a:r>
              <a:rPr lang="en-US" b="1" dirty="0" smtClean="0">
                <a:latin typeface="+mj-lt"/>
              </a:rPr>
              <a:t>"Before we start, may we know something of you? Which is your favorite..."</a:t>
            </a:r>
            <a:r>
              <a:rPr lang="en-US" dirty="0" smtClean="0">
                <a:latin typeface="+mj-lt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);</a:t>
            </a:r>
          </a:p>
          <a:p>
            <a:pPr>
              <a:buNone/>
            </a:pPr>
            <a:r>
              <a:rPr lang="en-US" b="1" dirty="0" err="1" smtClean="0">
                <a:latin typeface="+mj-lt"/>
              </a:rPr>
              <a:t>wizardContent</a:t>
            </a:r>
            <a:r>
              <a:rPr lang="en-US" dirty="0" err="1" smtClean="0">
                <a:latin typeface="+mj-lt"/>
              </a:rPr>
              <a:t>.add</a:t>
            </a:r>
            <a:r>
              <a:rPr lang="en-US" dirty="0" smtClean="0">
                <a:latin typeface="+mj-lt"/>
              </a:rPr>
              <a:t>(</a:t>
            </a:r>
          </a:p>
          <a:p>
            <a:pPr lvl="1">
              <a:buNone/>
            </a:pPr>
            <a:r>
              <a:rPr lang="en-US" b="1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WizardPage</a:t>
            </a: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latin typeface="+mj-lt"/>
              </a:rPr>
              <a:t>"Club"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"Just select the one you like."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true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getclubs</a:t>
            </a:r>
            <a:r>
              <a:rPr lang="en-US" dirty="0" smtClean="0">
                <a:latin typeface="+mj-lt"/>
              </a:rPr>
              <a:t>(), UnihockeyPref.</a:t>
            </a:r>
            <a:r>
              <a:rPr lang="en-US" b="1" i="1" dirty="0" smtClean="0">
                <a:latin typeface="+mj-lt"/>
              </a:rPr>
              <a:t>PREFERENCE_CLUB</a:t>
            </a:r>
            <a:r>
              <a:rPr lang="en-US" dirty="0" smtClean="0">
                <a:latin typeface="+mj-lt"/>
              </a:rPr>
              <a:t>.name())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);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b="1" dirty="0" err="1" smtClean="0">
                <a:latin typeface="+mj-lt"/>
              </a:rPr>
              <a:t>wizardContent</a:t>
            </a:r>
            <a:r>
              <a:rPr lang="en-US" dirty="0" err="1" smtClean="0">
                <a:latin typeface="+mj-lt"/>
              </a:rPr>
              <a:t>.add</a:t>
            </a:r>
            <a:r>
              <a:rPr lang="en-US" dirty="0" smtClean="0">
                <a:latin typeface="+mj-lt"/>
              </a:rPr>
              <a:t>(</a:t>
            </a:r>
          </a:p>
          <a:p>
            <a:pPr lvl="1">
              <a:buNone/>
            </a:pPr>
            <a:r>
              <a:rPr lang="en-US" b="1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WizardPage</a:t>
            </a: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latin typeface="+mj-lt"/>
              </a:rPr>
              <a:t>"Team"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"You must have a favorite, right? ;-)"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true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getTeams</a:t>
            </a:r>
            <a:r>
              <a:rPr lang="en-US" dirty="0" smtClean="0">
                <a:latin typeface="+mj-lt"/>
              </a:rPr>
              <a:t>(), UnihockeyPref.</a:t>
            </a:r>
            <a:r>
              <a:rPr lang="en-US" b="1" i="1" dirty="0" smtClean="0">
                <a:latin typeface="+mj-lt"/>
              </a:rPr>
              <a:t>PREFERENCE_TEAM</a:t>
            </a:r>
            <a:r>
              <a:rPr lang="en-US" dirty="0" smtClean="0">
                <a:latin typeface="+mj-lt"/>
              </a:rPr>
              <a:t>.name())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6700" y="1556792"/>
            <a:ext cx="2809511" cy="4651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Wizard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1522413" y="1797050"/>
          <a:ext cx="6156325" cy="4224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Wizard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346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de-CH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</a:t>
            </a:r>
            <a:r>
              <a:rPr lang="de-CH" dirty="0" err="1" smtClean="0"/>
              <a:t>GitHub</a:t>
            </a:r>
            <a:r>
              <a:rPr lang="de-CH" dirty="0" smtClean="0"/>
              <a:t> </a:t>
            </a:r>
            <a:r>
              <a:rPr lang="de-CH" dirty="0" err="1" smtClean="0"/>
              <a:t>commits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382444" y="1797558"/>
            <a:ext cx="3923928" cy="42237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Was lief schlecht?</a:t>
            </a:r>
          </a:p>
          <a:p>
            <a:pPr lvl="1"/>
            <a:r>
              <a:rPr lang="de-CH" dirty="0" smtClean="0"/>
              <a:t>Zeit verloren mit DB Modell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3" y="1639788"/>
            <a:ext cx="8839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de-CH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</a:t>
            </a:r>
            <a:r>
              <a:rPr lang="de-CH" dirty="0" err="1" smtClean="0"/>
              <a:t>GitHub</a:t>
            </a:r>
            <a:r>
              <a:rPr lang="de-CH" dirty="0" smtClean="0"/>
              <a:t> </a:t>
            </a:r>
            <a:r>
              <a:rPr lang="de-CH" dirty="0" err="1" smtClean="0"/>
              <a:t>commits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382444" y="1797558"/>
            <a:ext cx="3923928" cy="42237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Was lief schlecht?</a:t>
            </a:r>
          </a:p>
          <a:p>
            <a:pPr lvl="1"/>
            <a:r>
              <a:rPr lang="de-CH" dirty="0" smtClean="0"/>
              <a:t>Zeit verloren mit DB Modell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3" y="1639788"/>
            <a:ext cx="8839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Projektidee</a:t>
            </a:r>
          </a:p>
          <a:p>
            <a:r>
              <a:rPr lang="de-CH" dirty="0" smtClean="0"/>
              <a:t>Vorgehen</a:t>
            </a:r>
          </a:p>
          <a:p>
            <a:pPr lvl="1"/>
            <a:r>
              <a:rPr lang="de-CH" dirty="0" smtClean="0"/>
              <a:t>Verwendete Tools</a:t>
            </a:r>
          </a:p>
          <a:p>
            <a:r>
              <a:rPr lang="de-CH" dirty="0" smtClean="0"/>
              <a:t>Resultate</a:t>
            </a:r>
          </a:p>
          <a:p>
            <a:pPr lvl="1"/>
            <a:r>
              <a:rPr lang="de-CH" dirty="0" smtClean="0"/>
              <a:t>Architektur</a:t>
            </a:r>
          </a:p>
          <a:p>
            <a:pPr lvl="1"/>
            <a:r>
              <a:rPr lang="de-CH" dirty="0" smtClean="0"/>
              <a:t>Struktur</a:t>
            </a:r>
          </a:p>
          <a:p>
            <a:pPr lvl="1"/>
            <a:r>
              <a:rPr lang="de-CH" dirty="0" smtClean="0"/>
              <a:t>Demo</a:t>
            </a:r>
          </a:p>
          <a:p>
            <a:r>
              <a:rPr lang="de-CH" dirty="0" smtClean="0"/>
              <a:t>Rückblick</a:t>
            </a:r>
          </a:p>
          <a:p>
            <a:pPr lvl="1"/>
            <a:r>
              <a:rPr lang="de-CH" dirty="0" smtClean="0"/>
              <a:t>Verwendete Tools</a:t>
            </a:r>
          </a:p>
          <a:p>
            <a:pPr lvl="1"/>
            <a:r>
              <a:rPr lang="de-CH" dirty="0" smtClean="0"/>
              <a:t>Was lief gut und was schlecht?</a:t>
            </a:r>
          </a:p>
          <a:p>
            <a:pPr lvl="1"/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r>
              <a:rPr lang="de-CH" dirty="0" smtClean="0"/>
              <a:t>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174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Verwendete Tools</a:t>
            </a:r>
          </a:p>
          <a:p>
            <a:pPr lvl="1"/>
            <a:r>
              <a:rPr lang="de-CH" dirty="0" err="1"/>
              <a:t>Balsamiq</a:t>
            </a:r>
            <a:r>
              <a:rPr lang="de-CH" dirty="0"/>
              <a:t> </a:t>
            </a:r>
            <a:r>
              <a:rPr lang="de-CH" dirty="0" err="1"/>
              <a:t>Mockups</a:t>
            </a:r>
            <a:endParaRPr lang="de-CH" dirty="0"/>
          </a:p>
          <a:p>
            <a:pPr lvl="1"/>
            <a:r>
              <a:rPr lang="de-CH" dirty="0" err="1"/>
              <a:t>DotProject</a:t>
            </a:r>
            <a:r>
              <a:rPr lang="de-CH" dirty="0"/>
              <a:t> (PHP)</a:t>
            </a:r>
          </a:p>
          <a:p>
            <a:pPr lvl="1"/>
            <a:r>
              <a:rPr lang="de-CH" dirty="0"/>
              <a:t>Android Studio</a:t>
            </a:r>
          </a:p>
          <a:p>
            <a:pPr lvl="1"/>
            <a:r>
              <a:rPr lang="de-CH" dirty="0"/>
              <a:t>MySQL </a:t>
            </a:r>
            <a:r>
              <a:rPr lang="de-CH" dirty="0" err="1"/>
              <a:t>Workbench</a:t>
            </a:r>
            <a:endParaRPr lang="de-CH" dirty="0"/>
          </a:p>
          <a:p>
            <a:pPr lvl="1"/>
            <a:r>
              <a:rPr lang="de-CH" dirty="0" err="1"/>
              <a:t>SoapUI</a:t>
            </a:r>
            <a:endParaRPr lang="de-CH" dirty="0"/>
          </a:p>
          <a:p>
            <a:pPr lvl="2"/>
            <a:r>
              <a:rPr lang="de-CH" dirty="0"/>
              <a:t>SOAP API testen</a:t>
            </a:r>
          </a:p>
          <a:p>
            <a:pPr lvl="1"/>
            <a:endParaRPr lang="de-CH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Was lief gut? 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382444" y="1797558"/>
            <a:ext cx="3923928" cy="42237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Was lief schlecht?</a:t>
            </a:r>
          </a:p>
          <a:p>
            <a:pPr lvl="1"/>
            <a:r>
              <a:rPr lang="de-CH" dirty="0" smtClean="0"/>
              <a:t>Zeit verloren mit DB Modell</a:t>
            </a:r>
            <a:endParaRPr lang="de-CH" dirty="0"/>
          </a:p>
        </p:txBody>
      </p:sp>
      <p:pic>
        <p:nvPicPr>
          <p:cNvPr id="6" name="Picture 2" descr="http://www.serialimha.com/wp-content/uploads/2014/12/1-Balsamiq-Mocku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07" y="1628800"/>
            <a:ext cx="5715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catify.com/wp-content/uploads/2011/10/edployprocessSOAPUI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08" y="1799491"/>
            <a:ext cx="6211667" cy="332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03" y="2175395"/>
            <a:ext cx="5220072" cy="34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1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 Teamarbeit / Entwicklungsprozess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lief gut?</a:t>
            </a:r>
          </a:p>
          <a:p>
            <a:pPr lvl="1"/>
            <a:r>
              <a:rPr lang="de-CH" dirty="0" smtClean="0"/>
              <a:t>Vorbereitung </a:t>
            </a:r>
          </a:p>
          <a:p>
            <a:pPr lvl="1"/>
            <a:r>
              <a:rPr lang="de-CH" dirty="0" smtClean="0"/>
              <a:t>Methodik</a:t>
            </a:r>
          </a:p>
          <a:p>
            <a:pPr lvl="2"/>
            <a:r>
              <a:rPr lang="de-CH" dirty="0" smtClean="0"/>
              <a:t>Verwendung von </a:t>
            </a:r>
            <a:r>
              <a:rPr lang="de-CH" dirty="0" err="1" smtClean="0"/>
              <a:t>GitHub</a:t>
            </a:r>
            <a:endParaRPr lang="de-CH" dirty="0" smtClean="0"/>
          </a:p>
          <a:p>
            <a:pPr lvl="2"/>
            <a:r>
              <a:rPr lang="de-CH" dirty="0" smtClean="0"/>
              <a:t>Skype Meetings</a:t>
            </a:r>
          </a:p>
          <a:p>
            <a:pPr lvl="1"/>
            <a:r>
              <a:rPr lang="de-CH" dirty="0" smtClean="0"/>
              <a:t>Planung aufstellen</a:t>
            </a:r>
          </a:p>
          <a:p>
            <a:pPr lvl="1"/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Prototyp</a:t>
            </a:r>
          </a:p>
          <a:p>
            <a:pPr lvl="1"/>
            <a:r>
              <a:rPr lang="de-CH" dirty="0" smtClean="0"/>
              <a:t>Konzept</a:t>
            </a:r>
          </a:p>
          <a:p>
            <a:pPr lvl="1"/>
            <a:endParaRPr lang="de-CH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Was lief gut? 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950396" y="1797558"/>
            <a:ext cx="4716016" cy="42237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Was lief </a:t>
            </a:r>
            <a:r>
              <a:rPr lang="de-CH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weniger gut?</a:t>
            </a:r>
            <a:endParaRPr lang="de-CH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Implementation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Viel Zeit in Teilaufgaben und </a:t>
            </a:r>
            <a:r>
              <a:rPr lang="de-CH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Proj</a:t>
            </a: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 </a:t>
            </a:r>
            <a:r>
              <a:rPr lang="de-CH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Mgmt</a:t>
            </a: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gesteckt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 der Verknüpfung der REST Schnittstelle mit dem GUI stecken geblieben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Reaktionszeiten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Meetings über Skype</a:t>
            </a:r>
          </a:p>
        </p:txBody>
      </p:sp>
    </p:spTree>
    <p:extLst>
      <p:ext uri="{BB962C8B-B14F-4D97-AF65-F5344CB8AC3E}">
        <p14:creationId xmlns:p14="http://schemas.microsoft.com/office/powerpoint/2010/main" val="80325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Verbesserungsmassnahmen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Initialisierung mehr Zeit aufwenden</a:t>
            </a:r>
          </a:p>
          <a:p>
            <a:r>
              <a:rPr lang="de-CH" dirty="0" smtClean="0"/>
              <a:t>Schneller ins «extreme </a:t>
            </a:r>
            <a:r>
              <a:rPr lang="de-CH" dirty="0" err="1" smtClean="0"/>
              <a:t>programming</a:t>
            </a:r>
            <a:r>
              <a:rPr lang="de-CH" dirty="0" smtClean="0"/>
              <a:t>» gehen</a:t>
            </a:r>
          </a:p>
          <a:p>
            <a:r>
              <a:rPr lang="de-CH" dirty="0" smtClean="0"/>
              <a:t>Kürzere Sprints vornehmen</a:t>
            </a:r>
          </a:p>
          <a:p>
            <a:r>
              <a:rPr lang="de-CH" dirty="0" smtClean="0"/>
              <a:t>Rasche Reaktionen bei Fragen an Teamkollegen</a:t>
            </a:r>
            <a:endParaRPr lang="de-CH" dirty="0"/>
          </a:p>
          <a:p>
            <a:r>
              <a:rPr lang="de-CH" dirty="0" smtClean="0"/>
              <a:t>Verantwortungen besser verteilen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Verbesserungsmassnahmen.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en-US" dirty="0"/>
          </a:p>
        </p:txBody>
      </p:sp>
      <p:pic>
        <p:nvPicPr>
          <p:cNvPr id="2050" name="Picture 2" descr="http://entertecno.com/wp-content/uploads/2013/05/Droid-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6180" y="1711312"/>
            <a:ext cx="2880319" cy="40998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Projektidee - Überblick</a:t>
            </a:r>
            <a:endParaRPr lang="en-US" dirty="0"/>
          </a:p>
        </p:txBody>
      </p:sp>
      <p:pic>
        <p:nvPicPr>
          <p:cNvPr id="1026" name="Picture 2" descr="http://media8.news.ch/news/fb/317388-0c953b883694ffd732cc70ad43b1f9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1988840"/>
            <a:ext cx="3410553" cy="18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</a:t>
            </a:r>
          </a:p>
          <a:p>
            <a:pPr lvl="1"/>
            <a:r>
              <a:rPr lang="de-CH" dirty="0" smtClean="0"/>
              <a:t>Spielstände</a:t>
            </a:r>
          </a:p>
          <a:p>
            <a:pPr lvl="1"/>
            <a:r>
              <a:rPr lang="de-CH" dirty="0" smtClean="0"/>
              <a:t>Nächste Spiele</a:t>
            </a:r>
          </a:p>
          <a:p>
            <a:pPr lvl="1"/>
            <a:r>
              <a:rPr lang="de-CH" dirty="0" smtClean="0"/>
              <a:t>Vergangene Spiele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11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Muss Ziele</a:t>
            </a:r>
          </a:p>
          <a:p>
            <a:pPr lvl="1"/>
            <a:r>
              <a:rPr lang="de-CH" dirty="0" smtClean="0"/>
              <a:t>Verein als Grundeinstellung wählen</a:t>
            </a:r>
          </a:p>
          <a:p>
            <a:pPr lvl="1"/>
            <a:r>
              <a:rPr lang="de-CH" dirty="0" smtClean="0"/>
              <a:t>Aktuelle Meisterschaftsranglisten aller Teams abrufen</a:t>
            </a:r>
          </a:p>
          <a:p>
            <a:pPr lvl="1"/>
            <a:r>
              <a:rPr lang="de-CH" dirty="0" smtClean="0"/>
              <a:t>Detaillierte Spielresultate bereits ausgetragener Spiele anzeigen</a:t>
            </a:r>
          </a:p>
          <a:p>
            <a:r>
              <a:rPr lang="de-CH" dirty="0" smtClean="0"/>
              <a:t>Kann Ziele</a:t>
            </a:r>
          </a:p>
          <a:p>
            <a:pPr lvl="1"/>
            <a:r>
              <a:rPr lang="de-CH" dirty="0" smtClean="0"/>
              <a:t>Die bevorstehenden Spiele laden</a:t>
            </a:r>
          </a:p>
          <a:p>
            <a:pPr lvl="1"/>
            <a:r>
              <a:rPr lang="de-CH" dirty="0" smtClean="0"/>
              <a:t>Standort als Google-</a:t>
            </a:r>
            <a:r>
              <a:rPr lang="de-CH" dirty="0" err="1" smtClean="0"/>
              <a:t>Maps</a:t>
            </a:r>
            <a:r>
              <a:rPr lang="de-CH" dirty="0" smtClean="0"/>
              <a:t> Link einfügen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Projektidee - Ziele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7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  <a:p>
            <a:r>
              <a:rPr lang="de-CH" dirty="0"/>
              <a:t>Analyse</a:t>
            </a:r>
          </a:p>
          <a:p>
            <a:r>
              <a:rPr lang="de-CH" dirty="0"/>
              <a:t>Design</a:t>
            </a:r>
          </a:p>
          <a:p>
            <a:pPr lvl="1"/>
            <a:r>
              <a:rPr lang="de-CH" dirty="0"/>
              <a:t>Architektur</a:t>
            </a:r>
          </a:p>
          <a:p>
            <a:pPr lvl="1"/>
            <a:r>
              <a:rPr lang="de-CH" dirty="0"/>
              <a:t>GUI Prototyp</a:t>
            </a:r>
          </a:p>
          <a:p>
            <a:r>
              <a:rPr lang="de-CH" dirty="0"/>
              <a:t>Implementierung</a:t>
            </a:r>
          </a:p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31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Vorgehen</a:t>
            </a:r>
            <a:r>
              <a:rPr lang="en-US" dirty="0" smtClean="0"/>
              <a:t> - </a:t>
            </a:r>
            <a:r>
              <a:rPr lang="en-US" dirty="0" err="1" smtClean="0"/>
              <a:t>Planung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932" y="1441254"/>
            <a:ext cx="8647771" cy="240577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118" y="3930434"/>
            <a:ext cx="7920589" cy="20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0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Swissunihockey</a:t>
            </a:r>
            <a:r>
              <a:rPr lang="de-CH" dirty="0" smtClean="0"/>
              <a:t> API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Projektidee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14292" y="1628800"/>
            <a:ext cx="4824536" cy="3415600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 rot="9460406">
            <a:off x="3983261" y="3163130"/>
            <a:ext cx="1002718" cy="346938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750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Konzept</a:t>
            </a:r>
          </a:p>
          <a:p>
            <a:pPr lvl="1"/>
            <a:r>
              <a:rPr lang="de-CH" dirty="0" err="1" smtClean="0"/>
              <a:t>UseCases</a:t>
            </a:r>
            <a:endParaRPr lang="de-CH" dirty="0" smtClean="0"/>
          </a:p>
          <a:p>
            <a:pPr lvl="1"/>
            <a:r>
              <a:rPr lang="de-CH" dirty="0" smtClean="0"/>
              <a:t>Analyse/Design Dokumente</a:t>
            </a:r>
          </a:p>
          <a:p>
            <a:pPr lvl="1"/>
            <a:r>
              <a:rPr lang="de-CH" dirty="0" smtClean="0"/>
              <a:t>Architektur</a:t>
            </a:r>
            <a:endParaRPr lang="de-CH" dirty="0"/>
          </a:p>
          <a:p>
            <a:r>
              <a:rPr lang="de-CH" dirty="0" smtClean="0"/>
              <a:t>Komponenten</a:t>
            </a:r>
            <a:endParaRPr lang="de-CH" dirty="0"/>
          </a:p>
          <a:p>
            <a:pPr lvl="1"/>
            <a:r>
              <a:rPr lang="de-CH" dirty="0"/>
              <a:t>Material Design</a:t>
            </a:r>
          </a:p>
          <a:p>
            <a:pPr lvl="1"/>
            <a:r>
              <a:rPr lang="de-CH" dirty="0"/>
              <a:t>Card </a:t>
            </a:r>
            <a:r>
              <a:rPr lang="de-CH" dirty="0" smtClean="0"/>
              <a:t>Views</a:t>
            </a:r>
          </a:p>
          <a:p>
            <a:pPr lvl="1"/>
            <a:r>
              <a:rPr lang="de-CH" dirty="0" smtClean="0"/>
              <a:t>Wizard</a:t>
            </a:r>
          </a:p>
          <a:p>
            <a:pPr lvl="1"/>
            <a:r>
              <a:rPr lang="de-CH" dirty="0" err="1" smtClean="0"/>
              <a:t>Preferences</a:t>
            </a:r>
            <a:endParaRPr lang="de-CH" dirty="0" smtClean="0"/>
          </a:p>
          <a:p>
            <a:pPr lvl="1"/>
            <a:r>
              <a:rPr lang="de-CH" dirty="0" smtClean="0"/>
              <a:t>Datenbank</a:t>
            </a:r>
          </a:p>
          <a:p>
            <a:pPr lvl="1"/>
            <a:r>
              <a:rPr lang="de-CH" dirty="0" smtClean="0"/>
              <a:t>REST-Schnittstelle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1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UseCases</a:t>
            </a:r>
            <a:r>
              <a:rPr lang="de-CH" dirty="0" smtClean="0"/>
              <a:t>/Design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Vorgehen</a:t>
            </a:r>
            <a:r>
              <a:rPr lang="en-US" dirty="0" smtClean="0"/>
              <a:t> – </a:t>
            </a:r>
            <a:r>
              <a:rPr lang="en-US" dirty="0" err="1" smtClean="0"/>
              <a:t>Analyse</a:t>
            </a:r>
            <a:r>
              <a:rPr lang="en-US" dirty="0" smtClean="0"/>
              <a:t>/Design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Resultate - Konzept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3407">
            <a:off x="6014870" y="2289571"/>
            <a:ext cx="1334405" cy="253628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959" y="2214353"/>
            <a:ext cx="1401294" cy="2660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95969">
            <a:off x="7759456" y="2306994"/>
            <a:ext cx="1496345" cy="287319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98765">
            <a:off x="8646108" y="2525608"/>
            <a:ext cx="1616922" cy="314962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6867" y="2231829"/>
            <a:ext cx="3942807" cy="27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8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D67187-16B7-465E-9B2B-D6BEE742F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361</Words>
  <Application>Microsoft Office PowerPoint</Application>
  <PresentationFormat>Benutzerdefiniert</PresentationFormat>
  <Paragraphs>149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Android</vt:lpstr>
      <vt:lpstr>Arial</vt:lpstr>
      <vt:lpstr>Consolas</vt:lpstr>
      <vt:lpstr>Corbel</vt:lpstr>
      <vt:lpstr>Roboto</vt:lpstr>
      <vt:lpstr>Verdana</vt:lpstr>
      <vt:lpstr>Wingdings</vt:lpstr>
      <vt:lpstr>Chalkboard_16x9</vt:lpstr>
      <vt:lpstr>MyUnihockey App Embeded Systems with  Android</vt:lpstr>
      <vt:lpstr>Inhalt</vt:lpstr>
      <vt:lpstr>Ideen</vt:lpstr>
      <vt:lpstr>Ziele</vt:lpstr>
      <vt:lpstr>Vorgehen</vt:lpstr>
      <vt:lpstr>Vorgehen</vt:lpstr>
      <vt:lpstr>Projektidee</vt:lpstr>
      <vt:lpstr>Resultate</vt:lpstr>
      <vt:lpstr>UseCases/Design</vt:lpstr>
      <vt:lpstr>Architektur</vt:lpstr>
      <vt:lpstr>Architektur</vt:lpstr>
      <vt:lpstr>Material Design  </vt:lpstr>
      <vt:lpstr>Material Design Color</vt:lpstr>
      <vt:lpstr>Komponenten</vt:lpstr>
      <vt:lpstr>Wizard</vt:lpstr>
      <vt:lpstr>Wizard</vt:lpstr>
      <vt:lpstr>Demo</vt:lpstr>
      <vt:lpstr>Rückblick</vt:lpstr>
      <vt:lpstr>Rückblick</vt:lpstr>
      <vt:lpstr>Rückblick</vt:lpstr>
      <vt:lpstr>Rückblick Teamarbeit / Entwicklungsprozess</vt:lpstr>
      <vt:lpstr>Verbesserungsmassnahmen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2015-07-05T11:53:58Z</dcterms:created>
  <dcterms:modified xsi:type="dcterms:W3CDTF">2015-07-06T21:48:48Z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