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notesMasterIdLst>
    <p:notesMasterId r:id="rId24"/>
  </p:notesMasterIdLst>
  <p:handoutMasterIdLst>
    <p:handoutMasterId r:id="rId25"/>
  </p:handoutMasterIdLst>
  <p:sldIdLst>
    <p:sldId id="279" r:id="rId3"/>
    <p:sldId id="278" r:id="rId4"/>
    <p:sldId id="289" r:id="rId5"/>
    <p:sldId id="290" r:id="rId6"/>
    <p:sldId id="291" r:id="rId7"/>
    <p:sldId id="311" r:id="rId8"/>
    <p:sldId id="292" r:id="rId9"/>
    <p:sldId id="316" r:id="rId10"/>
    <p:sldId id="312" r:id="rId11"/>
    <p:sldId id="313" r:id="rId12"/>
    <p:sldId id="314" r:id="rId13"/>
    <p:sldId id="315" r:id="rId14"/>
    <p:sldId id="320" r:id="rId15"/>
    <p:sldId id="317" r:id="rId16"/>
    <p:sldId id="318" r:id="rId17"/>
    <p:sldId id="319" r:id="rId18"/>
    <p:sldId id="324" r:id="rId19"/>
    <p:sldId id="321" r:id="rId20"/>
    <p:sldId id="322" r:id="rId21"/>
    <p:sldId id="323" r:id="rId22"/>
    <p:sldId id="30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9" d="100"/>
          <a:sy n="69" d="100"/>
        </p:scale>
        <p:origin x="-1171" y="-355"/>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2" d="100"/>
          <a:sy n="82" d="100"/>
        </p:scale>
        <p:origin x="363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13F231-EBD8-4F4B-BAC9-96524D9BF466}" type="datetimeFigureOut">
              <a:rPr lang="zh-CN" altLang="en-US" smtClean="0"/>
              <a:t>2019/5/14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D824B6-CB4E-422A-9C24-F861A0BCA00B}" type="slidenum">
              <a:rPr lang="zh-CN" altLang="en-US" smtClean="0"/>
              <a:t>‹#›</a:t>
            </a:fld>
            <a:endParaRPr lang="zh-CN" altLang="en-US"/>
          </a:p>
        </p:txBody>
      </p:sp>
    </p:spTree>
    <p:extLst>
      <p:ext uri="{BB962C8B-B14F-4D97-AF65-F5344CB8AC3E}">
        <p14:creationId xmlns:p14="http://schemas.microsoft.com/office/powerpoint/2010/main" val="57255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54F45-6022-46CA-A4EC-E3BB56DBF9EB}"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B5A57-8D53-4F3F-B159-CC185D6CC2EA}" type="slidenum">
              <a:rPr lang="zh-CN" altLang="en-US" smtClean="0"/>
              <a:t>‹#›</a:t>
            </a:fld>
            <a:endParaRPr lang="zh-CN" altLang="en-US"/>
          </a:p>
        </p:txBody>
      </p:sp>
    </p:spTree>
    <p:extLst>
      <p:ext uri="{BB962C8B-B14F-4D97-AF65-F5344CB8AC3E}">
        <p14:creationId xmlns:p14="http://schemas.microsoft.com/office/powerpoint/2010/main" val="80722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05635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F73B8E4-7711-4245-A930-FC36A44B4B6A}" type="slidenum">
              <a:rPr lang="zh-CN" altLang="en-US"/>
              <a:pPr/>
              <a:t>5</a:t>
            </a:fld>
            <a:endParaRPr lang="zh-CN" altLang="en-US"/>
          </a:p>
        </p:txBody>
      </p:sp>
    </p:spTree>
    <p:extLst>
      <p:ext uri="{BB962C8B-B14F-4D97-AF65-F5344CB8AC3E}">
        <p14:creationId xmlns:p14="http://schemas.microsoft.com/office/powerpoint/2010/main" val="363293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F73B8E4-7711-4245-A930-FC36A44B4B6A}" type="slidenum">
              <a:rPr lang="zh-CN" altLang="en-US"/>
              <a:pPr/>
              <a:t>6</a:t>
            </a:fld>
            <a:endParaRPr lang="zh-CN" altLang="en-US"/>
          </a:p>
        </p:txBody>
      </p:sp>
    </p:spTree>
    <p:extLst>
      <p:ext uri="{BB962C8B-B14F-4D97-AF65-F5344CB8AC3E}">
        <p14:creationId xmlns:p14="http://schemas.microsoft.com/office/powerpoint/2010/main" val="363293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51626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0366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51B5A57-8D53-4F3F-B159-CC185D6CC2EA}" type="slidenum">
              <a:rPr lang="zh-CN" altLang="en-US" smtClean="0"/>
              <a:t>10</a:t>
            </a:fld>
            <a:endParaRPr lang="zh-CN" altLang="en-US"/>
          </a:p>
        </p:txBody>
      </p:sp>
    </p:spTree>
    <p:extLst>
      <p:ext uri="{BB962C8B-B14F-4D97-AF65-F5344CB8AC3E}">
        <p14:creationId xmlns:p14="http://schemas.microsoft.com/office/powerpoint/2010/main" val="690546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4334932" y="0"/>
            <a:ext cx="7857067" cy="4419600"/>
          </a:xfrm>
          <a:prstGeom prst="rect">
            <a:avLst/>
          </a:prstGeom>
        </p:spPr>
      </p:pic>
    </p:spTree>
    <p:extLst>
      <p:ext uri="{BB962C8B-B14F-4D97-AF65-F5344CB8AC3E}">
        <p14:creationId xmlns:p14="http://schemas.microsoft.com/office/powerpoint/2010/main" val="1696892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18968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91427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有页码">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711862" flipH="1">
            <a:off x="10720366" y="5324678"/>
            <a:ext cx="3778604" cy="3778811"/>
          </a:xfrm>
          <a:prstGeom prst="rect">
            <a:avLst/>
          </a:prstGeom>
        </p:spPr>
      </p:pic>
    </p:spTree>
    <p:extLst>
      <p:ext uri="{BB962C8B-B14F-4D97-AF65-F5344CB8AC3E}">
        <p14:creationId xmlns:p14="http://schemas.microsoft.com/office/powerpoint/2010/main" val="249314716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7" indent="0" algn="ctr">
              <a:buNone/>
              <a:defRPr sz="2000"/>
            </a:lvl2pPr>
            <a:lvl3pPr marL="914355" indent="0" algn="ctr">
              <a:buNone/>
              <a:defRPr sz="1800"/>
            </a:lvl3pPr>
            <a:lvl4pPr marL="1371532" indent="0" algn="ctr">
              <a:buNone/>
              <a:defRPr sz="1600"/>
            </a:lvl4pPr>
            <a:lvl5pPr marL="1828710" indent="0" algn="ctr">
              <a:buNone/>
              <a:defRPr sz="1600"/>
            </a:lvl5pPr>
            <a:lvl6pPr marL="2285887" indent="0" algn="ctr">
              <a:buNone/>
              <a:defRPr sz="1600"/>
            </a:lvl6pPr>
            <a:lvl7pPr marL="2743064" indent="0" algn="ctr">
              <a:buNone/>
              <a:defRPr sz="1600"/>
            </a:lvl7pPr>
            <a:lvl8pPr marL="3200242" indent="0" algn="ctr">
              <a:buNone/>
              <a:defRPr sz="1600"/>
            </a:lvl8pPr>
            <a:lvl9pPr marL="3657419"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39D2EBA-94BF-40B8-B1C9-5B1FF0F7366E}" type="datetimeFigureOut">
              <a:rPr lang="zh-CN" altLang="en-US" smtClean="0"/>
              <a:t>2019/5/14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7EF253-A8B4-44DD-AE58-8315FD67EFA2}" type="slidenum">
              <a:rPr lang="zh-CN" altLang="en-US" smtClean="0"/>
              <a:t>‹#›</a:t>
            </a:fld>
            <a:endParaRPr lang="zh-CN" altLang="en-US"/>
          </a:p>
        </p:txBody>
      </p:sp>
    </p:spTree>
    <p:extLst>
      <p:ext uri="{BB962C8B-B14F-4D97-AF65-F5344CB8AC3E}">
        <p14:creationId xmlns:p14="http://schemas.microsoft.com/office/powerpoint/2010/main" val="225774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5" name="组合 4"/>
          <p:cNvGrpSpPr/>
          <p:nvPr userDrawn="1"/>
        </p:nvGrpSpPr>
        <p:grpSpPr>
          <a:xfrm>
            <a:off x="0" y="-1664915"/>
            <a:ext cx="12192000" cy="10492846"/>
            <a:chOff x="0" y="-1664915"/>
            <a:chExt cx="12192000" cy="10492846"/>
          </a:xfrm>
        </p:grpSpPr>
        <p:grpSp>
          <p:nvGrpSpPr>
            <p:cNvPr id="6" name="组合 5"/>
            <p:cNvGrpSpPr/>
            <p:nvPr/>
          </p:nvGrpSpPr>
          <p:grpSpPr>
            <a:xfrm>
              <a:off x="0" y="7507131"/>
              <a:ext cx="12192000" cy="1320800"/>
              <a:chOff x="0" y="7507131"/>
              <a:chExt cx="12192000" cy="1320800"/>
            </a:xfrm>
          </p:grpSpPr>
          <p:sp>
            <p:nvSpPr>
              <p:cNvPr id="13" name="矩形 12"/>
              <p:cNvSpPr/>
              <p:nvPr userDrawn="1">
                <p:custDataLst>
                  <p:tags r:id="rId8"/>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7" name="组合 6"/>
            <p:cNvGrpSpPr/>
            <p:nvPr/>
          </p:nvGrpSpPr>
          <p:grpSpPr>
            <a:xfrm>
              <a:off x="0" y="-1664915"/>
              <a:ext cx="12192000" cy="1320800"/>
              <a:chOff x="0" y="7507131"/>
              <a:chExt cx="12192000" cy="1320800"/>
            </a:xfrm>
          </p:grpSpPr>
          <p:sp>
            <p:nvSpPr>
              <p:cNvPr id="8" name="矩形 7"/>
              <p:cNvSpPr/>
              <p:nvPr userDrawn="1">
                <p:custDataLst>
                  <p:tags r:id="rId7"/>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3"/>
          <p:cNvSpPr>
            <a:spLocks noGrp="1"/>
          </p:cNvSpPr>
          <p:nvPr>
            <p:ph type="title"/>
          </p:nvPr>
        </p:nvSpPr>
        <p:spPr>
          <a:xfrm>
            <a:off x="838419" y="365125"/>
            <a:ext cx="105151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2657846862"/>
      </p:ext>
    </p:extLst>
  </p:cSld>
  <p:clrMap bg1="lt1" tx1="dk1" bg2="lt2" tx2="dk2" accent1="accent1" accent2="accent2" accent3="accent3" accent4="accent4" accent5="accent5" accent6="accent6" hlink="hlink" folHlink="folHlink"/>
  <p:sldLayoutIdLst>
    <p:sldLayoutId id="2147483652" r:id="rId1"/>
    <p:sldLayoutId id="2147483702" r:id="rId2"/>
    <p:sldLayoutId id="2147483703" r:id="rId3"/>
    <p:sldLayoutId id="2147483711" r:id="rId4"/>
    <p:sldLayoutId id="2147483713"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Montserrat Hairline" charset="0"/>
          <a:ea typeface="Montserrat Hairline" charset="0"/>
          <a:cs typeface="Montserrat Hairline" charset="0"/>
        </a:defRPr>
      </a:lvl1pPr>
    </p:titleStyle>
    <p:bodyStyle>
      <a:lvl1pPr marL="0" indent="0" algn="l" defTabSz="914217" rtl="0" eaLnBrk="1" latinLnBrk="0" hangingPunct="1">
        <a:lnSpc>
          <a:spcPct val="90000"/>
        </a:lnSpc>
        <a:spcBef>
          <a:spcPts val="1000"/>
        </a:spcBef>
        <a:buFont typeface="Arial" charset="0"/>
        <a:buNone/>
        <a:defRPr lang="en-US" sz="2400" kern="1200" dirty="0" smtClean="0">
          <a:solidFill>
            <a:schemeClr val="tx1"/>
          </a:solidFill>
          <a:effectLst/>
          <a:latin typeface="Montserrat Hairline" charset="0"/>
          <a:ea typeface="Montserrat Hairline" charset="0"/>
          <a:cs typeface="Montserrat Hairline" charset="0"/>
        </a:defRPr>
      </a:lvl1pPr>
      <a:lvl2pPr marL="457109" indent="0" algn="l" defTabSz="914217" rtl="0" eaLnBrk="1" latinLnBrk="0" hangingPunct="1">
        <a:lnSpc>
          <a:spcPct val="90000"/>
        </a:lnSpc>
        <a:spcBef>
          <a:spcPts val="500"/>
        </a:spcBef>
        <a:buFont typeface="Arial" charset="0"/>
        <a:buNone/>
        <a:defRPr lang="en-US" sz="2000" kern="1200" dirty="0" smtClean="0">
          <a:solidFill>
            <a:schemeClr val="tx1"/>
          </a:solidFill>
          <a:effectLst/>
          <a:latin typeface="Montserrat Hairline" charset="0"/>
          <a:ea typeface="Montserrat Hairline" charset="0"/>
          <a:cs typeface="Montserrat Hairline" charset="0"/>
        </a:defRPr>
      </a:lvl2pPr>
      <a:lvl3pPr marL="914217" indent="0" algn="l" defTabSz="914217" rtl="0" eaLnBrk="1" latinLnBrk="0" hangingPunct="1">
        <a:lnSpc>
          <a:spcPct val="90000"/>
        </a:lnSpc>
        <a:spcBef>
          <a:spcPts val="500"/>
        </a:spcBef>
        <a:buFont typeface="Arial" charset="0"/>
        <a:buNone/>
        <a:defRPr lang="en-US" sz="1800" kern="1200" dirty="0" smtClean="0">
          <a:solidFill>
            <a:schemeClr val="tx1"/>
          </a:solidFill>
          <a:effectLst/>
          <a:latin typeface="Montserrat Hairline" charset="0"/>
          <a:ea typeface="Montserrat Hairline" charset="0"/>
          <a:cs typeface="Montserrat Hairline" charset="0"/>
        </a:defRPr>
      </a:lvl3pPr>
      <a:lvl4pPr marL="1371326" indent="0" algn="l" defTabSz="914217" rtl="0" eaLnBrk="1" latinLnBrk="0" hangingPunct="1">
        <a:lnSpc>
          <a:spcPct val="90000"/>
        </a:lnSpc>
        <a:spcBef>
          <a:spcPts val="500"/>
        </a:spcBef>
        <a:buFont typeface="Arial" charset="0"/>
        <a:buNone/>
        <a:defRPr lang="en-US" sz="1600" kern="1200" dirty="0" smtClean="0">
          <a:solidFill>
            <a:schemeClr val="tx1"/>
          </a:solidFill>
          <a:effectLst/>
          <a:latin typeface="Montserrat Hairline" charset="0"/>
          <a:ea typeface="Montserrat Hairline" charset="0"/>
          <a:cs typeface="Montserrat Hairline" charset="0"/>
        </a:defRPr>
      </a:lvl4pPr>
      <a:lvl5pPr marL="1828434" indent="0" algn="l" defTabSz="914217" rtl="0" eaLnBrk="1" latinLnBrk="0" hangingPunct="1">
        <a:lnSpc>
          <a:spcPct val="90000"/>
        </a:lnSpc>
        <a:spcBef>
          <a:spcPts val="500"/>
        </a:spcBef>
        <a:buFont typeface="Arial" charset="0"/>
        <a:buNone/>
        <a:defRPr lang="en-US" sz="1600" kern="1200" dirty="0">
          <a:solidFill>
            <a:schemeClr val="tx1"/>
          </a:solidFill>
          <a:effectLst/>
          <a:latin typeface="Montserrat Hairline" charset="0"/>
          <a:ea typeface="Montserrat Hairline" charset="0"/>
          <a:cs typeface="Montserrat Hairline"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5" name="文本框 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2180508" y="2729165"/>
            <a:ext cx="7830991" cy="1107996"/>
          </a:xfrm>
          <a:prstGeom prst="rect">
            <a:avLst/>
          </a:prstGeom>
          <a:noFill/>
        </p:spPr>
        <p:txBody>
          <a:bodyPr wrap="none" rtlCol="0">
            <a:spAutoFit/>
          </a:bodyPr>
          <a:lstStyle/>
          <a:p>
            <a:pPr algn="ctr"/>
            <a:r>
              <a:rPr lang="zh-CN" altLang="en-US" sz="6600" b="1" dirty="0" smtClean="0">
                <a:solidFill>
                  <a:schemeClr val="tx2"/>
                </a:solidFill>
                <a:latin typeface="Agency FB" panose="020B0503020202020204" pitchFamily="34" charset="0"/>
              </a:rPr>
              <a:t>总结反思与迭代计划</a:t>
            </a:r>
            <a:endParaRPr lang="zh-CN" altLang="en-US" sz="6600" b="1" dirty="0">
              <a:solidFill>
                <a:schemeClr val="tx2"/>
              </a:solidFill>
              <a:latin typeface="Agency FB" panose="020B0503020202020204" pitchFamily="34" charset="0"/>
            </a:endParaRPr>
          </a:p>
        </p:txBody>
      </p:sp>
      <p:sp>
        <p:nvSpPr>
          <p:cNvPr id="8" name="文本框 7"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511822" y="3992068"/>
            <a:ext cx="2031325" cy="461665"/>
          </a:xfrm>
          <a:prstGeom prst="rect">
            <a:avLst/>
          </a:prstGeom>
          <a:noFill/>
        </p:spPr>
        <p:txBody>
          <a:bodyPr wrap="none" rtlCol="0">
            <a:spAutoFit/>
          </a:bodyPr>
          <a:lstStyle/>
          <a:p>
            <a:pPr algn="ctr"/>
            <a:r>
              <a:rPr lang="zh-CN" altLang="en-US" sz="2400" i="1" dirty="0" smtClean="0">
                <a:solidFill>
                  <a:schemeClr val="tx1">
                    <a:lumMod val="50000"/>
                  </a:schemeClr>
                </a:solidFill>
              </a:rPr>
              <a:t>搞事班的故事</a:t>
            </a:r>
            <a:endParaRPr lang="zh-CN" altLang="en-US" sz="2400" i="1" dirty="0">
              <a:solidFill>
                <a:schemeClr val="tx1">
                  <a:lumMod val="50000"/>
                </a:schemeClr>
              </a:solidFill>
            </a:endParaRPr>
          </a:p>
        </p:txBody>
      </p:sp>
      <p:grpSp>
        <p:nvGrpSpPr>
          <p:cNvPr id="22" name="组合 21"/>
          <p:cNvGrpSpPr/>
          <p:nvPr/>
        </p:nvGrpSpPr>
        <p:grpSpPr>
          <a:xfrm>
            <a:off x="0" y="-1664915"/>
            <a:ext cx="12192000" cy="1320800"/>
            <a:chOff x="0" y="7507131"/>
            <a:chExt cx="12192000" cy="1320800"/>
          </a:xfrm>
        </p:grpSpPr>
        <p:sp>
          <p:nvSpPr>
            <p:cNvPr id="23" name="矩形 22"/>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4" name="矩形 2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000159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 name="文本框 2"/>
          <p:cNvSpPr txBox="1"/>
          <p:nvPr/>
        </p:nvSpPr>
        <p:spPr>
          <a:xfrm>
            <a:off x="294813" y="154003"/>
            <a:ext cx="7622600"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smtClean="0">
                <a:solidFill>
                  <a:schemeClr val="tx2"/>
                </a:solidFill>
              </a:rPr>
              <a:t>迭代计划第一阶段</a:t>
            </a:r>
            <a:r>
              <a:rPr lang="en-US" altLang="zh-CN" sz="3200" b="1" dirty="0" smtClean="0">
                <a:solidFill>
                  <a:schemeClr val="tx2"/>
                </a:solidFill>
              </a:rPr>
              <a:t>——</a:t>
            </a:r>
            <a:r>
              <a:rPr lang="zh-CN" altLang="en-US" sz="3200" b="1" dirty="0" smtClean="0">
                <a:solidFill>
                  <a:schemeClr val="tx2"/>
                </a:solidFill>
              </a:rPr>
              <a:t>基本功能的实现</a:t>
            </a:r>
            <a:endParaRPr lang="zh-CN" altLang="zh-CN" sz="3200" b="1" dirty="0">
              <a:solidFill>
                <a:schemeClr val="tx2"/>
              </a:solidFill>
            </a:endParaRPr>
          </a:p>
        </p:txBody>
      </p:sp>
      <p:sp>
        <p:nvSpPr>
          <p:cNvPr id="5" name="文本框 4"/>
          <p:cNvSpPr txBox="1"/>
          <p:nvPr/>
        </p:nvSpPr>
        <p:spPr>
          <a:xfrm>
            <a:off x="693821" y="1017445"/>
            <a:ext cx="11650579" cy="1938992"/>
          </a:xfrm>
          <a:prstGeom prst="rect">
            <a:avLst/>
          </a:prstGeom>
          <a:noFill/>
        </p:spPr>
        <p:txBody>
          <a:bodyPr wrap="square" rtlCol="0">
            <a:spAutoFit/>
          </a:bodyPr>
          <a:lstStyle/>
          <a:p>
            <a:r>
              <a:rPr kumimoji="1" lang="zh-CN" altLang="en-US" sz="2000" dirty="0" smtClean="0">
                <a:solidFill>
                  <a:schemeClr val="tx2"/>
                </a:solidFill>
                <a:latin typeface="STKaiti" charset="-122"/>
                <a:ea typeface="STKaiti" charset="-122"/>
                <a:cs typeface="STKaiti" charset="-122"/>
              </a:rPr>
              <a:t>扫地功能（分工：周环宇，刘博文）</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机器人能够完整地遍历一遍当前空间。</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规划过程中将机器人缩为一个点，而环境中的障碍物边界做相应的扩展及模糊化处理，建成一个栅格图。使用深度优先搜索生成一个完全遍历栅格图的搜索树，以此为规划的行走路径。</a:t>
            </a:r>
            <a:endParaRPr kumimoji="1" lang="en-US" altLang="zh-CN" sz="2000" dirty="0">
              <a:solidFill>
                <a:schemeClr val="tx2"/>
              </a:solidFill>
              <a:latin typeface="STKaiti" charset="-122"/>
              <a:ea typeface="STKaiti" charset="-122"/>
              <a:cs typeface="STKaiti" charset="-122"/>
            </a:endParaRPr>
          </a:p>
        </p:txBody>
      </p:sp>
    </p:spTree>
    <p:extLst>
      <p:ext uri="{BB962C8B-B14F-4D97-AF65-F5344CB8AC3E}">
        <p14:creationId xmlns:p14="http://schemas.microsoft.com/office/powerpoint/2010/main" val="725627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 name="文本框 2"/>
          <p:cNvSpPr txBox="1"/>
          <p:nvPr/>
        </p:nvSpPr>
        <p:spPr>
          <a:xfrm>
            <a:off x="294813" y="154003"/>
            <a:ext cx="7622600"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smtClean="0">
                <a:solidFill>
                  <a:schemeClr val="tx2"/>
                </a:solidFill>
              </a:rPr>
              <a:t>迭代计划第一阶段</a:t>
            </a:r>
            <a:r>
              <a:rPr lang="en-US" altLang="zh-CN" sz="3200" b="1" dirty="0" smtClean="0">
                <a:solidFill>
                  <a:schemeClr val="tx2"/>
                </a:solidFill>
              </a:rPr>
              <a:t>——</a:t>
            </a:r>
            <a:r>
              <a:rPr lang="zh-CN" altLang="en-US" sz="3200" b="1" dirty="0" smtClean="0">
                <a:solidFill>
                  <a:schemeClr val="tx2"/>
                </a:solidFill>
              </a:rPr>
              <a:t>基本功能的实现</a:t>
            </a:r>
            <a:endParaRPr lang="zh-CN" altLang="zh-CN" sz="3200" b="1" dirty="0">
              <a:solidFill>
                <a:schemeClr val="tx2"/>
              </a:solidFill>
            </a:endParaRPr>
          </a:p>
        </p:txBody>
      </p:sp>
      <p:sp>
        <p:nvSpPr>
          <p:cNvPr id="4" name="Rectangle 2"/>
          <p:cNvSpPr>
            <a:spLocks noChangeArrowheads="1"/>
          </p:cNvSpPr>
          <p:nvPr/>
        </p:nvSpPr>
        <p:spPr bwMode="auto">
          <a:xfrm>
            <a:off x="312821" y="1121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541421" y="1210568"/>
            <a:ext cx="11650579" cy="1938992"/>
          </a:xfrm>
          <a:prstGeom prst="rect">
            <a:avLst/>
          </a:prstGeom>
          <a:noFill/>
        </p:spPr>
        <p:txBody>
          <a:bodyPr wrap="square" rtlCol="0">
            <a:spAutoFit/>
          </a:bodyPr>
          <a:lstStyle/>
          <a:p>
            <a:r>
              <a:rPr kumimoji="1" lang="zh-CN" altLang="en-US" sz="2000" dirty="0" smtClean="0">
                <a:solidFill>
                  <a:schemeClr val="tx2"/>
                </a:solidFill>
                <a:latin typeface="STKaiti" charset="-122"/>
                <a:ea typeface="STKaiti" charset="-122"/>
                <a:cs typeface="STKaiti" charset="-122"/>
              </a:rPr>
              <a:t>建图功能（分工：金阳）</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a:solidFill>
                  <a:schemeClr val="tx2"/>
                </a:solidFill>
                <a:latin typeface="STKaiti" charset="-122"/>
                <a:ea typeface="STKaiti" charset="-122"/>
                <a:cs typeface="STKaiti" charset="-122"/>
              </a:rPr>
              <a:t>主要根据激光雷达的扫描结果，可以实时扫描机器人周围</a:t>
            </a:r>
            <a:r>
              <a:rPr kumimoji="1" lang="zh-CN" altLang="en-US" sz="2000" dirty="0" smtClean="0">
                <a:solidFill>
                  <a:schemeClr val="tx2"/>
                </a:solidFill>
                <a:latin typeface="STKaiti" charset="-122"/>
                <a:ea typeface="STKaiti" charset="-122"/>
                <a:cs typeface="STKaiti" charset="-122"/>
              </a:rPr>
              <a:t>的障碍物</a:t>
            </a:r>
            <a:r>
              <a:rPr kumimoji="1" lang="zh-CN" altLang="en-US" sz="2000" dirty="0">
                <a:solidFill>
                  <a:schemeClr val="tx2"/>
                </a:solidFill>
                <a:latin typeface="STKaiti" charset="-122"/>
                <a:ea typeface="STKaiti" charset="-122"/>
                <a:cs typeface="STKaiti" charset="-122"/>
              </a:rPr>
              <a:t>分布状况，借助</a:t>
            </a:r>
            <a:r>
              <a:rPr kumimoji="1" lang="en-US" altLang="zh-CN" sz="2000" dirty="0" err="1">
                <a:solidFill>
                  <a:schemeClr val="tx2"/>
                </a:solidFill>
                <a:latin typeface="STKaiti" charset="-122"/>
                <a:ea typeface="STKaiti" charset="-122"/>
                <a:cs typeface="STKaiti" charset="-122"/>
              </a:rPr>
              <a:t>HectorSLAM</a:t>
            </a:r>
            <a:r>
              <a:rPr kumimoji="1" lang="zh-CN" altLang="en-US" sz="2000" dirty="0">
                <a:solidFill>
                  <a:schemeClr val="tx2"/>
                </a:solidFill>
                <a:latin typeface="STKaiti" charset="-122"/>
                <a:ea typeface="STKaiti" charset="-122"/>
                <a:cs typeface="STKaiti" charset="-122"/>
              </a:rPr>
              <a:t>算法，创建环境地图</a:t>
            </a:r>
            <a:r>
              <a:rPr kumimoji="1" lang="zh-CN" altLang="en-US" sz="2000" dirty="0" smtClean="0">
                <a:solidFill>
                  <a:schemeClr val="tx2"/>
                </a:solidFill>
                <a:latin typeface="STKaiti" charset="-122"/>
                <a:ea typeface="STKaiti" charset="-122"/>
                <a:cs typeface="STKaiti" charset="-122"/>
              </a:rPr>
              <a:t>。</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将</a:t>
            </a:r>
            <a:r>
              <a:rPr kumimoji="1" lang="zh-CN" altLang="en-US" sz="2000" dirty="0">
                <a:solidFill>
                  <a:schemeClr val="tx2"/>
                </a:solidFill>
                <a:latin typeface="STKaiti" charset="-122"/>
                <a:ea typeface="STKaiti" charset="-122"/>
                <a:cs typeface="STKaiti" charset="-122"/>
              </a:rPr>
              <a:t>地图保存下来，便于之后自主导航和其它功能进行使用</a:t>
            </a:r>
            <a:r>
              <a:rPr kumimoji="1" lang="zh-CN" altLang="en-US" sz="2000" dirty="0" smtClean="0">
                <a:solidFill>
                  <a:schemeClr val="tx2"/>
                </a:solidFill>
                <a:latin typeface="STKaiti" charset="-122"/>
                <a:ea typeface="STKaiti" charset="-122"/>
                <a:cs typeface="STKaiti" charset="-122"/>
              </a:rPr>
              <a:t>。</a:t>
            </a:r>
            <a:endParaRPr kumimoji="1" lang="zh-CN" altLang="en-US" sz="2000" dirty="0">
              <a:solidFill>
                <a:schemeClr val="tx2"/>
              </a:solidFill>
              <a:latin typeface="STKaiti" charset="-122"/>
              <a:ea typeface="STKaiti" charset="-122"/>
              <a:cs typeface="STKaiti" charset="-122"/>
            </a:endParaRPr>
          </a:p>
        </p:txBody>
      </p:sp>
    </p:spTree>
    <p:extLst>
      <p:ext uri="{BB962C8B-B14F-4D97-AF65-F5344CB8AC3E}">
        <p14:creationId xmlns:p14="http://schemas.microsoft.com/office/powerpoint/2010/main" val="1053436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 name="文本框 2"/>
          <p:cNvSpPr txBox="1"/>
          <p:nvPr/>
        </p:nvSpPr>
        <p:spPr>
          <a:xfrm>
            <a:off x="294813" y="154003"/>
            <a:ext cx="7622600"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smtClean="0">
                <a:solidFill>
                  <a:schemeClr val="tx2"/>
                </a:solidFill>
              </a:rPr>
              <a:t>迭代计划第一阶段</a:t>
            </a:r>
            <a:r>
              <a:rPr lang="en-US" altLang="zh-CN" sz="3200" b="1" dirty="0" smtClean="0">
                <a:solidFill>
                  <a:schemeClr val="tx2"/>
                </a:solidFill>
              </a:rPr>
              <a:t>——</a:t>
            </a:r>
            <a:r>
              <a:rPr lang="zh-CN" altLang="en-US" sz="3200" b="1" dirty="0" smtClean="0">
                <a:solidFill>
                  <a:schemeClr val="tx2"/>
                </a:solidFill>
              </a:rPr>
              <a:t>基本功能的实现</a:t>
            </a:r>
            <a:endParaRPr lang="zh-CN" altLang="zh-CN" sz="3200" b="1" dirty="0">
              <a:solidFill>
                <a:schemeClr val="tx2"/>
              </a:solidFill>
            </a:endParaRPr>
          </a:p>
        </p:txBody>
      </p:sp>
      <p:sp>
        <p:nvSpPr>
          <p:cNvPr id="4" name="Rectangle 2"/>
          <p:cNvSpPr>
            <a:spLocks noChangeArrowheads="1"/>
          </p:cNvSpPr>
          <p:nvPr/>
        </p:nvSpPr>
        <p:spPr bwMode="auto">
          <a:xfrm>
            <a:off x="312821" y="1121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541421" y="1121668"/>
            <a:ext cx="11650579" cy="3170099"/>
          </a:xfrm>
          <a:prstGeom prst="rect">
            <a:avLst/>
          </a:prstGeom>
          <a:noFill/>
        </p:spPr>
        <p:txBody>
          <a:bodyPr wrap="square" rtlCol="0">
            <a:spAutoFit/>
          </a:bodyPr>
          <a:lstStyle/>
          <a:p>
            <a:r>
              <a:rPr kumimoji="1" lang="zh-CN" altLang="en-US" sz="2000" dirty="0" smtClean="0">
                <a:solidFill>
                  <a:schemeClr val="tx2"/>
                </a:solidFill>
                <a:latin typeface="STKaiti" charset="-122"/>
                <a:ea typeface="STKaiti" charset="-122"/>
                <a:cs typeface="STKaiti" charset="-122"/>
              </a:rPr>
              <a:t>抓取功能（分工：朱洪东，王闯）</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朱洪东主要负责机械臂控制代码的编写，王闯主要调研与实现目标检测与识别。</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a:solidFill>
                  <a:schemeClr val="tx2"/>
                </a:solidFill>
                <a:latin typeface="STKaiti" charset="-122"/>
                <a:ea typeface="STKaiti" charset="-122"/>
                <a:cs typeface="STKaiti" charset="-122"/>
              </a:rPr>
              <a:t>识别场景地图中的特定物体，并给出其所</a:t>
            </a:r>
            <a:r>
              <a:rPr kumimoji="1" lang="zh-CN" altLang="en-US" sz="2000" dirty="0" smtClean="0">
                <a:solidFill>
                  <a:schemeClr val="tx2"/>
                </a:solidFill>
                <a:latin typeface="STKaiti" charset="-122"/>
                <a:ea typeface="STKaiti" charset="-122"/>
                <a:cs typeface="STKaiti" charset="-122"/>
              </a:rPr>
              <a:t>在位置。</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移动</a:t>
            </a:r>
            <a:r>
              <a:rPr kumimoji="1" lang="zh-CN" altLang="en-US" sz="2000" dirty="0">
                <a:solidFill>
                  <a:schemeClr val="tx2"/>
                </a:solidFill>
                <a:latin typeface="STKaiti" charset="-122"/>
                <a:ea typeface="STKaiti" charset="-122"/>
                <a:cs typeface="STKaiti" charset="-122"/>
              </a:rPr>
              <a:t>到目标物所在位置</a:t>
            </a:r>
            <a:r>
              <a:rPr kumimoji="1" lang="zh-CN" altLang="en-US" sz="2000" dirty="0" smtClean="0">
                <a:solidFill>
                  <a:schemeClr val="tx2"/>
                </a:solidFill>
                <a:latin typeface="STKaiti" charset="-122"/>
                <a:ea typeface="STKaiti" charset="-122"/>
                <a:cs typeface="STKaiti" charset="-122"/>
              </a:rPr>
              <a:t>，</a:t>
            </a:r>
            <a:r>
              <a:rPr kumimoji="1" lang="zh-CN" altLang="en-US" sz="2000" dirty="0">
                <a:solidFill>
                  <a:schemeClr val="tx2"/>
                </a:solidFill>
                <a:latin typeface="STKaiti" charset="-122"/>
                <a:ea typeface="STKaiti" charset="-122"/>
                <a:cs typeface="STKaiti" charset="-122"/>
              </a:rPr>
              <a:t>控制机械臂，对目标物进行</a:t>
            </a:r>
            <a:r>
              <a:rPr kumimoji="1" lang="zh-CN" altLang="en-US" sz="2000" dirty="0" smtClean="0">
                <a:solidFill>
                  <a:schemeClr val="tx2"/>
                </a:solidFill>
                <a:latin typeface="STKaiti" charset="-122"/>
                <a:ea typeface="STKaiti" charset="-122"/>
                <a:cs typeface="STKaiti" charset="-122"/>
              </a:rPr>
              <a:t>抓取，并</a:t>
            </a:r>
            <a:r>
              <a:rPr kumimoji="1" lang="zh-CN" altLang="en-US" sz="2000" dirty="0">
                <a:solidFill>
                  <a:schemeClr val="tx2"/>
                </a:solidFill>
                <a:latin typeface="STKaiti" charset="-122"/>
                <a:ea typeface="STKaiti" charset="-122"/>
                <a:cs typeface="STKaiti" charset="-122"/>
              </a:rPr>
              <a:t>在</a:t>
            </a:r>
            <a:r>
              <a:rPr kumimoji="1" lang="zh-CN" altLang="en-US" sz="2000" dirty="0" smtClean="0">
                <a:solidFill>
                  <a:schemeClr val="tx2"/>
                </a:solidFill>
                <a:latin typeface="STKaiti" charset="-122"/>
                <a:ea typeface="STKaiti" charset="-122"/>
                <a:cs typeface="STKaiti" charset="-122"/>
              </a:rPr>
              <a:t>抓取完</a:t>
            </a:r>
            <a:r>
              <a:rPr kumimoji="1" lang="zh-CN" altLang="en-US" sz="2000" dirty="0">
                <a:solidFill>
                  <a:schemeClr val="tx2"/>
                </a:solidFill>
                <a:latin typeface="STKaiti" charset="-122"/>
                <a:ea typeface="STKaiti" charset="-122"/>
                <a:cs typeface="STKaiti" charset="-122"/>
              </a:rPr>
              <a:t>目标物后，返回起始</a:t>
            </a:r>
            <a:r>
              <a:rPr kumimoji="1" lang="zh-CN" altLang="en-US" sz="2000" dirty="0" smtClean="0">
                <a:solidFill>
                  <a:schemeClr val="tx2"/>
                </a:solidFill>
                <a:latin typeface="STKaiti" charset="-122"/>
                <a:ea typeface="STKaiti" charset="-122"/>
                <a:cs typeface="STKaiti" charset="-122"/>
              </a:rPr>
              <a:t>位置。</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endParaRPr kumimoji="1" lang="en-US" altLang="zh-CN" sz="2000" dirty="0">
              <a:solidFill>
                <a:schemeClr val="tx2"/>
              </a:solidFill>
              <a:latin typeface="STKaiti" charset="-122"/>
              <a:ea typeface="STKaiti" charset="-122"/>
              <a:cs typeface="STKaiti" charset="-122"/>
            </a:endParaRPr>
          </a:p>
        </p:txBody>
      </p:sp>
    </p:spTree>
    <p:extLst>
      <p:ext uri="{BB962C8B-B14F-4D97-AF65-F5344CB8AC3E}">
        <p14:creationId xmlns:p14="http://schemas.microsoft.com/office/powerpoint/2010/main" val="2580006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4618670" y="3881443"/>
            <a:ext cx="2954655" cy="646331"/>
          </a:xfrm>
          <a:prstGeom prst="rect">
            <a:avLst/>
          </a:prstGeom>
          <a:noFill/>
        </p:spPr>
        <p:txBody>
          <a:bodyPr wrap="none" rtlCol="0">
            <a:spAutoFit/>
          </a:bodyPr>
          <a:lstStyle/>
          <a:p>
            <a:pPr algn="ctr"/>
            <a:r>
              <a:rPr lang="zh-CN" altLang="en-US" sz="3600" dirty="0" smtClean="0">
                <a:solidFill>
                  <a:schemeClr val="tx1">
                    <a:lumMod val="50000"/>
                  </a:schemeClr>
                </a:solidFill>
              </a:rPr>
              <a:t>迭代第二阶段</a:t>
            </a:r>
            <a:endParaRPr lang="en-US" altLang="zh-CN" sz="3600" dirty="0" smtClean="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latin typeface="Agency FB" panose="020B0503020202020204" pitchFamily="34" charset="0"/>
              </a:rPr>
              <a:t>03</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1872777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51EBAD4B-44FB-432D-858D-B5BDE30D9F23}"/>
              </a:ext>
            </a:extLst>
          </p:cNvPr>
          <p:cNvSpPr txBox="1"/>
          <p:nvPr/>
        </p:nvSpPr>
        <p:spPr>
          <a:xfrm>
            <a:off x="294813" y="154003"/>
            <a:ext cx="8443337"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迭代计划第二阶段</a:t>
            </a:r>
            <a:r>
              <a:rPr lang="en-US" altLang="zh-CN" sz="3200" b="1" dirty="0">
                <a:solidFill>
                  <a:schemeClr val="tx2"/>
                </a:solidFill>
              </a:rPr>
              <a:t>——</a:t>
            </a:r>
            <a:r>
              <a:rPr lang="zh-CN" altLang="en-US" sz="3200" b="1" dirty="0">
                <a:solidFill>
                  <a:schemeClr val="tx2"/>
                </a:solidFill>
              </a:rPr>
              <a:t>交互网站与功能完善</a:t>
            </a:r>
            <a:endParaRPr lang="zh-CN" altLang="zh-CN" sz="3200" b="1" dirty="0">
              <a:solidFill>
                <a:schemeClr val="tx2"/>
              </a:solidFill>
            </a:endParaRPr>
          </a:p>
        </p:txBody>
      </p:sp>
      <p:sp>
        <p:nvSpPr>
          <p:cNvPr id="4" name="文本框 3">
            <a:extLst>
              <a:ext uri="{FF2B5EF4-FFF2-40B4-BE49-F238E27FC236}">
                <a16:creationId xmlns="" xmlns:a16="http://schemas.microsoft.com/office/drawing/2014/main" id="{7398FB3E-13C1-41C1-99D6-D04EF0A28907}"/>
              </a:ext>
            </a:extLst>
          </p:cNvPr>
          <p:cNvSpPr txBox="1"/>
          <p:nvPr/>
        </p:nvSpPr>
        <p:spPr>
          <a:xfrm>
            <a:off x="735290" y="1725104"/>
            <a:ext cx="10143242" cy="1938992"/>
          </a:xfrm>
          <a:prstGeom prst="rect">
            <a:avLst/>
          </a:prstGeom>
          <a:noFill/>
        </p:spPr>
        <p:txBody>
          <a:bodyPr wrap="square" rtlCol="0">
            <a:spAutoFit/>
          </a:bodyPr>
          <a:lstStyle/>
          <a:p>
            <a:r>
              <a:rPr kumimoji="1" lang="zh-CN" altLang="en-US" sz="2400" dirty="0">
                <a:solidFill>
                  <a:schemeClr val="tx2"/>
                </a:solidFill>
                <a:latin typeface="STKaiti" charset="-122"/>
                <a:ea typeface="STKaiti" charset="-122"/>
                <a:cs typeface="STKaiti" charset="-122"/>
              </a:rPr>
              <a:t>该阶段主要是实现对于已经实现功能的封装，调用已实现的功能，实现</a:t>
            </a:r>
            <a:r>
              <a:rPr kumimoji="1" lang="en-US" altLang="zh-CN" sz="2400" dirty="0">
                <a:solidFill>
                  <a:schemeClr val="tx2"/>
                </a:solidFill>
                <a:latin typeface="STKaiti" charset="-122"/>
                <a:ea typeface="STKaiti" charset="-122"/>
                <a:cs typeface="STKaiti" charset="-122"/>
              </a:rPr>
              <a:t>UI</a:t>
            </a:r>
            <a:r>
              <a:rPr kumimoji="1" lang="zh-CN" altLang="en-US" sz="2400" dirty="0">
                <a:solidFill>
                  <a:schemeClr val="tx2"/>
                </a:solidFill>
                <a:latin typeface="STKaiti" charset="-122"/>
                <a:ea typeface="STKaiti" charset="-122"/>
                <a:cs typeface="STKaiti" charset="-122"/>
              </a:rPr>
              <a:t>交互，使得用户通过简单的按钮就可以操控机器人</a:t>
            </a:r>
            <a:endParaRPr kumimoji="1" lang="en-US" altLang="zh-CN" sz="2400" dirty="0">
              <a:solidFill>
                <a:schemeClr val="tx2"/>
              </a:solidFill>
              <a:latin typeface="STKaiti" charset="-122"/>
              <a:ea typeface="STKaiti" charset="-122"/>
              <a:cs typeface="STKaiti" charset="-122"/>
            </a:endParaRPr>
          </a:p>
          <a:p>
            <a:endParaRPr kumimoji="1" lang="en-US" altLang="zh-CN" sz="2400" dirty="0">
              <a:solidFill>
                <a:schemeClr val="tx2"/>
              </a:solidFill>
              <a:latin typeface="STKaiti" charset="-122"/>
              <a:ea typeface="STKaiti" charset="-122"/>
              <a:cs typeface="STKaiti" charset="-122"/>
            </a:endParaRPr>
          </a:p>
          <a:p>
            <a:r>
              <a:rPr lang="zh-CN" altLang="en-US" sz="2400" dirty="0">
                <a:solidFill>
                  <a:schemeClr val="tx2"/>
                </a:solidFill>
                <a:latin typeface="华文楷体" panose="02010600040101010101" pitchFamily="2" charset="-122"/>
                <a:ea typeface="华文楷体" panose="02010600040101010101" pitchFamily="2" charset="-122"/>
              </a:rPr>
              <a:t>另外，在该阶段需要对第一阶段所未完成的功能</a:t>
            </a:r>
            <a:r>
              <a:rPr lang="zh-CN" altLang="en-US" sz="2400">
                <a:solidFill>
                  <a:schemeClr val="tx2"/>
                </a:solidFill>
                <a:latin typeface="华文楷体" panose="02010600040101010101" pitchFamily="2" charset="-122"/>
                <a:ea typeface="华文楷体" panose="02010600040101010101" pitchFamily="2" charset="-122"/>
              </a:rPr>
              <a:t>进行完善，</a:t>
            </a:r>
            <a:r>
              <a:rPr lang="zh-CN" altLang="en-US" sz="2400" dirty="0">
                <a:solidFill>
                  <a:schemeClr val="tx2"/>
                </a:solidFill>
                <a:latin typeface="华文楷体" panose="02010600040101010101" pitchFamily="2" charset="-122"/>
                <a:ea typeface="华文楷体" panose="02010600040101010101" pitchFamily="2" charset="-122"/>
              </a:rPr>
              <a:t>测试可能会存在的问题。</a:t>
            </a:r>
          </a:p>
        </p:txBody>
      </p:sp>
    </p:spTree>
    <p:extLst>
      <p:ext uri="{BB962C8B-B14F-4D97-AF65-F5344CB8AC3E}">
        <p14:creationId xmlns:p14="http://schemas.microsoft.com/office/powerpoint/2010/main" val="2788071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5DF63DCA-F0AB-4AE1-9D94-B1EE45C1F6B7}"/>
              </a:ext>
            </a:extLst>
          </p:cNvPr>
          <p:cNvSpPr txBox="1"/>
          <p:nvPr/>
        </p:nvSpPr>
        <p:spPr>
          <a:xfrm>
            <a:off x="294813" y="154003"/>
            <a:ext cx="3518912"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交互网站的实现</a:t>
            </a:r>
            <a:endParaRPr lang="zh-CN" altLang="zh-CN" sz="3200" b="1" dirty="0">
              <a:solidFill>
                <a:schemeClr val="tx2"/>
              </a:solidFill>
            </a:endParaRPr>
          </a:p>
        </p:txBody>
      </p:sp>
      <p:sp>
        <p:nvSpPr>
          <p:cNvPr id="3" name="文本框 2">
            <a:extLst>
              <a:ext uri="{FF2B5EF4-FFF2-40B4-BE49-F238E27FC236}">
                <a16:creationId xmlns="" xmlns:a16="http://schemas.microsoft.com/office/drawing/2014/main" id="{CA6A44BC-9A5A-4EED-AF96-2F19DA11DEB2}"/>
              </a:ext>
            </a:extLst>
          </p:cNvPr>
          <p:cNvSpPr txBox="1"/>
          <p:nvPr/>
        </p:nvSpPr>
        <p:spPr>
          <a:xfrm>
            <a:off x="791850" y="1351508"/>
            <a:ext cx="10209229" cy="2677656"/>
          </a:xfrm>
          <a:prstGeom prst="rect">
            <a:avLst/>
          </a:prstGeom>
          <a:noFill/>
        </p:spPr>
        <p:txBody>
          <a:bodyPr wrap="square" rtlCol="0">
            <a:spAutoFit/>
          </a:bodyPr>
          <a:lstStyle>
            <a:defPPr>
              <a:defRPr lang="zh-CN"/>
            </a:defPPr>
            <a:lvl1pPr>
              <a:defRPr>
                <a:solidFill>
                  <a:schemeClr val="tx2"/>
                </a:solidFill>
                <a:latin typeface="华文楷体" panose="02010600040101010101" pitchFamily="2" charset="-122"/>
                <a:ea typeface="华文楷体" panose="02010600040101010101" pitchFamily="2" charset="-122"/>
              </a:defRPr>
            </a:lvl1pPr>
          </a:lstStyle>
          <a:p>
            <a:r>
              <a:rPr lang="zh-CN" altLang="en-US" sz="2400" dirty="0"/>
              <a:t>以</a:t>
            </a:r>
            <a:r>
              <a:rPr lang="en-US" altLang="zh-CN" sz="2400" dirty="0"/>
              <a:t>Django</a:t>
            </a:r>
            <a:r>
              <a:rPr lang="zh-CN" altLang="en-US" sz="2400" dirty="0"/>
              <a:t>框架为基础，实现一个集功能运转，日志查询，信息呈现为一体的交互式网站，对我们已实现的功能进行封装，方便用户的使用</a:t>
            </a:r>
            <a:endParaRPr lang="en-US" altLang="zh-CN" sz="2400" dirty="0"/>
          </a:p>
          <a:p>
            <a:endParaRPr lang="en-US" altLang="zh-CN" sz="2400" dirty="0"/>
          </a:p>
          <a:p>
            <a:endParaRPr lang="en-US" altLang="zh-CN" sz="2400" dirty="0"/>
          </a:p>
          <a:p>
            <a:r>
              <a:rPr lang="zh-CN" altLang="en-US" sz="2400" dirty="0"/>
              <a:t>开发时长：大约一周</a:t>
            </a:r>
            <a:endParaRPr lang="en-US" altLang="zh-CN" sz="2400" dirty="0"/>
          </a:p>
          <a:p>
            <a:r>
              <a:rPr lang="zh-CN" altLang="en-US" sz="2400" dirty="0"/>
              <a:t>开发人员：金阳、朱洪东</a:t>
            </a:r>
            <a:endParaRPr lang="en-US" altLang="zh-CN" sz="2400" dirty="0"/>
          </a:p>
          <a:p>
            <a:endParaRPr lang="zh-CN" altLang="en-US" sz="2400" dirty="0"/>
          </a:p>
        </p:txBody>
      </p:sp>
    </p:spTree>
    <p:extLst>
      <p:ext uri="{BB962C8B-B14F-4D97-AF65-F5344CB8AC3E}">
        <p14:creationId xmlns:p14="http://schemas.microsoft.com/office/powerpoint/2010/main" val="999876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20238961-AD63-47D7-9B47-108518B898FA}"/>
              </a:ext>
            </a:extLst>
          </p:cNvPr>
          <p:cNvSpPr txBox="1"/>
          <p:nvPr/>
        </p:nvSpPr>
        <p:spPr>
          <a:xfrm>
            <a:off x="294813" y="154003"/>
            <a:ext cx="3518912"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功能模块的完善</a:t>
            </a:r>
            <a:endParaRPr lang="zh-CN" altLang="zh-CN" sz="3200" b="1" dirty="0">
              <a:solidFill>
                <a:schemeClr val="tx2"/>
              </a:solidFill>
            </a:endParaRPr>
          </a:p>
        </p:txBody>
      </p:sp>
      <p:sp>
        <p:nvSpPr>
          <p:cNvPr id="3" name="文本框 2">
            <a:extLst>
              <a:ext uri="{FF2B5EF4-FFF2-40B4-BE49-F238E27FC236}">
                <a16:creationId xmlns="" xmlns:a16="http://schemas.microsoft.com/office/drawing/2014/main" id="{87668EB3-17B1-4D55-8EA2-9792AF910EC7}"/>
              </a:ext>
            </a:extLst>
          </p:cNvPr>
          <p:cNvSpPr txBox="1"/>
          <p:nvPr/>
        </p:nvSpPr>
        <p:spPr>
          <a:xfrm>
            <a:off x="707010" y="1315488"/>
            <a:ext cx="10633435" cy="2677656"/>
          </a:xfrm>
          <a:prstGeom prst="rect">
            <a:avLst/>
          </a:prstGeom>
          <a:noFill/>
        </p:spPr>
        <p:txBody>
          <a:bodyPr wrap="square" rtlCol="0">
            <a:spAutoFit/>
          </a:bodyPr>
          <a:lstStyle>
            <a:defPPr>
              <a:defRPr lang="zh-CN"/>
            </a:defPPr>
          </a:lstStyle>
          <a:p>
            <a:r>
              <a:rPr lang="zh-CN" altLang="en-US" sz="2400" dirty="0">
                <a:solidFill>
                  <a:schemeClr val="tx2"/>
                </a:solidFill>
                <a:latin typeface="华文楷体" panose="02010600040101010101" pitchFamily="2" charset="-122"/>
                <a:ea typeface="华文楷体" panose="02010600040101010101" pitchFamily="2" charset="-122"/>
              </a:rPr>
              <a:t>功能完善（分工：周环宇、王闯）：</a:t>
            </a:r>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针对还不完善或者还没有完成的功能进行完善，为交互网站提供接口。如果已经完善了所有功能，可以尝试拓展更多功能。</a:t>
            </a:r>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功能测试（</a:t>
            </a:r>
            <a:r>
              <a:rPr lang="zh-CN" altLang="en-US" sz="2400">
                <a:solidFill>
                  <a:schemeClr val="tx2"/>
                </a:solidFill>
                <a:latin typeface="华文楷体" panose="02010600040101010101" pitchFamily="2" charset="-122"/>
                <a:ea typeface="华文楷体" panose="02010600040101010101" pitchFamily="2" charset="-122"/>
              </a:rPr>
              <a:t>分工</a:t>
            </a:r>
            <a:r>
              <a:rPr lang="zh-CN" altLang="en-US" sz="2400" smtClean="0">
                <a:solidFill>
                  <a:schemeClr val="tx2"/>
                </a:solidFill>
                <a:latin typeface="华文楷体" panose="02010600040101010101" pitchFamily="2" charset="-122"/>
                <a:ea typeface="华文楷体" panose="02010600040101010101" pitchFamily="2" charset="-122"/>
              </a:rPr>
              <a:t>：刘博文</a:t>
            </a:r>
            <a:r>
              <a:rPr lang="zh-CN" altLang="en-US" sz="2400" dirty="0">
                <a:solidFill>
                  <a:schemeClr val="tx2"/>
                </a:solidFill>
                <a:latin typeface="华文楷体" panose="02010600040101010101" pitchFamily="2" charset="-122"/>
                <a:ea typeface="华文楷体" panose="02010600040101010101" pitchFamily="2" charset="-122"/>
              </a:rPr>
              <a:t>）：</a:t>
            </a:r>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对功能模块进行覆盖性测试，同时测试在异常情况下，机器人的状态。</a:t>
            </a:r>
          </a:p>
        </p:txBody>
      </p:sp>
    </p:spTree>
    <p:extLst>
      <p:ext uri="{BB962C8B-B14F-4D97-AF65-F5344CB8AC3E}">
        <p14:creationId xmlns:p14="http://schemas.microsoft.com/office/powerpoint/2010/main" val="1219644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4618671" y="3881443"/>
            <a:ext cx="2954655" cy="646331"/>
          </a:xfrm>
          <a:prstGeom prst="rect">
            <a:avLst/>
          </a:prstGeom>
          <a:noFill/>
        </p:spPr>
        <p:txBody>
          <a:bodyPr wrap="none" rtlCol="0">
            <a:spAutoFit/>
          </a:bodyPr>
          <a:lstStyle/>
          <a:p>
            <a:pPr algn="ctr"/>
            <a:r>
              <a:rPr lang="zh-CN" altLang="en-US" sz="3600" dirty="0" smtClean="0">
                <a:solidFill>
                  <a:schemeClr val="tx1">
                    <a:lumMod val="50000"/>
                  </a:schemeClr>
                </a:solidFill>
              </a:rPr>
              <a:t>迭代第三阶段</a:t>
            </a:r>
            <a:endParaRPr lang="en-US" altLang="zh-CN" sz="3600" dirty="0" smtClean="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smtClean="0">
                <a:latin typeface="Agency FB" panose="020B0503020202020204" pitchFamily="34" charset="0"/>
              </a:rPr>
              <a:t>04</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4892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51EBAD4B-44FB-432D-858D-B5BDE30D9F23}"/>
              </a:ext>
            </a:extLst>
          </p:cNvPr>
          <p:cNvSpPr txBox="1"/>
          <p:nvPr/>
        </p:nvSpPr>
        <p:spPr>
          <a:xfrm>
            <a:off x="294813" y="154003"/>
            <a:ext cx="8048998"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迭代计划第三阶段</a:t>
            </a:r>
            <a:r>
              <a:rPr lang="en-US" altLang="zh-CN" sz="3200" b="1" dirty="0">
                <a:solidFill>
                  <a:schemeClr val="tx2"/>
                </a:solidFill>
              </a:rPr>
              <a:t>——UI</a:t>
            </a:r>
            <a:r>
              <a:rPr lang="zh-CN" altLang="en-US" sz="3200" b="1" dirty="0">
                <a:solidFill>
                  <a:schemeClr val="tx2"/>
                </a:solidFill>
              </a:rPr>
              <a:t>与实际功能结合</a:t>
            </a:r>
            <a:endParaRPr lang="zh-CN" altLang="zh-CN" sz="3200" b="1" dirty="0">
              <a:solidFill>
                <a:schemeClr val="tx2"/>
              </a:solidFill>
            </a:endParaRPr>
          </a:p>
        </p:txBody>
      </p:sp>
      <p:sp>
        <p:nvSpPr>
          <p:cNvPr id="4" name="文本框 3">
            <a:extLst>
              <a:ext uri="{FF2B5EF4-FFF2-40B4-BE49-F238E27FC236}">
                <a16:creationId xmlns="" xmlns:a16="http://schemas.microsoft.com/office/drawing/2014/main" id="{7398FB3E-13C1-41C1-99D6-D04EF0A28907}"/>
              </a:ext>
            </a:extLst>
          </p:cNvPr>
          <p:cNvSpPr txBox="1"/>
          <p:nvPr/>
        </p:nvSpPr>
        <p:spPr>
          <a:xfrm>
            <a:off x="735290" y="1725104"/>
            <a:ext cx="10143242" cy="3046988"/>
          </a:xfrm>
          <a:prstGeom prst="rect">
            <a:avLst/>
          </a:prstGeom>
          <a:noFill/>
        </p:spPr>
        <p:txBody>
          <a:bodyPr wrap="square" rtlCol="0">
            <a:spAutoFit/>
          </a:bodyPr>
          <a:lstStyle/>
          <a:p>
            <a:r>
              <a:rPr lang="zh-CN" altLang="en-US" sz="2400" dirty="0">
                <a:solidFill>
                  <a:schemeClr val="tx2"/>
                </a:solidFill>
                <a:latin typeface="华文楷体" panose="02010600040101010101" pitchFamily="2" charset="-122"/>
                <a:ea typeface="华文楷体" panose="02010600040101010101" pitchFamily="2" charset="-122"/>
              </a:rPr>
              <a:t>该阶段主要是将第一阶段完成的机器人基本功能与第二阶段完成的界面</a:t>
            </a:r>
            <a:r>
              <a:rPr lang="en-US" altLang="zh-CN" sz="2400" dirty="0">
                <a:solidFill>
                  <a:schemeClr val="tx2"/>
                </a:solidFill>
                <a:latin typeface="华文楷体" panose="02010600040101010101" pitchFamily="2" charset="-122"/>
                <a:ea typeface="华文楷体" panose="02010600040101010101" pitchFamily="2" charset="-122"/>
              </a:rPr>
              <a:t>UI</a:t>
            </a:r>
            <a:r>
              <a:rPr lang="zh-CN" altLang="en-US" sz="2400" dirty="0">
                <a:solidFill>
                  <a:schemeClr val="tx2"/>
                </a:solidFill>
                <a:latin typeface="华文楷体" panose="02010600040101010101" pitchFamily="2" charset="-122"/>
                <a:ea typeface="华文楷体" panose="02010600040101010101" pitchFamily="2" charset="-122"/>
              </a:rPr>
              <a:t>进行有机结合，让用户可有更加简洁方便的使用机器人而无需学习众多命令行指令。</a:t>
            </a:r>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这一阶段将在</a:t>
            </a:r>
            <a:r>
              <a:rPr lang="en-US" altLang="zh-CN" sz="2400" dirty="0">
                <a:solidFill>
                  <a:schemeClr val="tx2"/>
                </a:solidFill>
                <a:latin typeface="华文楷体" panose="02010600040101010101" pitchFamily="2" charset="-122"/>
                <a:ea typeface="华文楷体" panose="02010600040101010101" pitchFamily="2" charset="-122"/>
              </a:rPr>
              <a:t>html</a:t>
            </a:r>
            <a:r>
              <a:rPr lang="zh-CN" altLang="en-US" sz="2400" dirty="0">
                <a:solidFill>
                  <a:schemeClr val="tx2"/>
                </a:solidFill>
                <a:latin typeface="华文楷体" panose="02010600040101010101" pitchFamily="2" charset="-122"/>
                <a:ea typeface="华文楷体" panose="02010600040101010101" pitchFamily="2" charset="-122"/>
              </a:rPr>
              <a:t>网页与</a:t>
            </a:r>
            <a:r>
              <a:rPr lang="en-US" altLang="zh-CN" sz="2400" dirty="0">
                <a:solidFill>
                  <a:schemeClr val="tx2"/>
                </a:solidFill>
                <a:latin typeface="华文楷体" panose="02010600040101010101" pitchFamily="2" charset="-122"/>
                <a:ea typeface="华文楷体" panose="02010600040101010101" pitchFamily="2" charset="-122"/>
              </a:rPr>
              <a:t>ROS</a:t>
            </a:r>
            <a:r>
              <a:rPr lang="zh-CN" altLang="en-US" sz="2400" dirty="0">
                <a:solidFill>
                  <a:schemeClr val="tx2"/>
                </a:solidFill>
                <a:latin typeface="华文楷体" panose="02010600040101010101" pitchFamily="2" charset="-122"/>
                <a:ea typeface="华文楷体" panose="02010600040101010101" pitchFamily="2" charset="-122"/>
              </a:rPr>
              <a:t>上工作，最终产出产品为一个可以实时监控和控制机器人的网页</a:t>
            </a:r>
          </a:p>
        </p:txBody>
      </p:sp>
    </p:spTree>
    <p:extLst>
      <p:ext uri="{BB962C8B-B14F-4D97-AF65-F5344CB8AC3E}">
        <p14:creationId xmlns:p14="http://schemas.microsoft.com/office/powerpoint/2010/main" val="2667671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5DF63DCA-F0AB-4AE1-9D94-B1EE45C1F6B7}"/>
              </a:ext>
            </a:extLst>
          </p:cNvPr>
          <p:cNvSpPr txBox="1"/>
          <p:nvPr/>
        </p:nvSpPr>
        <p:spPr>
          <a:xfrm>
            <a:off x="294813" y="154003"/>
            <a:ext cx="8048998"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迭代计划第三阶段</a:t>
            </a:r>
            <a:r>
              <a:rPr lang="en-US" altLang="zh-CN" sz="3200" b="1" dirty="0">
                <a:solidFill>
                  <a:schemeClr val="tx2"/>
                </a:solidFill>
              </a:rPr>
              <a:t>——UI</a:t>
            </a:r>
            <a:r>
              <a:rPr lang="zh-CN" altLang="en-US" sz="3200" b="1" dirty="0">
                <a:solidFill>
                  <a:schemeClr val="tx2"/>
                </a:solidFill>
              </a:rPr>
              <a:t>与实际功能结合</a:t>
            </a:r>
            <a:endParaRPr lang="zh-CN" altLang="zh-CN" sz="3200" b="1" dirty="0">
              <a:solidFill>
                <a:schemeClr val="tx2"/>
              </a:solidFill>
            </a:endParaRPr>
          </a:p>
        </p:txBody>
      </p:sp>
      <p:sp>
        <p:nvSpPr>
          <p:cNvPr id="3" name="文本框 2">
            <a:extLst>
              <a:ext uri="{FF2B5EF4-FFF2-40B4-BE49-F238E27FC236}">
                <a16:creationId xmlns="" xmlns:a16="http://schemas.microsoft.com/office/drawing/2014/main" id="{CA6A44BC-9A5A-4EED-AF96-2F19DA11DEB2}"/>
              </a:ext>
            </a:extLst>
          </p:cNvPr>
          <p:cNvSpPr txBox="1"/>
          <p:nvPr/>
        </p:nvSpPr>
        <p:spPr>
          <a:xfrm>
            <a:off x="791850" y="1351508"/>
            <a:ext cx="10209229" cy="3416320"/>
          </a:xfrm>
          <a:prstGeom prst="rect">
            <a:avLst/>
          </a:prstGeom>
          <a:noFill/>
        </p:spPr>
        <p:txBody>
          <a:bodyPr wrap="square" rtlCol="0">
            <a:spAutoFit/>
          </a:bodyPr>
          <a:lstStyle>
            <a:defPPr>
              <a:defRPr lang="zh-CN"/>
            </a:defPPr>
            <a:lvl1pPr>
              <a:defRPr>
                <a:solidFill>
                  <a:schemeClr val="tx2"/>
                </a:solidFill>
                <a:latin typeface="华文楷体" panose="02010600040101010101" pitchFamily="2" charset="-122"/>
                <a:ea typeface="华文楷体" panose="02010600040101010101" pitchFamily="2" charset="-122"/>
              </a:defRPr>
            </a:lvl1pPr>
          </a:lstStyle>
          <a:p>
            <a:r>
              <a:rPr lang="en-US" altLang="zh-CN" sz="2400" dirty="0"/>
              <a:t>UI</a:t>
            </a:r>
            <a:r>
              <a:rPr lang="zh-CN" altLang="en-US" sz="2400" dirty="0"/>
              <a:t>方向连通（分工：金阳，刘博文）：</a:t>
            </a:r>
            <a:endParaRPr lang="en-US" altLang="zh-CN" sz="2400" dirty="0"/>
          </a:p>
          <a:p>
            <a:r>
              <a:rPr lang="zh-CN" altLang="en-US" sz="2400" dirty="0"/>
              <a:t>负责将网页设计留出对应的接口，如按钮、监视器、日志查看等，方便调用机器人的具体指令、查看机器人状态以及连接数据库等</a:t>
            </a:r>
            <a:endParaRPr lang="en-US" altLang="zh-CN" sz="2400" dirty="0"/>
          </a:p>
          <a:p>
            <a:endParaRPr lang="en-US" altLang="zh-CN" sz="2400" dirty="0"/>
          </a:p>
          <a:p>
            <a:endParaRPr lang="en-US" altLang="zh-CN" sz="2400" dirty="0"/>
          </a:p>
          <a:p>
            <a:endParaRPr lang="en-US" altLang="zh-CN" sz="2400" dirty="0"/>
          </a:p>
          <a:p>
            <a:r>
              <a:rPr lang="zh-CN" altLang="en-US" sz="2400" dirty="0"/>
              <a:t>机器人方向连通（分工：周环宇）：</a:t>
            </a:r>
            <a:endParaRPr lang="en-US" altLang="zh-CN" sz="2400" dirty="0"/>
          </a:p>
          <a:p>
            <a:r>
              <a:rPr lang="zh-CN" altLang="en-US" sz="2400" dirty="0"/>
              <a:t>负责将机器人各种指令包装成脚本，方便网页端调用</a:t>
            </a:r>
            <a:endParaRPr lang="en-US" altLang="zh-CN" sz="2400" dirty="0"/>
          </a:p>
          <a:p>
            <a:endParaRPr lang="zh-CN" altLang="en-US" sz="2400" dirty="0"/>
          </a:p>
        </p:txBody>
      </p:sp>
    </p:spTree>
    <p:extLst>
      <p:ext uri="{BB962C8B-B14F-4D97-AF65-F5344CB8AC3E}">
        <p14:creationId xmlns:p14="http://schemas.microsoft.com/office/powerpoint/2010/main" val="273216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六边形 18"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45531" y="1209176"/>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01</a:t>
            </a:r>
            <a:endParaRPr lang="zh-CN" altLang="en-US" sz="4000" dirty="0">
              <a:latin typeface="Agency FB" panose="020B0503020202020204" pitchFamily="34" charset="0"/>
            </a:endParaRPr>
          </a:p>
        </p:txBody>
      </p:sp>
      <p:sp>
        <p:nvSpPr>
          <p:cNvPr id="20" name="六边形 1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45531" y="2384833"/>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02</a:t>
            </a:r>
            <a:endParaRPr lang="zh-CN" altLang="en-US" sz="4000" dirty="0">
              <a:latin typeface="Agency FB" panose="020B0503020202020204" pitchFamily="34" charset="0"/>
            </a:endParaRPr>
          </a:p>
        </p:txBody>
      </p:sp>
      <p:sp>
        <p:nvSpPr>
          <p:cNvPr id="21" name="六边形 2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45531" y="3560490"/>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03</a:t>
            </a:r>
            <a:endParaRPr lang="zh-CN" altLang="en-US" sz="4000" dirty="0">
              <a:latin typeface="Agency FB" panose="020B0503020202020204" pitchFamily="34" charset="0"/>
            </a:endParaRPr>
          </a:p>
        </p:txBody>
      </p:sp>
      <p:sp>
        <p:nvSpPr>
          <p:cNvPr id="22" name="六边形 2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045531" y="4736147"/>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04</a:t>
            </a:r>
            <a:endParaRPr lang="zh-CN" altLang="en-US" sz="4000" dirty="0">
              <a:latin typeface="Agency FB" panose="020B0503020202020204" pitchFamily="34" charset="0"/>
            </a:endParaRPr>
          </a:p>
        </p:txBody>
      </p:sp>
      <p:sp>
        <p:nvSpPr>
          <p:cNvPr id="23" name="文本框 2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1323476"/>
            <a:ext cx="2031325" cy="646331"/>
          </a:xfrm>
          <a:prstGeom prst="rect">
            <a:avLst/>
          </a:prstGeom>
          <a:noFill/>
        </p:spPr>
        <p:txBody>
          <a:bodyPr wrap="none" rtlCol="0">
            <a:spAutoFit/>
          </a:bodyPr>
          <a:lstStyle/>
          <a:p>
            <a:r>
              <a:rPr lang="zh-CN" altLang="en-US" sz="3600" dirty="0" smtClean="0">
                <a:solidFill>
                  <a:schemeClr val="tx1">
                    <a:lumMod val="50000"/>
                  </a:schemeClr>
                </a:solidFill>
              </a:rPr>
              <a:t>问题总结</a:t>
            </a:r>
            <a:endParaRPr lang="en-US" altLang="zh-CN" sz="3600" dirty="0" smtClean="0">
              <a:solidFill>
                <a:schemeClr val="tx1">
                  <a:lumMod val="50000"/>
                </a:schemeClr>
              </a:solidFill>
            </a:endParaRPr>
          </a:p>
        </p:txBody>
      </p:sp>
      <p:sp>
        <p:nvSpPr>
          <p:cNvPr id="24" name="文本框 23"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2494825"/>
            <a:ext cx="2954655" cy="646331"/>
          </a:xfrm>
          <a:prstGeom prst="rect">
            <a:avLst/>
          </a:prstGeom>
          <a:noFill/>
        </p:spPr>
        <p:txBody>
          <a:bodyPr wrap="none" rtlCol="0">
            <a:spAutoFit/>
          </a:bodyPr>
          <a:lstStyle/>
          <a:p>
            <a:r>
              <a:rPr lang="zh-CN" altLang="en-US" sz="3600" dirty="0" smtClean="0">
                <a:solidFill>
                  <a:schemeClr val="tx1">
                    <a:lumMod val="50000"/>
                  </a:schemeClr>
                </a:solidFill>
              </a:rPr>
              <a:t>迭代第一阶段</a:t>
            </a:r>
            <a:endParaRPr lang="en-US" altLang="zh-CN" sz="3600" dirty="0" smtClean="0">
              <a:solidFill>
                <a:schemeClr val="tx1">
                  <a:lumMod val="50000"/>
                </a:schemeClr>
              </a:solidFill>
            </a:endParaRPr>
          </a:p>
        </p:txBody>
      </p:sp>
      <p:sp>
        <p:nvSpPr>
          <p:cNvPr id="25" name="文本框 2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3666174"/>
            <a:ext cx="2954655" cy="646331"/>
          </a:xfrm>
          <a:prstGeom prst="rect">
            <a:avLst/>
          </a:prstGeom>
          <a:noFill/>
        </p:spPr>
        <p:txBody>
          <a:bodyPr wrap="none" rtlCol="0">
            <a:spAutoFit/>
          </a:bodyPr>
          <a:lstStyle/>
          <a:p>
            <a:r>
              <a:rPr lang="zh-CN" altLang="en-US" sz="3600" dirty="0">
                <a:solidFill>
                  <a:schemeClr val="tx1">
                    <a:lumMod val="50000"/>
                  </a:schemeClr>
                </a:solidFill>
              </a:rPr>
              <a:t>迭代</a:t>
            </a:r>
            <a:r>
              <a:rPr lang="zh-CN" altLang="en-US" sz="3600" dirty="0" smtClean="0">
                <a:solidFill>
                  <a:schemeClr val="tx1">
                    <a:lumMod val="50000"/>
                  </a:schemeClr>
                </a:solidFill>
              </a:rPr>
              <a:t>第二阶段</a:t>
            </a:r>
            <a:endParaRPr lang="en-US" altLang="zh-CN" sz="3600" dirty="0">
              <a:solidFill>
                <a:schemeClr val="tx1">
                  <a:lumMod val="50000"/>
                </a:schemeClr>
              </a:solidFill>
            </a:endParaRPr>
          </a:p>
        </p:txBody>
      </p:sp>
      <p:sp>
        <p:nvSpPr>
          <p:cNvPr id="26" name="文本框 2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6346327" y="4837522"/>
            <a:ext cx="2954655" cy="646331"/>
          </a:xfrm>
          <a:prstGeom prst="rect">
            <a:avLst/>
          </a:prstGeom>
          <a:noFill/>
        </p:spPr>
        <p:txBody>
          <a:bodyPr wrap="none" rtlCol="0">
            <a:spAutoFit/>
          </a:bodyPr>
          <a:lstStyle/>
          <a:p>
            <a:r>
              <a:rPr lang="zh-CN" altLang="en-US" sz="3600" dirty="0">
                <a:solidFill>
                  <a:schemeClr val="tx1">
                    <a:lumMod val="50000"/>
                  </a:schemeClr>
                </a:solidFill>
              </a:rPr>
              <a:t>迭代</a:t>
            </a:r>
            <a:r>
              <a:rPr lang="zh-CN" altLang="en-US" sz="3600" dirty="0" smtClean="0">
                <a:solidFill>
                  <a:schemeClr val="tx1">
                    <a:lumMod val="50000"/>
                  </a:schemeClr>
                </a:solidFill>
              </a:rPr>
              <a:t>第二阶段</a:t>
            </a:r>
            <a:endParaRPr lang="en-US" altLang="zh-CN" sz="3600" dirty="0">
              <a:solidFill>
                <a:schemeClr val="tx1">
                  <a:lumMod val="50000"/>
                </a:schemeClr>
              </a:solidFill>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15" name="六边形 1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8374" y="2384833"/>
            <a:ext cx="2422468" cy="208833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gency FB" panose="020B0503020202020204" pitchFamily="34" charset="0"/>
              </a:rPr>
              <a:t>CONTENT</a:t>
            </a:r>
            <a:endParaRPr lang="zh-CN" altLang="en-US" sz="4000" dirty="0">
              <a:latin typeface="Agency FB" panose="020B0503020202020204" pitchFamily="34" charset="0"/>
            </a:endParaRPr>
          </a:p>
        </p:txBody>
      </p:sp>
      <p:grpSp>
        <p:nvGrpSpPr>
          <p:cNvPr id="27" name="组合 26"/>
          <p:cNvGrpSpPr/>
          <p:nvPr/>
        </p:nvGrpSpPr>
        <p:grpSpPr>
          <a:xfrm>
            <a:off x="0" y="-1664915"/>
            <a:ext cx="12192000" cy="1320800"/>
            <a:chOff x="0" y="7507131"/>
            <a:chExt cx="12192000" cy="1320800"/>
          </a:xfrm>
        </p:grpSpPr>
        <p:sp>
          <p:nvSpPr>
            <p:cNvPr id="28" name="矩形 2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268844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20238961-AD63-47D7-9B47-108518B898FA}"/>
              </a:ext>
            </a:extLst>
          </p:cNvPr>
          <p:cNvSpPr txBox="1"/>
          <p:nvPr/>
        </p:nvSpPr>
        <p:spPr>
          <a:xfrm>
            <a:off x="294813" y="154003"/>
            <a:ext cx="8048998"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a:solidFill>
                  <a:schemeClr val="tx2"/>
                </a:solidFill>
              </a:rPr>
              <a:t>迭代计划第三阶段</a:t>
            </a:r>
            <a:r>
              <a:rPr lang="en-US" altLang="zh-CN" sz="3200" b="1" dirty="0">
                <a:solidFill>
                  <a:schemeClr val="tx2"/>
                </a:solidFill>
              </a:rPr>
              <a:t>——UI</a:t>
            </a:r>
            <a:r>
              <a:rPr lang="zh-CN" altLang="en-US" sz="3200" b="1" dirty="0">
                <a:solidFill>
                  <a:schemeClr val="tx2"/>
                </a:solidFill>
              </a:rPr>
              <a:t>与实际功能结合</a:t>
            </a:r>
            <a:endParaRPr lang="zh-CN" altLang="zh-CN" sz="3200" b="1" dirty="0">
              <a:solidFill>
                <a:schemeClr val="tx2"/>
              </a:solidFill>
            </a:endParaRPr>
          </a:p>
        </p:txBody>
      </p:sp>
      <p:sp>
        <p:nvSpPr>
          <p:cNvPr id="3" name="文本框 2">
            <a:extLst>
              <a:ext uri="{FF2B5EF4-FFF2-40B4-BE49-F238E27FC236}">
                <a16:creationId xmlns="" xmlns:a16="http://schemas.microsoft.com/office/drawing/2014/main" id="{87668EB3-17B1-4D55-8EA2-9792AF910EC7}"/>
              </a:ext>
            </a:extLst>
          </p:cNvPr>
          <p:cNvSpPr txBox="1"/>
          <p:nvPr/>
        </p:nvSpPr>
        <p:spPr>
          <a:xfrm>
            <a:off x="707010" y="1315488"/>
            <a:ext cx="10633435" cy="3416320"/>
          </a:xfrm>
          <a:prstGeom prst="rect">
            <a:avLst/>
          </a:prstGeom>
          <a:noFill/>
        </p:spPr>
        <p:txBody>
          <a:bodyPr wrap="square" rtlCol="0">
            <a:spAutoFit/>
          </a:bodyPr>
          <a:lstStyle>
            <a:defPPr>
              <a:defRPr lang="zh-CN"/>
            </a:defPPr>
          </a:lstStyle>
          <a:p>
            <a:r>
              <a:rPr lang="zh-CN" altLang="en-US" sz="2400" dirty="0">
                <a:solidFill>
                  <a:schemeClr val="tx2"/>
                </a:solidFill>
                <a:latin typeface="华文楷体" panose="02010600040101010101" pitchFamily="2" charset="-122"/>
                <a:ea typeface="华文楷体" panose="02010600040101010101" pitchFamily="2" charset="-122"/>
              </a:rPr>
              <a:t>整合测试（分工：王闯）：</a:t>
            </a:r>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负责将整合好的两部分进行初测试，测试内容包括但不限于机器人正常工作与否、</a:t>
            </a:r>
            <a:r>
              <a:rPr lang="en-US" altLang="zh-CN" sz="2400" dirty="0">
                <a:solidFill>
                  <a:schemeClr val="tx2"/>
                </a:solidFill>
                <a:latin typeface="华文楷体" panose="02010600040101010101" pitchFamily="2" charset="-122"/>
                <a:ea typeface="华文楷体" panose="02010600040101010101" pitchFamily="2" charset="-122"/>
              </a:rPr>
              <a:t>UI</a:t>
            </a:r>
            <a:r>
              <a:rPr lang="zh-CN" altLang="en-US" sz="2400" dirty="0">
                <a:solidFill>
                  <a:schemeClr val="tx2"/>
                </a:solidFill>
                <a:latin typeface="华文楷体" panose="02010600040101010101" pitchFamily="2" charset="-122"/>
                <a:ea typeface="华文楷体" panose="02010600040101010101" pitchFamily="2" charset="-122"/>
              </a:rPr>
              <a:t>正常工作与否、两端衔接是否完整、性能等一系列问题</a:t>
            </a:r>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整合前两阶段工作内容（分工：朱洪东）：</a:t>
            </a:r>
            <a:endParaRPr lang="en-US" altLang="zh-CN" sz="2400" dirty="0">
              <a:solidFill>
                <a:schemeClr val="tx2"/>
              </a:solidFill>
              <a:latin typeface="华文楷体" panose="02010600040101010101" pitchFamily="2" charset="-122"/>
              <a:ea typeface="华文楷体" panose="02010600040101010101" pitchFamily="2" charset="-122"/>
            </a:endParaRPr>
          </a:p>
          <a:p>
            <a:r>
              <a:rPr lang="zh-CN" altLang="en-US" sz="2400" dirty="0">
                <a:solidFill>
                  <a:schemeClr val="tx2"/>
                </a:solidFill>
                <a:latin typeface="华文楷体" panose="02010600040101010101" pitchFamily="2" charset="-122"/>
                <a:ea typeface="华文楷体" panose="02010600040101010101" pitchFamily="2" charset="-122"/>
              </a:rPr>
              <a:t>负责将前两阶段一些没有解决的问题进行进一步的深入发掘，并为其余工作内容提供一定的帮助，以维持系统的完整性与健康性</a:t>
            </a:r>
          </a:p>
        </p:txBody>
      </p:sp>
    </p:spTree>
    <p:extLst>
      <p:ext uri="{BB962C8B-B14F-4D97-AF65-F5344CB8AC3E}">
        <p14:creationId xmlns:p14="http://schemas.microsoft.com/office/powerpoint/2010/main" val="2146558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5" name="文本框 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2638163" y="2729165"/>
            <a:ext cx="6915676" cy="1107996"/>
          </a:xfrm>
          <a:prstGeom prst="rect">
            <a:avLst/>
          </a:prstGeom>
          <a:noFill/>
        </p:spPr>
        <p:txBody>
          <a:bodyPr wrap="none" rtlCol="0">
            <a:spAutoFit/>
          </a:bodyPr>
          <a:lstStyle/>
          <a:p>
            <a:pPr algn="ctr"/>
            <a:r>
              <a:rPr lang="en-US" altLang="zh-CN" sz="6600" b="1" dirty="0" smtClean="0">
                <a:solidFill>
                  <a:schemeClr val="tx2"/>
                </a:solidFill>
                <a:latin typeface="Agency FB" panose="020B0503020202020204" pitchFamily="34" charset="0"/>
              </a:rPr>
              <a:t>THANK YOU VERY MUCH</a:t>
            </a:r>
            <a:endParaRPr lang="zh-CN" altLang="en-US" sz="6600" b="1" dirty="0">
              <a:solidFill>
                <a:schemeClr val="tx2"/>
              </a:solidFill>
              <a:latin typeface="Agency FB" panose="020B0503020202020204" pitchFamily="34" charset="0"/>
            </a:endParaRPr>
          </a:p>
        </p:txBody>
      </p:sp>
      <p:grpSp>
        <p:nvGrpSpPr>
          <p:cNvPr id="22" name="组合 21"/>
          <p:cNvGrpSpPr/>
          <p:nvPr/>
        </p:nvGrpSpPr>
        <p:grpSpPr>
          <a:xfrm>
            <a:off x="0" y="-1664915"/>
            <a:ext cx="12192000" cy="1320800"/>
            <a:chOff x="0" y="7507131"/>
            <a:chExt cx="12192000" cy="1320800"/>
          </a:xfrm>
        </p:grpSpPr>
        <p:sp>
          <p:nvSpPr>
            <p:cNvPr id="23" name="矩形 22"/>
            <p:cNvSpPr/>
            <p:nvPr userDrawn="1">
              <p:custDataLst>
                <p:tags r:id="rId3"/>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4" name="矩形 2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2" name="组合 11"/>
          <p:cNvGrpSpPr/>
          <p:nvPr/>
        </p:nvGrpSpPr>
        <p:grpSpPr>
          <a:xfrm>
            <a:off x="0" y="7507131"/>
            <a:ext cx="12192000" cy="1320800"/>
            <a:chOff x="0" y="7507131"/>
            <a:chExt cx="12192000" cy="1320800"/>
          </a:xfrm>
        </p:grpSpPr>
        <p:sp>
          <p:nvSpPr>
            <p:cNvPr id="19" name="矩形 18"/>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0" name="矩形 1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3" name="组合 12"/>
          <p:cNvGrpSpPr/>
          <p:nvPr/>
        </p:nvGrpSpPr>
        <p:grpSpPr>
          <a:xfrm>
            <a:off x="0" y="-1664915"/>
            <a:ext cx="12192000" cy="1320800"/>
            <a:chOff x="0" y="7507131"/>
            <a:chExt cx="12192000" cy="1320800"/>
          </a:xfrm>
        </p:grpSpPr>
        <p:sp>
          <p:nvSpPr>
            <p:cNvPr id="14" name="矩形 13"/>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469573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059314" y="3873932"/>
            <a:ext cx="2031325" cy="646331"/>
          </a:xfrm>
          <a:prstGeom prst="rect">
            <a:avLst/>
          </a:prstGeom>
          <a:noFill/>
        </p:spPr>
        <p:txBody>
          <a:bodyPr wrap="none" rtlCol="0">
            <a:spAutoFit/>
          </a:bodyPr>
          <a:lstStyle/>
          <a:p>
            <a:r>
              <a:rPr lang="zh-CN" altLang="en-US" sz="3600" dirty="0" smtClean="0">
                <a:solidFill>
                  <a:schemeClr val="tx1">
                    <a:lumMod val="50000"/>
                  </a:schemeClr>
                </a:solidFill>
              </a:rPr>
              <a:t>问题总结</a:t>
            </a:r>
            <a:endParaRPr lang="en-US" altLang="zh-CN" sz="3600" dirty="0" smtClean="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latin typeface="Agency FB" panose="020B0503020202020204" pitchFamily="34" charset="0"/>
              </a:rPr>
              <a:t>01</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3413654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2070" y="1995318"/>
            <a:ext cx="35996" cy="2364223"/>
            <a:chOff x="1331651" y="1597980"/>
            <a:chExt cx="36000" cy="2364481"/>
          </a:xfrm>
          <a:solidFill>
            <a:schemeClr val="accent1"/>
          </a:solidFill>
        </p:grpSpPr>
        <p:cxnSp>
          <p:nvCxnSpPr>
            <p:cNvPr id="13" name="直接连接符 12"/>
            <p:cNvCxnSpPr/>
            <p:nvPr/>
          </p:nvCxnSpPr>
          <p:spPr>
            <a:xfrm>
              <a:off x="1331651" y="1597980"/>
              <a:ext cx="0" cy="2364481"/>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31651" y="1597980"/>
              <a:ext cx="36000" cy="108000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组合 23"/>
          <p:cNvGrpSpPr/>
          <p:nvPr/>
        </p:nvGrpSpPr>
        <p:grpSpPr>
          <a:xfrm flipV="1">
            <a:off x="3772459" y="3351884"/>
            <a:ext cx="35996" cy="2390065"/>
            <a:chOff x="1331651" y="1572132"/>
            <a:chExt cx="36000" cy="2390327"/>
          </a:xfrm>
          <a:solidFill>
            <a:schemeClr val="accent2"/>
          </a:solidFill>
        </p:grpSpPr>
        <p:cxnSp>
          <p:nvCxnSpPr>
            <p:cNvPr id="25" name="直接连接符 24"/>
            <p:cNvCxnSpPr/>
            <p:nvPr/>
          </p:nvCxnSpPr>
          <p:spPr>
            <a:xfrm>
              <a:off x="1331651" y="1576008"/>
              <a:ext cx="0" cy="238645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31651" y="1572132"/>
              <a:ext cx="36000" cy="1080000"/>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组合 28"/>
          <p:cNvGrpSpPr/>
          <p:nvPr/>
        </p:nvGrpSpPr>
        <p:grpSpPr>
          <a:xfrm>
            <a:off x="6182851" y="1995318"/>
            <a:ext cx="35996" cy="2364223"/>
            <a:chOff x="1331651" y="1597980"/>
            <a:chExt cx="36000" cy="2364481"/>
          </a:xfrm>
          <a:solidFill>
            <a:schemeClr val="accent3"/>
          </a:solidFill>
        </p:grpSpPr>
        <p:cxnSp>
          <p:nvCxnSpPr>
            <p:cNvPr id="30" name="直接连接符 29"/>
            <p:cNvCxnSpPr/>
            <p:nvPr/>
          </p:nvCxnSpPr>
          <p:spPr>
            <a:xfrm>
              <a:off x="1331651" y="1597980"/>
              <a:ext cx="0" cy="2364481"/>
            </a:xfrm>
            <a:prstGeom prst="line">
              <a:avLst/>
            </a:prstGeom>
            <a:grpFill/>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331651" y="1597980"/>
              <a:ext cx="36000" cy="1080000"/>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4" name="组合 33"/>
          <p:cNvGrpSpPr/>
          <p:nvPr/>
        </p:nvGrpSpPr>
        <p:grpSpPr>
          <a:xfrm flipV="1">
            <a:off x="8593240" y="3351883"/>
            <a:ext cx="35996" cy="2390066"/>
            <a:chOff x="1331651" y="1572132"/>
            <a:chExt cx="36000" cy="2390328"/>
          </a:xfrm>
          <a:solidFill>
            <a:schemeClr val="accent4"/>
          </a:solidFill>
        </p:grpSpPr>
        <p:cxnSp>
          <p:nvCxnSpPr>
            <p:cNvPr id="35" name="直接连接符 34"/>
            <p:cNvCxnSpPr/>
            <p:nvPr/>
          </p:nvCxnSpPr>
          <p:spPr>
            <a:xfrm>
              <a:off x="1331651" y="1576008"/>
              <a:ext cx="0" cy="2386452"/>
            </a:xfrm>
            <a:prstGeom prst="line">
              <a:avLst/>
            </a:prstGeom>
            <a:grpFill/>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31651" y="1572132"/>
              <a:ext cx="36000" cy="1080000"/>
            </a:xfrm>
            <a:prstGeom prst="rect">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98">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组合 2"/>
          <p:cNvGrpSpPr/>
          <p:nvPr/>
        </p:nvGrpSpPr>
        <p:grpSpPr>
          <a:xfrm>
            <a:off x="1362069" y="3351883"/>
            <a:ext cx="2099691" cy="1017183"/>
            <a:chOff x="1331651" y="2945166"/>
            <a:chExt cx="2099921" cy="1017295"/>
          </a:xfrm>
          <a:solidFill>
            <a:srgbClr val="298EC0"/>
          </a:solidFill>
        </p:grpSpPr>
        <p:sp>
          <p:nvSpPr>
            <p:cNvPr id="7" name="矩形 6"/>
            <p:cNvSpPr/>
            <p:nvPr/>
          </p:nvSpPr>
          <p:spPr>
            <a:xfrm>
              <a:off x="1331651" y="2945166"/>
              <a:ext cx="2099921" cy="1017295"/>
            </a:xfrm>
            <a:prstGeom prst="rect">
              <a:avLst/>
            </a:prstGeom>
            <a:solidFill>
              <a:schemeClr val="accent1"/>
            </a:solid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p>
              <a:pPr algn="ctr">
                <a:lnSpc>
                  <a:spcPct val="120000"/>
                </a:lnSpc>
              </a:pPr>
              <a:endParaRPr lang="zh-CN" altLang="en-US" sz="1517"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文本框 63"/>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endParaRPr lang="zh-CN" altLang="en-US" sz="1517" dirty="0">
                <a:cs typeface="+mn-ea"/>
                <a:sym typeface="Arial" panose="020B0604020202020204" pitchFamily="34" charset="0"/>
              </a:endParaRPr>
            </a:p>
          </p:txBody>
        </p:sp>
        <p:sp>
          <p:nvSpPr>
            <p:cNvPr id="68" name="文本框 67"/>
            <p:cNvSpPr txBox="1"/>
            <p:nvPr/>
          </p:nvSpPr>
          <p:spPr>
            <a:xfrm>
              <a:off x="1843808" y="3042093"/>
              <a:ext cx="1075605" cy="606089"/>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en-US" altLang="zh-CN" sz="3034" dirty="0">
                  <a:cs typeface="+mn-ea"/>
                  <a:sym typeface="Arial" panose="020B0604020202020204" pitchFamily="34" charset="0"/>
                </a:rPr>
                <a:t>1</a:t>
              </a:r>
              <a:endParaRPr lang="zh-CN" altLang="en-US" sz="3034" dirty="0">
                <a:cs typeface="+mn-ea"/>
                <a:sym typeface="Arial" panose="020B0604020202020204" pitchFamily="34" charset="0"/>
              </a:endParaRPr>
            </a:p>
          </p:txBody>
        </p:sp>
      </p:grpSp>
      <p:grpSp>
        <p:nvGrpSpPr>
          <p:cNvPr id="4" name="组合 3"/>
          <p:cNvGrpSpPr/>
          <p:nvPr/>
        </p:nvGrpSpPr>
        <p:grpSpPr>
          <a:xfrm>
            <a:off x="3772460" y="3351883"/>
            <a:ext cx="2099691" cy="1017183"/>
            <a:chOff x="3742306" y="2945166"/>
            <a:chExt cx="2099921" cy="1017295"/>
          </a:xfrm>
        </p:grpSpPr>
        <p:sp>
          <p:nvSpPr>
            <p:cNvPr id="23" name="矩形 22"/>
            <p:cNvSpPr/>
            <p:nvPr/>
          </p:nvSpPr>
          <p:spPr>
            <a:xfrm flipV="1">
              <a:off x="3742306" y="2945166"/>
              <a:ext cx="2099921" cy="1017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517">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文本框 64"/>
            <p:cNvSpPr txBox="1"/>
            <p:nvPr/>
          </p:nvSpPr>
          <p:spPr>
            <a:xfrm>
              <a:off x="3830598" y="3543677"/>
              <a:ext cx="1923330" cy="346800"/>
            </a:xfrm>
            <a:prstGeom prst="rect">
              <a:avLst/>
            </a:prstGeom>
            <a:noFill/>
          </p:spPr>
          <p:txBody>
            <a:bodyPr wrap="square" rtlCol="0">
              <a:spAutoFit/>
            </a:bodyPr>
            <a:lstStyle/>
            <a:p>
              <a:pPr algn="ctr">
                <a:lnSpc>
                  <a:spcPct val="120000"/>
                </a:lnSpc>
                <a:spcBef>
                  <a:spcPts val="1000"/>
                </a:spcBef>
              </a:pPr>
              <a:endParaRPr lang="zh-CN" altLang="en-US" sz="151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文本框 68"/>
            <p:cNvSpPr txBox="1"/>
            <p:nvPr/>
          </p:nvSpPr>
          <p:spPr>
            <a:xfrm>
              <a:off x="4270418" y="3042093"/>
              <a:ext cx="1075605" cy="652687"/>
            </a:xfrm>
            <a:prstGeom prst="rect">
              <a:avLst/>
            </a:prstGeom>
            <a:noFill/>
          </p:spPr>
          <p:txBody>
            <a:bodyPr wrap="square" rtlCol="0">
              <a:spAutoFit/>
            </a:bodyPr>
            <a:lstStyle/>
            <a:p>
              <a:pPr algn="ctr">
                <a:lnSpc>
                  <a:spcPct val="120000"/>
                </a:lnSpc>
                <a:spcBef>
                  <a:spcPts val="1000"/>
                </a:spcBef>
              </a:pPr>
              <a:r>
                <a:rPr lang="en-US" altLang="zh-CN"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组合 4"/>
          <p:cNvGrpSpPr/>
          <p:nvPr/>
        </p:nvGrpSpPr>
        <p:grpSpPr>
          <a:xfrm>
            <a:off x="6182850" y="3351883"/>
            <a:ext cx="2099691" cy="1017183"/>
            <a:chOff x="6152961" y="2945166"/>
            <a:chExt cx="2099921" cy="1017295"/>
          </a:xfrm>
          <a:solidFill>
            <a:srgbClr val="298EC0"/>
          </a:solidFill>
        </p:grpSpPr>
        <p:sp>
          <p:nvSpPr>
            <p:cNvPr id="28" name="矩形 27"/>
            <p:cNvSpPr/>
            <p:nvPr/>
          </p:nvSpPr>
          <p:spPr>
            <a:xfrm>
              <a:off x="6152961" y="2945166"/>
              <a:ext cx="2099921" cy="1017295"/>
            </a:xfrm>
            <a:prstGeom prst="rect">
              <a:avLst/>
            </a:prstGeom>
            <a:solidFill>
              <a:schemeClr val="accent3"/>
            </a:solid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p>
              <a:pPr algn="ctr">
                <a:lnSpc>
                  <a:spcPct val="120000"/>
                </a:lnSpc>
              </a:pPr>
              <a:endParaRPr lang="zh-CN" altLang="en-US" sz="1517"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文本框 65"/>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endParaRPr lang="zh-CN" altLang="en-US" sz="1517" dirty="0">
                <a:cs typeface="+mn-ea"/>
                <a:sym typeface="Arial" panose="020B0604020202020204" pitchFamily="34" charset="0"/>
              </a:endParaRPr>
            </a:p>
          </p:txBody>
        </p:sp>
        <p:sp>
          <p:nvSpPr>
            <p:cNvPr id="70" name="文本框 69"/>
            <p:cNvSpPr txBox="1"/>
            <p:nvPr/>
          </p:nvSpPr>
          <p:spPr>
            <a:xfrm>
              <a:off x="6665116" y="3042093"/>
              <a:ext cx="1075605" cy="703016"/>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en-US" altLang="zh-CN" sz="3034" dirty="0">
                  <a:cs typeface="+mn-ea"/>
                  <a:sym typeface="Arial" panose="020B0604020202020204" pitchFamily="34" charset="0"/>
                </a:rPr>
                <a:t>3</a:t>
              </a:r>
              <a:endParaRPr lang="zh-CN" altLang="en-US" sz="3034" dirty="0">
                <a:cs typeface="+mn-ea"/>
                <a:sym typeface="Arial" panose="020B0604020202020204" pitchFamily="34" charset="0"/>
              </a:endParaRPr>
            </a:p>
          </p:txBody>
        </p:sp>
      </p:grpSp>
      <p:grpSp>
        <p:nvGrpSpPr>
          <p:cNvPr id="6" name="组合 5"/>
          <p:cNvGrpSpPr/>
          <p:nvPr/>
        </p:nvGrpSpPr>
        <p:grpSpPr>
          <a:xfrm>
            <a:off x="8593239" y="3351883"/>
            <a:ext cx="2099691" cy="1017183"/>
            <a:chOff x="8563615" y="2945166"/>
            <a:chExt cx="2099921" cy="1017295"/>
          </a:xfrm>
        </p:grpSpPr>
        <p:sp>
          <p:nvSpPr>
            <p:cNvPr id="33" name="矩形 32"/>
            <p:cNvSpPr/>
            <p:nvPr/>
          </p:nvSpPr>
          <p:spPr>
            <a:xfrm flipV="1">
              <a:off x="8563615" y="2945166"/>
              <a:ext cx="2099921" cy="10172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517">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文本框 66"/>
            <p:cNvSpPr txBox="1"/>
            <p:nvPr/>
          </p:nvSpPr>
          <p:spPr>
            <a:xfrm>
              <a:off x="8651906" y="3543677"/>
              <a:ext cx="1923330" cy="346800"/>
            </a:xfrm>
            <a:prstGeom prst="rect">
              <a:avLst/>
            </a:prstGeom>
            <a:noFill/>
          </p:spPr>
          <p:txBody>
            <a:bodyPr wrap="square" rtlCol="0">
              <a:spAutoFit/>
            </a:bodyPr>
            <a:lstStyle/>
            <a:p>
              <a:pPr algn="ctr">
                <a:lnSpc>
                  <a:spcPct val="120000"/>
                </a:lnSpc>
                <a:spcBef>
                  <a:spcPts val="1000"/>
                </a:spcBef>
              </a:pPr>
              <a:endParaRPr lang="zh-CN" altLang="en-US" sz="151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文本框 70"/>
            <p:cNvSpPr txBox="1"/>
            <p:nvPr/>
          </p:nvSpPr>
          <p:spPr>
            <a:xfrm>
              <a:off x="9087650" y="3042093"/>
              <a:ext cx="1075605" cy="652687"/>
            </a:xfrm>
            <a:prstGeom prst="rect">
              <a:avLst/>
            </a:prstGeom>
            <a:noFill/>
          </p:spPr>
          <p:txBody>
            <a:bodyPr wrap="square" rtlCol="0">
              <a:spAutoFit/>
            </a:bodyPr>
            <a:lstStyle/>
            <a:p>
              <a:pPr algn="ctr">
                <a:lnSpc>
                  <a:spcPct val="120000"/>
                </a:lnSpc>
                <a:spcBef>
                  <a:spcPts val="1000"/>
                </a:spcBef>
              </a:pPr>
              <a:r>
                <a:rPr lang="en-US" altLang="zh-CN"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a:t>
              </a:r>
              <a:endParaRPr lang="zh-CN" altLang="en-US" sz="3034"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2" name="Text Placeholder 7"/>
          <p:cNvSpPr txBox="1">
            <a:spLocks/>
          </p:cNvSpPr>
          <p:nvPr/>
        </p:nvSpPr>
        <p:spPr>
          <a:xfrm>
            <a:off x="1611922" y="2173973"/>
            <a:ext cx="2248820" cy="722571"/>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计划</a:t>
            </a: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书分工分工：</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一人</a:t>
            </a: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写一个文档</a:t>
            </a:r>
            <a:endPar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 Placeholder 2"/>
          <p:cNvSpPr txBox="1">
            <a:spLocks/>
          </p:cNvSpPr>
          <p:nvPr/>
        </p:nvSpPr>
        <p:spPr>
          <a:xfrm>
            <a:off x="1611921" y="2357583"/>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 Placeholder 7"/>
          <p:cNvSpPr txBox="1">
            <a:spLocks/>
          </p:cNvSpPr>
          <p:nvPr/>
        </p:nvSpPr>
        <p:spPr>
          <a:xfrm>
            <a:off x="3959883" y="4756081"/>
            <a:ext cx="2333375" cy="1248112"/>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发现问题：</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不能较好完成任务</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方案：一人一章节</a:t>
            </a:r>
            <a:endPar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 Placeholder 2"/>
          <p:cNvSpPr txBox="1">
            <a:spLocks/>
          </p:cNvSpPr>
          <p:nvPr/>
        </p:nvSpPr>
        <p:spPr>
          <a:xfrm>
            <a:off x="3959882" y="5120951"/>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 Placeholder 7"/>
          <p:cNvSpPr txBox="1">
            <a:spLocks/>
          </p:cNvSpPr>
          <p:nvPr/>
        </p:nvSpPr>
        <p:spPr>
          <a:xfrm>
            <a:off x="8756183" y="4859994"/>
            <a:ext cx="2412212" cy="917732"/>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发现问题：</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各</a:t>
            </a: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章节任务量不同</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方案：大家认为困难的部分一起做一部分</a:t>
            </a:r>
            <a:endPar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 Placeholder 2"/>
          <p:cNvSpPr txBox="1">
            <a:spLocks/>
          </p:cNvSpPr>
          <p:nvPr/>
        </p:nvSpPr>
        <p:spPr>
          <a:xfrm>
            <a:off x="8800291" y="5229319"/>
            <a:ext cx="2173260" cy="54840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endParaRPr lang="en-US" altLang="zh-CN" sz="758"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矩形 38"/>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40" name="文本框 39"/>
          <p:cNvSpPr txBox="1"/>
          <p:nvPr/>
        </p:nvSpPr>
        <p:spPr>
          <a:xfrm>
            <a:off x="294813" y="154003"/>
            <a:ext cx="2295821" cy="52322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en-US" altLang="zh-CN" dirty="0" smtClean="0">
                <a:solidFill>
                  <a:schemeClr val="accent1"/>
                </a:solidFill>
                <a:latin typeface="微软雅黑" panose="020B0503020204020204" pitchFamily="34" charset="-122"/>
                <a:ea typeface="微软雅黑" panose="020B0503020204020204" pitchFamily="34" charset="-122"/>
                <a:cs typeface="+mn-ea"/>
                <a:sym typeface="+mn-lt"/>
              </a:rPr>
              <a:t>1 </a:t>
            </a:r>
            <a:r>
              <a:rPr lang="zh-CN" altLang="en-US" dirty="0" smtClean="0">
                <a:solidFill>
                  <a:schemeClr val="accent1"/>
                </a:solidFill>
                <a:latin typeface="微软雅黑" panose="020B0503020204020204" pitchFamily="34" charset="-122"/>
                <a:ea typeface="微软雅黑" panose="020B0503020204020204" pitchFamily="34" charset="-122"/>
                <a:cs typeface="+mn-ea"/>
                <a:sym typeface="+mn-lt"/>
              </a:rPr>
              <a:t>分工不合理</a:t>
            </a:r>
            <a:endParaRPr lang="zh-CN" altLang="en-US"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a:off x="0" y="7118249"/>
            <a:ext cx="11559822" cy="1252314"/>
            <a:chOff x="0" y="7507131"/>
            <a:chExt cx="12192000" cy="1320800"/>
          </a:xfrm>
        </p:grpSpPr>
        <p:sp>
          <p:nvSpPr>
            <p:cNvPr id="42" name="矩形 41"/>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43" name="矩形 42"/>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a:t>
              </a:r>
              <a:r>
                <a:rPr lang="zh-CN" altLang="en-US" sz="1707" dirty="0" smtClean="0">
                  <a:solidFill>
                    <a:schemeClr val="bg1"/>
                  </a:solidFill>
                  <a:latin typeface="微软雅黑" panose="020B0503020204020204" pitchFamily="34" charset="-122"/>
                  <a:ea typeface="微软雅黑" panose="020B0503020204020204" pitchFamily="34" charset="-122"/>
                </a:rPr>
                <a:t>以身试法</a:t>
              </a:r>
              <a:endParaRPr lang="zh-CN" altLang="en-US" sz="1707"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5" name="矩形 44"/>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46" name="矩形 45"/>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grpSp>
        <p:nvGrpSpPr>
          <p:cNvPr id="47" name="组合 46"/>
          <p:cNvGrpSpPr/>
          <p:nvPr/>
        </p:nvGrpSpPr>
        <p:grpSpPr>
          <a:xfrm>
            <a:off x="0" y="-1578586"/>
            <a:ext cx="11559822" cy="1252314"/>
            <a:chOff x="0" y="7507131"/>
            <a:chExt cx="12192000" cy="1320800"/>
          </a:xfrm>
        </p:grpSpPr>
        <p:sp>
          <p:nvSpPr>
            <p:cNvPr id="48" name="矩形 4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49" name="矩形 48"/>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a:t>
              </a:r>
              <a:r>
                <a:rPr lang="zh-CN" altLang="en-US" sz="1707" dirty="0" smtClean="0">
                  <a:solidFill>
                    <a:schemeClr val="bg1"/>
                  </a:solidFill>
                  <a:latin typeface="微软雅黑" panose="020B0503020204020204" pitchFamily="34" charset="-122"/>
                  <a:ea typeface="微软雅黑" panose="020B0503020204020204" pitchFamily="34" charset="-122"/>
                </a:rPr>
                <a:t>以身试法</a:t>
              </a:r>
              <a:endParaRPr lang="zh-CN" altLang="en-US" sz="1707"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51" name="矩形 50"/>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60" name="矩形 5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sp>
        <p:nvSpPr>
          <p:cNvPr id="61" name="Text Placeholder 7"/>
          <p:cNvSpPr txBox="1">
            <a:spLocks/>
          </p:cNvSpPr>
          <p:nvPr/>
        </p:nvSpPr>
        <p:spPr>
          <a:xfrm>
            <a:off x="6523585" y="2002170"/>
            <a:ext cx="2069654" cy="796134"/>
          </a:xfrm>
          <a:prstGeom prst="rect">
            <a:avLst/>
          </a:prstGeom>
        </p:spPr>
        <p:txBody>
          <a:bodyPr vert="horz" lIns="0" tIns="98475" rIns="0" bIns="98475"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需求文档分工：</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gn="l">
              <a:lnSpc>
                <a:spcPct val="120000"/>
              </a:lnSpc>
            </a:pPr>
            <a:r>
              <a:rPr lang="zh-CN" altLang="en-US" sz="2000" b="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一</a:t>
            </a:r>
            <a:r>
              <a:rPr lang="zh-CN" altLang="en-US"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人一章节</a:t>
            </a:r>
            <a:endParaRPr lang="en-US" altLang="zh-CN" sz="2000" b="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897130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4" fill="hold" nodeType="withEffect">
                                  <p:stCondLst>
                                    <p:cond delay="50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250"/>
                                        <p:tgtEl>
                                          <p:spTgt spid="20"/>
                                        </p:tgtEl>
                                      </p:cBhvr>
                                    </p:animEffect>
                                  </p:childTnLst>
                                </p:cTn>
                              </p:par>
                              <p:par>
                                <p:cTn id="24" presetID="22" presetClass="entr" presetSubtype="1" fill="hold" nodeType="withEffect">
                                  <p:stCondLst>
                                    <p:cond delay="75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250"/>
                                        <p:tgtEl>
                                          <p:spTgt spid="24"/>
                                        </p:tgtEl>
                                      </p:cBhvr>
                                    </p:animEffect>
                                  </p:childTnLst>
                                </p:cTn>
                              </p:par>
                              <p:par>
                                <p:cTn id="27" presetID="22" presetClass="entr" presetSubtype="4" fill="hold" nodeType="withEffect">
                                  <p:stCondLst>
                                    <p:cond delay="100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250"/>
                                        <p:tgtEl>
                                          <p:spTgt spid="29"/>
                                        </p:tgtEl>
                                      </p:cBhvr>
                                    </p:animEffect>
                                  </p:childTnLst>
                                </p:cTn>
                              </p:par>
                              <p:par>
                                <p:cTn id="30" presetID="22" presetClass="entr" presetSubtype="1" fill="hold" nodeType="withEffect">
                                  <p:stCondLst>
                                    <p:cond delay="125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250"/>
                                        <p:tgtEl>
                                          <p:spTgt spid="34"/>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p:cTn id="36" dur="4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37" dur="4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38" dur="400"/>
                                        <p:tgtEl>
                                          <p:spTgt spid="52">
                                            <p:txEl>
                                              <p:pRg st="0" end="0"/>
                                            </p:txEl>
                                          </p:spTgt>
                                        </p:tgtEl>
                                      </p:cBhvr>
                                    </p:animEffect>
                                  </p:childTnLst>
                                </p:cTn>
                              </p:par>
                            </p:childTnLst>
                          </p:cTn>
                        </p:par>
                        <p:par>
                          <p:cTn id="39" fill="hold">
                            <p:stCondLst>
                              <p:cond delay="1900"/>
                            </p:stCondLst>
                            <p:childTnLst>
                              <p:par>
                                <p:cTn id="40" presetID="53" presetClass="entr" presetSubtype="16" fill="hold" grpId="0" nodeType="afterEffect">
                                  <p:stCondLst>
                                    <p:cond delay="0"/>
                                  </p:stCondLst>
                                  <p:childTnLst>
                                    <p:set>
                                      <p:cBhvr>
                                        <p:cTn id="41" dur="1" fill="hold">
                                          <p:stCondLst>
                                            <p:cond delay="0"/>
                                          </p:stCondLst>
                                        </p:cTn>
                                        <p:tgtEl>
                                          <p:spTgt spid="52">
                                            <p:txEl>
                                              <p:pRg st="1" end="1"/>
                                            </p:txEl>
                                          </p:spTgt>
                                        </p:tgtEl>
                                        <p:attrNameLst>
                                          <p:attrName>style.visibility</p:attrName>
                                        </p:attrNameLst>
                                      </p:cBhvr>
                                      <p:to>
                                        <p:strVal val="visible"/>
                                      </p:to>
                                    </p:set>
                                    <p:anim calcmode="lin" valueType="num">
                                      <p:cBhvr>
                                        <p:cTn id="42" dur="400" fill="hold"/>
                                        <p:tgtEl>
                                          <p:spTgt spid="52">
                                            <p:txEl>
                                              <p:pRg st="1" end="1"/>
                                            </p:txEl>
                                          </p:spTgt>
                                        </p:tgtEl>
                                        <p:attrNameLst>
                                          <p:attrName>ppt_w</p:attrName>
                                        </p:attrNameLst>
                                      </p:cBhvr>
                                      <p:tavLst>
                                        <p:tav tm="0">
                                          <p:val>
                                            <p:fltVal val="0"/>
                                          </p:val>
                                        </p:tav>
                                        <p:tav tm="100000">
                                          <p:val>
                                            <p:strVal val="#ppt_w"/>
                                          </p:val>
                                        </p:tav>
                                      </p:tavLst>
                                    </p:anim>
                                    <p:anim calcmode="lin" valueType="num">
                                      <p:cBhvr>
                                        <p:cTn id="43" dur="400" fill="hold"/>
                                        <p:tgtEl>
                                          <p:spTgt spid="52">
                                            <p:txEl>
                                              <p:pRg st="1" end="1"/>
                                            </p:txEl>
                                          </p:spTgt>
                                        </p:tgtEl>
                                        <p:attrNameLst>
                                          <p:attrName>ppt_h</p:attrName>
                                        </p:attrNameLst>
                                      </p:cBhvr>
                                      <p:tavLst>
                                        <p:tav tm="0">
                                          <p:val>
                                            <p:fltVal val="0"/>
                                          </p:val>
                                        </p:tav>
                                        <p:tav tm="100000">
                                          <p:val>
                                            <p:strVal val="#ppt_h"/>
                                          </p:val>
                                        </p:tav>
                                      </p:tavLst>
                                    </p:anim>
                                    <p:animEffect transition="in" filter="fade">
                                      <p:cBhvr>
                                        <p:cTn id="44" dur="400"/>
                                        <p:tgtEl>
                                          <p:spTgt spid="52">
                                            <p:txEl>
                                              <p:pRg st="1" end="1"/>
                                            </p:txEl>
                                          </p:spTgt>
                                        </p:tgtEl>
                                      </p:cBhvr>
                                    </p:animEffect>
                                  </p:childTnLst>
                                </p:cTn>
                              </p:par>
                            </p:childTnLst>
                          </p:cTn>
                        </p:par>
                        <p:par>
                          <p:cTn id="45" fill="hold">
                            <p:stCondLst>
                              <p:cond delay="2300"/>
                            </p:stCondLst>
                            <p:childTnLst>
                              <p:par>
                                <p:cTn id="46" presetID="53" presetClass="entr" presetSubtype="16" fill="hold" grpId="0" nodeType="afterEffect" nodePh="1">
                                  <p:stCondLst>
                                    <p:cond delay="0"/>
                                  </p:stCondLst>
                                  <p:endCondLst>
                                    <p:cond evt="begin" delay="0">
                                      <p:tn val="46"/>
                                    </p:cond>
                                  </p:endCondLst>
                                  <p:childTnLst>
                                    <p:set>
                                      <p:cBhvr>
                                        <p:cTn id="47" dur="1" fill="hold">
                                          <p:stCondLst>
                                            <p:cond delay="0"/>
                                          </p:stCondLst>
                                        </p:cTn>
                                        <p:tgtEl>
                                          <p:spTgt spid="53">
                                            <p:txEl>
                                              <p:pRg st="0" end="0"/>
                                            </p:txEl>
                                          </p:spTgt>
                                        </p:tgtEl>
                                        <p:attrNameLst>
                                          <p:attrName>style.visibility</p:attrName>
                                        </p:attrNameLst>
                                      </p:cBhvr>
                                      <p:to>
                                        <p:strVal val="visible"/>
                                      </p:to>
                                    </p:set>
                                    <p:anim calcmode="lin" valueType="num">
                                      <p:cBhvr>
                                        <p:cTn id="48" dur="4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49" dur="4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50" dur="400"/>
                                        <p:tgtEl>
                                          <p:spTgt spid="53">
                                            <p:txEl>
                                              <p:pRg st="0" end="0"/>
                                            </p:txEl>
                                          </p:spTgt>
                                        </p:tgtEl>
                                      </p:cBhvr>
                                    </p:animEffect>
                                  </p:childTnLst>
                                </p:cTn>
                              </p:par>
                            </p:childTnLst>
                          </p:cTn>
                        </p:par>
                        <p:par>
                          <p:cTn id="51" fill="hold">
                            <p:stCondLst>
                              <p:cond delay="2700"/>
                            </p:stCondLst>
                            <p:childTnLst>
                              <p:par>
                                <p:cTn id="52" presetID="53" presetClass="entr" presetSubtype="16" fill="hold" grpId="0" nodeType="afterEffect">
                                  <p:stCondLst>
                                    <p:cond delay="0"/>
                                  </p:stCondLst>
                                  <p:childTnLst>
                                    <p:set>
                                      <p:cBhvr>
                                        <p:cTn id="53" dur="1" fill="hold">
                                          <p:stCondLst>
                                            <p:cond delay="0"/>
                                          </p:stCondLst>
                                        </p:cTn>
                                        <p:tgtEl>
                                          <p:spTgt spid="54">
                                            <p:txEl>
                                              <p:pRg st="0" end="0"/>
                                            </p:txEl>
                                          </p:spTgt>
                                        </p:tgtEl>
                                        <p:attrNameLst>
                                          <p:attrName>style.visibility</p:attrName>
                                        </p:attrNameLst>
                                      </p:cBhvr>
                                      <p:to>
                                        <p:strVal val="visible"/>
                                      </p:to>
                                    </p:set>
                                    <p:anim calcmode="lin" valueType="num">
                                      <p:cBhvr>
                                        <p:cTn id="54" dur="4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54">
                                            <p:txEl>
                                              <p:pRg st="0" end="0"/>
                                            </p:txEl>
                                          </p:spTgt>
                                        </p:tgtEl>
                                      </p:cBhvr>
                                    </p:animEffect>
                                  </p:childTnLst>
                                </p:cTn>
                              </p:par>
                            </p:childTnLst>
                          </p:cTn>
                        </p:par>
                        <p:par>
                          <p:cTn id="57" fill="hold">
                            <p:stCondLst>
                              <p:cond delay="3100"/>
                            </p:stCondLst>
                            <p:childTnLst>
                              <p:par>
                                <p:cTn id="58" presetID="53" presetClass="entr" presetSubtype="16" fill="hold" grpId="0" nodeType="afterEffect">
                                  <p:stCondLst>
                                    <p:cond delay="0"/>
                                  </p:stCondLst>
                                  <p:childTnLst>
                                    <p:set>
                                      <p:cBhvr>
                                        <p:cTn id="59" dur="1" fill="hold">
                                          <p:stCondLst>
                                            <p:cond delay="0"/>
                                          </p:stCondLst>
                                        </p:cTn>
                                        <p:tgtEl>
                                          <p:spTgt spid="54">
                                            <p:txEl>
                                              <p:pRg st="1" end="1"/>
                                            </p:txEl>
                                          </p:spTgt>
                                        </p:tgtEl>
                                        <p:attrNameLst>
                                          <p:attrName>style.visibility</p:attrName>
                                        </p:attrNameLst>
                                      </p:cBhvr>
                                      <p:to>
                                        <p:strVal val="visible"/>
                                      </p:to>
                                    </p:set>
                                    <p:anim calcmode="lin" valueType="num">
                                      <p:cBhvr>
                                        <p:cTn id="60" dur="400" fill="hold"/>
                                        <p:tgtEl>
                                          <p:spTgt spid="54">
                                            <p:txEl>
                                              <p:pRg st="1" end="1"/>
                                            </p:txEl>
                                          </p:spTgt>
                                        </p:tgtEl>
                                        <p:attrNameLst>
                                          <p:attrName>ppt_w</p:attrName>
                                        </p:attrNameLst>
                                      </p:cBhvr>
                                      <p:tavLst>
                                        <p:tav tm="0">
                                          <p:val>
                                            <p:fltVal val="0"/>
                                          </p:val>
                                        </p:tav>
                                        <p:tav tm="100000">
                                          <p:val>
                                            <p:strVal val="#ppt_w"/>
                                          </p:val>
                                        </p:tav>
                                      </p:tavLst>
                                    </p:anim>
                                    <p:anim calcmode="lin" valueType="num">
                                      <p:cBhvr>
                                        <p:cTn id="61" dur="400" fill="hold"/>
                                        <p:tgtEl>
                                          <p:spTgt spid="54">
                                            <p:txEl>
                                              <p:pRg st="1" end="1"/>
                                            </p:txEl>
                                          </p:spTgt>
                                        </p:tgtEl>
                                        <p:attrNameLst>
                                          <p:attrName>ppt_h</p:attrName>
                                        </p:attrNameLst>
                                      </p:cBhvr>
                                      <p:tavLst>
                                        <p:tav tm="0">
                                          <p:val>
                                            <p:fltVal val="0"/>
                                          </p:val>
                                        </p:tav>
                                        <p:tav tm="100000">
                                          <p:val>
                                            <p:strVal val="#ppt_h"/>
                                          </p:val>
                                        </p:tav>
                                      </p:tavLst>
                                    </p:anim>
                                    <p:animEffect transition="in" filter="fade">
                                      <p:cBhvr>
                                        <p:cTn id="62" dur="400"/>
                                        <p:tgtEl>
                                          <p:spTgt spid="54">
                                            <p:txEl>
                                              <p:pRg st="1" end="1"/>
                                            </p:txEl>
                                          </p:spTgt>
                                        </p:tgtEl>
                                      </p:cBhvr>
                                    </p:animEffect>
                                  </p:childTnLst>
                                </p:cTn>
                              </p:par>
                            </p:childTnLst>
                          </p:cTn>
                        </p:par>
                        <p:par>
                          <p:cTn id="63" fill="hold">
                            <p:stCondLst>
                              <p:cond delay="3500"/>
                            </p:stCondLst>
                            <p:childTnLst>
                              <p:par>
                                <p:cTn id="64" presetID="53" presetClass="entr" presetSubtype="16" fill="hold" grpId="0" nodeType="afterEffect">
                                  <p:stCondLst>
                                    <p:cond delay="0"/>
                                  </p:stCondLst>
                                  <p:childTnLst>
                                    <p:set>
                                      <p:cBhvr>
                                        <p:cTn id="65" dur="1" fill="hold">
                                          <p:stCondLst>
                                            <p:cond delay="0"/>
                                          </p:stCondLst>
                                        </p:cTn>
                                        <p:tgtEl>
                                          <p:spTgt spid="54">
                                            <p:txEl>
                                              <p:pRg st="2" end="2"/>
                                            </p:txEl>
                                          </p:spTgt>
                                        </p:tgtEl>
                                        <p:attrNameLst>
                                          <p:attrName>style.visibility</p:attrName>
                                        </p:attrNameLst>
                                      </p:cBhvr>
                                      <p:to>
                                        <p:strVal val="visible"/>
                                      </p:to>
                                    </p:set>
                                    <p:anim calcmode="lin" valueType="num">
                                      <p:cBhvr>
                                        <p:cTn id="66" dur="400" fill="hold"/>
                                        <p:tgtEl>
                                          <p:spTgt spid="54">
                                            <p:txEl>
                                              <p:pRg st="2" end="2"/>
                                            </p:txEl>
                                          </p:spTgt>
                                        </p:tgtEl>
                                        <p:attrNameLst>
                                          <p:attrName>ppt_w</p:attrName>
                                        </p:attrNameLst>
                                      </p:cBhvr>
                                      <p:tavLst>
                                        <p:tav tm="0">
                                          <p:val>
                                            <p:fltVal val="0"/>
                                          </p:val>
                                        </p:tav>
                                        <p:tav tm="100000">
                                          <p:val>
                                            <p:strVal val="#ppt_w"/>
                                          </p:val>
                                        </p:tav>
                                      </p:tavLst>
                                    </p:anim>
                                    <p:anim calcmode="lin" valueType="num">
                                      <p:cBhvr>
                                        <p:cTn id="67" dur="400" fill="hold"/>
                                        <p:tgtEl>
                                          <p:spTgt spid="54">
                                            <p:txEl>
                                              <p:pRg st="2" end="2"/>
                                            </p:txEl>
                                          </p:spTgt>
                                        </p:tgtEl>
                                        <p:attrNameLst>
                                          <p:attrName>ppt_h</p:attrName>
                                        </p:attrNameLst>
                                      </p:cBhvr>
                                      <p:tavLst>
                                        <p:tav tm="0">
                                          <p:val>
                                            <p:fltVal val="0"/>
                                          </p:val>
                                        </p:tav>
                                        <p:tav tm="100000">
                                          <p:val>
                                            <p:strVal val="#ppt_h"/>
                                          </p:val>
                                        </p:tav>
                                      </p:tavLst>
                                    </p:anim>
                                    <p:animEffect transition="in" filter="fade">
                                      <p:cBhvr>
                                        <p:cTn id="68" dur="400"/>
                                        <p:tgtEl>
                                          <p:spTgt spid="54">
                                            <p:txEl>
                                              <p:pRg st="2" end="2"/>
                                            </p:txEl>
                                          </p:spTgt>
                                        </p:tgtEl>
                                      </p:cBhvr>
                                    </p:animEffect>
                                  </p:childTnLst>
                                </p:cTn>
                              </p:par>
                            </p:childTnLst>
                          </p:cTn>
                        </p:par>
                        <p:par>
                          <p:cTn id="69" fill="hold">
                            <p:stCondLst>
                              <p:cond delay="3900"/>
                            </p:stCondLst>
                            <p:childTnLst>
                              <p:par>
                                <p:cTn id="70" presetID="53" presetClass="entr" presetSubtype="16" fill="hold" grpId="0" nodeType="afterEffect" nodePh="1">
                                  <p:stCondLst>
                                    <p:cond delay="0"/>
                                  </p:stCondLst>
                                  <p:endCondLst>
                                    <p:cond evt="begin" delay="0">
                                      <p:tn val="70"/>
                                    </p:cond>
                                  </p:endCondLst>
                                  <p:childTnLst>
                                    <p:set>
                                      <p:cBhvr>
                                        <p:cTn id="71" dur="1" fill="hold">
                                          <p:stCondLst>
                                            <p:cond delay="0"/>
                                          </p:stCondLst>
                                        </p:cTn>
                                        <p:tgtEl>
                                          <p:spTgt spid="55">
                                            <p:txEl>
                                              <p:pRg st="0" end="0"/>
                                            </p:txEl>
                                          </p:spTgt>
                                        </p:tgtEl>
                                        <p:attrNameLst>
                                          <p:attrName>style.visibility</p:attrName>
                                        </p:attrNameLst>
                                      </p:cBhvr>
                                      <p:to>
                                        <p:strVal val="visible"/>
                                      </p:to>
                                    </p:set>
                                    <p:anim calcmode="lin" valueType="num">
                                      <p:cBhvr>
                                        <p:cTn id="72" dur="4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73" dur="4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74" dur="400"/>
                                        <p:tgtEl>
                                          <p:spTgt spid="55">
                                            <p:txEl>
                                              <p:pRg st="0" end="0"/>
                                            </p:txEl>
                                          </p:spTgt>
                                        </p:tgtEl>
                                      </p:cBhvr>
                                    </p:animEffect>
                                  </p:childTnLst>
                                </p:cTn>
                              </p:par>
                            </p:childTnLst>
                          </p:cTn>
                        </p:par>
                        <p:par>
                          <p:cTn id="75" fill="hold">
                            <p:stCondLst>
                              <p:cond delay="4300"/>
                            </p:stCondLst>
                            <p:childTnLst>
                              <p:par>
                                <p:cTn id="76" presetID="53" presetClass="entr" presetSubtype="16" fill="hold" grpId="0" nodeType="afterEffect">
                                  <p:stCondLst>
                                    <p:cond delay="0"/>
                                  </p:stCondLst>
                                  <p:childTnLst>
                                    <p:set>
                                      <p:cBhvr>
                                        <p:cTn id="77" dur="1" fill="hold">
                                          <p:stCondLst>
                                            <p:cond delay="0"/>
                                          </p:stCondLst>
                                        </p:cTn>
                                        <p:tgtEl>
                                          <p:spTgt spid="58">
                                            <p:txEl>
                                              <p:pRg st="0" end="0"/>
                                            </p:txEl>
                                          </p:spTgt>
                                        </p:tgtEl>
                                        <p:attrNameLst>
                                          <p:attrName>style.visibility</p:attrName>
                                        </p:attrNameLst>
                                      </p:cBhvr>
                                      <p:to>
                                        <p:strVal val="visible"/>
                                      </p:to>
                                    </p:set>
                                    <p:anim calcmode="lin" valueType="num">
                                      <p:cBhvr>
                                        <p:cTn id="78" dur="400" fill="hold"/>
                                        <p:tgtEl>
                                          <p:spTgt spid="58">
                                            <p:txEl>
                                              <p:pRg st="0" end="0"/>
                                            </p:txEl>
                                          </p:spTgt>
                                        </p:tgtEl>
                                        <p:attrNameLst>
                                          <p:attrName>ppt_w</p:attrName>
                                        </p:attrNameLst>
                                      </p:cBhvr>
                                      <p:tavLst>
                                        <p:tav tm="0">
                                          <p:val>
                                            <p:fltVal val="0"/>
                                          </p:val>
                                        </p:tav>
                                        <p:tav tm="100000">
                                          <p:val>
                                            <p:strVal val="#ppt_w"/>
                                          </p:val>
                                        </p:tav>
                                      </p:tavLst>
                                    </p:anim>
                                    <p:anim calcmode="lin" valueType="num">
                                      <p:cBhvr>
                                        <p:cTn id="79" dur="40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80" dur="400"/>
                                        <p:tgtEl>
                                          <p:spTgt spid="58">
                                            <p:txEl>
                                              <p:pRg st="0" end="0"/>
                                            </p:txEl>
                                          </p:spTgt>
                                        </p:tgtEl>
                                      </p:cBhvr>
                                    </p:animEffect>
                                  </p:childTnLst>
                                </p:cTn>
                              </p:par>
                            </p:childTnLst>
                          </p:cTn>
                        </p:par>
                        <p:par>
                          <p:cTn id="81" fill="hold">
                            <p:stCondLst>
                              <p:cond delay="4700"/>
                            </p:stCondLst>
                            <p:childTnLst>
                              <p:par>
                                <p:cTn id="82" presetID="53" presetClass="entr" presetSubtype="16" fill="hold" grpId="0" nodeType="afterEffect">
                                  <p:stCondLst>
                                    <p:cond delay="0"/>
                                  </p:stCondLst>
                                  <p:childTnLst>
                                    <p:set>
                                      <p:cBhvr>
                                        <p:cTn id="83" dur="1" fill="hold">
                                          <p:stCondLst>
                                            <p:cond delay="0"/>
                                          </p:stCondLst>
                                        </p:cTn>
                                        <p:tgtEl>
                                          <p:spTgt spid="58">
                                            <p:txEl>
                                              <p:pRg st="1" end="1"/>
                                            </p:txEl>
                                          </p:spTgt>
                                        </p:tgtEl>
                                        <p:attrNameLst>
                                          <p:attrName>style.visibility</p:attrName>
                                        </p:attrNameLst>
                                      </p:cBhvr>
                                      <p:to>
                                        <p:strVal val="visible"/>
                                      </p:to>
                                    </p:set>
                                    <p:anim calcmode="lin" valueType="num">
                                      <p:cBhvr>
                                        <p:cTn id="84" dur="400" fill="hold"/>
                                        <p:tgtEl>
                                          <p:spTgt spid="58">
                                            <p:txEl>
                                              <p:pRg st="1" end="1"/>
                                            </p:txEl>
                                          </p:spTgt>
                                        </p:tgtEl>
                                        <p:attrNameLst>
                                          <p:attrName>ppt_w</p:attrName>
                                        </p:attrNameLst>
                                      </p:cBhvr>
                                      <p:tavLst>
                                        <p:tav tm="0">
                                          <p:val>
                                            <p:fltVal val="0"/>
                                          </p:val>
                                        </p:tav>
                                        <p:tav tm="100000">
                                          <p:val>
                                            <p:strVal val="#ppt_w"/>
                                          </p:val>
                                        </p:tav>
                                      </p:tavLst>
                                    </p:anim>
                                    <p:anim calcmode="lin" valueType="num">
                                      <p:cBhvr>
                                        <p:cTn id="85" dur="400" fill="hold"/>
                                        <p:tgtEl>
                                          <p:spTgt spid="58">
                                            <p:txEl>
                                              <p:pRg st="1" end="1"/>
                                            </p:txEl>
                                          </p:spTgt>
                                        </p:tgtEl>
                                        <p:attrNameLst>
                                          <p:attrName>ppt_h</p:attrName>
                                        </p:attrNameLst>
                                      </p:cBhvr>
                                      <p:tavLst>
                                        <p:tav tm="0">
                                          <p:val>
                                            <p:fltVal val="0"/>
                                          </p:val>
                                        </p:tav>
                                        <p:tav tm="100000">
                                          <p:val>
                                            <p:strVal val="#ppt_h"/>
                                          </p:val>
                                        </p:tav>
                                      </p:tavLst>
                                    </p:anim>
                                    <p:animEffect transition="in" filter="fade">
                                      <p:cBhvr>
                                        <p:cTn id="86" dur="400"/>
                                        <p:tgtEl>
                                          <p:spTgt spid="58">
                                            <p:txEl>
                                              <p:pRg st="1" end="1"/>
                                            </p:txEl>
                                          </p:spTgt>
                                        </p:tgtEl>
                                      </p:cBhvr>
                                    </p:animEffect>
                                  </p:childTnLst>
                                </p:cTn>
                              </p:par>
                            </p:childTnLst>
                          </p:cTn>
                        </p:par>
                        <p:par>
                          <p:cTn id="87" fill="hold">
                            <p:stCondLst>
                              <p:cond delay="5100"/>
                            </p:stCondLst>
                            <p:childTnLst>
                              <p:par>
                                <p:cTn id="88" presetID="53" presetClass="entr" presetSubtype="16" fill="hold" grpId="0" nodeType="afterEffect">
                                  <p:stCondLst>
                                    <p:cond delay="0"/>
                                  </p:stCondLst>
                                  <p:childTnLst>
                                    <p:set>
                                      <p:cBhvr>
                                        <p:cTn id="89" dur="1" fill="hold">
                                          <p:stCondLst>
                                            <p:cond delay="0"/>
                                          </p:stCondLst>
                                        </p:cTn>
                                        <p:tgtEl>
                                          <p:spTgt spid="58">
                                            <p:txEl>
                                              <p:pRg st="2" end="2"/>
                                            </p:txEl>
                                          </p:spTgt>
                                        </p:tgtEl>
                                        <p:attrNameLst>
                                          <p:attrName>style.visibility</p:attrName>
                                        </p:attrNameLst>
                                      </p:cBhvr>
                                      <p:to>
                                        <p:strVal val="visible"/>
                                      </p:to>
                                    </p:set>
                                    <p:anim calcmode="lin" valueType="num">
                                      <p:cBhvr>
                                        <p:cTn id="90" dur="400" fill="hold"/>
                                        <p:tgtEl>
                                          <p:spTgt spid="58">
                                            <p:txEl>
                                              <p:pRg st="2" end="2"/>
                                            </p:txEl>
                                          </p:spTgt>
                                        </p:tgtEl>
                                        <p:attrNameLst>
                                          <p:attrName>ppt_w</p:attrName>
                                        </p:attrNameLst>
                                      </p:cBhvr>
                                      <p:tavLst>
                                        <p:tav tm="0">
                                          <p:val>
                                            <p:fltVal val="0"/>
                                          </p:val>
                                        </p:tav>
                                        <p:tav tm="100000">
                                          <p:val>
                                            <p:strVal val="#ppt_w"/>
                                          </p:val>
                                        </p:tav>
                                      </p:tavLst>
                                    </p:anim>
                                    <p:anim calcmode="lin" valueType="num">
                                      <p:cBhvr>
                                        <p:cTn id="91" dur="400" fill="hold"/>
                                        <p:tgtEl>
                                          <p:spTgt spid="58">
                                            <p:txEl>
                                              <p:pRg st="2" end="2"/>
                                            </p:txEl>
                                          </p:spTgt>
                                        </p:tgtEl>
                                        <p:attrNameLst>
                                          <p:attrName>ppt_h</p:attrName>
                                        </p:attrNameLst>
                                      </p:cBhvr>
                                      <p:tavLst>
                                        <p:tav tm="0">
                                          <p:val>
                                            <p:fltVal val="0"/>
                                          </p:val>
                                        </p:tav>
                                        <p:tav tm="100000">
                                          <p:val>
                                            <p:strVal val="#ppt_h"/>
                                          </p:val>
                                        </p:tav>
                                      </p:tavLst>
                                    </p:anim>
                                    <p:animEffect transition="in" filter="fade">
                                      <p:cBhvr>
                                        <p:cTn id="92" dur="400"/>
                                        <p:tgtEl>
                                          <p:spTgt spid="58">
                                            <p:txEl>
                                              <p:pRg st="2" end="2"/>
                                            </p:txEl>
                                          </p:spTgt>
                                        </p:tgtEl>
                                      </p:cBhvr>
                                    </p:animEffect>
                                  </p:childTnLst>
                                </p:cTn>
                              </p:par>
                            </p:childTnLst>
                          </p:cTn>
                        </p:par>
                        <p:par>
                          <p:cTn id="93" fill="hold">
                            <p:stCondLst>
                              <p:cond delay="5500"/>
                            </p:stCondLst>
                            <p:childTnLst>
                              <p:par>
                                <p:cTn id="94" presetID="53" presetClass="entr" presetSubtype="16" fill="hold" grpId="0" nodeType="afterEffect" nodePh="1">
                                  <p:stCondLst>
                                    <p:cond delay="0"/>
                                  </p:stCondLst>
                                  <p:endCondLst>
                                    <p:cond evt="begin" delay="0">
                                      <p:tn val="94"/>
                                    </p:cond>
                                  </p:endCondLst>
                                  <p:childTnLst>
                                    <p:set>
                                      <p:cBhvr>
                                        <p:cTn id="95" dur="1" fill="hold">
                                          <p:stCondLst>
                                            <p:cond delay="0"/>
                                          </p:stCondLst>
                                        </p:cTn>
                                        <p:tgtEl>
                                          <p:spTgt spid="59">
                                            <p:txEl>
                                              <p:pRg st="0" end="0"/>
                                            </p:txEl>
                                          </p:spTgt>
                                        </p:tgtEl>
                                        <p:attrNameLst>
                                          <p:attrName>style.visibility</p:attrName>
                                        </p:attrNameLst>
                                      </p:cBhvr>
                                      <p:to>
                                        <p:strVal val="visible"/>
                                      </p:to>
                                    </p:set>
                                    <p:anim calcmode="lin" valueType="num">
                                      <p:cBhvr>
                                        <p:cTn id="96" dur="400" fill="hold"/>
                                        <p:tgtEl>
                                          <p:spTgt spid="59">
                                            <p:txEl>
                                              <p:pRg st="0" end="0"/>
                                            </p:txEl>
                                          </p:spTgt>
                                        </p:tgtEl>
                                        <p:attrNameLst>
                                          <p:attrName>ppt_w</p:attrName>
                                        </p:attrNameLst>
                                      </p:cBhvr>
                                      <p:tavLst>
                                        <p:tav tm="0">
                                          <p:val>
                                            <p:fltVal val="0"/>
                                          </p:val>
                                        </p:tav>
                                        <p:tav tm="100000">
                                          <p:val>
                                            <p:strVal val="#ppt_w"/>
                                          </p:val>
                                        </p:tav>
                                      </p:tavLst>
                                    </p:anim>
                                    <p:anim calcmode="lin" valueType="num">
                                      <p:cBhvr>
                                        <p:cTn id="97" dur="400" fill="hold"/>
                                        <p:tgtEl>
                                          <p:spTgt spid="59">
                                            <p:txEl>
                                              <p:pRg st="0" end="0"/>
                                            </p:txEl>
                                          </p:spTgt>
                                        </p:tgtEl>
                                        <p:attrNameLst>
                                          <p:attrName>ppt_h</p:attrName>
                                        </p:attrNameLst>
                                      </p:cBhvr>
                                      <p:tavLst>
                                        <p:tav tm="0">
                                          <p:val>
                                            <p:fltVal val="0"/>
                                          </p:val>
                                        </p:tav>
                                        <p:tav tm="100000">
                                          <p:val>
                                            <p:strVal val="#ppt_h"/>
                                          </p:val>
                                        </p:tav>
                                      </p:tavLst>
                                    </p:anim>
                                    <p:animEffect transition="in" filter="fade">
                                      <p:cBhvr>
                                        <p:cTn id="98" dur="400"/>
                                        <p:tgtEl>
                                          <p:spTgt spid="59">
                                            <p:txEl>
                                              <p:pRg st="0" end="0"/>
                                            </p:txEl>
                                          </p:spTgt>
                                        </p:tgtEl>
                                      </p:cBhvr>
                                    </p:animEffect>
                                  </p:childTnLst>
                                </p:cTn>
                              </p:par>
                            </p:childTnLst>
                          </p:cTn>
                        </p:par>
                        <p:par>
                          <p:cTn id="99" fill="hold">
                            <p:stCondLst>
                              <p:cond delay="5900"/>
                            </p:stCondLst>
                            <p:childTnLst>
                              <p:par>
                                <p:cTn id="100" presetID="53" presetClass="entr" presetSubtype="16" fill="hold" grpId="0" nodeType="afterEffect">
                                  <p:stCondLst>
                                    <p:cond delay="0"/>
                                  </p:stCondLst>
                                  <p:childTnLst>
                                    <p:set>
                                      <p:cBhvr>
                                        <p:cTn id="101" dur="1" fill="hold">
                                          <p:stCondLst>
                                            <p:cond delay="0"/>
                                          </p:stCondLst>
                                        </p:cTn>
                                        <p:tgtEl>
                                          <p:spTgt spid="61">
                                            <p:txEl>
                                              <p:pRg st="0" end="0"/>
                                            </p:txEl>
                                          </p:spTgt>
                                        </p:tgtEl>
                                        <p:attrNameLst>
                                          <p:attrName>style.visibility</p:attrName>
                                        </p:attrNameLst>
                                      </p:cBhvr>
                                      <p:to>
                                        <p:strVal val="visible"/>
                                      </p:to>
                                    </p:set>
                                    <p:anim calcmode="lin" valueType="num">
                                      <p:cBhvr>
                                        <p:cTn id="102" dur="4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103" dur="400" fill="hold"/>
                                        <p:tgtEl>
                                          <p:spTgt spid="61">
                                            <p:txEl>
                                              <p:pRg st="0" end="0"/>
                                            </p:txEl>
                                          </p:spTgt>
                                        </p:tgtEl>
                                        <p:attrNameLst>
                                          <p:attrName>ppt_h</p:attrName>
                                        </p:attrNameLst>
                                      </p:cBhvr>
                                      <p:tavLst>
                                        <p:tav tm="0">
                                          <p:val>
                                            <p:fltVal val="0"/>
                                          </p:val>
                                        </p:tav>
                                        <p:tav tm="100000">
                                          <p:val>
                                            <p:strVal val="#ppt_h"/>
                                          </p:val>
                                        </p:tav>
                                      </p:tavLst>
                                    </p:anim>
                                    <p:animEffect transition="in" filter="fade">
                                      <p:cBhvr>
                                        <p:cTn id="104" dur="400"/>
                                        <p:tgtEl>
                                          <p:spTgt spid="61">
                                            <p:txEl>
                                              <p:pRg st="0" end="0"/>
                                            </p:txEl>
                                          </p:spTgt>
                                        </p:tgtEl>
                                      </p:cBhvr>
                                    </p:animEffect>
                                  </p:childTnLst>
                                </p:cTn>
                              </p:par>
                            </p:childTnLst>
                          </p:cTn>
                        </p:par>
                        <p:par>
                          <p:cTn id="105" fill="hold">
                            <p:stCondLst>
                              <p:cond delay="6300"/>
                            </p:stCondLst>
                            <p:childTnLst>
                              <p:par>
                                <p:cTn id="106" presetID="53" presetClass="entr" presetSubtype="16" fill="hold" grpId="0" nodeType="afterEffect">
                                  <p:stCondLst>
                                    <p:cond delay="0"/>
                                  </p:stCondLst>
                                  <p:childTnLst>
                                    <p:set>
                                      <p:cBhvr>
                                        <p:cTn id="107" dur="1" fill="hold">
                                          <p:stCondLst>
                                            <p:cond delay="0"/>
                                          </p:stCondLst>
                                        </p:cTn>
                                        <p:tgtEl>
                                          <p:spTgt spid="61">
                                            <p:txEl>
                                              <p:pRg st="1" end="1"/>
                                            </p:txEl>
                                          </p:spTgt>
                                        </p:tgtEl>
                                        <p:attrNameLst>
                                          <p:attrName>style.visibility</p:attrName>
                                        </p:attrNameLst>
                                      </p:cBhvr>
                                      <p:to>
                                        <p:strVal val="visible"/>
                                      </p:to>
                                    </p:set>
                                    <p:anim calcmode="lin" valueType="num">
                                      <p:cBhvr>
                                        <p:cTn id="108" dur="400" fill="hold"/>
                                        <p:tgtEl>
                                          <p:spTgt spid="61">
                                            <p:txEl>
                                              <p:pRg st="1" end="1"/>
                                            </p:txEl>
                                          </p:spTgt>
                                        </p:tgtEl>
                                        <p:attrNameLst>
                                          <p:attrName>ppt_w</p:attrName>
                                        </p:attrNameLst>
                                      </p:cBhvr>
                                      <p:tavLst>
                                        <p:tav tm="0">
                                          <p:val>
                                            <p:fltVal val="0"/>
                                          </p:val>
                                        </p:tav>
                                        <p:tav tm="100000">
                                          <p:val>
                                            <p:strVal val="#ppt_w"/>
                                          </p:val>
                                        </p:tav>
                                      </p:tavLst>
                                    </p:anim>
                                    <p:anim calcmode="lin" valueType="num">
                                      <p:cBhvr>
                                        <p:cTn id="109" dur="400" fill="hold"/>
                                        <p:tgtEl>
                                          <p:spTgt spid="61">
                                            <p:txEl>
                                              <p:pRg st="1" end="1"/>
                                            </p:txEl>
                                          </p:spTgt>
                                        </p:tgtEl>
                                        <p:attrNameLst>
                                          <p:attrName>ppt_h</p:attrName>
                                        </p:attrNameLst>
                                      </p:cBhvr>
                                      <p:tavLst>
                                        <p:tav tm="0">
                                          <p:val>
                                            <p:fltVal val="0"/>
                                          </p:val>
                                        </p:tav>
                                        <p:tav tm="100000">
                                          <p:val>
                                            <p:strVal val="#ppt_h"/>
                                          </p:val>
                                        </p:tav>
                                      </p:tavLst>
                                    </p:anim>
                                    <p:animEffect transition="in" filter="fade">
                                      <p:cBhvr>
                                        <p:cTn id="110" dur="400"/>
                                        <p:tgtEl>
                                          <p:spTgt spid="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tmplLst>
          <p:tmpl lvl="1">
            <p:tnLst>
              <p:par>
                <p:cTn presetID="53" presetClass="entr" presetSubtype="16"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400" fill="hold"/>
                        <p:tgtEl>
                          <p:spTgt spid="52"/>
                        </p:tgtEl>
                        <p:attrNameLst>
                          <p:attrName>ppt_w</p:attrName>
                        </p:attrNameLst>
                      </p:cBhvr>
                      <p:tavLst>
                        <p:tav tm="0">
                          <p:val>
                            <p:fltVal val="0"/>
                          </p:val>
                        </p:tav>
                        <p:tav tm="100000">
                          <p:val>
                            <p:strVal val="#ppt_w"/>
                          </p:val>
                        </p:tav>
                      </p:tavLst>
                    </p:anim>
                    <p:anim calcmode="lin" valueType="num">
                      <p:cBhvr>
                        <p:cTn dur="400" fill="hold"/>
                        <p:tgtEl>
                          <p:spTgt spid="52"/>
                        </p:tgtEl>
                        <p:attrNameLst>
                          <p:attrName>ppt_h</p:attrName>
                        </p:attrNameLst>
                      </p:cBhvr>
                      <p:tavLst>
                        <p:tav tm="0">
                          <p:val>
                            <p:fltVal val="0"/>
                          </p:val>
                        </p:tav>
                        <p:tav tm="100000">
                          <p:val>
                            <p:strVal val="#ppt_h"/>
                          </p:val>
                        </p:tav>
                      </p:tavLst>
                    </p:anim>
                    <p:animEffect transition="in" filter="fade">
                      <p:cBhvr>
                        <p:cTn dur="400"/>
                        <p:tgtEl>
                          <p:spTgt spid="52"/>
                        </p:tgtEl>
                      </p:cBhvr>
                    </p:animEffect>
                  </p:childTnLst>
                </p:cTn>
              </p:par>
            </p:tnLst>
          </p:tmpl>
        </p:tmplLst>
      </p:bldP>
      <p:bldP spid="53" grpId="0" build="p">
        <p:tmplLst>
          <p:tmpl lvl="1">
            <p:tnLst>
              <p:par>
                <p:cTn presetID="53" presetClass="entr" presetSubtype="16"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p:cTn dur="400" fill="hold"/>
                        <p:tgtEl>
                          <p:spTgt spid="53"/>
                        </p:tgtEl>
                        <p:attrNameLst>
                          <p:attrName>ppt_w</p:attrName>
                        </p:attrNameLst>
                      </p:cBhvr>
                      <p:tavLst>
                        <p:tav tm="0">
                          <p:val>
                            <p:fltVal val="0"/>
                          </p:val>
                        </p:tav>
                        <p:tav tm="100000">
                          <p:val>
                            <p:strVal val="#ppt_w"/>
                          </p:val>
                        </p:tav>
                      </p:tavLst>
                    </p:anim>
                    <p:anim calcmode="lin" valueType="num">
                      <p:cBhvr>
                        <p:cTn dur="400" fill="hold"/>
                        <p:tgtEl>
                          <p:spTgt spid="53"/>
                        </p:tgtEl>
                        <p:attrNameLst>
                          <p:attrName>ppt_h</p:attrName>
                        </p:attrNameLst>
                      </p:cBhvr>
                      <p:tavLst>
                        <p:tav tm="0">
                          <p:val>
                            <p:fltVal val="0"/>
                          </p:val>
                        </p:tav>
                        <p:tav tm="100000">
                          <p:val>
                            <p:strVal val="#ppt_h"/>
                          </p:val>
                        </p:tav>
                      </p:tavLst>
                    </p:anim>
                    <p:animEffect transition="in" filter="fade">
                      <p:cBhvr>
                        <p:cTn dur="400"/>
                        <p:tgtEl>
                          <p:spTgt spid="53"/>
                        </p:tgtEl>
                      </p:cBhvr>
                    </p:animEffect>
                  </p:childTnLst>
                </p:cTn>
              </p:par>
            </p:tnLst>
          </p:tmpl>
        </p:tmplLst>
      </p:bldP>
      <p:bldP spid="54" grpId="0" build="p">
        <p:tmplLst>
          <p:tmpl lvl="1">
            <p:tnLst>
              <p:par>
                <p:cTn presetID="53" presetClass="entr" presetSubtype="16"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p:cTn dur="400" fill="hold"/>
                        <p:tgtEl>
                          <p:spTgt spid="54"/>
                        </p:tgtEl>
                        <p:attrNameLst>
                          <p:attrName>ppt_w</p:attrName>
                        </p:attrNameLst>
                      </p:cBhvr>
                      <p:tavLst>
                        <p:tav tm="0">
                          <p:val>
                            <p:fltVal val="0"/>
                          </p:val>
                        </p:tav>
                        <p:tav tm="100000">
                          <p:val>
                            <p:strVal val="#ppt_w"/>
                          </p:val>
                        </p:tav>
                      </p:tavLst>
                    </p:anim>
                    <p:anim calcmode="lin" valueType="num">
                      <p:cBhvr>
                        <p:cTn dur="400" fill="hold"/>
                        <p:tgtEl>
                          <p:spTgt spid="54"/>
                        </p:tgtEl>
                        <p:attrNameLst>
                          <p:attrName>ppt_h</p:attrName>
                        </p:attrNameLst>
                      </p:cBhvr>
                      <p:tavLst>
                        <p:tav tm="0">
                          <p:val>
                            <p:fltVal val="0"/>
                          </p:val>
                        </p:tav>
                        <p:tav tm="100000">
                          <p:val>
                            <p:strVal val="#ppt_h"/>
                          </p:val>
                        </p:tav>
                      </p:tavLst>
                    </p:anim>
                    <p:animEffect transition="in" filter="fade">
                      <p:cBhvr>
                        <p:cTn dur="400"/>
                        <p:tgtEl>
                          <p:spTgt spid="54"/>
                        </p:tgtEl>
                      </p:cBhvr>
                    </p:animEffect>
                  </p:childTnLst>
                </p:cTn>
              </p:par>
            </p:tnLst>
          </p:tmpl>
        </p:tmplLst>
      </p:bldP>
      <p:bldP spid="55" grpId="0" build="p">
        <p:tmplLst>
          <p:tmpl lvl="1">
            <p:tnLst>
              <p:par>
                <p:cTn presetID="5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400" fill="hold"/>
                        <p:tgtEl>
                          <p:spTgt spid="55"/>
                        </p:tgtEl>
                        <p:attrNameLst>
                          <p:attrName>ppt_w</p:attrName>
                        </p:attrNameLst>
                      </p:cBhvr>
                      <p:tavLst>
                        <p:tav tm="0">
                          <p:val>
                            <p:fltVal val="0"/>
                          </p:val>
                        </p:tav>
                        <p:tav tm="100000">
                          <p:val>
                            <p:strVal val="#ppt_w"/>
                          </p:val>
                        </p:tav>
                      </p:tavLst>
                    </p:anim>
                    <p:anim calcmode="lin" valueType="num">
                      <p:cBhvr>
                        <p:cTn dur="400" fill="hold"/>
                        <p:tgtEl>
                          <p:spTgt spid="55"/>
                        </p:tgtEl>
                        <p:attrNameLst>
                          <p:attrName>ppt_h</p:attrName>
                        </p:attrNameLst>
                      </p:cBhvr>
                      <p:tavLst>
                        <p:tav tm="0">
                          <p:val>
                            <p:fltVal val="0"/>
                          </p:val>
                        </p:tav>
                        <p:tav tm="100000">
                          <p:val>
                            <p:strVal val="#ppt_h"/>
                          </p:val>
                        </p:tav>
                      </p:tavLst>
                    </p:anim>
                    <p:animEffect transition="in" filter="fade">
                      <p:cBhvr>
                        <p:cTn dur="400"/>
                        <p:tgtEl>
                          <p:spTgt spid="55"/>
                        </p:tgtEl>
                      </p:cBhvr>
                    </p:animEffect>
                  </p:childTnLst>
                </p:cTn>
              </p:par>
            </p:tnLst>
          </p:tmpl>
        </p:tmplLst>
      </p:bldP>
      <p:bldP spid="58" grpId="0" build="p">
        <p:tmplLst>
          <p:tmpl lvl="1">
            <p:tnLst>
              <p:par>
                <p:cTn presetID="53" presetClass="entr" presetSubtype="16"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p:cTn dur="400" fill="hold"/>
                        <p:tgtEl>
                          <p:spTgt spid="58"/>
                        </p:tgtEl>
                        <p:attrNameLst>
                          <p:attrName>ppt_w</p:attrName>
                        </p:attrNameLst>
                      </p:cBhvr>
                      <p:tavLst>
                        <p:tav tm="0">
                          <p:val>
                            <p:fltVal val="0"/>
                          </p:val>
                        </p:tav>
                        <p:tav tm="100000">
                          <p:val>
                            <p:strVal val="#ppt_w"/>
                          </p:val>
                        </p:tav>
                      </p:tavLst>
                    </p:anim>
                    <p:anim calcmode="lin" valueType="num">
                      <p:cBhvr>
                        <p:cTn dur="400" fill="hold"/>
                        <p:tgtEl>
                          <p:spTgt spid="58"/>
                        </p:tgtEl>
                        <p:attrNameLst>
                          <p:attrName>ppt_h</p:attrName>
                        </p:attrNameLst>
                      </p:cBhvr>
                      <p:tavLst>
                        <p:tav tm="0">
                          <p:val>
                            <p:fltVal val="0"/>
                          </p:val>
                        </p:tav>
                        <p:tav tm="100000">
                          <p:val>
                            <p:strVal val="#ppt_h"/>
                          </p:val>
                        </p:tav>
                      </p:tavLst>
                    </p:anim>
                    <p:animEffect transition="in" filter="fade">
                      <p:cBhvr>
                        <p:cTn dur="400"/>
                        <p:tgtEl>
                          <p:spTgt spid="58"/>
                        </p:tgtEl>
                      </p:cBhvr>
                    </p:animEffect>
                  </p:childTnLst>
                </p:cTn>
              </p:par>
            </p:tnLst>
          </p:tmpl>
        </p:tmplLst>
      </p:bldP>
      <p:bldP spid="59" grpId="0" build="p">
        <p:tmplLst>
          <p:tmpl lvl="1">
            <p:tnLst>
              <p:par>
                <p:cTn presetID="53" presetClass="entr" presetSubtype="1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p:cTn dur="400" fill="hold"/>
                        <p:tgtEl>
                          <p:spTgt spid="59"/>
                        </p:tgtEl>
                        <p:attrNameLst>
                          <p:attrName>ppt_w</p:attrName>
                        </p:attrNameLst>
                      </p:cBhvr>
                      <p:tavLst>
                        <p:tav tm="0">
                          <p:val>
                            <p:fltVal val="0"/>
                          </p:val>
                        </p:tav>
                        <p:tav tm="100000">
                          <p:val>
                            <p:strVal val="#ppt_w"/>
                          </p:val>
                        </p:tav>
                      </p:tavLst>
                    </p:anim>
                    <p:anim calcmode="lin" valueType="num">
                      <p:cBhvr>
                        <p:cTn dur="400" fill="hold"/>
                        <p:tgtEl>
                          <p:spTgt spid="59"/>
                        </p:tgtEl>
                        <p:attrNameLst>
                          <p:attrName>ppt_h</p:attrName>
                        </p:attrNameLst>
                      </p:cBhvr>
                      <p:tavLst>
                        <p:tav tm="0">
                          <p:val>
                            <p:fltVal val="0"/>
                          </p:val>
                        </p:tav>
                        <p:tav tm="100000">
                          <p:val>
                            <p:strVal val="#ppt_h"/>
                          </p:val>
                        </p:tav>
                      </p:tavLst>
                    </p:anim>
                    <p:animEffect transition="in" filter="fade">
                      <p:cBhvr>
                        <p:cTn dur="400"/>
                        <p:tgtEl>
                          <p:spTgt spid="59"/>
                        </p:tgtEl>
                      </p:cBhvr>
                    </p:animEffect>
                  </p:childTnLst>
                </p:cTn>
              </p:par>
            </p:tnLst>
          </p:tmpl>
        </p:tmplLst>
      </p:bldP>
      <p:bldP spid="61" grpId="0" build="p">
        <p:tmplLst>
          <p:tmpl lvl="1">
            <p:tnLst>
              <p:par>
                <p:cTn presetID="53" presetClass="entr" presetSubtype="16"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400" fill="hold"/>
                        <p:tgtEl>
                          <p:spTgt spid="61"/>
                        </p:tgtEl>
                        <p:attrNameLst>
                          <p:attrName>ppt_w</p:attrName>
                        </p:attrNameLst>
                      </p:cBhvr>
                      <p:tavLst>
                        <p:tav tm="0">
                          <p:val>
                            <p:fltVal val="0"/>
                          </p:val>
                        </p:tav>
                        <p:tav tm="100000">
                          <p:val>
                            <p:strVal val="#ppt_w"/>
                          </p:val>
                        </p:tav>
                      </p:tavLst>
                    </p:anim>
                    <p:anim calcmode="lin" valueType="num">
                      <p:cBhvr>
                        <p:cTn dur="400" fill="hold"/>
                        <p:tgtEl>
                          <p:spTgt spid="61"/>
                        </p:tgtEl>
                        <p:attrNameLst>
                          <p:attrName>ppt_h</p:attrName>
                        </p:attrNameLst>
                      </p:cBhvr>
                      <p:tavLst>
                        <p:tav tm="0">
                          <p:val>
                            <p:fltVal val="0"/>
                          </p:val>
                        </p:tav>
                        <p:tav tm="100000">
                          <p:val>
                            <p:strVal val="#ppt_h"/>
                          </p:val>
                        </p:tav>
                      </p:tavLst>
                    </p:anim>
                    <p:animEffect transition="in" filter="fade">
                      <p:cBhvr>
                        <p:cTn dur="400"/>
                        <p:tgtEl>
                          <p:spTgt spid="61"/>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875001" y="1143125"/>
            <a:ext cx="4141559" cy="4139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 name="椭圆 2"/>
          <p:cNvSpPr/>
          <p:nvPr/>
        </p:nvSpPr>
        <p:spPr>
          <a:xfrm>
            <a:off x="1130839" y="1323905"/>
            <a:ext cx="3754418" cy="3754418"/>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4" name="椭圆 43"/>
          <p:cNvSpPr/>
          <p:nvPr/>
        </p:nvSpPr>
        <p:spPr>
          <a:xfrm>
            <a:off x="5043545" y="1749518"/>
            <a:ext cx="417490" cy="4174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9" name="椭圆 38"/>
          <p:cNvSpPr/>
          <p:nvPr/>
        </p:nvSpPr>
        <p:spPr>
          <a:xfrm>
            <a:off x="4548273" y="1454259"/>
            <a:ext cx="328594" cy="3301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5" name="椭圆 44"/>
          <p:cNvSpPr/>
          <p:nvPr/>
        </p:nvSpPr>
        <p:spPr>
          <a:xfrm flipH="1">
            <a:off x="298768" y="1919371"/>
            <a:ext cx="554008" cy="552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0" name="椭圆 29"/>
          <p:cNvSpPr/>
          <p:nvPr/>
        </p:nvSpPr>
        <p:spPr>
          <a:xfrm>
            <a:off x="5256260" y="2995638"/>
            <a:ext cx="206363" cy="2047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6" name="椭圆 25"/>
          <p:cNvSpPr/>
          <p:nvPr/>
        </p:nvSpPr>
        <p:spPr>
          <a:xfrm rot="11047877">
            <a:off x="1938567" y="5992672"/>
            <a:ext cx="165091" cy="1650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8" name="椭圆 27"/>
          <p:cNvSpPr/>
          <p:nvPr/>
        </p:nvSpPr>
        <p:spPr>
          <a:xfrm>
            <a:off x="1329000" y="5078323"/>
            <a:ext cx="603217" cy="603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9" name="椭圆 28"/>
          <p:cNvSpPr/>
          <p:nvPr/>
        </p:nvSpPr>
        <p:spPr>
          <a:xfrm flipV="1">
            <a:off x="2564007" y="5973624"/>
            <a:ext cx="679413" cy="679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3" name="椭圆 32"/>
          <p:cNvSpPr/>
          <p:nvPr/>
        </p:nvSpPr>
        <p:spPr>
          <a:xfrm>
            <a:off x="576566" y="5152931"/>
            <a:ext cx="287321" cy="2873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5" name="椭圆 34"/>
          <p:cNvSpPr/>
          <p:nvPr/>
        </p:nvSpPr>
        <p:spPr>
          <a:xfrm flipH="1">
            <a:off x="2752909" y="5370407"/>
            <a:ext cx="301609" cy="3016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6" name="椭圆 35"/>
          <p:cNvSpPr/>
          <p:nvPr/>
        </p:nvSpPr>
        <p:spPr>
          <a:xfrm flipH="1">
            <a:off x="4416518" y="5197378"/>
            <a:ext cx="231762" cy="2333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2" name="椭圆 41"/>
          <p:cNvSpPr/>
          <p:nvPr/>
        </p:nvSpPr>
        <p:spPr>
          <a:xfrm>
            <a:off x="3610112" y="5579946"/>
            <a:ext cx="250811" cy="2523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55" name="组合 54"/>
          <p:cNvGrpSpPr/>
          <p:nvPr/>
        </p:nvGrpSpPr>
        <p:grpSpPr>
          <a:xfrm>
            <a:off x="4539500" y="3368969"/>
            <a:ext cx="1674841" cy="1674842"/>
            <a:chOff x="4539416" y="3368966"/>
            <a:chExt cx="1674934" cy="1674934"/>
          </a:xfrm>
          <a:solidFill>
            <a:schemeClr val="accent4"/>
          </a:solidFill>
        </p:grpSpPr>
        <p:sp>
          <p:nvSpPr>
            <p:cNvPr id="32" name="椭圆 31"/>
            <p:cNvSpPr/>
            <p:nvPr/>
          </p:nvSpPr>
          <p:spPr>
            <a:xfrm>
              <a:off x="4539416" y="3368966"/>
              <a:ext cx="1674934" cy="16749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53" name="文本框 52"/>
            <p:cNvSpPr txBox="1"/>
            <p:nvPr/>
          </p:nvSpPr>
          <p:spPr>
            <a:xfrm>
              <a:off x="5096335" y="3700463"/>
              <a:ext cx="526135" cy="901643"/>
            </a:xfrm>
            <a:prstGeom prst="rect">
              <a:avLst/>
            </a:prstGeom>
            <a:grpFill/>
          </p:spPr>
          <p:txBody>
            <a:bodyPr wrap="none">
              <a:spAutoFit/>
            </a:bodyPr>
            <a:lstStyle/>
            <a:p>
              <a:pPr>
                <a:lnSpc>
                  <a:spcPct val="150000"/>
                </a:lnSpc>
              </a:pPr>
              <a:r>
                <a:rPr lang="en-US" altLang="zh-CN" sz="4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9" name="椭圆 58"/>
          <p:cNvSpPr/>
          <p:nvPr/>
        </p:nvSpPr>
        <p:spPr>
          <a:xfrm>
            <a:off x="-40937" y="3700448"/>
            <a:ext cx="942923" cy="9476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85" name="组合 84"/>
          <p:cNvGrpSpPr>
            <a:grpSpLocks/>
          </p:cNvGrpSpPr>
          <p:nvPr/>
        </p:nvGrpSpPr>
        <p:grpSpPr bwMode="auto">
          <a:xfrm>
            <a:off x="6921455" y="2065715"/>
            <a:ext cx="4499890" cy="2400657"/>
            <a:chOff x="6921551" y="1540012"/>
            <a:chExt cx="4820607" cy="2400506"/>
          </a:xfrm>
        </p:grpSpPr>
        <p:sp>
          <p:nvSpPr>
            <p:cNvPr id="60" name="文本框 59"/>
            <p:cNvSpPr txBox="1"/>
            <p:nvPr/>
          </p:nvSpPr>
          <p:spPr>
            <a:xfrm>
              <a:off x="6921551" y="1540012"/>
              <a:ext cx="4820607" cy="2400506"/>
            </a:xfrm>
            <a:prstGeom prst="rect">
              <a:avLst/>
            </a:prstGeom>
            <a:noFill/>
          </p:spPr>
          <p:txBody>
            <a:bodyPr>
              <a:spAutoFit/>
            </a:bodyPr>
            <a:lstStyle/>
            <a:p>
              <a:pPr>
                <a:lnSpc>
                  <a:spcPct val="150000"/>
                </a:lnSpc>
              </a:pP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Plan A</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开发网页并联网</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通过电脑或手机上的浏览器访问</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在界面上操作</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使用</a:t>
              </a:r>
              <a:r>
                <a:rPr lang="en-US" altLang="zh-CN" sz="2000" dirty="0" err="1" smtClean="0">
                  <a:solidFill>
                    <a:schemeClr val="tx2"/>
                  </a:solidFill>
                  <a:latin typeface="Arial" panose="020B0604020202020204" pitchFamily="34" charset="0"/>
                  <a:ea typeface="微软雅黑" panose="020B0503020204020204" pitchFamily="34" charset="-122"/>
                  <a:sym typeface="Arial" panose="020B0604020202020204" pitchFamily="34" charset="0"/>
                </a:rPr>
                <a:t>django</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框架开发</a:t>
              </a:r>
              <a:endParaRPr lang="zh-CN" altLang="en-US" sz="20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矩形 61"/>
            <p:cNvSpPr/>
            <p:nvPr/>
          </p:nvSpPr>
          <p:spPr>
            <a:xfrm>
              <a:off x="6921551" y="1914414"/>
              <a:ext cx="4538069" cy="246527"/>
            </a:xfrm>
            <a:prstGeom prst="rect">
              <a:avLst/>
            </a:prstGeom>
          </p:spPr>
          <p:txBody>
            <a:bodyPr>
              <a:spAutoFit/>
            </a:bodyPr>
            <a:lstStyle/>
            <a:p>
              <a:pPr>
                <a:lnSpc>
                  <a:spcPct val="150000"/>
                </a:lnSpc>
              </a:pPr>
              <a:endParaRPr lang="zh-CN" altLang="en-US"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矩形 33"/>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7" name="文本框 36"/>
          <p:cNvSpPr txBox="1"/>
          <p:nvPr/>
        </p:nvSpPr>
        <p:spPr>
          <a:xfrm>
            <a:off x="294813" y="154003"/>
            <a:ext cx="3373039" cy="52322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en-US" altLang="zh-CN" dirty="0" smtClean="0">
                <a:solidFill>
                  <a:schemeClr val="accent1"/>
                </a:solidFill>
                <a:latin typeface="微软雅黑" panose="020B0503020204020204" pitchFamily="34" charset="-122"/>
                <a:ea typeface="微软雅黑" panose="020B0503020204020204" pitchFamily="34" charset="-122"/>
                <a:cs typeface="+mn-ea"/>
                <a:sym typeface="+mn-lt"/>
              </a:rPr>
              <a:t>2 </a:t>
            </a:r>
            <a:r>
              <a:rPr lang="zh-CN" altLang="en-US" dirty="0" smtClean="0">
                <a:solidFill>
                  <a:schemeClr val="accent1"/>
                </a:solidFill>
                <a:latin typeface="微软雅黑" panose="020B0503020204020204" pitchFamily="34" charset="-122"/>
                <a:ea typeface="微软雅黑" panose="020B0503020204020204" pitchFamily="34" charset="-122"/>
                <a:cs typeface="+mn-ea"/>
                <a:sym typeface="+mn-lt"/>
              </a:rPr>
              <a:t>交互界面实现方式</a:t>
            </a:r>
            <a:endParaRPr lang="zh-CN" altLang="en-US"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154780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2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30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3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30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30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30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60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600"/>
                                  </p:stCondLst>
                                  <p:childTnLst>
                                    <p:set>
                                      <p:cBhvr>
                                        <p:cTn id="43" dur="1" fill="hold">
                                          <p:stCondLst>
                                            <p:cond delay="0"/>
                                          </p:stCondLst>
                                        </p:cTn>
                                        <p:tgtEl>
                                          <p:spTgt spid="33"/>
                                        </p:tgtEl>
                                        <p:attrNameLst>
                                          <p:attrName>style.visibility</p:attrName>
                                        </p:attrNameLst>
                                      </p:cBhvr>
                                      <p:to>
                                        <p:strVal val="visible"/>
                                      </p:to>
                                    </p:set>
                                    <p:anim calcmode="lin" valueType="num">
                                      <p:cBhvr>
                                        <p:cTn id="44" dur="500" fill="hold"/>
                                        <p:tgtEl>
                                          <p:spTgt spid="33"/>
                                        </p:tgtEl>
                                        <p:attrNameLst>
                                          <p:attrName>ppt_w</p:attrName>
                                        </p:attrNameLst>
                                      </p:cBhvr>
                                      <p:tavLst>
                                        <p:tav tm="0">
                                          <p:val>
                                            <p:fltVal val="0"/>
                                          </p:val>
                                        </p:tav>
                                        <p:tav tm="100000">
                                          <p:val>
                                            <p:strVal val="#ppt_w"/>
                                          </p:val>
                                        </p:tav>
                                      </p:tavLst>
                                    </p:anim>
                                    <p:anim calcmode="lin" valueType="num">
                                      <p:cBhvr>
                                        <p:cTn id="45" dur="500" fill="hold"/>
                                        <p:tgtEl>
                                          <p:spTgt spid="33"/>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60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60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ppt_w</p:attrName>
                                        </p:attrNameLst>
                                      </p:cBhvr>
                                      <p:tavLst>
                                        <p:tav tm="0">
                                          <p:val>
                                            <p:fltVal val="0"/>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childTnLst>
                                </p:cTn>
                              </p:par>
                              <p:par>
                                <p:cTn id="58" presetID="23" presetClass="entr" presetSubtype="16" fill="hold" grpId="0" nodeType="withEffect">
                                  <p:stCondLst>
                                    <p:cond delay="3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500" fill="hold"/>
                                        <p:tgtEl>
                                          <p:spTgt spid="59"/>
                                        </p:tgtEl>
                                        <p:attrNameLst>
                                          <p:attrName>ppt_w</p:attrName>
                                        </p:attrNameLst>
                                      </p:cBhvr>
                                      <p:tavLst>
                                        <p:tav tm="0">
                                          <p:val>
                                            <p:fltVal val="0"/>
                                          </p:val>
                                        </p:tav>
                                        <p:tav tm="100000">
                                          <p:val>
                                            <p:strVal val="#ppt_w"/>
                                          </p:val>
                                        </p:tav>
                                      </p:tavLst>
                                    </p:anim>
                                    <p:anim calcmode="lin" valueType="num">
                                      <p:cBhvr>
                                        <p:cTn id="61" dur="500" fill="hold"/>
                                        <p:tgtEl>
                                          <p:spTgt spid="59"/>
                                        </p:tgtEl>
                                        <p:attrNameLst>
                                          <p:attrName>ppt_h</p:attrName>
                                        </p:attrNameLst>
                                      </p:cBhvr>
                                      <p:tavLst>
                                        <p:tav tm="0">
                                          <p:val>
                                            <p:fltVal val="0"/>
                                          </p:val>
                                        </p:tav>
                                        <p:tav tm="100000">
                                          <p:val>
                                            <p:strVal val="#ppt_h"/>
                                          </p:val>
                                        </p:tav>
                                      </p:tavLst>
                                    </p:anim>
                                  </p:childTnLst>
                                </p:cTn>
                              </p:par>
                              <p:par>
                                <p:cTn id="62" presetID="23" presetClass="entr" presetSubtype="16" fill="hold" grpId="0" nodeType="withEffect">
                                  <p:stCondLst>
                                    <p:cond delay="300"/>
                                  </p:stCondLst>
                                  <p:childTnLst>
                                    <p:set>
                                      <p:cBhvr>
                                        <p:cTn id="63" dur="1" fill="hold">
                                          <p:stCondLst>
                                            <p:cond delay="0"/>
                                          </p:stCondLst>
                                        </p:cTn>
                                        <p:tgtEl>
                                          <p:spTgt spid="45"/>
                                        </p:tgtEl>
                                        <p:attrNameLst>
                                          <p:attrName>style.visibility</p:attrName>
                                        </p:attrNameLst>
                                      </p:cBhvr>
                                      <p:to>
                                        <p:strVal val="visible"/>
                                      </p:to>
                                    </p:set>
                                    <p:anim calcmode="lin" valueType="num">
                                      <p:cBhvr>
                                        <p:cTn id="64" dur="500" fill="hold"/>
                                        <p:tgtEl>
                                          <p:spTgt spid="45"/>
                                        </p:tgtEl>
                                        <p:attrNameLst>
                                          <p:attrName>ppt_w</p:attrName>
                                        </p:attrNameLst>
                                      </p:cBhvr>
                                      <p:tavLst>
                                        <p:tav tm="0">
                                          <p:val>
                                            <p:fltVal val="0"/>
                                          </p:val>
                                        </p:tav>
                                        <p:tav tm="100000">
                                          <p:val>
                                            <p:strVal val="#ppt_w"/>
                                          </p:val>
                                        </p:tav>
                                      </p:tavLst>
                                    </p:anim>
                                    <p:anim calcmode="lin" valueType="num">
                                      <p:cBhvr>
                                        <p:cTn id="65" dur="500" fill="hold"/>
                                        <p:tgtEl>
                                          <p:spTgt spid="45"/>
                                        </p:tgtEl>
                                        <p:attrNameLst>
                                          <p:attrName>ppt_h</p:attrName>
                                        </p:attrNameLst>
                                      </p:cBhvr>
                                      <p:tavLst>
                                        <p:tav tm="0">
                                          <p:val>
                                            <p:fltVal val="0"/>
                                          </p:val>
                                        </p:tav>
                                        <p:tav tm="100000">
                                          <p:val>
                                            <p:strVal val="#ppt_h"/>
                                          </p:val>
                                        </p:tav>
                                      </p:tavLst>
                                    </p:anim>
                                  </p:childTnLst>
                                </p:cTn>
                              </p:par>
                              <p:par>
                                <p:cTn id="66" presetID="22" presetClass="entr" presetSubtype="8" fill="hold" nodeType="withEffect">
                                  <p:stCondLst>
                                    <p:cond delay="900"/>
                                  </p:stCondLst>
                                  <p:childTnLst>
                                    <p:set>
                                      <p:cBhvr>
                                        <p:cTn id="67" dur="1" fill="hold">
                                          <p:stCondLst>
                                            <p:cond delay="0"/>
                                          </p:stCondLst>
                                        </p:cTn>
                                        <p:tgtEl>
                                          <p:spTgt spid="85"/>
                                        </p:tgtEl>
                                        <p:attrNameLst>
                                          <p:attrName>style.visibility</p:attrName>
                                        </p:attrNameLst>
                                      </p:cBhvr>
                                      <p:to>
                                        <p:strVal val="visible"/>
                                      </p:to>
                                    </p:set>
                                    <p:animEffect transition="in" filter="wipe(left)">
                                      <p:cBhvr>
                                        <p:cTn id="6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4" grpId="0" animBg="1"/>
      <p:bldP spid="39" grpId="0" animBg="1"/>
      <p:bldP spid="45" grpId="0" animBg="1"/>
      <p:bldP spid="30" grpId="0" animBg="1"/>
      <p:bldP spid="26" grpId="0" animBg="1"/>
      <p:bldP spid="28" grpId="0" animBg="1"/>
      <p:bldP spid="29" grpId="0" animBg="1"/>
      <p:bldP spid="33" grpId="0" animBg="1"/>
      <p:bldP spid="35" grpId="0" animBg="1"/>
      <p:bldP spid="36" grpId="0" animBg="1"/>
      <p:bldP spid="42"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875001" y="1143125"/>
            <a:ext cx="4141559" cy="4139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 name="椭圆 2"/>
          <p:cNvSpPr/>
          <p:nvPr/>
        </p:nvSpPr>
        <p:spPr>
          <a:xfrm>
            <a:off x="1130839" y="1323905"/>
            <a:ext cx="3754418" cy="3754418"/>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4" name="椭圆 43"/>
          <p:cNvSpPr/>
          <p:nvPr/>
        </p:nvSpPr>
        <p:spPr>
          <a:xfrm>
            <a:off x="5043545" y="1749518"/>
            <a:ext cx="417490" cy="4174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9" name="椭圆 38"/>
          <p:cNvSpPr/>
          <p:nvPr/>
        </p:nvSpPr>
        <p:spPr>
          <a:xfrm>
            <a:off x="4548273" y="1454259"/>
            <a:ext cx="328594" cy="3301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5" name="椭圆 44"/>
          <p:cNvSpPr/>
          <p:nvPr/>
        </p:nvSpPr>
        <p:spPr>
          <a:xfrm flipH="1">
            <a:off x="298768" y="1919371"/>
            <a:ext cx="554008" cy="552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0" name="椭圆 29"/>
          <p:cNvSpPr/>
          <p:nvPr/>
        </p:nvSpPr>
        <p:spPr>
          <a:xfrm>
            <a:off x="5256260" y="2995638"/>
            <a:ext cx="206363" cy="2047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6" name="椭圆 25"/>
          <p:cNvSpPr/>
          <p:nvPr/>
        </p:nvSpPr>
        <p:spPr>
          <a:xfrm rot="11047877">
            <a:off x="1938567" y="5992672"/>
            <a:ext cx="165091" cy="1650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8" name="椭圆 27"/>
          <p:cNvSpPr/>
          <p:nvPr/>
        </p:nvSpPr>
        <p:spPr>
          <a:xfrm>
            <a:off x="1329000" y="5078323"/>
            <a:ext cx="603217" cy="603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29" name="椭圆 28"/>
          <p:cNvSpPr/>
          <p:nvPr/>
        </p:nvSpPr>
        <p:spPr>
          <a:xfrm flipV="1">
            <a:off x="2564007" y="5973624"/>
            <a:ext cx="679413" cy="679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3" name="椭圆 32"/>
          <p:cNvSpPr/>
          <p:nvPr/>
        </p:nvSpPr>
        <p:spPr>
          <a:xfrm>
            <a:off x="576566" y="5152931"/>
            <a:ext cx="287321" cy="2873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5" name="椭圆 34"/>
          <p:cNvSpPr/>
          <p:nvPr/>
        </p:nvSpPr>
        <p:spPr>
          <a:xfrm flipH="1">
            <a:off x="2752909" y="5370407"/>
            <a:ext cx="301609" cy="3016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36" name="椭圆 35"/>
          <p:cNvSpPr/>
          <p:nvPr/>
        </p:nvSpPr>
        <p:spPr>
          <a:xfrm flipH="1">
            <a:off x="4416518" y="5197378"/>
            <a:ext cx="231762" cy="2333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42" name="椭圆 41"/>
          <p:cNvSpPr/>
          <p:nvPr/>
        </p:nvSpPr>
        <p:spPr>
          <a:xfrm>
            <a:off x="3610112" y="5579946"/>
            <a:ext cx="250811" cy="2523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55" name="组合 54"/>
          <p:cNvGrpSpPr/>
          <p:nvPr/>
        </p:nvGrpSpPr>
        <p:grpSpPr>
          <a:xfrm>
            <a:off x="4539502" y="3368969"/>
            <a:ext cx="1674842" cy="1674842"/>
            <a:chOff x="4539416" y="3368966"/>
            <a:chExt cx="1674934" cy="1674934"/>
          </a:xfrm>
          <a:solidFill>
            <a:schemeClr val="accent4"/>
          </a:solidFill>
        </p:grpSpPr>
        <p:sp>
          <p:nvSpPr>
            <p:cNvPr id="32" name="椭圆 31"/>
            <p:cNvSpPr/>
            <p:nvPr/>
          </p:nvSpPr>
          <p:spPr>
            <a:xfrm>
              <a:off x="4539416" y="3368966"/>
              <a:ext cx="1674934" cy="16749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sp>
          <p:nvSpPr>
            <p:cNvPr id="53" name="文本框 52"/>
            <p:cNvSpPr txBox="1"/>
            <p:nvPr/>
          </p:nvSpPr>
          <p:spPr>
            <a:xfrm>
              <a:off x="5108898" y="3720608"/>
              <a:ext cx="535968" cy="1015719"/>
            </a:xfrm>
            <a:prstGeom prst="rect">
              <a:avLst/>
            </a:prstGeom>
            <a:grpFill/>
          </p:spPr>
          <p:txBody>
            <a:bodyPr wrap="square">
              <a:spAutoFit/>
            </a:bodyPr>
            <a:lstStyle/>
            <a:p>
              <a:pPr>
                <a:lnSpc>
                  <a:spcPct val="150000"/>
                </a:lnSpc>
              </a:pPr>
              <a:r>
                <a:rPr lang="en-US" altLang="zh-CN" sz="4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9" name="椭圆 58"/>
          <p:cNvSpPr/>
          <p:nvPr/>
        </p:nvSpPr>
        <p:spPr>
          <a:xfrm>
            <a:off x="-40937" y="3700448"/>
            <a:ext cx="942923" cy="9476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7"/>
          </a:p>
        </p:txBody>
      </p:sp>
      <p:grpSp>
        <p:nvGrpSpPr>
          <p:cNvPr id="85" name="组合 84"/>
          <p:cNvGrpSpPr>
            <a:grpSpLocks/>
          </p:cNvGrpSpPr>
          <p:nvPr/>
        </p:nvGrpSpPr>
        <p:grpSpPr bwMode="auto">
          <a:xfrm>
            <a:off x="6921455" y="2065715"/>
            <a:ext cx="4499890" cy="2862322"/>
            <a:chOff x="6921551" y="1540012"/>
            <a:chExt cx="4820607" cy="2862142"/>
          </a:xfrm>
        </p:grpSpPr>
        <p:sp>
          <p:nvSpPr>
            <p:cNvPr id="60" name="文本框 59"/>
            <p:cNvSpPr txBox="1"/>
            <p:nvPr/>
          </p:nvSpPr>
          <p:spPr>
            <a:xfrm>
              <a:off x="6921551" y="1540012"/>
              <a:ext cx="4820607" cy="2862142"/>
            </a:xfrm>
            <a:prstGeom prst="rect">
              <a:avLst/>
            </a:prstGeom>
            <a:noFill/>
          </p:spPr>
          <p:txBody>
            <a:bodyPr>
              <a:spAutoFit/>
            </a:bodyPr>
            <a:lstStyle/>
            <a:p>
              <a:pPr>
                <a:lnSpc>
                  <a:spcPct val="150000"/>
                </a:lnSpc>
              </a:pP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Plan B</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开发</a:t>
              </a: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应用</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通过</a:t>
              </a:r>
              <a:r>
                <a:rPr lang="en-US" altLang="zh-CN" sz="2000" dirty="0" err="1" smtClean="0">
                  <a:solidFill>
                    <a:schemeClr val="tx2"/>
                  </a:solidFill>
                  <a:latin typeface="Arial" panose="020B0604020202020204" pitchFamily="34" charset="0"/>
                  <a:ea typeface="微软雅黑" panose="020B0503020204020204" pitchFamily="34" charset="-122"/>
                  <a:sym typeface="Arial" panose="020B0604020202020204" pitchFamily="34" charset="0"/>
                </a:rPr>
                <a:t>wifi</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或者蓝牙连接</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在界面上操作</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系统</a:t>
              </a:r>
              <a:endPar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Plan B</a:t>
              </a:r>
              <a:r>
                <a:rPr lang="zh-CN" altLang="en-US" sz="2000" dirty="0" smtClean="0">
                  <a:solidFill>
                    <a:schemeClr val="tx2"/>
                  </a:solidFill>
                  <a:latin typeface="Arial" panose="020B0604020202020204" pitchFamily="34" charset="0"/>
                  <a:ea typeface="微软雅黑" panose="020B0503020204020204" pitchFamily="34" charset="-122"/>
                  <a:sym typeface="Arial" panose="020B0604020202020204" pitchFamily="34" charset="0"/>
                </a:rPr>
                <a:t>是备用方案</a:t>
              </a:r>
              <a:endParaRPr lang="zh-CN" altLang="en-US" sz="20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矩形 61"/>
            <p:cNvSpPr/>
            <p:nvPr/>
          </p:nvSpPr>
          <p:spPr>
            <a:xfrm>
              <a:off x="6921551" y="1914414"/>
              <a:ext cx="4538069" cy="246527"/>
            </a:xfrm>
            <a:prstGeom prst="rect">
              <a:avLst/>
            </a:prstGeom>
          </p:spPr>
          <p:txBody>
            <a:bodyPr>
              <a:spAutoFit/>
            </a:bodyPr>
            <a:lstStyle/>
            <a:p>
              <a:pPr>
                <a:lnSpc>
                  <a:spcPct val="150000"/>
                </a:lnSpc>
              </a:pPr>
              <a:endParaRPr lang="zh-CN" altLang="en-US"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矩形 33"/>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7" name="文本框 36"/>
          <p:cNvSpPr txBox="1"/>
          <p:nvPr/>
        </p:nvSpPr>
        <p:spPr>
          <a:xfrm>
            <a:off x="294813" y="154003"/>
            <a:ext cx="3373039" cy="52322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en-US" altLang="zh-CN" dirty="0" smtClean="0">
                <a:solidFill>
                  <a:schemeClr val="accent1"/>
                </a:solidFill>
                <a:latin typeface="微软雅黑" panose="020B0503020204020204" pitchFamily="34" charset="-122"/>
                <a:ea typeface="微软雅黑" panose="020B0503020204020204" pitchFamily="34" charset="-122"/>
                <a:cs typeface="+mn-ea"/>
                <a:sym typeface="+mn-lt"/>
              </a:rPr>
              <a:t>2 </a:t>
            </a:r>
            <a:r>
              <a:rPr lang="zh-CN" altLang="en-US" dirty="0" smtClean="0">
                <a:solidFill>
                  <a:schemeClr val="accent1"/>
                </a:solidFill>
                <a:latin typeface="微软雅黑" panose="020B0503020204020204" pitchFamily="34" charset="-122"/>
                <a:ea typeface="微软雅黑" panose="020B0503020204020204" pitchFamily="34" charset="-122"/>
                <a:cs typeface="+mn-ea"/>
                <a:sym typeface="+mn-lt"/>
              </a:rPr>
              <a:t>交互界面实现方式</a:t>
            </a:r>
            <a:endParaRPr lang="zh-CN" altLang="en-US"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66330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2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30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3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30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30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30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60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600"/>
                                  </p:stCondLst>
                                  <p:childTnLst>
                                    <p:set>
                                      <p:cBhvr>
                                        <p:cTn id="43" dur="1" fill="hold">
                                          <p:stCondLst>
                                            <p:cond delay="0"/>
                                          </p:stCondLst>
                                        </p:cTn>
                                        <p:tgtEl>
                                          <p:spTgt spid="33"/>
                                        </p:tgtEl>
                                        <p:attrNameLst>
                                          <p:attrName>style.visibility</p:attrName>
                                        </p:attrNameLst>
                                      </p:cBhvr>
                                      <p:to>
                                        <p:strVal val="visible"/>
                                      </p:to>
                                    </p:set>
                                    <p:anim calcmode="lin" valueType="num">
                                      <p:cBhvr>
                                        <p:cTn id="44" dur="500" fill="hold"/>
                                        <p:tgtEl>
                                          <p:spTgt spid="33"/>
                                        </p:tgtEl>
                                        <p:attrNameLst>
                                          <p:attrName>ppt_w</p:attrName>
                                        </p:attrNameLst>
                                      </p:cBhvr>
                                      <p:tavLst>
                                        <p:tav tm="0">
                                          <p:val>
                                            <p:fltVal val="0"/>
                                          </p:val>
                                        </p:tav>
                                        <p:tav tm="100000">
                                          <p:val>
                                            <p:strVal val="#ppt_w"/>
                                          </p:val>
                                        </p:tav>
                                      </p:tavLst>
                                    </p:anim>
                                    <p:anim calcmode="lin" valueType="num">
                                      <p:cBhvr>
                                        <p:cTn id="45" dur="500" fill="hold"/>
                                        <p:tgtEl>
                                          <p:spTgt spid="33"/>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60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60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ppt_w</p:attrName>
                                        </p:attrNameLst>
                                      </p:cBhvr>
                                      <p:tavLst>
                                        <p:tav tm="0">
                                          <p:val>
                                            <p:fltVal val="0"/>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childTnLst>
                                </p:cTn>
                              </p:par>
                              <p:par>
                                <p:cTn id="58" presetID="23" presetClass="entr" presetSubtype="16" fill="hold" grpId="0" nodeType="withEffect">
                                  <p:stCondLst>
                                    <p:cond delay="3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500" fill="hold"/>
                                        <p:tgtEl>
                                          <p:spTgt spid="59"/>
                                        </p:tgtEl>
                                        <p:attrNameLst>
                                          <p:attrName>ppt_w</p:attrName>
                                        </p:attrNameLst>
                                      </p:cBhvr>
                                      <p:tavLst>
                                        <p:tav tm="0">
                                          <p:val>
                                            <p:fltVal val="0"/>
                                          </p:val>
                                        </p:tav>
                                        <p:tav tm="100000">
                                          <p:val>
                                            <p:strVal val="#ppt_w"/>
                                          </p:val>
                                        </p:tav>
                                      </p:tavLst>
                                    </p:anim>
                                    <p:anim calcmode="lin" valueType="num">
                                      <p:cBhvr>
                                        <p:cTn id="61" dur="500" fill="hold"/>
                                        <p:tgtEl>
                                          <p:spTgt spid="59"/>
                                        </p:tgtEl>
                                        <p:attrNameLst>
                                          <p:attrName>ppt_h</p:attrName>
                                        </p:attrNameLst>
                                      </p:cBhvr>
                                      <p:tavLst>
                                        <p:tav tm="0">
                                          <p:val>
                                            <p:fltVal val="0"/>
                                          </p:val>
                                        </p:tav>
                                        <p:tav tm="100000">
                                          <p:val>
                                            <p:strVal val="#ppt_h"/>
                                          </p:val>
                                        </p:tav>
                                      </p:tavLst>
                                    </p:anim>
                                  </p:childTnLst>
                                </p:cTn>
                              </p:par>
                              <p:par>
                                <p:cTn id="62" presetID="23" presetClass="entr" presetSubtype="16" fill="hold" grpId="0" nodeType="withEffect">
                                  <p:stCondLst>
                                    <p:cond delay="300"/>
                                  </p:stCondLst>
                                  <p:childTnLst>
                                    <p:set>
                                      <p:cBhvr>
                                        <p:cTn id="63" dur="1" fill="hold">
                                          <p:stCondLst>
                                            <p:cond delay="0"/>
                                          </p:stCondLst>
                                        </p:cTn>
                                        <p:tgtEl>
                                          <p:spTgt spid="45"/>
                                        </p:tgtEl>
                                        <p:attrNameLst>
                                          <p:attrName>style.visibility</p:attrName>
                                        </p:attrNameLst>
                                      </p:cBhvr>
                                      <p:to>
                                        <p:strVal val="visible"/>
                                      </p:to>
                                    </p:set>
                                    <p:anim calcmode="lin" valueType="num">
                                      <p:cBhvr>
                                        <p:cTn id="64" dur="500" fill="hold"/>
                                        <p:tgtEl>
                                          <p:spTgt spid="45"/>
                                        </p:tgtEl>
                                        <p:attrNameLst>
                                          <p:attrName>ppt_w</p:attrName>
                                        </p:attrNameLst>
                                      </p:cBhvr>
                                      <p:tavLst>
                                        <p:tav tm="0">
                                          <p:val>
                                            <p:fltVal val="0"/>
                                          </p:val>
                                        </p:tav>
                                        <p:tav tm="100000">
                                          <p:val>
                                            <p:strVal val="#ppt_w"/>
                                          </p:val>
                                        </p:tav>
                                      </p:tavLst>
                                    </p:anim>
                                    <p:anim calcmode="lin" valueType="num">
                                      <p:cBhvr>
                                        <p:cTn id="65" dur="500" fill="hold"/>
                                        <p:tgtEl>
                                          <p:spTgt spid="45"/>
                                        </p:tgtEl>
                                        <p:attrNameLst>
                                          <p:attrName>ppt_h</p:attrName>
                                        </p:attrNameLst>
                                      </p:cBhvr>
                                      <p:tavLst>
                                        <p:tav tm="0">
                                          <p:val>
                                            <p:fltVal val="0"/>
                                          </p:val>
                                        </p:tav>
                                        <p:tav tm="100000">
                                          <p:val>
                                            <p:strVal val="#ppt_h"/>
                                          </p:val>
                                        </p:tav>
                                      </p:tavLst>
                                    </p:anim>
                                  </p:childTnLst>
                                </p:cTn>
                              </p:par>
                              <p:par>
                                <p:cTn id="66" presetID="22" presetClass="entr" presetSubtype="8" fill="hold" nodeType="withEffect">
                                  <p:stCondLst>
                                    <p:cond delay="900"/>
                                  </p:stCondLst>
                                  <p:childTnLst>
                                    <p:set>
                                      <p:cBhvr>
                                        <p:cTn id="67" dur="1" fill="hold">
                                          <p:stCondLst>
                                            <p:cond delay="0"/>
                                          </p:stCondLst>
                                        </p:cTn>
                                        <p:tgtEl>
                                          <p:spTgt spid="85"/>
                                        </p:tgtEl>
                                        <p:attrNameLst>
                                          <p:attrName>style.visibility</p:attrName>
                                        </p:attrNameLst>
                                      </p:cBhvr>
                                      <p:to>
                                        <p:strVal val="visible"/>
                                      </p:to>
                                    </p:set>
                                    <p:animEffect transition="in" filter="wipe(left)">
                                      <p:cBhvr>
                                        <p:cTn id="6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4" grpId="0" animBg="1"/>
      <p:bldP spid="39" grpId="0" animBg="1"/>
      <p:bldP spid="45" grpId="0" animBg="1"/>
      <p:bldP spid="30" grpId="0" animBg="1"/>
      <p:bldP spid="26" grpId="0" animBg="1"/>
      <p:bldP spid="28" grpId="0" animBg="1"/>
      <p:bldP spid="29" grpId="0" animBg="1"/>
      <p:bldP spid="33" grpId="0" animBg="1"/>
      <p:bldP spid="35" grpId="0" animBg="1"/>
      <p:bldP spid="36" grpId="0" animBg="1"/>
      <p:bldP spid="42" grpId="0"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202283" y="3567705"/>
            <a:ext cx="1499614" cy="396287"/>
            <a:chOff x="1424694" y="3437117"/>
            <a:chExt cx="1499779" cy="396331"/>
          </a:xfrm>
          <a:solidFill>
            <a:schemeClr val="accent1"/>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1" name="Group 10"/>
          <p:cNvGrpSpPr/>
          <p:nvPr/>
        </p:nvGrpSpPr>
        <p:grpSpPr>
          <a:xfrm>
            <a:off x="2770678" y="3714318"/>
            <a:ext cx="1499614" cy="385286"/>
            <a:chOff x="2993261" y="3583747"/>
            <a:chExt cx="1499779" cy="385328"/>
          </a:xfrm>
          <a:solidFill>
            <a:schemeClr val="accent2"/>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4" name="Group 11"/>
          <p:cNvGrpSpPr/>
          <p:nvPr/>
        </p:nvGrpSpPr>
        <p:grpSpPr>
          <a:xfrm>
            <a:off x="4339072" y="3567706"/>
            <a:ext cx="1499614" cy="396286"/>
            <a:chOff x="4561827" y="3437117"/>
            <a:chExt cx="1499779" cy="396330"/>
          </a:xfrm>
          <a:solidFill>
            <a:schemeClr val="accent3"/>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9" name="Group 12"/>
          <p:cNvGrpSpPr/>
          <p:nvPr/>
        </p:nvGrpSpPr>
        <p:grpSpPr>
          <a:xfrm>
            <a:off x="5907467" y="3714318"/>
            <a:ext cx="1499614" cy="385286"/>
            <a:chOff x="6130393" y="3583747"/>
            <a:chExt cx="1499779" cy="385328"/>
          </a:xfrm>
          <a:solidFill>
            <a:schemeClr val="accent4"/>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2" name="Group 35"/>
          <p:cNvGrpSpPr/>
          <p:nvPr/>
        </p:nvGrpSpPr>
        <p:grpSpPr>
          <a:xfrm>
            <a:off x="9044255" y="3714320"/>
            <a:ext cx="1499614" cy="385285"/>
            <a:chOff x="9267526" y="3583748"/>
            <a:chExt cx="1499779" cy="385327"/>
          </a:xfrm>
          <a:solidFill>
            <a:schemeClr val="tx1">
              <a:lumMod val="85000"/>
              <a:lumOff val="15000"/>
            </a:schemeClr>
          </a:solidFill>
        </p:grpSpPr>
        <p:sp>
          <p:nvSpPr>
            <p:cNvPr id="93"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5" name="Group 19"/>
          <p:cNvGrpSpPr/>
          <p:nvPr/>
        </p:nvGrpSpPr>
        <p:grpSpPr>
          <a:xfrm>
            <a:off x="7475861" y="3567705"/>
            <a:ext cx="1499614" cy="396287"/>
            <a:chOff x="7698960" y="3437117"/>
            <a:chExt cx="1499779" cy="396331"/>
          </a:xfrm>
          <a:solidFill>
            <a:schemeClr val="accent5"/>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8" name="Group 20"/>
          <p:cNvGrpSpPr/>
          <p:nvPr/>
        </p:nvGrpSpPr>
        <p:grpSpPr>
          <a:xfrm>
            <a:off x="9561915" y="4185266"/>
            <a:ext cx="464294" cy="465087"/>
            <a:chOff x="9145588" y="4435475"/>
            <a:chExt cx="464344" cy="465138"/>
          </a:xfrm>
          <a:solidFill>
            <a:schemeClr val="tx1">
              <a:lumMod val="85000"/>
              <a:lumOff val="15000"/>
            </a:schemeClr>
          </a:solidFill>
        </p:grpSpPr>
        <p:sp>
          <p:nvSpPr>
            <p:cNvPr id="99"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8" name="Group 30"/>
          <p:cNvGrpSpPr/>
          <p:nvPr/>
        </p:nvGrpSpPr>
        <p:grpSpPr>
          <a:xfrm>
            <a:off x="8062299" y="3032889"/>
            <a:ext cx="464294" cy="464294"/>
            <a:chOff x="7287419" y="2577307"/>
            <a:chExt cx="464344" cy="464344"/>
          </a:xfrm>
          <a:solidFill>
            <a:schemeClr val="accent5"/>
          </a:solidFill>
        </p:grpSpPr>
        <p:sp>
          <p:nvSpPr>
            <p:cNvPr id="109" name="AutoShape 56"/>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AutoShape 57"/>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AutoShape 58"/>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2" name="AutoShape 59"/>
          <p:cNvSpPr>
            <a:spLocks/>
          </p:cNvSpPr>
          <p:nvPr/>
        </p:nvSpPr>
        <p:spPr bwMode="auto">
          <a:xfrm>
            <a:off x="3215628" y="4175840"/>
            <a:ext cx="465087" cy="46429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398">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3" name="Group 38"/>
          <p:cNvGrpSpPr/>
          <p:nvPr/>
        </p:nvGrpSpPr>
        <p:grpSpPr>
          <a:xfrm>
            <a:off x="4925114" y="3026458"/>
            <a:ext cx="465087" cy="391276"/>
            <a:chOff x="5368132" y="2625725"/>
            <a:chExt cx="465138" cy="391319"/>
          </a:xfrm>
          <a:solidFill>
            <a:schemeClr val="accent3"/>
          </a:solidFill>
        </p:grpSpPr>
        <p:sp>
          <p:nvSpPr>
            <p:cNvPr id="114"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7" name="Group 42"/>
          <p:cNvGrpSpPr/>
          <p:nvPr/>
        </p:nvGrpSpPr>
        <p:grpSpPr>
          <a:xfrm>
            <a:off x="1719945" y="3032492"/>
            <a:ext cx="464294" cy="362706"/>
            <a:chOff x="2581275" y="1710532"/>
            <a:chExt cx="464344" cy="362744"/>
          </a:xfrm>
          <a:solidFill>
            <a:schemeClr val="accent1"/>
          </a:solidFill>
        </p:grpSpPr>
        <p:sp>
          <p:nvSpPr>
            <p:cNvPr id="118"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5" name="Group 52"/>
          <p:cNvGrpSpPr/>
          <p:nvPr/>
        </p:nvGrpSpPr>
        <p:grpSpPr>
          <a:xfrm>
            <a:off x="6498448" y="4175839"/>
            <a:ext cx="319054" cy="465087"/>
            <a:chOff x="5441157" y="4440238"/>
            <a:chExt cx="319088" cy="465138"/>
          </a:xfrm>
          <a:solidFill>
            <a:schemeClr val="accent4"/>
          </a:solidFill>
        </p:grpSpPr>
        <p:sp>
          <p:nvSpPr>
            <p:cNvPr id="126" name="AutoShape 97"/>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AutoShape 98"/>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AutoShape 99"/>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28540"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0" name="TextBox 24"/>
          <p:cNvSpPr txBox="1"/>
          <p:nvPr/>
        </p:nvSpPr>
        <p:spPr>
          <a:xfrm>
            <a:off x="8975475" y="2749062"/>
            <a:ext cx="1980029" cy="429861"/>
          </a:xfrm>
          <a:prstGeom prst="rect">
            <a:avLst/>
          </a:prstGeom>
          <a:noFill/>
        </p:spPr>
        <p:txBody>
          <a:bodyPr wrap="non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勤到教室跑代码</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TextBox 24"/>
          <p:cNvSpPr txBox="1"/>
          <p:nvPr/>
        </p:nvSpPr>
        <p:spPr>
          <a:xfrm>
            <a:off x="5907467" y="2224108"/>
            <a:ext cx="1723549" cy="1200329"/>
          </a:xfrm>
          <a:prstGeom prst="rect">
            <a:avLst/>
          </a:prstGeom>
          <a:noFill/>
        </p:spPr>
        <p:txBody>
          <a:bodyPr wrap="none" rtlCol="0">
            <a:spAutoFit/>
          </a:bodyPr>
          <a:lstStyle/>
          <a:p>
            <a:pPr>
              <a:lnSpc>
                <a:spcPct val="120000"/>
              </a:lnSpc>
            </a:pPr>
            <a:r>
              <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仔细</a:t>
            </a: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阅读</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查看助教演示</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上网查询</a:t>
            </a:r>
            <a:r>
              <a:rPr lang="en-US" altLang="zh-CN" sz="2000" dirty="0" err="1"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api</a:t>
            </a:r>
            <a:endPar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TextBox 24"/>
          <p:cNvSpPr txBox="1"/>
          <p:nvPr/>
        </p:nvSpPr>
        <p:spPr>
          <a:xfrm>
            <a:off x="2701898" y="2227872"/>
            <a:ext cx="2021480" cy="1200329"/>
          </a:xfrm>
          <a:prstGeom prst="rect">
            <a:avLst/>
          </a:prstGeom>
          <a:noFill/>
        </p:spPr>
        <p:txBody>
          <a:bodyPr wrap="squar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上网学习</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安装双系统</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或使用虚拟机</a:t>
            </a:r>
            <a:endPar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TextBox 24"/>
          <p:cNvSpPr txBox="1"/>
          <p:nvPr/>
        </p:nvSpPr>
        <p:spPr>
          <a:xfrm>
            <a:off x="7475861" y="4316221"/>
            <a:ext cx="1711308" cy="830997"/>
          </a:xfrm>
          <a:prstGeom prst="rect">
            <a:avLst/>
          </a:prstGeom>
          <a:noFill/>
        </p:spPr>
        <p:txBody>
          <a:bodyPr wrap="squar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要在机器人上才能跑</a:t>
            </a:r>
            <a:r>
              <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代码</a:t>
            </a:r>
          </a:p>
        </p:txBody>
      </p:sp>
      <p:sp>
        <p:nvSpPr>
          <p:cNvPr id="138" name="TextBox 24"/>
          <p:cNvSpPr txBox="1"/>
          <p:nvPr/>
        </p:nvSpPr>
        <p:spPr>
          <a:xfrm>
            <a:off x="4339071" y="4495172"/>
            <a:ext cx="2289538" cy="830997"/>
          </a:xfrm>
          <a:prstGeom prst="rect">
            <a:avLst/>
          </a:prstGeom>
          <a:noFill/>
        </p:spPr>
        <p:txBody>
          <a:bodyPr wrap="squar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启智机器人说明书</a:t>
            </a:r>
            <a:endParaRPr lang="en-US" altLang="zh-CN"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有些抽象</a:t>
            </a:r>
            <a:endPar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TextBox 24"/>
          <p:cNvSpPr txBox="1"/>
          <p:nvPr/>
        </p:nvSpPr>
        <p:spPr>
          <a:xfrm>
            <a:off x="1223994" y="4679839"/>
            <a:ext cx="1723549" cy="461665"/>
          </a:xfrm>
          <a:prstGeom prst="rect">
            <a:avLst/>
          </a:prstGeom>
          <a:noFill/>
        </p:spPr>
        <p:txBody>
          <a:bodyPr wrap="none" rtlCol="0">
            <a:spAutoFit/>
          </a:bodyPr>
          <a:lstStyle/>
          <a:p>
            <a:pPr>
              <a:lnSpc>
                <a:spcPct val="120000"/>
              </a:lnSpc>
            </a:pPr>
            <a:r>
              <a:rPr lang="zh-CN" altLang="en-US" sz="2000" dirty="0" smtClean="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本地环境安装</a:t>
            </a:r>
            <a:endParaRPr lang="zh-CN" altLang="en-US" sz="20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矩形 63"/>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65" name="文本框 64"/>
          <p:cNvSpPr txBox="1"/>
          <p:nvPr/>
        </p:nvSpPr>
        <p:spPr>
          <a:xfrm>
            <a:off x="294813" y="154003"/>
            <a:ext cx="2864887"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en-US" altLang="zh-CN" sz="2655" dirty="0" smtClean="0">
                <a:solidFill>
                  <a:schemeClr val="accent1"/>
                </a:solidFill>
                <a:latin typeface="微软雅黑" panose="020B0503020204020204" pitchFamily="34" charset="-122"/>
                <a:ea typeface="微软雅黑" panose="020B0503020204020204" pitchFamily="34" charset="-122"/>
                <a:cs typeface="+mn-ea"/>
                <a:sym typeface="+mn-lt"/>
              </a:rPr>
              <a:t>3 </a:t>
            </a:r>
            <a:r>
              <a:rPr lang="zh-CN" altLang="en-US" sz="2655" dirty="0" smtClean="0">
                <a:solidFill>
                  <a:schemeClr val="accent1"/>
                </a:solidFill>
                <a:latin typeface="微软雅黑" panose="020B0503020204020204" pitchFamily="34" charset="-122"/>
                <a:ea typeface="微软雅黑" panose="020B0503020204020204" pitchFamily="34" charset="-122"/>
                <a:cs typeface="+mn-ea"/>
                <a:sym typeface="+mn-lt"/>
              </a:rPr>
              <a:t>代码学习的困难</a:t>
            </a:r>
            <a:endParaRPr lang="zh-CN" altLang="en-US" sz="2655"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950577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0-#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Effect transition="in" filter="fade">
                                      <p:cBhvr>
                                        <p:cTn id="14" dur="500"/>
                                        <p:tgtEl>
                                          <p:spTgt spid="98"/>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130"/>
                                        </p:tgtEl>
                                        <p:attrNameLst>
                                          <p:attrName>style.visibility</p:attrName>
                                        </p:attrNameLst>
                                      </p:cBhvr>
                                      <p:to>
                                        <p:strVal val="visible"/>
                                      </p:to>
                                    </p:set>
                                    <p:anim calcmode="lin" valueType="num">
                                      <p:cBhvr additive="base">
                                        <p:cTn id="17" dur="500"/>
                                        <p:tgtEl>
                                          <p:spTgt spid="130"/>
                                        </p:tgtEl>
                                        <p:attrNameLst>
                                          <p:attrName>ppt_y</p:attrName>
                                        </p:attrNameLst>
                                      </p:cBhvr>
                                      <p:tavLst>
                                        <p:tav tm="0">
                                          <p:val>
                                            <p:strVal val="#ppt_y-#ppt_h*1.125000"/>
                                          </p:val>
                                        </p:tav>
                                        <p:tav tm="100000">
                                          <p:val>
                                            <p:strVal val="#ppt_y"/>
                                          </p:val>
                                        </p:tav>
                                      </p:tavLst>
                                    </p:anim>
                                    <p:animEffect transition="in" filter="wipe(down)">
                                      <p:cBhvr>
                                        <p:cTn id="18" dur="500"/>
                                        <p:tgtEl>
                                          <p:spTgt spid="130"/>
                                        </p:tgtEl>
                                      </p:cBhvr>
                                    </p:animEffect>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95"/>
                                        </p:tgtEl>
                                        <p:attrNameLst>
                                          <p:attrName>style.visibility</p:attrName>
                                        </p:attrNameLst>
                                      </p:cBhvr>
                                      <p:to>
                                        <p:strVal val="visible"/>
                                      </p:to>
                                    </p:set>
                                    <p:anim calcmode="lin" valueType="num">
                                      <p:cBhvr additive="base">
                                        <p:cTn id="22" dur="500" fill="hold"/>
                                        <p:tgtEl>
                                          <p:spTgt spid="95"/>
                                        </p:tgtEl>
                                        <p:attrNameLst>
                                          <p:attrName>ppt_x</p:attrName>
                                        </p:attrNameLst>
                                      </p:cBhvr>
                                      <p:tavLst>
                                        <p:tav tm="0">
                                          <p:val>
                                            <p:strVal val="0-#ppt_w/2"/>
                                          </p:val>
                                        </p:tav>
                                        <p:tav tm="100000">
                                          <p:val>
                                            <p:strVal val="#ppt_x"/>
                                          </p:val>
                                        </p:tav>
                                      </p:tavLst>
                                    </p:anim>
                                    <p:anim calcmode="lin" valueType="num">
                                      <p:cBhvr additive="base">
                                        <p:cTn id="23" dur="500" fill="hold"/>
                                        <p:tgtEl>
                                          <p:spTgt spid="95"/>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p:cTn id="27" dur="500" fill="hold"/>
                                        <p:tgtEl>
                                          <p:spTgt spid="108"/>
                                        </p:tgtEl>
                                        <p:attrNameLst>
                                          <p:attrName>ppt_w</p:attrName>
                                        </p:attrNameLst>
                                      </p:cBhvr>
                                      <p:tavLst>
                                        <p:tav tm="0">
                                          <p:val>
                                            <p:fltVal val="0"/>
                                          </p:val>
                                        </p:tav>
                                        <p:tav tm="100000">
                                          <p:val>
                                            <p:strVal val="#ppt_w"/>
                                          </p:val>
                                        </p:tav>
                                      </p:tavLst>
                                    </p:anim>
                                    <p:anim calcmode="lin" valueType="num">
                                      <p:cBhvr>
                                        <p:cTn id="28" dur="500" fill="hold"/>
                                        <p:tgtEl>
                                          <p:spTgt spid="108"/>
                                        </p:tgtEl>
                                        <p:attrNameLst>
                                          <p:attrName>ppt_h</p:attrName>
                                        </p:attrNameLst>
                                      </p:cBhvr>
                                      <p:tavLst>
                                        <p:tav tm="0">
                                          <p:val>
                                            <p:fltVal val="0"/>
                                          </p:val>
                                        </p:tav>
                                        <p:tav tm="100000">
                                          <p:val>
                                            <p:strVal val="#ppt_h"/>
                                          </p:val>
                                        </p:tav>
                                      </p:tavLst>
                                    </p:anim>
                                    <p:animEffect transition="in" filter="fade">
                                      <p:cBhvr>
                                        <p:cTn id="29" dur="500"/>
                                        <p:tgtEl>
                                          <p:spTgt spid="108"/>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132"/>
                                        </p:tgtEl>
                                        <p:attrNameLst>
                                          <p:attrName>style.visibility</p:attrName>
                                        </p:attrNameLst>
                                      </p:cBhvr>
                                      <p:to>
                                        <p:strVal val="visible"/>
                                      </p:to>
                                    </p:set>
                                    <p:anim calcmode="lin" valueType="num">
                                      <p:cBhvr additive="base">
                                        <p:cTn id="32" dur="500"/>
                                        <p:tgtEl>
                                          <p:spTgt spid="132"/>
                                        </p:tgtEl>
                                        <p:attrNameLst>
                                          <p:attrName>ppt_y</p:attrName>
                                        </p:attrNameLst>
                                      </p:cBhvr>
                                      <p:tavLst>
                                        <p:tav tm="0">
                                          <p:val>
                                            <p:strVal val="#ppt_y-#ppt_h*1.125000"/>
                                          </p:val>
                                        </p:tav>
                                        <p:tav tm="100000">
                                          <p:val>
                                            <p:strVal val="#ppt_y"/>
                                          </p:val>
                                        </p:tav>
                                      </p:tavLst>
                                    </p:anim>
                                    <p:animEffect transition="in" filter="wipe(down)">
                                      <p:cBhvr>
                                        <p:cTn id="33" dur="500"/>
                                        <p:tgtEl>
                                          <p:spTgt spid="132"/>
                                        </p:tgtEl>
                                      </p:cBhvr>
                                    </p:animEffect>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additive="base">
                                        <p:cTn id="37" dur="500" fill="hold"/>
                                        <p:tgtEl>
                                          <p:spTgt spid="89"/>
                                        </p:tgtEl>
                                        <p:attrNameLst>
                                          <p:attrName>ppt_x</p:attrName>
                                        </p:attrNameLst>
                                      </p:cBhvr>
                                      <p:tavLst>
                                        <p:tav tm="0">
                                          <p:val>
                                            <p:strVal val="0-#ppt_w/2"/>
                                          </p:val>
                                        </p:tav>
                                        <p:tav tm="100000">
                                          <p:val>
                                            <p:strVal val="#ppt_x"/>
                                          </p:val>
                                        </p:tav>
                                      </p:tavLst>
                                    </p:anim>
                                    <p:anim calcmode="lin" valueType="num">
                                      <p:cBhvr additive="base">
                                        <p:cTn id="38" dur="500" fill="hold"/>
                                        <p:tgtEl>
                                          <p:spTgt spid="89"/>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125"/>
                                        </p:tgtEl>
                                        <p:attrNameLst>
                                          <p:attrName>style.visibility</p:attrName>
                                        </p:attrNameLst>
                                      </p:cBhvr>
                                      <p:to>
                                        <p:strVal val="visible"/>
                                      </p:to>
                                    </p:set>
                                    <p:anim calcmode="lin" valueType="num">
                                      <p:cBhvr>
                                        <p:cTn id="42" dur="500" fill="hold"/>
                                        <p:tgtEl>
                                          <p:spTgt spid="125"/>
                                        </p:tgtEl>
                                        <p:attrNameLst>
                                          <p:attrName>ppt_w</p:attrName>
                                        </p:attrNameLst>
                                      </p:cBhvr>
                                      <p:tavLst>
                                        <p:tav tm="0">
                                          <p:val>
                                            <p:fltVal val="0"/>
                                          </p:val>
                                        </p:tav>
                                        <p:tav tm="100000">
                                          <p:val>
                                            <p:strVal val="#ppt_w"/>
                                          </p:val>
                                        </p:tav>
                                      </p:tavLst>
                                    </p:anim>
                                    <p:anim calcmode="lin" valueType="num">
                                      <p:cBhvr>
                                        <p:cTn id="43" dur="500" fill="hold"/>
                                        <p:tgtEl>
                                          <p:spTgt spid="125"/>
                                        </p:tgtEl>
                                        <p:attrNameLst>
                                          <p:attrName>ppt_h</p:attrName>
                                        </p:attrNameLst>
                                      </p:cBhvr>
                                      <p:tavLst>
                                        <p:tav tm="0">
                                          <p:val>
                                            <p:fltVal val="0"/>
                                          </p:val>
                                        </p:tav>
                                        <p:tav tm="100000">
                                          <p:val>
                                            <p:strVal val="#ppt_h"/>
                                          </p:val>
                                        </p:tav>
                                      </p:tavLst>
                                    </p:anim>
                                    <p:animEffect transition="in" filter="fade">
                                      <p:cBhvr>
                                        <p:cTn id="44" dur="500"/>
                                        <p:tgtEl>
                                          <p:spTgt spid="125"/>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134"/>
                                        </p:tgtEl>
                                        <p:attrNameLst>
                                          <p:attrName>style.visibility</p:attrName>
                                        </p:attrNameLst>
                                      </p:cBhvr>
                                      <p:to>
                                        <p:strVal val="visible"/>
                                      </p:to>
                                    </p:set>
                                    <p:anim calcmode="lin" valueType="num">
                                      <p:cBhvr additive="base">
                                        <p:cTn id="47" dur="500"/>
                                        <p:tgtEl>
                                          <p:spTgt spid="134"/>
                                        </p:tgtEl>
                                        <p:attrNameLst>
                                          <p:attrName>ppt_y</p:attrName>
                                        </p:attrNameLst>
                                      </p:cBhvr>
                                      <p:tavLst>
                                        <p:tav tm="0">
                                          <p:val>
                                            <p:strVal val="#ppt_y-#ppt_h*1.125000"/>
                                          </p:val>
                                        </p:tav>
                                        <p:tav tm="100000">
                                          <p:val>
                                            <p:strVal val="#ppt_y"/>
                                          </p:val>
                                        </p:tav>
                                      </p:tavLst>
                                    </p:anim>
                                    <p:animEffect transition="in" filter="wipe(down)">
                                      <p:cBhvr>
                                        <p:cTn id="48" dur="500"/>
                                        <p:tgtEl>
                                          <p:spTgt spid="134"/>
                                        </p:tgtEl>
                                      </p:cBhvr>
                                    </p:animEffect>
                                  </p:childTnLst>
                                </p:cTn>
                              </p:par>
                            </p:childTnLst>
                          </p:cTn>
                        </p:par>
                        <p:par>
                          <p:cTn id="49" fill="hold">
                            <p:stCondLst>
                              <p:cond delay="3000"/>
                            </p:stCondLst>
                            <p:childTnLst>
                              <p:par>
                                <p:cTn id="50" presetID="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fill="hold"/>
                                        <p:tgtEl>
                                          <p:spTgt spid="74"/>
                                        </p:tgtEl>
                                        <p:attrNameLst>
                                          <p:attrName>ppt_x</p:attrName>
                                        </p:attrNameLst>
                                      </p:cBhvr>
                                      <p:tavLst>
                                        <p:tav tm="0">
                                          <p:val>
                                            <p:strVal val="0-#ppt_w/2"/>
                                          </p:val>
                                        </p:tav>
                                        <p:tav tm="100000">
                                          <p:val>
                                            <p:strVal val="#ppt_x"/>
                                          </p:val>
                                        </p:tav>
                                      </p:tavLst>
                                    </p:anim>
                                    <p:anim calcmode="lin" valueType="num">
                                      <p:cBhvr additive="base">
                                        <p:cTn id="53" dur="500" fill="hold"/>
                                        <p:tgtEl>
                                          <p:spTgt spid="74"/>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53" presetClass="entr" presetSubtype="16" fill="hold" nodeType="afterEffect">
                                  <p:stCondLst>
                                    <p:cond delay="0"/>
                                  </p:stCondLst>
                                  <p:childTnLst>
                                    <p:set>
                                      <p:cBhvr>
                                        <p:cTn id="56" dur="1" fill="hold">
                                          <p:stCondLst>
                                            <p:cond delay="0"/>
                                          </p:stCondLst>
                                        </p:cTn>
                                        <p:tgtEl>
                                          <p:spTgt spid="113"/>
                                        </p:tgtEl>
                                        <p:attrNameLst>
                                          <p:attrName>style.visibility</p:attrName>
                                        </p:attrNameLst>
                                      </p:cBhvr>
                                      <p:to>
                                        <p:strVal val="visible"/>
                                      </p:to>
                                    </p:set>
                                    <p:anim calcmode="lin" valueType="num">
                                      <p:cBhvr>
                                        <p:cTn id="57" dur="500" fill="hold"/>
                                        <p:tgtEl>
                                          <p:spTgt spid="113"/>
                                        </p:tgtEl>
                                        <p:attrNameLst>
                                          <p:attrName>ppt_w</p:attrName>
                                        </p:attrNameLst>
                                      </p:cBhvr>
                                      <p:tavLst>
                                        <p:tav tm="0">
                                          <p:val>
                                            <p:fltVal val="0"/>
                                          </p:val>
                                        </p:tav>
                                        <p:tav tm="100000">
                                          <p:val>
                                            <p:strVal val="#ppt_w"/>
                                          </p:val>
                                        </p:tav>
                                      </p:tavLst>
                                    </p:anim>
                                    <p:anim calcmode="lin" valueType="num">
                                      <p:cBhvr>
                                        <p:cTn id="58" dur="500" fill="hold"/>
                                        <p:tgtEl>
                                          <p:spTgt spid="113"/>
                                        </p:tgtEl>
                                        <p:attrNameLst>
                                          <p:attrName>ppt_h</p:attrName>
                                        </p:attrNameLst>
                                      </p:cBhvr>
                                      <p:tavLst>
                                        <p:tav tm="0">
                                          <p:val>
                                            <p:fltVal val="0"/>
                                          </p:val>
                                        </p:tav>
                                        <p:tav tm="100000">
                                          <p:val>
                                            <p:strVal val="#ppt_h"/>
                                          </p:val>
                                        </p:tav>
                                      </p:tavLst>
                                    </p:anim>
                                    <p:animEffect transition="in" filter="fade">
                                      <p:cBhvr>
                                        <p:cTn id="59" dur="500"/>
                                        <p:tgtEl>
                                          <p:spTgt spid="113"/>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36"/>
                                        </p:tgtEl>
                                        <p:attrNameLst>
                                          <p:attrName>style.visibility</p:attrName>
                                        </p:attrNameLst>
                                      </p:cBhvr>
                                      <p:to>
                                        <p:strVal val="visible"/>
                                      </p:to>
                                    </p:set>
                                    <p:anim calcmode="lin" valueType="num">
                                      <p:cBhvr additive="base">
                                        <p:cTn id="62" dur="500"/>
                                        <p:tgtEl>
                                          <p:spTgt spid="136"/>
                                        </p:tgtEl>
                                        <p:attrNameLst>
                                          <p:attrName>ppt_y</p:attrName>
                                        </p:attrNameLst>
                                      </p:cBhvr>
                                      <p:tavLst>
                                        <p:tav tm="0">
                                          <p:val>
                                            <p:strVal val="#ppt_y-#ppt_h*1.125000"/>
                                          </p:val>
                                        </p:tav>
                                        <p:tav tm="100000">
                                          <p:val>
                                            <p:strVal val="#ppt_y"/>
                                          </p:val>
                                        </p:tav>
                                      </p:tavLst>
                                    </p:anim>
                                    <p:animEffect transition="in" filter="wipe(down)">
                                      <p:cBhvr>
                                        <p:cTn id="63" dur="500"/>
                                        <p:tgtEl>
                                          <p:spTgt spid="136"/>
                                        </p:tgtEl>
                                      </p:cBhvr>
                                    </p:animEffect>
                                  </p:childTnLst>
                                </p:cTn>
                              </p:par>
                            </p:childTnLst>
                          </p:cTn>
                        </p:par>
                        <p:par>
                          <p:cTn id="64" fill="hold">
                            <p:stCondLst>
                              <p:cond delay="4000"/>
                            </p:stCondLst>
                            <p:childTnLst>
                              <p:par>
                                <p:cTn id="65" presetID="2" presetClass="entr" presetSubtype="8" fill="hold" nodeType="afterEffect">
                                  <p:stCondLst>
                                    <p:cond delay="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fill="hold"/>
                                        <p:tgtEl>
                                          <p:spTgt spid="71"/>
                                        </p:tgtEl>
                                        <p:attrNameLst>
                                          <p:attrName>ppt_x</p:attrName>
                                        </p:attrNameLst>
                                      </p:cBhvr>
                                      <p:tavLst>
                                        <p:tav tm="0">
                                          <p:val>
                                            <p:strVal val="0-#ppt_w/2"/>
                                          </p:val>
                                        </p:tav>
                                        <p:tav tm="100000">
                                          <p:val>
                                            <p:strVal val="#ppt_x"/>
                                          </p:val>
                                        </p:tav>
                                      </p:tavLst>
                                    </p:anim>
                                    <p:anim calcmode="lin" valueType="num">
                                      <p:cBhvr additive="base">
                                        <p:cTn id="68" dur="500" fill="hold"/>
                                        <p:tgtEl>
                                          <p:spTgt spid="71"/>
                                        </p:tgtEl>
                                        <p:attrNameLst>
                                          <p:attrName>ppt_y</p:attrName>
                                        </p:attrNameLst>
                                      </p:cBhvr>
                                      <p:tavLst>
                                        <p:tav tm="0">
                                          <p:val>
                                            <p:strVal val="#ppt_y"/>
                                          </p:val>
                                        </p:tav>
                                        <p:tav tm="100000">
                                          <p:val>
                                            <p:strVal val="#ppt_y"/>
                                          </p:val>
                                        </p:tav>
                                      </p:tavLst>
                                    </p:anim>
                                  </p:childTnLst>
                                </p:cTn>
                              </p:par>
                            </p:childTnLst>
                          </p:cTn>
                        </p:par>
                        <p:par>
                          <p:cTn id="69" fill="hold">
                            <p:stCondLst>
                              <p:cond delay="4500"/>
                            </p:stCondLst>
                            <p:childTnLst>
                              <p:par>
                                <p:cTn id="70" presetID="53" presetClass="entr" presetSubtype="16" fill="hold" grpId="0" nodeType="afterEffect">
                                  <p:stCondLst>
                                    <p:cond delay="0"/>
                                  </p:stCondLst>
                                  <p:childTnLst>
                                    <p:set>
                                      <p:cBhvr>
                                        <p:cTn id="71" dur="1" fill="hold">
                                          <p:stCondLst>
                                            <p:cond delay="0"/>
                                          </p:stCondLst>
                                        </p:cTn>
                                        <p:tgtEl>
                                          <p:spTgt spid="112"/>
                                        </p:tgtEl>
                                        <p:attrNameLst>
                                          <p:attrName>style.visibility</p:attrName>
                                        </p:attrNameLst>
                                      </p:cBhvr>
                                      <p:to>
                                        <p:strVal val="visible"/>
                                      </p:to>
                                    </p:set>
                                    <p:anim calcmode="lin" valueType="num">
                                      <p:cBhvr>
                                        <p:cTn id="72" dur="500" fill="hold"/>
                                        <p:tgtEl>
                                          <p:spTgt spid="112"/>
                                        </p:tgtEl>
                                        <p:attrNameLst>
                                          <p:attrName>ppt_w</p:attrName>
                                        </p:attrNameLst>
                                      </p:cBhvr>
                                      <p:tavLst>
                                        <p:tav tm="0">
                                          <p:val>
                                            <p:fltVal val="0"/>
                                          </p:val>
                                        </p:tav>
                                        <p:tav tm="100000">
                                          <p:val>
                                            <p:strVal val="#ppt_w"/>
                                          </p:val>
                                        </p:tav>
                                      </p:tavLst>
                                    </p:anim>
                                    <p:anim calcmode="lin" valueType="num">
                                      <p:cBhvr>
                                        <p:cTn id="73" dur="500" fill="hold"/>
                                        <p:tgtEl>
                                          <p:spTgt spid="112"/>
                                        </p:tgtEl>
                                        <p:attrNameLst>
                                          <p:attrName>ppt_h</p:attrName>
                                        </p:attrNameLst>
                                      </p:cBhvr>
                                      <p:tavLst>
                                        <p:tav tm="0">
                                          <p:val>
                                            <p:fltVal val="0"/>
                                          </p:val>
                                        </p:tav>
                                        <p:tav tm="100000">
                                          <p:val>
                                            <p:strVal val="#ppt_h"/>
                                          </p:val>
                                        </p:tav>
                                      </p:tavLst>
                                    </p:anim>
                                    <p:animEffect transition="in" filter="fade">
                                      <p:cBhvr>
                                        <p:cTn id="74" dur="500"/>
                                        <p:tgtEl>
                                          <p:spTgt spid="112"/>
                                        </p:tgtEl>
                                      </p:cBhvr>
                                    </p:animEffect>
                                  </p:childTnLst>
                                </p:cTn>
                              </p:par>
                              <p:par>
                                <p:cTn id="75" presetID="12" presetClass="entr" presetSubtype="1"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anim calcmode="lin" valueType="num">
                                      <p:cBhvr additive="base">
                                        <p:cTn id="77" dur="500"/>
                                        <p:tgtEl>
                                          <p:spTgt spid="138"/>
                                        </p:tgtEl>
                                        <p:attrNameLst>
                                          <p:attrName>ppt_y</p:attrName>
                                        </p:attrNameLst>
                                      </p:cBhvr>
                                      <p:tavLst>
                                        <p:tav tm="0">
                                          <p:val>
                                            <p:strVal val="#ppt_y-#ppt_h*1.125000"/>
                                          </p:val>
                                        </p:tav>
                                        <p:tav tm="100000">
                                          <p:val>
                                            <p:strVal val="#ppt_y"/>
                                          </p:val>
                                        </p:tav>
                                      </p:tavLst>
                                    </p:anim>
                                    <p:animEffect transition="in" filter="wipe(down)">
                                      <p:cBhvr>
                                        <p:cTn id="78" dur="500"/>
                                        <p:tgtEl>
                                          <p:spTgt spid="138"/>
                                        </p:tgtEl>
                                      </p:cBhvr>
                                    </p:animEffect>
                                  </p:childTnLst>
                                </p:cTn>
                              </p:par>
                            </p:childTnLst>
                          </p:cTn>
                        </p:par>
                        <p:par>
                          <p:cTn id="79" fill="hold">
                            <p:stCondLst>
                              <p:cond delay="5000"/>
                            </p:stCondLst>
                            <p:childTnLst>
                              <p:par>
                                <p:cTn id="80" presetID="2" presetClass="entr" presetSubtype="8" fill="hold" nodeType="afterEffect">
                                  <p:stCondLst>
                                    <p:cond delay="0"/>
                                  </p:stCondLst>
                                  <p:childTnLst>
                                    <p:set>
                                      <p:cBhvr>
                                        <p:cTn id="81" dur="1" fill="hold">
                                          <p:stCondLst>
                                            <p:cond delay="0"/>
                                          </p:stCondLst>
                                        </p:cTn>
                                        <p:tgtEl>
                                          <p:spTgt spid="68"/>
                                        </p:tgtEl>
                                        <p:attrNameLst>
                                          <p:attrName>style.visibility</p:attrName>
                                        </p:attrNameLst>
                                      </p:cBhvr>
                                      <p:to>
                                        <p:strVal val="visible"/>
                                      </p:to>
                                    </p:set>
                                    <p:anim calcmode="lin" valueType="num">
                                      <p:cBhvr additive="base">
                                        <p:cTn id="82" dur="500" fill="hold"/>
                                        <p:tgtEl>
                                          <p:spTgt spid="68"/>
                                        </p:tgtEl>
                                        <p:attrNameLst>
                                          <p:attrName>ppt_x</p:attrName>
                                        </p:attrNameLst>
                                      </p:cBhvr>
                                      <p:tavLst>
                                        <p:tav tm="0">
                                          <p:val>
                                            <p:strVal val="0-#ppt_w/2"/>
                                          </p:val>
                                        </p:tav>
                                        <p:tav tm="100000">
                                          <p:val>
                                            <p:strVal val="#ppt_x"/>
                                          </p:val>
                                        </p:tav>
                                      </p:tavLst>
                                    </p:anim>
                                    <p:anim calcmode="lin" valueType="num">
                                      <p:cBhvr additive="base">
                                        <p:cTn id="83" dur="500" fill="hold"/>
                                        <p:tgtEl>
                                          <p:spTgt spid="68"/>
                                        </p:tgtEl>
                                        <p:attrNameLst>
                                          <p:attrName>ppt_y</p:attrName>
                                        </p:attrNameLst>
                                      </p:cBhvr>
                                      <p:tavLst>
                                        <p:tav tm="0">
                                          <p:val>
                                            <p:strVal val="#ppt_y"/>
                                          </p:val>
                                        </p:tav>
                                        <p:tav tm="100000">
                                          <p:val>
                                            <p:strVal val="#ppt_y"/>
                                          </p:val>
                                        </p:tav>
                                      </p:tavLst>
                                    </p:anim>
                                  </p:childTnLst>
                                </p:cTn>
                              </p:par>
                            </p:childTnLst>
                          </p:cTn>
                        </p:par>
                        <p:par>
                          <p:cTn id="84" fill="hold">
                            <p:stCondLst>
                              <p:cond delay="5500"/>
                            </p:stCondLst>
                            <p:childTnLst>
                              <p:par>
                                <p:cTn id="85" presetID="53" presetClass="entr" presetSubtype="16" fill="hold" nodeType="afterEffect">
                                  <p:stCondLst>
                                    <p:cond delay="0"/>
                                  </p:stCondLst>
                                  <p:childTnLst>
                                    <p:set>
                                      <p:cBhvr>
                                        <p:cTn id="86" dur="1" fill="hold">
                                          <p:stCondLst>
                                            <p:cond delay="0"/>
                                          </p:stCondLst>
                                        </p:cTn>
                                        <p:tgtEl>
                                          <p:spTgt spid="117"/>
                                        </p:tgtEl>
                                        <p:attrNameLst>
                                          <p:attrName>style.visibility</p:attrName>
                                        </p:attrNameLst>
                                      </p:cBhvr>
                                      <p:to>
                                        <p:strVal val="visible"/>
                                      </p:to>
                                    </p:set>
                                    <p:anim calcmode="lin" valueType="num">
                                      <p:cBhvr>
                                        <p:cTn id="87" dur="500" fill="hold"/>
                                        <p:tgtEl>
                                          <p:spTgt spid="117"/>
                                        </p:tgtEl>
                                        <p:attrNameLst>
                                          <p:attrName>ppt_w</p:attrName>
                                        </p:attrNameLst>
                                      </p:cBhvr>
                                      <p:tavLst>
                                        <p:tav tm="0">
                                          <p:val>
                                            <p:fltVal val="0"/>
                                          </p:val>
                                        </p:tav>
                                        <p:tav tm="100000">
                                          <p:val>
                                            <p:strVal val="#ppt_w"/>
                                          </p:val>
                                        </p:tav>
                                      </p:tavLst>
                                    </p:anim>
                                    <p:anim calcmode="lin" valueType="num">
                                      <p:cBhvr>
                                        <p:cTn id="88" dur="500" fill="hold"/>
                                        <p:tgtEl>
                                          <p:spTgt spid="117"/>
                                        </p:tgtEl>
                                        <p:attrNameLst>
                                          <p:attrName>ppt_h</p:attrName>
                                        </p:attrNameLst>
                                      </p:cBhvr>
                                      <p:tavLst>
                                        <p:tav tm="0">
                                          <p:val>
                                            <p:fltVal val="0"/>
                                          </p:val>
                                        </p:tav>
                                        <p:tav tm="100000">
                                          <p:val>
                                            <p:strVal val="#ppt_h"/>
                                          </p:val>
                                        </p:tav>
                                      </p:tavLst>
                                    </p:anim>
                                    <p:animEffect transition="in" filter="fade">
                                      <p:cBhvr>
                                        <p:cTn id="89" dur="500"/>
                                        <p:tgtEl>
                                          <p:spTgt spid="117"/>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140"/>
                                        </p:tgtEl>
                                        <p:attrNameLst>
                                          <p:attrName>style.visibility</p:attrName>
                                        </p:attrNameLst>
                                      </p:cBhvr>
                                      <p:to>
                                        <p:strVal val="visible"/>
                                      </p:to>
                                    </p:set>
                                    <p:anim calcmode="lin" valueType="num">
                                      <p:cBhvr additive="base">
                                        <p:cTn id="92" dur="500"/>
                                        <p:tgtEl>
                                          <p:spTgt spid="140"/>
                                        </p:tgtEl>
                                        <p:attrNameLst>
                                          <p:attrName>ppt_y</p:attrName>
                                        </p:attrNameLst>
                                      </p:cBhvr>
                                      <p:tavLst>
                                        <p:tav tm="0">
                                          <p:val>
                                            <p:strVal val="#ppt_y-#ppt_h*1.125000"/>
                                          </p:val>
                                        </p:tav>
                                        <p:tav tm="100000">
                                          <p:val>
                                            <p:strVal val="#ppt_y"/>
                                          </p:val>
                                        </p:tav>
                                      </p:tavLst>
                                    </p:anim>
                                    <p:animEffect transition="in" filter="wipe(down)">
                                      <p:cBhvr>
                                        <p:cTn id="9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30" grpId="0"/>
      <p:bldP spid="132" grpId="0"/>
      <p:bldP spid="134" grpId="0"/>
      <p:bldP spid="136" grpId="0"/>
      <p:bldP spid="138" grpId="0"/>
      <p:bldP spid="1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4618670" y="3881443"/>
            <a:ext cx="2954655" cy="646331"/>
          </a:xfrm>
          <a:prstGeom prst="rect">
            <a:avLst/>
          </a:prstGeom>
          <a:noFill/>
        </p:spPr>
        <p:txBody>
          <a:bodyPr wrap="none" rtlCol="0">
            <a:spAutoFit/>
          </a:bodyPr>
          <a:lstStyle/>
          <a:p>
            <a:pPr algn="ctr"/>
            <a:r>
              <a:rPr lang="zh-CN" altLang="en-US" sz="3600" dirty="0" smtClean="0">
                <a:solidFill>
                  <a:schemeClr val="tx1">
                    <a:lumMod val="50000"/>
                  </a:schemeClr>
                </a:solidFill>
              </a:rPr>
              <a:t>迭代第一阶段</a:t>
            </a:r>
            <a:endParaRPr lang="en-US" altLang="zh-CN" sz="3600" dirty="0" smtClean="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latin typeface="Agency FB" panose="020B0503020202020204" pitchFamily="34" charset="0"/>
              </a:rPr>
              <a:t>02</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smtClean="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extLst>
      <p:ext uri="{BB962C8B-B14F-4D97-AF65-F5344CB8AC3E}">
        <p14:creationId xmlns:p14="http://schemas.microsoft.com/office/powerpoint/2010/main" val="1961052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cs typeface="+mn-ea"/>
              <a:sym typeface="+mn-lt"/>
            </a:endParaRPr>
          </a:p>
        </p:txBody>
      </p:sp>
      <p:sp>
        <p:nvSpPr>
          <p:cNvPr id="32" name="文本框 31"/>
          <p:cNvSpPr txBox="1"/>
          <p:nvPr/>
        </p:nvSpPr>
        <p:spPr>
          <a:xfrm>
            <a:off x="294813" y="154003"/>
            <a:ext cx="7622600" cy="584775"/>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lvl="1"/>
            <a:r>
              <a:rPr lang="zh-CN" altLang="en-US" sz="3200" b="1" dirty="0" smtClean="0">
                <a:solidFill>
                  <a:schemeClr val="tx2"/>
                </a:solidFill>
              </a:rPr>
              <a:t>迭代计划第一阶段</a:t>
            </a:r>
            <a:r>
              <a:rPr lang="en-US" altLang="zh-CN" sz="3200" b="1" dirty="0" smtClean="0">
                <a:solidFill>
                  <a:schemeClr val="tx2"/>
                </a:solidFill>
              </a:rPr>
              <a:t>——</a:t>
            </a:r>
            <a:r>
              <a:rPr lang="zh-CN" altLang="en-US" sz="3200" b="1" dirty="0" smtClean="0">
                <a:solidFill>
                  <a:schemeClr val="tx2"/>
                </a:solidFill>
              </a:rPr>
              <a:t>基本功能的实现</a:t>
            </a:r>
            <a:endParaRPr lang="zh-CN" altLang="zh-CN" sz="3200" b="1" dirty="0">
              <a:solidFill>
                <a:schemeClr val="tx2"/>
              </a:solidFill>
            </a:endParaRPr>
          </a:p>
        </p:txBody>
      </p:sp>
      <p:grpSp>
        <p:nvGrpSpPr>
          <p:cNvPr id="33" name="组合 32"/>
          <p:cNvGrpSpPr/>
          <p:nvPr/>
        </p:nvGrpSpPr>
        <p:grpSpPr>
          <a:xfrm>
            <a:off x="0" y="7118249"/>
            <a:ext cx="11559822" cy="1252314"/>
            <a:chOff x="0" y="7507131"/>
            <a:chExt cx="12192000" cy="1320800"/>
          </a:xfrm>
        </p:grpSpPr>
        <p:sp>
          <p:nvSpPr>
            <p:cNvPr id="34" name="矩形 33"/>
            <p:cNvSpPr/>
            <p:nvPr userDrawn="1">
              <p:custDataLst>
                <p:tags r:id="rId4"/>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35" name="矩形 34"/>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a:t>
              </a:r>
              <a:r>
                <a:rPr lang="zh-CN" altLang="en-US" sz="1707" dirty="0" smtClean="0">
                  <a:solidFill>
                    <a:schemeClr val="bg1"/>
                  </a:solidFill>
                  <a:latin typeface="微软雅黑" panose="020B0503020204020204" pitchFamily="34" charset="-122"/>
                  <a:ea typeface="微软雅黑" panose="020B0503020204020204" pitchFamily="34" charset="-122"/>
                </a:rPr>
                <a:t>以身试法</a:t>
              </a:r>
              <a:endParaRPr lang="zh-CN" altLang="en-US" sz="1707"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37" name="矩形 36"/>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38" name="矩形 3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grpSp>
        <p:nvGrpSpPr>
          <p:cNvPr id="39" name="组合 38"/>
          <p:cNvGrpSpPr/>
          <p:nvPr/>
        </p:nvGrpSpPr>
        <p:grpSpPr>
          <a:xfrm>
            <a:off x="0" y="-1578586"/>
            <a:ext cx="11559822" cy="1252314"/>
            <a:chOff x="0" y="7507131"/>
            <a:chExt cx="12192000" cy="1320800"/>
          </a:xfrm>
        </p:grpSpPr>
        <p:sp>
          <p:nvSpPr>
            <p:cNvPr id="40" name="矩形 39"/>
            <p:cNvSpPr/>
            <p:nvPr userDrawn="1">
              <p:custDataLst>
                <p:tags r:id="rId3"/>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7" dirty="0">
                <a:solidFill>
                  <a:srgbClr val="00F37D"/>
                </a:solidFill>
                <a:latin typeface="微软雅黑" panose="020B0503020204020204" pitchFamily="34" charset="-122"/>
                <a:ea typeface="微软雅黑" panose="020B0503020204020204" pitchFamily="34" charset="-122"/>
              </a:endParaRPr>
            </a:p>
          </p:txBody>
        </p:sp>
        <p:sp>
          <p:nvSpPr>
            <p:cNvPr id="41" name="矩形 40"/>
            <p:cNvSpPr/>
            <p:nvPr userDrawn="1"/>
          </p:nvSpPr>
          <p:spPr>
            <a:xfrm>
              <a:off x="541421" y="7679249"/>
              <a:ext cx="6096000" cy="928583"/>
            </a:xfrm>
            <a:prstGeom prst="rect">
              <a:avLst/>
            </a:prstGeom>
          </p:spPr>
          <p:txBody>
            <a:bodyPr>
              <a:spAutoFit/>
            </a:bodyPr>
            <a:lstStyle/>
            <a:p>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7" dirty="0">
                <a:solidFill>
                  <a:schemeClr val="bg1"/>
                </a:solidFill>
                <a:latin typeface="微软雅黑" panose="020B0503020204020204" pitchFamily="34" charset="-122"/>
                <a:ea typeface="微软雅黑" panose="020B0503020204020204" pitchFamily="34" charset="-122"/>
              </a:endParaRPr>
            </a:p>
            <a:p>
              <a:r>
                <a:rPr lang="zh-CN" altLang="en-US" sz="1707" dirty="0">
                  <a:solidFill>
                    <a:schemeClr val="bg1"/>
                  </a:solidFill>
                  <a:latin typeface="微软雅黑" panose="020B0503020204020204" pitchFamily="34" charset="-122"/>
                  <a:ea typeface="微软雅黑" panose="020B0503020204020204" pitchFamily="34" charset="-122"/>
                </a:rPr>
                <a:t>本人法律专业，请勿</a:t>
              </a:r>
              <a:r>
                <a:rPr lang="zh-CN" altLang="en-US" sz="1707" dirty="0" smtClean="0">
                  <a:solidFill>
                    <a:schemeClr val="bg1"/>
                  </a:solidFill>
                  <a:latin typeface="微软雅黑" panose="020B0503020204020204" pitchFamily="34" charset="-122"/>
                  <a:ea typeface="微软雅黑" panose="020B0503020204020204" pitchFamily="34" charset="-122"/>
                </a:rPr>
                <a:t>以身试法</a:t>
              </a:r>
              <a:endParaRPr lang="zh-CN" altLang="en-US" sz="1707"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3" name="矩形 42"/>
            <p:cNvSpPr/>
            <p:nvPr userDrawn="1"/>
          </p:nvSpPr>
          <p:spPr>
            <a:xfrm>
              <a:off x="5454568" y="7679249"/>
              <a:ext cx="6096000" cy="928583"/>
            </a:xfrm>
            <a:prstGeom prst="rect">
              <a:avLst/>
            </a:prstGeom>
          </p:spPr>
          <p:txBody>
            <a:bodyPr>
              <a:spAutoFit/>
            </a:bodyPr>
            <a:lstStyle/>
            <a:p>
              <a:pPr algn="r"/>
              <a:r>
                <a:rPr lang="zh-CN" altLang="en-US" sz="1707" dirty="0">
                  <a:solidFill>
                    <a:schemeClr val="bg1"/>
                  </a:solidFill>
                  <a:latin typeface="微软雅黑" panose="020B0503020204020204" pitchFamily="34" charset="-122"/>
                  <a:ea typeface="微软雅黑" panose="020B0503020204020204" pitchFamily="34" charset="-122"/>
                </a:rPr>
                <a:t>读书派</a:t>
              </a:r>
              <a:r>
                <a:rPr lang="en-US" altLang="zh-CN" sz="1707" dirty="0">
                  <a:solidFill>
                    <a:schemeClr val="bg1"/>
                  </a:solidFill>
                  <a:latin typeface="微软雅黑" panose="020B0503020204020204" pitchFamily="34" charset="-122"/>
                  <a:ea typeface="微软雅黑" panose="020B0503020204020204" pitchFamily="34" charset="-122"/>
                </a:rPr>
                <a:t>booklist</a:t>
              </a:r>
              <a:r>
                <a:rPr lang="zh-CN" altLang="en-US" sz="1707" dirty="0">
                  <a:solidFill>
                    <a:schemeClr val="bg1"/>
                  </a:solidFill>
                  <a:latin typeface="微软雅黑" panose="020B0503020204020204" pitchFamily="34" charset="-122"/>
                  <a:ea typeface="微软雅黑" panose="020B0503020204020204" pitchFamily="34" charset="-122"/>
                </a:rPr>
                <a:t>免费出品</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这部分内容不影响</a:t>
              </a:r>
              <a:r>
                <a:rPr lang="en-US" altLang="zh-CN" sz="1707" dirty="0">
                  <a:solidFill>
                    <a:schemeClr val="bg1"/>
                  </a:solidFill>
                  <a:latin typeface="微软雅黑" panose="020B0503020204020204" pitchFamily="34" charset="-122"/>
                  <a:ea typeface="微软雅黑" panose="020B0503020204020204" pitchFamily="34" charset="-122"/>
                </a:rPr>
                <a:t>PPT</a:t>
              </a:r>
              <a:r>
                <a:rPr lang="zh-CN" altLang="en-US" sz="1707" dirty="0">
                  <a:solidFill>
                    <a:schemeClr val="bg1"/>
                  </a:solidFill>
                  <a:latin typeface="微软雅黑" panose="020B0503020204020204" pitchFamily="34" charset="-122"/>
                  <a:ea typeface="微软雅黑" panose="020B0503020204020204" pitchFamily="34" charset="-122"/>
                </a:rPr>
                <a:t>播放</a:t>
              </a:r>
              <a:endParaRPr lang="en-US" altLang="zh-CN" sz="1707" dirty="0">
                <a:solidFill>
                  <a:schemeClr val="bg1"/>
                </a:solidFill>
                <a:latin typeface="微软雅黑" panose="020B0503020204020204" pitchFamily="34" charset="-122"/>
                <a:ea typeface="微软雅黑" panose="020B0503020204020204" pitchFamily="34" charset="-122"/>
              </a:endParaRPr>
            </a:p>
            <a:p>
              <a:pPr algn="r"/>
              <a:r>
                <a:rPr lang="zh-CN" altLang="en-US" sz="1707" dirty="0">
                  <a:solidFill>
                    <a:schemeClr val="bg1"/>
                  </a:solidFill>
                  <a:latin typeface="微软雅黑" panose="020B0503020204020204" pitchFamily="34" charset="-122"/>
                  <a:ea typeface="微软雅黑" panose="020B0503020204020204" pitchFamily="34" charset="-122"/>
                </a:rPr>
                <a:t>尊重原创，请勿以身试法，二次分享或倒卖</a:t>
              </a:r>
            </a:p>
          </p:txBody>
        </p:sp>
        <p:sp>
          <p:nvSpPr>
            <p:cNvPr id="44" name="矩形 4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7"/>
            </a:p>
          </p:txBody>
        </p:sp>
      </p:grpSp>
      <p:grpSp>
        <p:nvGrpSpPr>
          <p:cNvPr id="46" name="组合 45"/>
          <p:cNvGrpSpPr/>
          <p:nvPr/>
        </p:nvGrpSpPr>
        <p:grpSpPr>
          <a:xfrm>
            <a:off x="0" y="7507131"/>
            <a:ext cx="12192000" cy="1320800"/>
            <a:chOff x="0" y="7507131"/>
            <a:chExt cx="12192000" cy="1320800"/>
          </a:xfrm>
        </p:grpSpPr>
        <p:sp>
          <p:nvSpPr>
            <p:cNvPr id="53" name="矩形 52"/>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54" name="矩形 5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7" name="组合 46"/>
          <p:cNvGrpSpPr/>
          <p:nvPr/>
        </p:nvGrpSpPr>
        <p:grpSpPr>
          <a:xfrm>
            <a:off x="0" y="-1664915"/>
            <a:ext cx="12192000" cy="1320800"/>
            <a:chOff x="0" y="7507131"/>
            <a:chExt cx="12192000" cy="1320800"/>
          </a:xfrm>
        </p:grpSpPr>
        <p:sp>
          <p:nvSpPr>
            <p:cNvPr id="48" name="矩形 4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49" name="矩形 4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a:t>
              </a:r>
              <a:r>
                <a:rPr lang="zh-CN" altLang="en-US" dirty="0" smtClean="0">
                  <a:solidFill>
                    <a:schemeClr val="bg1"/>
                  </a:solidFill>
                  <a:latin typeface="微软雅黑" panose="020B0503020204020204" pitchFamily="34" charset="-122"/>
                  <a:ea typeface="微软雅黑" panose="020B0503020204020204" pitchFamily="34" charset="-122"/>
                </a:rPr>
                <a:t>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a:t>
              </a:r>
              <a:r>
                <a:rPr lang="zh-CN" altLang="en-US" dirty="0" smtClean="0">
                  <a:solidFill>
                    <a:schemeClr val="bg1"/>
                  </a:solidFill>
                  <a:latin typeface="微软雅黑" panose="020B0503020204020204" pitchFamily="34" charset="-122"/>
                  <a:ea typeface="微软雅黑" panose="020B0503020204020204" pitchFamily="34" charset="-122"/>
                </a:rPr>
                <a:t>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a:t>
              </a:r>
              <a:r>
                <a:rPr lang="zh-CN" altLang="en-US" dirty="0" smtClean="0">
                  <a:solidFill>
                    <a:schemeClr val="bg1"/>
                  </a:solidFill>
                  <a:latin typeface="微软雅黑" panose="020B0503020204020204" pitchFamily="34" charset="-122"/>
                  <a:ea typeface="微软雅黑" panose="020B0503020204020204" pitchFamily="34" charset="-122"/>
                </a:rPr>
                <a:t>部分内容不影响</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播放</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r>
                <a:rPr lang="zh-CN" altLang="en-US" dirty="0" smtClean="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
        <p:nvSpPr>
          <p:cNvPr id="2" name="Rectangle 2"/>
          <p:cNvSpPr>
            <a:spLocks noChangeArrowheads="1"/>
          </p:cNvSpPr>
          <p:nvPr/>
        </p:nvSpPr>
        <p:spPr bwMode="auto">
          <a:xfrm>
            <a:off x="228600" y="9624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dirty="0"/>
          </a:p>
        </p:txBody>
      </p:sp>
      <p:sp>
        <p:nvSpPr>
          <p:cNvPr id="3" name="文本框 2"/>
          <p:cNvSpPr txBox="1"/>
          <p:nvPr/>
        </p:nvSpPr>
        <p:spPr>
          <a:xfrm>
            <a:off x="413331" y="1343135"/>
            <a:ext cx="11520831" cy="2554545"/>
          </a:xfrm>
          <a:prstGeom prst="rect">
            <a:avLst/>
          </a:prstGeom>
          <a:noFill/>
        </p:spPr>
        <p:txBody>
          <a:bodyPr wrap="square" rtlCol="0">
            <a:spAutoFit/>
          </a:bodyPr>
          <a:lstStyle/>
          <a:p>
            <a:r>
              <a:rPr kumimoji="1" lang="zh-CN" altLang="en-US" sz="2000" dirty="0" smtClean="0">
                <a:solidFill>
                  <a:schemeClr val="tx2"/>
                </a:solidFill>
                <a:latin typeface="STKaiti" charset="-122"/>
                <a:ea typeface="STKaiti" charset="-122"/>
                <a:cs typeface="STKaiti" charset="-122"/>
              </a:rPr>
              <a:t>该阶段主要是实现机器人的基础功能，调用机器人底层的代码能够，组织起来到达项目所需要的目的。</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用不同的代码让机器人完成相应的一系列动作指令。</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r>
              <a:rPr kumimoji="1" lang="zh-CN" altLang="en-US" sz="2000" dirty="0" smtClean="0">
                <a:solidFill>
                  <a:schemeClr val="tx2"/>
                </a:solidFill>
                <a:latin typeface="STKaiti" charset="-122"/>
                <a:ea typeface="STKaiti" charset="-122"/>
                <a:cs typeface="STKaiti" charset="-122"/>
              </a:rPr>
              <a:t>这一阶段主要在</a:t>
            </a:r>
            <a:r>
              <a:rPr kumimoji="1" lang="en-US" altLang="zh-CN" sz="2000" dirty="0" smtClean="0">
                <a:solidFill>
                  <a:schemeClr val="tx2"/>
                </a:solidFill>
                <a:latin typeface="STKaiti" charset="-122"/>
                <a:ea typeface="STKaiti" charset="-122"/>
                <a:cs typeface="STKaiti" charset="-122"/>
              </a:rPr>
              <a:t>ROS</a:t>
            </a:r>
            <a:r>
              <a:rPr kumimoji="1" lang="zh-CN" altLang="en-US" sz="2000" dirty="0" smtClean="0">
                <a:solidFill>
                  <a:schemeClr val="tx2"/>
                </a:solidFill>
                <a:latin typeface="STKaiti" charset="-122"/>
                <a:ea typeface="STKaiti" charset="-122"/>
                <a:cs typeface="STKaiti" charset="-122"/>
              </a:rPr>
              <a:t>下工作，最终产出是若干份</a:t>
            </a:r>
            <a:r>
              <a:rPr kumimoji="1" lang="en-US" altLang="zh-CN" sz="2000" dirty="0" err="1" smtClean="0">
                <a:solidFill>
                  <a:schemeClr val="tx2"/>
                </a:solidFill>
                <a:latin typeface="STKaiti" charset="-122"/>
                <a:ea typeface="STKaiti" charset="-122"/>
                <a:cs typeface="STKaiti" charset="-122"/>
              </a:rPr>
              <a:t>catkin_ws</a:t>
            </a:r>
            <a:r>
              <a:rPr kumimoji="1" lang="zh-CN" altLang="en-US" sz="2000" dirty="0" smtClean="0">
                <a:solidFill>
                  <a:schemeClr val="tx2"/>
                </a:solidFill>
                <a:latin typeface="STKaiti" charset="-122"/>
                <a:ea typeface="STKaiti" charset="-122"/>
                <a:cs typeface="STKaiti" charset="-122"/>
              </a:rPr>
              <a:t>下的</a:t>
            </a:r>
            <a:r>
              <a:rPr kumimoji="1" lang="en-US" altLang="zh-CN" sz="2000" dirty="0" smtClean="0">
                <a:solidFill>
                  <a:schemeClr val="tx2"/>
                </a:solidFill>
                <a:latin typeface="STKaiti" charset="-122"/>
                <a:ea typeface="STKaiti" charset="-122"/>
                <a:cs typeface="STKaiti" charset="-122"/>
              </a:rPr>
              <a:t>package</a:t>
            </a:r>
            <a:r>
              <a:rPr kumimoji="1" lang="zh-CN" altLang="en-US" sz="2000" dirty="0" smtClean="0">
                <a:solidFill>
                  <a:schemeClr val="tx2"/>
                </a:solidFill>
                <a:latin typeface="STKaiti" charset="-122"/>
                <a:ea typeface="STKaiti" charset="-122"/>
                <a:cs typeface="STKaiti" charset="-122"/>
              </a:rPr>
              <a:t>对应不同的功能。</a:t>
            </a:r>
            <a:endParaRPr kumimoji="1" lang="en-US" altLang="zh-CN" sz="2000" dirty="0" smtClean="0">
              <a:solidFill>
                <a:schemeClr val="tx2"/>
              </a:solidFill>
              <a:latin typeface="STKaiti" charset="-122"/>
              <a:ea typeface="STKaiti" charset="-122"/>
              <a:cs typeface="STKaiti" charset="-122"/>
            </a:endParaRPr>
          </a:p>
          <a:p>
            <a:endParaRPr kumimoji="1" lang="en-US" altLang="zh-CN" sz="2000" dirty="0">
              <a:solidFill>
                <a:schemeClr val="tx2"/>
              </a:solidFill>
              <a:latin typeface="STKaiti" charset="-122"/>
              <a:ea typeface="STKaiti" charset="-122"/>
              <a:cs typeface="STKaiti" charset="-122"/>
            </a:endParaRPr>
          </a:p>
          <a:p>
            <a:endParaRPr kumimoji="1" lang="en-US" altLang="zh-CN" sz="2000" dirty="0" smtClean="0">
              <a:solidFill>
                <a:schemeClr val="tx2"/>
              </a:solidFill>
              <a:latin typeface="STKaiti" charset="-122"/>
              <a:ea typeface="STKaiti" charset="-122"/>
              <a:cs typeface="STKaiti" charset="-122"/>
            </a:endParaRPr>
          </a:p>
          <a:p>
            <a:endParaRPr kumimoji="1" lang="en-US" altLang="zh-CN" sz="2000" dirty="0">
              <a:solidFill>
                <a:schemeClr val="tx2"/>
              </a:solidFill>
              <a:latin typeface="STKaiti" charset="-122"/>
              <a:ea typeface="STKaiti" charset="-122"/>
              <a:cs typeface="STKaiti" charset="-122"/>
            </a:endParaRPr>
          </a:p>
        </p:txBody>
      </p:sp>
    </p:spTree>
    <p:extLst>
      <p:ext uri="{BB962C8B-B14F-4D97-AF65-F5344CB8AC3E}">
        <p14:creationId xmlns:p14="http://schemas.microsoft.com/office/powerpoint/2010/main" val="38487017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uj32iqwi"/>
</p:tagLst>
</file>

<file path=ppt/theme/theme1.xml><?xml version="1.0" encoding="utf-8"?>
<a:theme xmlns:a="http://schemas.openxmlformats.org/drawingml/2006/main" name="Default Theme">
  <a:themeElements>
    <a:clrScheme name="Ghost 1">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e7d195523061f1c021b92b3d25e54ab5e788c0576048880950C3AFFA1066A7153250F1349197BA8C5246BA9D557EC0274B8DA272D2431748978789E76D2CD7D1F11E7447C1D163F5D9CA1CD35DC7B6F0026C6BB43698AE8A1A50A3B34DA472CDA8898A116D2621F720577CEB1EC5AE786B3A577EC3E762EF9351D5FE95BB5FD00056FCA016A5904C</_7b1dac89e7d195523061f1c0316ecb71>
</e7d195523061f1c0>
</file>

<file path=customXml/itemProps1.xml><?xml version="1.0" encoding="utf-8"?>
<ds:datastoreItem xmlns:ds="http://schemas.openxmlformats.org/officeDocument/2006/customXml" ds:itemID="{5DA494FB-83D3-4E95-9C6A-EC4B21382CEE}">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105</TotalTime>
  <Words>1565</Words>
  <Application>Microsoft Office PowerPoint</Application>
  <PresentationFormat>自定义</PresentationFormat>
  <Paragraphs>232</Paragraphs>
  <Slides>21</Slides>
  <Notes>6</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朱洪东</cp:lastModifiedBy>
  <cp:revision>26</cp:revision>
  <dcterms:created xsi:type="dcterms:W3CDTF">2016-09-01T12:32:09Z</dcterms:created>
  <dcterms:modified xsi:type="dcterms:W3CDTF">2019-05-14T04:02:59Z</dcterms:modified>
</cp:coreProperties>
</file>