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1" r:id="rId1"/>
  </p:sldMasterIdLst>
  <p:notesMasterIdLst>
    <p:notesMasterId r:id="rId26"/>
  </p:notesMasterIdLst>
  <p:sldIdLst>
    <p:sldId id="256" r:id="rId2"/>
    <p:sldId id="266" r:id="rId3"/>
    <p:sldId id="276" r:id="rId4"/>
    <p:sldId id="267" r:id="rId5"/>
    <p:sldId id="269" r:id="rId6"/>
    <p:sldId id="258" r:id="rId7"/>
    <p:sldId id="268" r:id="rId8"/>
    <p:sldId id="277" r:id="rId9"/>
    <p:sldId id="260" r:id="rId10"/>
    <p:sldId id="261" r:id="rId11"/>
    <p:sldId id="278" r:id="rId12"/>
    <p:sldId id="262" r:id="rId13"/>
    <p:sldId id="275" r:id="rId14"/>
    <p:sldId id="281" r:id="rId15"/>
    <p:sldId id="282" r:id="rId16"/>
    <p:sldId id="280" r:id="rId17"/>
    <p:sldId id="279" r:id="rId18"/>
    <p:sldId id="283" r:id="rId19"/>
    <p:sldId id="290" r:id="rId20"/>
    <p:sldId id="291" r:id="rId21"/>
    <p:sldId id="289" r:id="rId22"/>
    <p:sldId id="284" r:id="rId23"/>
    <p:sldId id="264" r:id="rId24"/>
    <p:sldId id="28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>
        <p:guide orient="horz" pos="2184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7718C-763B-4A74-920D-E7B2E9B503E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67A3D-C984-4DD5-9A3C-B738E5B0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67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-a</a:t>
            </a:r>
            <a:r>
              <a:rPr lang="en-US" baseline="0" dirty="0"/>
              <a:t> lot of country data in some were cities/territories and not countries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67A3D-C984-4DD5-9A3C-B738E5B07D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85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E95-4C79-4BE7-8FBA-52877E1AEFB7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E512-21F1-4B2D-B7F7-DEB41BFC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313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E95-4C79-4BE7-8FBA-52877E1AEFB7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E512-21F1-4B2D-B7F7-DEB41BFC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2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E95-4C79-4BE7-8FBA-52877E1AEFB7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E512-21F1-4B2D-B7F7-DEB41BFC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643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E95-4C79-4BE7-8FBA-52877E1AEFB7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E512-21F1-4B2D-B7F7-DEB41BFC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3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E95-4C79-4BE7-8FBA-52877E1AEFB7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E512-21F1-4B2D-B7F7-DEB41BFC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53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E95-4C79-4BE7-8FBA-52877E1AEFB7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E512-21F1-4B2D-B7F7-DEB41BFC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7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E95-4C79-4BE7-8FBA-52877E1AEFB7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E512-21F1-4B2D-B7F7-DEB41BFC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68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E95-4C79-4BE7-8FBA-52877E1AEFB7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E512-21F1-4B2D-B7F7-DEB41BFC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8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E95-4C79-4BE7-8FBA-52877E1AEFB7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E512-21F1-4B2D-B7F7-DEB41BFC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5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E95-4C79-4BE7-8FBA-52877E1AEFB7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E512-21F1-4B2D-B7F7-DEB41BFC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5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E95-4C79-4BE7-8FBA-52877E1AEFB7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E512-21F1-4B2D-B7F7-DEB41BFC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8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15E95-4C79-4BE7-8FBA-52877E1AEFB7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6E512-21F1-4B2D-B7F7-DEB41BFC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30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  <p:sldLayoutId id="2147484129" r:id="rId8"/>
    <p:sldLayoutId id="2147484130" r:id="rId9"/>
    <p:sldLayoutId id="2147484131" r:id="rId10"/>
    <p:sldLayoutId id="21474841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unsdsn/world-happiness" TargetMode="External"/><Relationship Id="rId2" Type="http://schemas.openxmlformats.org/officeDocument/2006/relationships/hyperlink" Target="https://www.kaggle.com/zanderventer/environmental-variables-for-world-countries#World_countries_env_vars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sudhirnl7/human-development-index-hdi#HDI.csv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9429" y="1219200"/>
            <a:ext cx="8316928" cy="2667480"/>
          </a:xfrm>
          <a:solidFill>
            <a:schemeClr val="accent1">
              <a:lumMod val="75000"/>
              <a:alpha val="45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5400" dirty="0"/>
              <a:t>A Look at the Relationship between Environments, Economies, and Human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9429" y="4104394"/>
            <a:ext cx="8316928" cy="656291"/>
          </a:xfrm>
          <a:solidFill>
            <a:schemeClr val="accent1">
              <a:lumMod val="75000"/>
              <a:alpha val="60000"/>
            </a:schemeClr>
          </a:solidFill>
        </p:spPr>
        <p:txBody>
          <a:bodyPr/>
          <a:lstStyle/>
          <a:p>
            <a:r>
              <a:rPr lang="en-US" dirty="0"/>
              <a:t>Farah, </a:t>
            </a:r>
            <a:r>
              <a:rPr lang="en-US" dirty="0" err="1"/>
              <a:t>Prinssi</a:t>
            </a:r>
            <a:r>
              <a:rPr lang="en-US" dirty="0"/>
              <a:t>, </a:t>
            </a:r>
            <a:r>
              <a:rPr lang="en-US" dirty="0" err="1"/>
              <a:t>Vaidy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2856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9325"/>
            <a:ext cx="10515600" cy="1168860"/>
          </a:xfrm>
        </p:spPr>
        <p:txBody>
          <a:bodyPr>
            <a:normAutofit/>
          </a:bodyPr>
          <a:lstStyle/>
          <a:p>
            <a:r>
              <a:rPr lang="en-US" dirty="0"/>
              <a:t>Binning the countries by </a:t>
            </a:r>
            <a:r>
              <a:rPr lang="it-IT" dirty="0"/>
              <a:t>Gross National Income (GNI) per capita	</a:t>
            </a:r>
          </a:p>
          <a:p>
            <a:pPr lvl="1"/>
            <a:r>
              <a:rPr lang="it-IT" dirty="0"/>
              <a:t>Binned them by powers of 5 based on data skew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3C5D11-31EC-412E-B051-F1FB1280B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75" y="3622675"/>
            <a:ext cx="10369049" cy="3026912"/>
          </a:xfrm>
          <a:prstGeom prst="rect">
            <a:avLst/>
          </a:prstGeo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31879903-3C64-47BE-991F-DA11B2786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75" y="2415509"/>
            <a:ext cx="10369048" cy="90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4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75000"/>
              <a:alpha val="41000"/>
            </a:schemeClr>
          </a:solidFill>
        </p:spPr>
        <p:txBody>
          <a:bodyPr/>
          <a:lstStyle/>
          <a:p>
            <a:r>
              <a:rPr lang="en-US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171358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 Analysis – delete slide when finished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steps you took to analyze the data</a:t>
            </a:r>
          </a:p>
          <a:p>
            <a:r>
              <a:rPr lang="en-US" dirty="0"/>
              <a:t>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Discuss your findings. </a:t>
            </a:r>
          </a:p>
          <a:p>
            <a:r>
              <a:rPr lang="en-US" dirty="0"/>
              <a:t>Did you find what you expected to find? If not, why not? </a:t>
            </a:r>
          </a:p>
          <a:p>
            <a:r>
              <a:rPr lang="en-US" dirty="0"/>
              <a:t>What inferences or general conclusions can you draw from your analysis?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9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there a positive relationship between happiness and GNI? (</a:t>
            </a:r>
            <a:r>
              <a:rPr lang="en-US" dirty="0" err="1"/>
              <a:t>i.e</a:t>
            </a:r>
            <a:r>
              <a:rPr lang="en-US" dirty="0"/>
              <a:t> are people in wealthier countries happier?)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2172077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3960692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 there a positive relationship between GNI and generosity?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2172077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2360867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 there a negative relationship between elevation and access to healthcare?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2172077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3124989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 there a positive relationship between health and happiness?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2172077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2862514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 people in countries with more tree cover live longer?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2172077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3705137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 there is a negative relationship between crop cover and education?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2172077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1217774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6707-AB4F-47AA-B9DD-605FBFFD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Utopia - What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E4CD-B8FC-4992-A86F-23EC05A67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build a happy colony </a:t>
            </a:r>
          </a:p>
          <a:p>
            <a:r>
              <a:rPr lang="en-US" dirty="0"/>
              <a:t>Build a model to “learn” with existing data</a:t>
            </a:r>
          </a:p>
          <a:p>
            <a:r>
              <a:rPr lang="en-US" dirty="0"/>
              <a:t>Create colonies with specific features</a:t>
            </a:r>
          </a:p>
          <a:p>
            <a:r>
              <a:rPr lang="en-US" dirty="0"/>
              <a:t>Predict Happiness score</a:t>
            </a:r>
          </a:p>
          <a:p>
            <a:r>
              <a:rPr lang="en-US" dirty="0"/>
              <a:t>What comprises happiest colony?</a:t>
            </a:r>
          </a:p>
        </p:txBody>
      </p:sp>
    </p:spTree>
    <p:extLst>
      <p:ext uri="{BB962C8B-B14F-4D97-AF65-F5344CB8AC3E}">
        <p14:creationId xmlns:p14="http://schemas.microsoft.com/office/powerpoint/2010/main" val="57960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Project guidelines – delete when finished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 Be at least 8-10 min. long</a:t>
            </a:r>
          </a:p>
          <a:p>
            <a:r>
              <a:rPr lang="en-US" dirty="0"/>
              <a:t>Describe the core message or hypothesis for your project.</a:t>
            </a:r>
          </a:p>
          <a:p>
            <a:r>
              <a:rPr lang="en-US" dirty="0"/>
              <a:t>Describe the questions you and your group found interesting, and what motivated you to answer them</a:t>
            </a:r>
          </a:p>
          <a:p>
            <a:r>
              <a:rPr lang="en-US" dirty="0"/>
              <a:t>Summarize where and how you found the data you used to answer these questions</a:t>
            </a:r>
          </a:p>
          <a:p>
            <a:r>
              <a:rPr lang="en-US" dirty="0"/>
              <a:t>Describe the data exploration and cleanup process (accompanied by your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r>
              <a:rPr lang="en-US" dirty="0"/>
              <a:t>Describe the analysis process (accompanied by your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r>
              <a:rPr lang="en-US" dirty="0"/>
              <a:t>Summarize your conclusions. This should include a numerical summary (i.e., what data did your analysis yield), as well as visualizations of that summary (plots of the final analysis data)</a:t>
            </a:r>
          </a:p>
          <a:p>
            <a:r>
              <a:rPr lang="en-US" dirty="0"/>
              <a:t>Discuss the implications of your findings. This is where you get to have an open-ended discussion about what your findings "mean".</a:t>
            </a:r>
          </a:p>
          <a:p>
            <a:r>
              <a:rPr lang="en-US" dirty="0"/>
              <a:t>Tell a good story! Storytelling through data analysis is no different than in literature. Find your narrative and use your analysis and visualization skills to highlight conflict and resolution in your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23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6707-AB4F-47AA-B9DD-605FBFFD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Utopia - 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E4CD-B8FC-4992-A86F-23EC05A67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correlation between Happiness and other features</a:t>
            </a:r>
          </a:p>
          <a:p>
            <a:r>
              <a:rPr lang="en-US" dirty="0"/>
              <a:t>Choose the features at extreme ends of correlation</a:t>
            </a:r>
          </a:p>
          <a:p>
            <a:r>
              <a:rPr lang="en-US" dirty="0"/>
              <a:t>Clean up/fix nulls</a:t>
            </a:r>
          </a:p>
          <a:p>
            <a:r>
              <a:rPr lang="en-US" dirty="0"/>
              <a:t>Build a model based on above features</a:t>
            </a:r>
          </a:p>
          <a:p>
            <a:r>
              <a:rPr lang="en-US" dirty="0"/>
              <a:t>Create a colony</a:t>
            </a:r>
          </a:p>
        </p:txBody>
      </p:sp>
    </p:spTree>
    <p:extLst>
      <p:ext uri="{BB962C8B-B14F-4D97-AF65-F5344CB8AC3E}">
        <p14:creationId xmlns:p14="http://schemas.microsoft.com/office/powerpoint/2010/main" val="362601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397"/>
          </a:xfrm>
        </p:spPr>
        <p:txBody>
          <a:bodyPr>
            <a:normAutofit fontScale="90000"/>
          </a:bodyPr>
          <a:lstStyle/>
          <a:p>
            <a:r>
              <a:rPr lang="en-US" dirty="0"/>
              <a:t>Utopia - How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6347" y="1159224"/>
            <a:ext cx="3652849" cy="350185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74053" y="1389622"/>
            <a:ext cx="4900405" cy="29938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0E3695-26D7-404D-AA60-5C1F9F109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" y="5023182"/>
            <a:ext cx="119919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8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75000"/>
              <a:alpha val="41000"/>
            </a:schemeClr>
          </a:solidFill>
        </p:spPr>
        <p:txBody>
          <a:bodyPr/>
          <a:lstStyle/>
          <a:p>
            <a:r>
              <a:rPr lang="en-US" dirty="0"/>
              <a:t>Post mortem</a:t>
            </a:r>
          </a:p>
        </p:txBody>
      </p:sp>
    </p:spTree>
    <p:extLst>
      <p:ext uri="{BB962C8B-B14F-4D97-AF65-F5344CB8AC3E}">
        <p14:creationId xmlns:p14="http://schemas.microsoft.com/office/powerpoint/2010/main" val="3609395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Defining some variables were tricky</a:t>
            </a:r>
          </a:p>
          <a:p>
            <a:pPr lvl="1"/>
            <a:r>
              <a:rPr lang="en-US"/>
              <a:t>GDP was </a:t>
            </a:r>
            <a:r>
              <a:rPr lang="en-US" dirty="0"/>
              <a:t>initially how we planned to look at each country’s economy, had to look at GNI instead </a:t>
            </a:r>
          </a:p>
          <a:p>
            <a:pPr lvl="1"/>
            <a:r>
              <a:rPr lang="en-US" dirty="0"/>
              <a:t>General ‘health’ was difficult to hone in on, decided to use access to healthcare, physician stats, life expectancy, and public health expenditure where relevant</a:t>
            </a:r>
          </a:p>
          <a:p>
            <a:pPr lvl="1"/>
            <a:r>
              <a:rPr lang="en-US" dirty="0"/>
              <a:t>Education also had many factors, we used partial secondary education</a:t>
            </a:r>
          </a:p>
          <a:p>
            <a:pPr lvl="1"/>
            <a:r>
              <a:rPr lang="en-US" dirty="0"/>
              <a:t>The years of data ranged from 2014-17</a:t>
            </a:r>
          </a:p>
          <a:p>
            <a:r>
              <a:rPr lang="en-US" dirty="0"/>
              <a:t>GitHub and its respective commands were challenging, referred back to the lessons and used each other as resources in any pitfalls</a:t>
            </a:r>
          </a:p>
          <a:p>
            <a:r>
              <a:rPr lang="en-US" dirty="0"/>
              <a:t>Due to the plethora of data, we could have addressed several possible relationships &amp; even compiled stats together to do a deeper analysis since variables are not typically independent of each other</a:t>
            </a:r>
          </a:p>
          <a:p>
            <a:r>
              <a:rPr lang="en-US" dirty="0"/>
              <a:t>Looking at some outlier countries such as India and China and understanding where they may be lacking or innovating would be interesting to dive into as well</a:t>
            </a:r>
          </a:p>
          <a:p>
            <a:pPr fontAlgn="base"/>
            <a:r>
              <a:rPr lang="en-US" dirty="0"/>
              <a:t>If we had more time, asking tougher/more general research questions would be interesting such as what are key differences between countries with an above average happiness, developed countries, regionality, seasonality,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82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 Questions?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618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75000"/>
              <a:alpha val="41000"/>
            </a:schemeClr>
          </a:solidFill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1661917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were we trying to accomplish?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Validate or nullify perceived relationship between Happiness, Human Development and Environment</a:t>
            </a:r>
          </a:p>
          <a:p>
            <a:r>
              <a:rPr lang="en-US" dirty="0"/>
              <a:t>Do environmental variables affect social and economic features</a:t>
            </a:r>
          </a:p>
          <a:p>
            <a:r>
              <a:rPr lang="en-US" dirty="0"/>
              <a:t>Build “Utopia”</a:t>
            </a:r>
          </a:p>
        </p:txBody>
      </p:sp>
    </p:spTree>
    <p:extLst>
      <p:ext uri="{BB962C8B-B14F-4D97-AF65-F5344CB8AC3E}">
        <p14:creationId xmlns:p14="http://schemas.microsoft.com/office/powerpoint/2010/main" val="415990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the most part, of course it was difficult to hone in on how to create a utopia. Given the time and data we were successful. We will discuss this further…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48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Summary – need to write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briefly summarize your findings</a:t>
            </a:r>
          </a:p>
        </p:txBody>
      </p:sp>
    </p:spTree>
    <p:extLst>
      <p:ext uri="{BB962C8B-B14F-4D97-AF65-F5344CB8AC3E}">
        <p14:creationId xmlns:p14="http://schemas.microsoft.com/office/powerpoint/2010/main" val="91950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748"/>
            <a:ext cx="10515600" cy="775518"/>
          </a:xfrm>
        </p:spPr>
        <p:txBody>
          <a:bodyPr/>
          <a:lstStyle/>
          <a:p>
            <a:r>
              <a:rPr lang="en-US" dirty="0"/>
              <a:t>Datasets: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042" y="867266"/>
            <a:ext cx="4815604" cy="3196121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u="sng" dirty="0">
                <a:hlinkClick r:id="rId2"/>
              </a:rPr>
              <a:t>Environmental Variables</a:t>
            </a:r>
            <a:endParaRPr lang="en-US" sz="1800" u="sng" dirty="0"/>
          </a:p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Country</a:t>
            </a:r>
          </a:p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 err="1"/>
              <a:t>Accessibility_to_cities</a:t>
            </a:r>
            <a:r>
              <a:rPr lang="en-US" sz="1800" dirty="0"/>
              <a:t>: </a:t>
            </a:r>
          </a:p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Elevation</a:t>
            </a:r>
          </a:p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Aspect: orientation of slope</a:t>
            </a:r>
          </a:p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Slope</a:t>
            </a:r>
          </a:p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Cropland cover</a:t>
            </a:r>
          </a:p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Tree canopy cover</a:t>
            </a:r>
          </a:p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Temp max of the warmest month</a:t>
            </a:r>
          </a:p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Rain seasonality/ other train data</a:t>
            </a:r>
          </a:p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Temp – diurnal range</a:t>
            </a:r>
          </a:p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 err="1"/>
              <a:t>Isothermality</a:t>
            </a: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F90DC6-1AA9-4495-8393-A700D21234B0}"/>
              </a:ext>
            </a:extLst>
          </p:cNvPr>
          <p:cNvSpPr txBox="1">
            <a:spLocks/>
          </p:cNvSpPr>
          <p:nvPr/>
        </p:nvSpPr>
        <p:spPr>
          <a:xfrm>
            <a:off x="124042" y="4277522"/>
            <a:ext cx="6353667" cy="3196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u="sng" dirty="0">
                <a:hlinkClick r:id="rId3"/>
              </a:rPr>
              <a:t>World Happiness</a:t>
            </a:r>
            <a:endParaRPr lang="en-US" sz="1800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Country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Happiness Score: A metric measured in 2017 by asking the sampled people the question: "How would you rate your happiness on a scale of 0 to 10 where 10 is the happiest."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Generosity: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Dystopia Residual: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Trust (Government Corruption):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Family: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Health (Life Expectancy):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078485F-90F9-4014-ABB3-51ED768FFD89}"/>
              </a:ext>
            </a:extLst>
          </p:cNvPr>
          <p:cNvSpPr txBox="1">
            <a:spLocks/>
          </p:cNvSpPr>
          <p:nvPr/>
        </p:nvSpPr>
        <p:spPr>
          <a:xfrm>
            <a:off x="5653804" y="982418"/>
            <a:ext cx="6286530" cy="5446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u="sng" dirty="0">
                <a:hlinkClick r:id="rId4"/>
              </a:rPr>
              <a:t>Human Development Index (HDI)</a:t>
            </a:r>
            <a:endParaRPr lang="en-US" sz="1800" u="sng" dirty="0"/>
          </a:p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Country</a:t>
            </a:r>
          </a:p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HDI score (0-1)</a:t>
            </a:r>
          </a:p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GNI (Gross National Income)</a:t>
            </a:r>
          </a:p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Population</a:t>
            </a:r>
          </a:p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Internet users</a:t>
            </a:r>
          </a:p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Life expectancy</a:t>
            </a:r>
          </a:p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Dependency ratios</a:t>
            </a:r>
          </a:p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Inequality datasets</a:t>
            </a:r>
          </a:p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Deaths due to Tuberculosis (per 100,000 people)</a:t>
            </a:r>
          </a:p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Deaths due to Tuberculosis (per 100,000 people) </a:t>
            </a:r>
          </a:p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Total fertility rate (birth per woman) 2000/2007</a:t>
            </a:r>
          </a:p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% of population in cities</a:t>
            </a:r>
          </a:p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Secondary education</a:t>
            </a:r>
          </a:p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# of physicians per 10,000 people</a:t>
            </a:r>
          </a:p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Public health expenditure</a:t>
            </a:r>
          </a:p>
        </p:txBody>
      </p:sp>
    </p:spTree>
    <p:extLst>
      <p:ext uri="{BB962C8B-B14F-4D97-AF65-F5344CB8AC3E}">
        <p14:creationId xmlns:p14="http://schemas.microsoft.com/office/powerpoint/2010/main" val="86631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75000"/>
              <a:alpha val="41000"/>
            </a:schemeClr>
          </a:solidFill>
        </p:spPr>
        <p:txBody>
          <a:bodyPr/>
          <a:lstStyle/>
          <a:p>
            <a:r>
              <a:rPr lang="en-US" dirty="0"/>
              <a:t>Data cleanup &amp; exploration</a:t>
            </a:r>
          </a:p>
        </p:txBody>
      </p:sp>
    </p:spTree>
    <p:extLst>
      <p:ext uri="{BB962C8B-B14F-4D97-AF65-F5344CB8AC3E}">
        <p14:creationId xmlns:p14="http://schemas.microsoft.com/office/powerpoint/2010/main" val="1098458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clean up the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629" y="1426599"/>
            <a:ext cx="11415485" cy="1767910"/>
          </a:xfrm>
        </p:spPr>
        <p:txBody>
          <a:bodyPr>
            <a:normAutofit/>
          </a:bodyPr>
          <a:lstStyle/>
          <a:p>
            <a:r>
              <a:rPr lang="en-US" dirty="0"/>
              <a:t>Identify mismatch in country names</a:t>
            </a:r>
          </a:p>
          <a:p>
            <a:r>
              <a:rPr lang="en-US" dirty="0"/>
              <a:t>Uniform country names</a:t>
            </a:r>
          </a:p>
          <a:p>
            <a:r>
              <a:rPr lang="en-US" dirty="0"/>
              <a:t>Inner join of countries to maintain data integrity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049" y="3194509"/>
            <a:ext cx="6773702" cy="312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0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00B050"/>
      </a:dk2>
      <a:lt2>
        <a:srgbClr val="E3DED1"/>
      </a:lt2>
      <a:accent1>
        <a:srgbClr val="549E39"/>
      </a:accent1>
      <a:accent2>
        <a:srgbClr val="00B050"/>
      </a:accent2>
      <a:accent3>
        <a:srgbClr val="00B050"/>
      </a:accent3>
      <a:accent4>
        <a:srgbClr val="00B050"/>
      </a:accent4>
      <a:accent5>
        <a:srgbClr val="00B050"/>
      </a:accent5>
      <a:accent6>
        <a:srgbClr val="00B050"/>
      </a:accent6>
      <a:hlink>
        <a:srgbClr val="92D050"/>
      </a:hlink>
      <a:folHlink>
        <a:srgbClr val="92D05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</TotalTime>
  <Words>910</Words>
  <Application>Microsoft Office PowerPoint</Application>
  <PresentationFormat>Widescreen</PresentationFormat>
  <Paragraphs>106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A Look at the Relationship between Environments, Economies, and Human Development</vt:lpstr>
      <vt:lpstr>Project guidelines – delete when finished</vt:lpstr>
      <vt:lpstr>Project overview</vt:lpstr>
      <vt:lpstr>What were we trying to accomplish?</vt:lpstr>
      <vt:lpstr>Did it work?</vt:lpstr>
      <vt:lpstr>Summary – need to write this</vt:lpstr>
      <vt:lpstr>Datasets:</vt:lpstr>
      <vt:lpstr>Data cleanup &amp; exploration</vt:lpstr>
      <vt:lpstr>How did we clean up the data </vt:lpstr>
      <vt:lpstr>Data exploration</vt:lpstr>
      <vt:lpstr>Data analysis</vt:lpstr>
      <vt:lpstr>Data Analysis – delete slide when finished</vt:lpstr>
      <vt:lpstr>Is there a positive relationship between happiness and GNI? (i.e are people in wealthier countries happier?)</vt:lpstr>
      <vt:lpstr>Is there a positive relationship between GNI and generosity?</vt:lpstr>
      <vt:lpstr>Is there a negative relationship between elevation and access to healthcare?</vt:lpstr>
      <vt:lpstr>Is there a positive relationship between health and happiness?</vt:lpstr>
      <vt:lpstr>Do people in countries with more tree cover live longer?</vt:lpstr>
      <vt:lpstr>Is there is a negative relationship between crop cover and education?</vt:lpstr>
      <vt:lpstr>Utopia - What</vt:lpstr>
      <vt:lpstr>Utopia - How</vt:lpstr>
      <vt:lpstr>Utopia - How</vt:lpstr>
      <vt:lpstr>Post mortem</vt:lpstr>
      <vt:lpstr>Looking back</vt:lpstr>
      <vt:lpstr>Thank You.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Look at the Relationship between Environments, Economics, and Human Development</dc:title>
  <dc:creator>Farah</dc:creator>
  <cp:lastModifiedBy>Vaidy Jana</cp:lastModifiedBy>
  <cp:revision>38</cp:revision>
  <dcterms:created xsi:type="dcterms:W3CDTF">2019-06-29T16:08:33Z</dcterms:created>
  <dcterms:modified xsi:type="dcterms:W3CDTF">2019-07-04T01:03:30Z</dcterms:modified>
</cp:coreProperties>
</file>