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21" r:id="rId2"/>
    <p:sldId id="309" r:id="rId3"/>
    <p:sldId id="310" r:id="rId4"/>
    <p:sldId id="262" r:id="rId5"/>
    <p:sldId id="258" r:id="rId6"/>
    <p:sldId id="259" r:id="rId7"/>
    <p:sldId id="263" r:id="rId8"/>
    <p:sldId id="264" r:id="rId9"/>
    <p:sldId id="265" r:id="rId10"/>
    <p:sldId id="266" r:id="rId11"/>
    <p:sldId id="267" r:id="rId12"/>
    <p:sldId id="268" r:id="rId13"/>
    <p:sldId id="269" r:id="rId14"/>
    <p:sldId id="270" r:id="rId15"/>
    <p:sldId id="271" r:id="rId16"/>
    <p:sldId id="272" r:id="rId17"/>
    <p:sldId id="273" r:id="rId18"/>
    <p:sldId id="314" r:id="rId19"/>
    <p:sldId id="275" r:id="rId20"/>
    <p:sldId id="315" r:id="rId21"/>
    <p:sldId id="278" r:id="rId22"/>
    <p:sldId id="316" r:id="rId23"/>
    <p:sldId id="344" r:id="rId24"/>
    <p:sldId id="280" r:id="rId25"/>
    <p:sldId id="281" r:id="rId26"/>
    <p:sldId id="282" r:id="rId27"/>
    <p:sldId id="283" r:id="rId28"/>
    <p:sldId id="317" r:id="rId29"/>
    <p:sldId id="349" r:id="rId30"/>
    <p:sldId id="318" r:id="rId31"/>
    <p:sldId id="320" r:id="rId32"/>
    <p:sldId id="345" r:id="rId33"/>
    <p:sldId id="346" r:id="rId34"/>
    <p:sldId id="347" r:id="rId35"/>
    <p:sldId id="319" r:id="rId36"/>
    <p:sldId id="350" r:id="rId37"/>
    <p:sldId id="351" r:id="rId38"/>
    <p:sldId id="352" r:id="rId39"/>
    <p:sldId id="353" r:id="rId40"/>
    <p:sldId id="354" r:id="rId41"/>
    <p:sldId id="284" r:id="rId42"/>
    <p:sldId id="260" r:id="rId43"/>
    <p:sldId id="285" r:id="rId44"/>
    <p:sldId id="286" r:id="rId45"/>
    <p:sldId id="287" r:id="rId46"/>
    <p:sldId id="288" r:id="rId47"/>
    <p:sldId id="289" r:id="rId48"/>
    <p:sldId id="290" r:id="rId49"/>
    <p:sldId id="291" r:id="rId50"/>
    <p:sldId id="293" r:id="rId51"/>
    <p:sldId id="294" r:id="rId52"/>
    <p:sldId id="295" r:id="rId53"/>
    <p:sldId id="326" r:id="rId54"/>
    <p:sldId id="327" r:id="rId55"/>
    <p:sldId id="328" r:id="rId56"/>
    <p:sldId id="329" r:id="rId57"/>
    <p:sldId id="330" r:id="rId58"/>
    <p:sldId id="331" r:id="rId59"/>
    <p:sldId id="332" r:id="rId60"/>
    <p:sldId id="342" r:id="rId61"/>
    <p:sldId id="343" r:id="rId62"/>
    <p:sldId id="348" r:id="rId63"/>
    <p:sldId id="333" r:id="rId64"/>
    <p:sldId id="334" r:id="rId65"/>
    <p:sldId id="336" r:id="rId66"/>
    <p:sldId id="338" r:id="rId67"/>
    <p:sldId id="339" r:id="rId68"/>
    <p:sldId id="340" r:id="rId69"/>
    <p:sldId id="341" r:id="rId70"/>
    <p:sldId id="311" r:id="rId71"/>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9" autoAdjust="0"/>
  </p:normalViewPr>
  <p:slideViewPr>
    <p:cSldViewPr>
      <p:cViewPr varScale="1">
        <p:scale>
          <a:sx n="97" d="100"/>
          <a:sy n="97" d="100"/>
        </p:scale>
        <p:origin x="192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pPr>
              <a:defRPr/>
            </a:pPr>
            <a:fld id="{5B4785D0-C0A0-4E5D-9DF2-7143E148404D}" type="datetimeFigureOut">
              <a:rPr lang="zh-CN" altLang="en-US"/>
              <a:pPr>
                <a:defRPr/>
              </a:pPr>
              <a:t>2024/3/11</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pPr>
              <a:defRPr/>
            </a:pPr>
            <a:fld id="{58B01CFF-5BA7-4344-95D5-C7096D81BA41}" type="slidenum">
              <a:rPr lang="zh-CN" altLang="en-US"/>
              <a:pPr>
                <a:defRPr/>
              </a:pPr>
              <a:t>‹#›</a:t>
            </a:fld>
            <a:endParaRPr lang="zh-CN" altLang="en-US"/>
          </a:p>
        </p:txBody>
      </p:sp>
    </p:spTree>
    <p:extLst>
      <p:ext uri="{BB962C8B-B14F-4D97-AF65-F5344CB8AC3E}">
        <p14:creationId xmlns:p14="http://schemas.microsoft.com/office/powerpoint/2010/main" val="803251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zhuanlan.zhihu.com/p/96881390"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zhuanlan.zhihu.com/p/96881390"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4%B8%93%E5%AE%B6%E7%B3%BB%E7%BB%9F/267819"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baike.baidu.com/item/%E8%B4%9D%E5%8F%B6%E6%96%A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传感器是信息采集系统的关键部件，没有高度保真和性能可靠的传感器，信息的准确获取就会成为一句空话。</a:t>
            </a:r>
            <a:endParaRPr lang="en-US" altLang="zh-CN" dirty="0"/>
          </a:p>
          <a:p>
            <a:r>
              <a:rPr lang="zh-CN" altLang="en-US" dirty="0"/>
              <a:t>物理信息（温湿度）、物理化学信息（</a:t>
            </a:r>
            <a:r>
              <a:rPr lang="en-US" altLang="zh-CN" dirty="0"/>
              <a:t>PH</a:t>
            </a:r>
            <a:r>
              <a:rPr lang="zh-CN" altLang="en-US" dirty="0"/>
              <a:t>值）、生物信息（心电、脑电）。</a:t>
            </a:r>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2</a:t>
            </a:fld>
            <a:endParaRPr lang="zh-CN" altLang="en-US"/>
          </a:p>
        </p:txBody>
      </p:sp>
    </p:spTree>
    <p:extLst>
      <p:ext uri="{BB962C8B-B14F-4D97-AF65-F5344CB8AC3E}">
        <p14:creationId xmlns:p14="http://schemas.microsoft.com/office/powerpoint/2010/main" val="150113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34</a:t>
            </a:fld>
            <a:endParaRPr lang="zh-CN" altLang="en-US"/>
          </a:p>
        </p:txBody>
      </p:sp>
    </p:spTree>
    <p:extLst>
      <p:ext uri="{BB962C8B-B14F-4D97-AF65-F5344CB8AC3E}">
        <p14:creationId xmlns:p14="http://schemas.microsoft.com/office/powerpoint/2010/main" val="104127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36</a:t>
            </a:fld>
            <a:endParaRPr lang="zh-CN" altLang="en-US"/>
          </a:p>
        </p:txBody>
      </p:sp>
    </p:spTree>
    <p:extLst>
      <p:ext uri="{BB962C8B-B14F-4D97-AF65-F5344CB8AC3E}">
        <p14:creationId xmlns:p14="http://schemas.microsoft.com/office/powerpoint/2010/main" val="971559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37</a:t>
            </a:fld>
            <a:endParaRPr lang="zh-CN" altLang="en-US"/>
          </a:p>
        </p:txBody>
      </p:sp>
    </p:spTree>
    <p:extLst>
      <p:ext uri="{BB962C8B-B14F-4D97-AF65-F5344CB8AC3E}">
        <p14:creationId xmlns:p14="http://schemas.microsoft.com/office/powerpoint/2010/main" val="188560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38</a:t>
            </a:fld>
            <a:endParaRPr lang="zh-CN" altLang="en-US"/>
          </a:p>
        </p:txBody>
      </p:sp>
    </p:spTree>
    <p:extLst>
      <p:ext uri="{BB962C8B-B14F-4D97-AF65-F5344CB8AC3E}">
        <p14:creationId xmlns:p14="http://schemas.microsoft.com/office/powerpoint/2010/main" val="94345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39</a:t>
            </a:fld>
            <a:endParaRPr lang="zh-CN" altLang="en-US"/>
          </a:p>
        </p:txBody>
      </p:sp>
    </p:spTree>
    <p:extLst>
      <p:ext uri="{BB962C8B-B14F-4D97-AF65-F5344CB8AC3E}">
        <p14:creationId xmlns:p14="http://schemas.microsoft.com/office/powerpoint/2010/main" val="1327653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40</a:t>
            </a:fld>
            <a:endParaRPr lang="zh-CN" altLang="en-US"/>
          </a:p>
        </p:txBody>
      </p:sp>
    </p:spTree>
    <p:extLst>
      <p:ext uri="{BB962C8B-B14F-4D97-AF65-F5344CB8AC3E}">
        <p14:creationId xmlns:p14="http://schemas.microsoft.com/office/powerpoint/2010/main" val="1953607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声呐：对水下目标进行探测、分类、定位和跟踪。</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45</a:t>
            </a:fld>
            <a:endParaRPr lang="zh-CN" altLang="en-US"/>
          </a:p>
        </p:txBody>
      </p:sp>
    </p:spTree>
    <p:extLst>
      <p:ext uri="{BB962C8B-B14F-4D97-AF65-F5344CB8AC3E}">
        <p14:creationId xmlns:p14="http://schemas.microsoft.com/office/powerpoint/2010/main" val="58943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雷达测距、多层激光扫描仪、转向动作器、制动执行器、摄像头、自动泊车系统（</a:t>
            </a:r>
            <a:r>
              <a:rPr lang="en-US" altLang="zh-CN" dirty="0"/>
              <a:t>Automated Parking System, APS</a:t>
            </a:r>
            <a:r>
              <a:rPr lang="zh-CN" altLang="en-US" dirty="0"/>
              <a:t>）、</a:t>
            </a:r>
            <a:r>
              <a:rPr lang="en-US" altLang="zh-CN" dirty="0"/>
              <a:t>GPS</a:t>
            </a:r>
            <a:r>
              <a:rPr lang="zh-CN" altLang="en-US" dirty="0"/>
              <a:t>天线、换档执行器、</a:t>
            </a:r>
            <a:endParaRPr lang="en-US" altLang="zh-CN" dirty="0"/>
          </a:p>
          <a:p>
            <a:pPr eaLnBrk="1" hangingPunct="1">
              <a:spcBef>
                <a:spcPct val="0"/>
              </a:spcBef>
            </a:pPr>
            <a:r>
              <a:rPr lang="zh-CN" altLang="en-US" dirty="0"/>
              <a:t>惯性导航系统（</a:t>
            </a:r>
            <a:r>
              <a:rPr lang="en-US" altLang="zh-CN" dirty="0"/>
              <a:t>Inertial Navigation System</a:t>
            </a:r>
            <a:r>
              <a:rPr lang="zh-CN" altLang="en-US" dirty="0"/>
              <a:t>， </a:t>
            </a:r>
            <a:r>
              <a:rPr lang="en-US" altLang="zh-CN" dirty="0"/>
              <a:t>INS</a:t>
            </a:r>
            <a:r>
              <a:rPr lang="zh-CN" altLang="en-US" dirty="0"/>
              <a:t>）、人机界面</a:t>
            </a:r>
            <a:r>
              <a:rPr lang="en-US" altLang="zh-CN" dirty="0"/>
              <a:t>(DMI, Driver Machine Interface)</a:t>
            </a:r>
            <a:r>
              <a:rPr lang="zh-CN" altLang="en-US" dirty="0"/>
              <a:t>、</a:t>
            </a:r>
            <a:endParaRPr lang="en-US" altLang="zh-CN" dirty="0"/>
          </a:p>
          <a:p>
            <a:pPr eaLnBrk="1" hangingPunct="1">
              <a:spcBef>
                <a:spcPct val="0"/>
              </a:spcBef>
            </a:pPr>
            <a:r>
              <a:rPr lang="en-US" altLang="zh-CN" dirty="0"/>
              <a:t>vehicle controller</a:t>
            </a:r>
            <a:r>
              <a:rPr lang="zh-CN" altLang="en-US" dirty="0"/>
              <a:t>整车控制器、</a:t>
            </a:r>
            <a:r>
              <a:rPr lang="en-US" altLang="zh-CN" dirty="0"/>
              <a:t>2</a:t>
            </a:r>
            <a:r>
              <a:rPr lang="zh-CN" altLang="en-US" dirty="0"/>
              <a:t>维激光扫描仪（倒车）、惯性测量单元（</a:t>
            </a:r>
            <a:r>
              <a:rPr lang="en-US" altLang="zh-CN" dirty="0"/>
              <a:t>Inertial measurement unit</a:t>
            </a:r>
            <a:r>
              <a:rPr lang="zh-CN" altLang="en-US" dirty="0"/>
              <a:t>，简称 </a:t>
            </a:r>
            <a:r>
              <a:rPr lang="en-US" altLang="zh-CN" dirty="0"/>
              <a:t>IMU</a:t>
            </a:r>
            <a:r>
              <a:rPr lang="zh-CN" altLang="en-US" dirty="0"/>
              <a:t>）</a:t>
            </a:r>
            <a:endParaRPr lang="en-US" altLang="zh-CN" dirty="0"/>
          </a:p>
          <a:p>
            <a:pPr eaLnBrk="1" hangingPunct="1">
              <a:spcBef>
                <a:spcPct val="0"/>
              </a:spcBef>
            </a:pPr>
            <a:endParaRPr lang="en-US" altLang="zh-CN" dirty="0"/>
          </a:p>
          <a:p>
            <a:pPr eaLnBrk="1" hangingPunct="1">
              <a:spcBef>
                <a:spcPct val="0"/>
              </a:spcBef>
            </a:pPr>
            <a:r>
              <a:rPr lang="zh-CN" altLang="en-US" sz="1200" b="0" i="0" kern="1200" dirty="0">
                <a:solidFill>
                  <a:schemeClr val="tx1"/>
                </a:solidFill>
                <a:effectLst/>
                <a:latin typeface="+mn-lt"/>
                <a:ea typeface="+mn-ea"/>
                <a:cs typeface="+mn-cs"/>
              </a:rPr>
              <a:t>自动驾驶：汽车自己能通过车载传感系统感知道路环境，自动规划行车路线并控制车辆到达预定目的地。</a:t>
            </a:r>
            <a:endParaRPr lang="en-US" altLang="zh-CN" sz="1200" b="0" i="0" kern="1200" dirty="0">
              <a:solidFill>
                <a:schemeClr val="tx1"/>
              </a:solidFill>
              <a:effectLst/>
              <a:latin typeface="+mn-lt"/>
              <a:ea typeface="+mn-ea"/>
              <a:cs typeface="+mn-cs"/>
            </a:endParaRPr>
          </a:p>
          <a:p>
            <a:pPr eaLnBrk="1" hangingPunct="1">
              <a:spcBef>
                <a:spcPct val="0"/>
              </a:spcBef>
            </a:pPr>
            <a:endParaRPr lang="en-US" altLang="zh-CN" dirty="0"/>
          </a:p>
          <a:p>
            <a:pPr eaLnBrk="1" hangingPunct="1">
              <a:spcBef>
                <a:spcPct val="0"/>
              </a:spcBef>
            </a:pPr>
            <a:r>
              <a:rPr lang="zh-CN" altLang="en-US" sz="1200" b="0" i="0" kern="1200" dirty="0">
                <a:solidFill>
                  <a:schemeClr val="tx1"/>
                </a:solidFill>
                <a:effectLst/>
                <a:latin typeface="+mn-lt"/>
                <a:ea typeface="+mn-ea"/>
                <a:cs typeface="+mn-cs"/>
              </a:rPr>
              <a:t>自动驾驶汽车通过安装在车身周围的摄像头收集视觉数据，通过雷达（激光雷达、毫米波雷达等）收集诸如周围物体运动速度的数据，但是这些数据是从不同角度来描述现实世界的相同或不同的物体。</a:t>
            </a:r>
            <a:endParaRPr lang="en-US" altLang="zh-CN" sz="1200" b="0" i="0" kern="1200" dirty="0">
              <a:solidFill>
                <a:schemeClr val="tx1"/>
              </a:solidFill>
              <a:effectLst/>
              <a:latin typeface="+mn-lt"/>
              <a:ea typeface="+mn-ea"/>
              <a:cs typeface="+mn-cs"/>
            </a:endParaRPr>
          </a:p>
          <a:p>
            <a:pPr eaLnBrk="1" hangingPunct="1">
              <a:spcBef>
                <a:spcPct val="0"/>
              </a:spcBef>
            </a:pPr>
            <a:endParaRPr lang="en-US" altLang="zh-CN" sz="1200" b="0" i="0" kern="1200" dirty="0">
              <a:solidFill>
                <a:schemeClr val="tx1"/>
              </a:solidFill>
              <a:effectLst/>
              <a:latin typeface="+mn-lt"/>
              <a:ea typeface="+mn-ea"/>
              <a:cs typeface="+mn-cs"/>
            </a:endParaRPr>
          </a:p>
          <a:p>
            <a:pPr eaLnBrk="1" hangingPunct="1">
              <a:spcBef>
                <a:spcPct val="0"/>
              </a:spcBef>
            </a:pPr>
            <a:r>
              <a:rPr lang="zh-CN" altLang="en-US" dirty="0"/>
              <a:t>对数据融合的要求：必须实时。</a:t>
            </a:r>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ADEC62-783D-4C32-A0E8-76D5E6AA1F43}" type="slidenum">
              <a:rPr lang="zh-CN" altLang="en-US" smtClean="0"/>
              <a:pPr/>
              <a:t>60</a:t>
            </a:fld>
            <a:endParaRPr lang="zh-CN" altLang="en-US"/>
          </a:p>
        </p:txBody>
      </p:sp>
    </p:spTree>
    <p:extLst>
      <p:ext uri="{BB962C8B-B14F-4D97-AF65-F5344CB8AC3E}">
        <p14:creationId xmlns:p14="http://schemas.microsoft.com/office/powerpoint/2010/main" val="242489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hlinkClick r:id="rId3"/>
              </a:rPr>
              <a:t>参考资料</a:t>
            </a:r>
            <a:r>
              <a:rPr lang="en-US" altLang="zh-CN" dirty="0">
                <a:hlinkClick r:id="rId3"/>
              </a:rPr>
              <a:t>https://zhuanlan.zhihu.com/p/96881390</a:t>
            </a:r>
            <a:endParaRPr lang="en-US" altLang="zh-CN" dirty="0"/>
          </a:p>
          <a:p>
            <a:pPr eaLnBrk="1" hangingPunct="1">
              <a:spcBef>
                <a:spcPct val="0"/>
              </a:spcBef>
            </a:pPr>
            <a:r>
              <a:rPr lang="zh-CN" altLang="en-US" dirty="0"/>
              <a:t>毫米波雷达工作在毫米波段。通常毫米波是指</a:t>
            </a:r>
            <a:r>
              <a:rPr lang="en-US" altLang="zh-CN" dirty="0"/>
              <a:t>30</a:t>
            </a:r>
            <a:r>
              <a:rPr lang="zh-CN" altLang="en-US" dirty="0"/>
              <a:t>～</a:t>
            </a:r>
            <a:r>
              <a:rPr lang="en-US" altLang="zh-CN" dirty="0"/>
              <a:t>300GHz</a:t>
            </a:r>
            <a:r>
              <a:rPr lang="zh-CN" altLang="en-US" dirty="0"/>
              <a:t>频段</a:t>
            </a:r>
            <a:r>
              <a:rPr lang="en-US" altLang="zh-CN" dirty="0"/>
              <a:t>(</a:t>
            </a:r>
            <a:r>
              <a:rPr lang="zh-CN" altLang="en-US" dirty="0"/>
              <a:t>波长为</a:t>
            </a:r>
            <a:r>
              <a:rPr lang="en-US" altLang="zh-CN" dirty="0"/>
              <a:t>1</a:t>
            </a:r>
            <a:r>
              <a:rPr lang="zh-CN" altLang="en-US" dirty="0"/>
              <a:t>～</a:t>
            </a:r>
            <a:r>
              <a:rPr lang="en-US" altLang="zh-CN" dirty="0"/>
              <a:t>10mm)</a:t>
            </a:r>
            <a:r>
              <a:rPr lang="zh-CN" altLang="en-US" dirty="0"/>
              <a:t>。</a:t>
            </a:r>
            <a:endParaRPr lang="en-US" altLang="zh-CN" dirty="0"/>
          </a:p>
          <a:p>
            <a:pPr eaLnBrk="1" hangingPunct="1">
              <a:spcBef>
                <a:spcPct val="0"/>
              </a:spcBef>
            </a:pPr>
            <a:endParaRPr lang="en-US" altLang="zh-CN" dirty="0"/>
          </a:p>
          <a:p>
            <a:pPr eaLnBrk="1" hangingPunct="1">
              <a:spcBef>
                <a:spcPct val="0"/>
              </a:spcBef>
            </a:pPr>
            <a:r>
              <a:rPr lang="zh-CN" altLang="en-US" dirty="0"/>
              <a:t>融合的目的：目标检测或障碍物检测。</a:t>
            </a:r>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AE5B83-1E10-4466-A904-B76BCA01CCCA}" type="slidenum">
              <a:rPr lang="zh-CN" altLang="en-US" smtClean="0"/>
              <a:pPr/>
              <a:t>61</a:t>
            </a:fld>
            <a:endParaRPr lang="zh-CN" altLang="en-US"/>
          </a:p>
        </p:txBody>
      </p:sp>
    </p:spTree>
    <p:extLst>
      <p:ext uri="{BB962C8B-B14F-4D97-AF65-F5344CB8AC3E}">
        <p14:creationId xmlns:p14="http://schemas.microsoft.com/office/powerpoint/2010/main" val="4123828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hlinkClick r:id="rId3"/>
              </a:rPr>
              <a:t>参考资料</a:t>
            </a:r>
            <a:r>
              <a:rPr lang="en-US" altLang="zh-CN" dirty="0">
                <a:hlinkClick r:id="rId3"/>
              </a:rPr>
              <a:t>https://zhuanlan.zhihu.com/p/96881390</a:t>
            </a:r>
            <a:endParaRPr lang="en-US" altLang="zh-CN" dirty="0"/>
          </a:p>
          <a:p>
            <a:pPr eaLnBrk="1" hangingPunct="1">
              <a:spcBef>
                <a:spcPct val="0"/>
              </a:spcBef>
            </a:pPr>
            <a:r>
              <a:rPr lang="zh-CN" altLang="en-US" dirty="0"/>
              <a:t>毫米波雷达工作在毫米波段。通常毫米波是指</a:t>
            </a:r>
            <a:r>
              <a:rPr lang="en-US" altLang="zh-CN" dirty="0"/>
              <a:t>30</a:t>
            </a:r>
            <a:r>
              <a:rPr lang="zh-CN" altLang="en-US" dirty="0"/>
              <a:t>～</a:t>
            </a:r>
            <a:r>
              <a:rPr lang="en-US" altLang="zh-CN" dirty="0"/>
              <a:t>300GHz</a:t>
            </a:r>
            <a:r>
              <a:rPr lang="zh-CN" altLang="en-US" dirty="0"/>
              <a:t>频段</a:t>
            </a:r>
            <a:r>
              <a:rPr lang="en-US" altLang="zh-CN" dirty="0"/>
              <a:t>(</a:t>
            </a:r>
            <a:r>
              <a:rPr lang="zh-CN" altLang="en-US" dirty="0"/>
              <a:t>波长为</a:t>
            </a:r>
            <a:r>
              <a:rPr lang="en-US" altLang="zh-CN" dirty="0"/>
              <a:t>1</a:t>
            </a:r>
            <a:r>
              <a:rPr lang="zh-CN" altLang="en-US" dirty="0"/>
              <a:t>～</a:t>
            </a:r>
            <a:r>
              <a:rPr lang="en-US" altLang="zh-CN" dirty="0"/>
              <a:t>10mm)</a:t>
            </a:r>
            <a:r>
              <a:rPr lang="zh-CN" altLang="en-US" dirty="0"/>
              <a:t>。</a:t>
            </a:r>
            <a:endParaRPr lang="en-US" altLang="zh-CN" dirty="0"/>
          </a:p>
          <a:p>
            <a:pPr eaLnBrk="1" hangingPunct="1">
              <a:spcBef>
                <a:spcPct val="0"/>
              </a:spcBef>
            </a:pPr>
            <a:endParaRPr lang="en-US" altLang="zh-CN" dirty="0"/>
          </a:p>
          <a:p>
            <a:pPr eaLnBrk="1" hangingPunct="1">
              <a:spcBef>
                <a:spcPct val="0"/>
              </a:spcBef>
            </a:pPr>
            <a:r>
              <a:rPr lang="zh-CN" altLang="en-US" dirty="0"/>
              <a:t>融合的目的：目标检测或障碍物检测。</a:t>
            </a:r>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AE5B83-1E10-4466-A904-B76BCA01CCCA}" type="slidenum">
              <a:rPr lang="zh-CN" altLang="en-US" smtClean="0"/>
              <a:pPr/>
              <a:t>62</a:t>
            </a:fld>
            <a:endParaRPr lang="zh-CN" altLang="en-US"/>
          </a:p>
        </p:txBody>
      </p:sp>
    </p:spTree>
    <p:extLst>
      <p:ext uri="{BB962C8B-B14F-4D97-AF65-F5344CB8AC3E}">
        <p14:creationId xmlns:p14="http://schemas.microsoft.com/office/powerpoint/2010/main" val="3722141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自组网：动态添加、删除节点。 工作模式：主动、被动。高冗余：节点、网络链路、采集的数据。</a:t>
            </a:r>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3</a:t>
            </a:fld>
            <a:endParaRPr lang="zh-CN" altLang="en-US"/>
          </a:p>
        </p:txBody>
      </p:sp>
    </p:spTree>
    <p:extLst>
      <p:ext uri="{BB962C8B-B14F-4D97-AF65-F5344CB8AC3E}">
        <p14:creationId xmlns:p14="http://schemas.microsoft.com/office/powerpoint/2010/main" val="737381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美军联合情报信息系统</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4</a:t>
            </a:fld>
            <a:endParaRPr lang="zh-CN" altLang="en-US"/>
          </a:p>
        </p:txBody>
      </p:sp>
    </p:spTree>
    <p:extLst>
      <p:ext uri="{BB962C8B-B14F-4D97-AF65-F5344CB8AC3E}">
        <p14:creationId xmlns:p14="http://schemas.microsoft.com/office/powerpoint/2010/main" val="2541846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人是一个最复杂的，且自适应性极强的信息融合系统。</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6</a:t>
            </a:fld>
            <a:endParaRPr lang="zh-CN" altLang="en-US"/>
          </a:p>
        </p:txBody>
      </p:sp>
    </p:spTree>
    <p:extLst>
      <p:ext uri="{BB962C8B-B14F-4D97-AF65-F5344CB8AC3E}">
        <p14:creationId xmlns:p14="http://schemas.microsoft.com/office/powerpoint/2010/main" val="118302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确定权重是关键。</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28</a:t>
            </a:fld>
            <a:endParaRPr lang="zh-CN" altLang="en-US"/>
          </a:p>
        </p:txBody>
      </p:sp>
    </p:spTree>
    <p:extLst>
      <p:ext uri="{BB962C8B-B14F-4D97-AF65-F5344CB8AC3E}">
        <p14:creationId xmlns:p14="http://schemas.microsoft.com/office/powerpoint/2010/main" val="376123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确定权重是关键。</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29</a:t>
            </a:fld>
            <a:endParaRPr lang="zh-CN" altLang="en-US"/>
          </a:p>
        </p:txBody>
      </p:sp>
    </p:spTree>
    <p:extLst>
      <p:ext uri="{BB962C8B-B14F-4D97-AF65-F5344CB8AC3E}">
        <p14:creationId xmlns:p14="http://schemas.microsoft.com/office/powerpoint/2010/main" val="65250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证据理论是由哈佛大学数学家</a:t>
            </a:r>
            <a:r>
              <a:rPr lang="en-US" altLang="zh-CN" sz="1200" b="0" i="0" kern="1200" dirty="0">
                <a:solidFill>
                  <a:schemeClr val="tx1"/>
                </a:solidFill>
                <a:effectLst/>
                <a:latin typeface="+mn-lt"/>
                <a:ea typeface="+mn-ea"/>
                <a:cs typeface="+mn-cs"/>
              </a:rPr>
              <a:t>Dempster</a:t>
            </a:r>
            <a:r>
              <a:rPr lang="zh-CN" altLang="en-US" sz="1200" b="0" i="0" kern="1200" dirty="0">
                <a:solidFill>
                  <a:schemeClr val="tx1"/>
                </a:solidFill>
                <a:effectLst/>
                <a:latin typeface="+mn-lt"/>
                <a:ea typeface="+mn-ea"/>
                <a:cs typeface="+mn-cs"/>
              </a:rPr>
              <a:t>（德普斯特）于</a:t>
            </a:r>
            <a:r>
              <a:rPr lang="en-US" altLang="zh-CN" sz="1200" b="0" i="0" kern="1200" dirty="0">
                <a:solidFill>
                  <a:schemeClr val="tx1"/>
                </a:solidFill>
                <a:effectLst/>
                <a:latin typeface="+mn-lt"/>
                <a:ea typeface="+mn-ea"/>
                <a:cs typeface="+mn-cs"/>
              </a:rPr>
              <a:t>1967</a:t>
            </a:r>
            <a:r>
              <a:rPr lang="zh-CN" altLang="en-US" sz="1200" b="0" i="0" kern="1200" dirty="0">
                <a:solidFill>
                  <a:schemeClr val="tx1"/>
                </a:solidFill>
                <a:effectLst/>
                <a:latin typeface="+mn-lt"/>
                <a:ea typeface="+mn-ea"/>
                <a:cs typeface="+mn-cs"/>
              </a:rPr>
              <a:t>年首先提出，由他的学生</a:t>
            </a:r>
            <a:r>
              <a:rPr lang="en-US" altLang="zh-CN" sz="1200" b="0" i="0" kern="1200" dirty="0">
                <a:solidFill>
                  <a:schemeClr val="tx1"/>
                </a:solidFill>
                <a:effectLst/>
                <a:latin typeface="+mn-lt"/>
                <a:ea typeface="+mn-ea"/>
                <a:cs typeface="+mn-cs"/>
              </a:rPr>
              <a:t>Shafer</a:t>
            </a:r>
            <a:r>
              <a:rPr lang="zh-CN" altLang="en-US" sz="1200" b="0" i="0" kern="1200" dirty="0">
                <a:solidFill>
                  <a:schemeClr val="tx1"/>
                </a:solidFill>
                <a:effectLst/>
                <a:latin typeface="+mn-lt"/>
                <a:ea typeface="+mn-ea"/>
                <a:cs typeface="+mn-cs"/>
              </a:rPr>
              <a:t>（沙佛）于</a:t>
            </a:r>
            <a:r>
              <a:rPr lang="en-US" altLang="zh-CN" sz="1200" b="0" i="0" kern="1200" dirty="0">
                <a:solidFill>
                  <a:schemeClr val="tx1"/>
                </a:solidFill>
                <a:effectLst/>
                <a:latin typeface="+mn-lt"/>
                <a:ea typeface="+mn-ea"/>
                <a:cs typeface="+mn-cs"/>
              </a:rPr>
              <a:t>1976</a:t>
            </a:r>
            <a:r>
              <a:rPr lang="zh-CN" altLang="en-US" sz="1200" b="0" i="0" kern="1200" dirty="0">
                <a:solidFill>
                  <a:schemeClr val="tx1"/>
                </a:solidFill>
                <a:effectLst/>
                <a:latin typeface="+mn-lt"/>
                <a:ea typeface="+mn-ea"/>
                <a:cs typeface="+mn-cs"/>
              </a:rPr>
              <a:t>年进一步发展起来的一种不精确推理理论，属于人工智能范畴，最早应用于</a:t>
            </a:r>
            <a:r>
              <a:rPr lang="zh-CN" altLang="en-US" sz="1200" b="0" i="0" u="none" strike="noStrike" kern="1200" dirty="0">
                <a:solidFill>
                  <a:schemeClr val="tx1"/>
                </a:solidFill>
                <a:effectLst/>
                <a:latin typeface="+mn-lt"/>
                <a:ea typeface="+mn-ea"/>
                <a:cs typeface="+mn-cs"/>
                <a:hlinkClick r:id="rId3"/>
              </a:rPr>
              <a:t>专家系统</a:t>
            </a:r>
            <a:r>
              <a:rPr lang="zh-CN" altLang="en-US" sz="1200" b="0" i="0" kern="1200" dirty="0">
                <a:solidFill>
                  <a:schemeClr val="tx1"/>
                </a:solidFill>
                <a:effectLst/>
                <a:latin typeface="+mn-lt"/>
                <a:ea typeface="+mn-ea"/>
                <a:cs typeface="+mn-cs"/>
              </a:rPr>
              <a:t>中，具有处理不确定信息的能力。作为一种不确定推理方法，证据理论的主要特点是：满足比</a:t>
            </a:r>
            <a:r>
              <a:rPr lang="zh-CN" altLang="en-US" sz="1200" b="0" i="0" u="none" strike="noStrike" kern="1200" dirty="0">
                <a:solidFill>
                  <a:schemeClr val="tx1"/>
                </a:solidFill>
                <a:effectLst/>
                <a:latin typeface="+mn-lt"/>
                <a:ea typeface="+mn-ea"/>
                <a:cs typeface="+mn-cs"/>
                <a:hlinkClick r:id="rId4"/>
              </a:rPr>
              <a:t>贝叶斯</a:t>
            </a:r>
            <a:r>
              <a:rPr lang="zh-CN" altLang="en-US" sz="1200" b="0" i="0" kern="1200" dirty="0">
                <a:solidFill>
                  <a:schemeClr val="tx1"/>
                </a:solidFill>
                <a:effectLst/>
                <a:latin typeface="+mn-lt"/>
                <a:ea typeface="+mn-ea"/>
                <a:cs typeface="+mn-cs"/>
              </a:rPr>
              <a:t>概率论更弱的条件；具有直接表达“不确定”和“不知道”的能力。</a:t>
            </a:r>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31</a:t>
            </a:fld>
            <a:endParaRPr lang="zh-CN" altLang="en-US"/>
          </a:p>
        </p:txBody>
      </p:sp>
    </p:spTree>
    <p:extLst>
      <p:ext uri="{BB962C8B-B14F-4D97-AF65-F5344CB8AC3E}">
        <p14:creationId xmlns:p14="http://schemas.microsoft.com/office/powerpoint/2010/main" val="37635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犯罪嫌疑人是信息源，证人是传感器</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32</a:t>
            </a:fld>
            <a:endParaRPr lang="zh-CN" altLang="en-US"/>
          </a:p>
        </p:txBody>
      </p:sp>
    </p:spTree>
    <p:extLst>
      <p:ext uri="{BB962C8B-B14F-4D97-AF65-F5344CB8AC3E}">
        <p14:creationId xmlns:p14="http://schemas.microsoft.com/office/powerpoint/2010/main" val="3590076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33</a:t>
            </a:fld>
            <a:endParaRPr lang="zh-CN" altLang="en-US"/>
          </a:p>
        </p:txBody>
      </p:sp>
    </p:spTree>
    <p:extLst>
      <p:ext uri="{BB962C8B-B14F-4D97-AF65-F5344CB8AC3E}">
        <p14:creationId xmlns:p14="http://schemas.microsoft.com/office/powerpoint/2010/main" val="333604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4E308B0-895D-4F98-85C4-FC872D966867}" type="datetimeFigureOut">
              <a:rPr lang="zh-CN" altLang="en-US"/>
              <a:pPr>
                <a:defRPr/>
              </a:pPr>
              <a:t>2024/3/11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E06E22-88A8-4AAF-ACB3-C03C69D3FB96}" type="slidenum">
              <a:rPr lang="zh-CN" altLang="en-US"/>
              <a:pPr>
                <a:defRPr/>
              </a:pPr>
              <a:t>‹#›</a:t>
            </a:fld>
            <a:endParaRPr lang="zh-CN" altLang="en-US"/>
          </a:p>
        </p:txBody>
      </p:sp>
    </p:spTree>
    <p:extLst>
      <p:ext uri="{BB962C8B-B14F-4D97-AF65-F5344CB8AC3E}">
        <p14:creationId xmlns:p14="http://schemas.microsoft.com/office/powerpoint/2010/main" val="365693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F8A4867-1CB1-4613-8197-F37F01EC62B5}" type="datetimeFigureOut">
              <a:rPr lang="zh-CN" altLang="en-US"/>
              <a:pPr>
                <a:defRPr/>
              </a:pPr>
              <a:t>2024/3/11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F65B5DE-644E-46ED-9012-DB3533983998}" type="slidenum">
              <a:rPr lang="zh-CN" altLang="en-US"/>
              <a:pPr>
                <a:defRPr/>
              </a:pPr>
              <a:t>‹#›</a:t>
            </a:fld>
            <a:endParaRPr lang="zh-CN" altLang="en-US"/>
          </a:p>
        </p:txBody>
      </p:sp>
    </p:spTree>
    <p:extLst>
      <p:ext uri="{BB962C8B-B14F-4D97-AF65-F5344CB8AC3E}">
        <p14:creationId xmlns:p14="http://schemas.microsoft.com/office/powerpoint/2010/main" val="242025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1967AC1-115E-48E2-9710-6CF2A2F72DBE}" type="datetimeFigureOut">
              <a:rPr lang="zh-CN" altLang="en-US"/>
              <a:pPr>
                <a:defRPr/>
              </a:pPr>
              <a:t>2024/3/11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F9C0007-C4CE-40BE-B61D-E41D02855683}" type="slidenum">
              <a:rPr lang="zh-CN" altLang="en-US"/>
              <a:pPr>
                <a:defRPr/>
              </a:pPr>
              <a:t>‹#›</a:t>
            </a:fld>
            <a:endParaRPr lang="zh-CN" altLang="en-US"/>
          </a:p>
        </p:txBody>
      </p:sp>
    </p:spTree>
    <p:extLst>
      <p:ext uri="{BB962C8B-B14F-4D97-AF65-F5344CB8AC3E}">
        <p14:creationId xmlns:p14="http://schemas.microsoft.com/office/powerpoint/2010/main" val="122170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B464DBF-4EAD-4377-AF7E-A30F5C66596E}" type="datetimeFigureOut">
              <a:rPr lang="zh-CN" altLang="en-US"/>
              <a:pPr>
                <a:defRPr/>
              </a:pPr>
              <a:t>2024/3/11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479CEC-952D-4E9A-ACA3-87D6119A6727}" type="slidenum">
              <a:rPr lang="zh-CN" altLang="en-US"/>
              <a:pPr>
                <a:defRPr/>
              </a:pPr>
              <a:t>‹#›</a:t>
            </a:fld>
            <a:endParaRPr lang="zh-CN" altLang="en-US"/>
          </a:p>
        </p:txBody>
      </p:sp>
    </p:spTree>
    <p:extLst>
      <p:ext uri="{BB962C8B-B14F-4D97-AF65-F5344CB8AC3E}">
        <p14:creationId xmlns:p14="http://schemas.microsoft.com/office/powerpoint/2010/main" val="392262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D740EEB-DDE9-4149-B2DE-C74573738542}" type="datetimeFigureOut">
              <a:rPr lang="zh-CN" altLang="en-US"/>
              <a:pPr>
                <a:defRPr/>
              </a:pPr>
              <a:t>2024/3/11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059793-B9A6-487A-9B4C-826FBD7C8A66}" type="slidenum">
              <a:rPr lang="zh-CN" altLang="en-US"/>
              <a:pPr>
                <a:defRPr/>
              </a:pPr>
              <a:t>‹#›</a:t>
            </a:fld>
            <a:endParaRPr lang="zh-CN" altLang="en-US"/>
          </a:p>
        </p:txBody>
      </p:sp>
    </p:spTree>
    <p:extLst>
      <p:ext uri="{BB962C8B-B14F-4D97-AF65-F5344CB8AC3E}">
        <p14:creationId xmlns:p14="http://schemas.microsoft.com/office/powerpoint/2010/main" val="50604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DB3B447-CF45-4E23-A6CC-10DDD6356675}" type="datetimeFigureOut">
              <a:rPr lang="zh-CN" altLang="en-US"/>
              <a:pPr>
                <a:defRPr/>
              </a:pPr>
              <a:t>2024/3/11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F4855A-FB07-4AAC-B4D4-2D9EB16C1000}" type="slidenum">
              <a:rPr lang="zh-CN" altLang="en-US"/>
              <a:pPr>
                <a:defRPr/>
              </a:pPr>
              <a:t>‹#›</a:t>
            </a:fld>
            <a:endParaRPr lang="zh-CN" altLang="en-US"/>
          </a:p>
        </p:txBody>
      </p:sp>
    </p:spTree>
    <p:extLst>
      <p:ext uri="{BB962C8B-B14F-4D97-AF65-F5344CB8AC3E}">
        <p14:creationId xmlns:p14="http://schemas.microsoft.com/office/powerpoint/2010/main" val="37890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7D4AA54-F508-4381-9793-E4CCD8185C84}" type="datetimeFigureOut">
              <a:rPr lang="zh-CN" altLang="en-US"/>
              <a:pPr>
                <a:defRPr/>
              </a:pPr>
              <a:t>2024/3/11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B406372-DF62-4696-A75C-1DFA4207DB4E}" type="slidenum">
              <a:rPr lang="zh-CN" altLang="en-US"/>
              <a:pPr>
                <a:defRPr/>
              </a:pPr>
              <a:t>‹#›</a:t>
            </a:fld>
            <a:endParaRPr lang="zh-CN" altLang="en-US"/>
          </a:p>
        </p:txBody>
      </p:sp>
    </p:spTree>
    <p:extLst>
      <p:ext uri="{BB962C8B-B14F-4D97-AF65-F5344CB8AC3E}">
        <p14:creationId xmlns:p14="http://schemas.microsoft.com/office/powerpoint/2010/main" val="411008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BFEC2C0-8209-481B-A27F-60E5CA18240E}" type="datetimeFigureOut">
              <a:rPr lang="zh-CN" altLang="en-US"/>
              <a:pPr>
                <a:defRPr/>
              </a:pPr>
              <a:t>2024/3/11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63068D0-2DFB-412E-8A82-5A17271CD0B4}" type="slidenum">
              <a:rPr lang="zh-CN" altLang="en-US"/>
              <a:pPr>
                <a:defRPr/>
              </a:pPr>
              <a:t>‹#›</a:t>
            </a:fld>
            <a:endParaRPr lang="zh-CN" altLang="en-US"/>
          </a:p>
        </p:txBody>
      </p:sp>
    </p:spTree>
    <p:extLst>
      <p:ext uri="{BB962C8B-B14F-4D97-AF65-F5344CB8AC3E}">
        <p14:creationId xmlns:p14="http://schemas.microsoft.com/office/powerpoint/2010/main" val="179618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25728BB-4897-4CC7-A778-DD9A5A9D96BF}" type="datetimeFigureOut">
              <a:rPr lang="zh-CN" altLang="en-US"/>
              <a:pPr>
                <a:defRPr/>
              </a:pPr>
              <a:t>2024/3/11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41855CA-FC25-401E-92CC-8DB54722CBB4}" type="slidenum">
              <a:rPr lang="zh-CN" altLang="en-US"/>
              <a:pPr>
                <a:defRPr/>
              </a:pPr>
              <a:t>‹#›</a:t>
            </a:fld>
            <a:endParaRPr lang="zh-CN" altLang="en-US"/>
          </a:p>
        </p:txBody>
      </p:sp>
    </p:spTree>
    <p:extLst>
      <p:ext uri="{BB962C8B-B14F-4D97-AF65-F5344CB8AC3E}">
        <p14:creationId xmlns:p14="http://schemas.microsoft.com/office/powerpoint/2010/main" val="95875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9682D5B-3B80-4D95-8C96-59BC862990BB}" type="datetimeFigureOut">
              <a:rPr lang="zh-CN" altLang="en-US"/>
              <a:pPr>
                <a:defRPr/>
              </a:pPr>
              <a:t>2024/3/11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A0C8FB6-A2DD-461A-AA3C-9EC571630080}" type="slidenum">
              <a:rPr lang="zh-CN" altLang="en-US"/>
              <a:pPr>
                <a:defRPr/>
              </a:pPr>
              <a:t>‹#›</a:t>
            </a:fld>
            <a:endParaRPr lang="zh-CN" altLang="en-US"/>
          </a:p>
        </p:txBody>
      </p:sp>
    </p:spTree>
    <p:extLst>
      <p:ext uri="{BB962C8B-B14F-4D97-AF65-F5344CB8AC3E}">
        <p14:creationId xmlns:p14="http://schemas.microsoft.com/office/powerpoint/2010/main" val="289962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411FDEF-3DEB-41E7-B9C3-49573CA84367}" type="datetimeFigureOut">
              <a:rPr lang="zh-CN" altLang="en-US"/>
              <a:pPr>
                <a:defRPr/>
              </a:pPr>
              <a:t>2024/3/11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DCAAF95-2734-4BAB-A79A-153842B87D30}" type="slidenum">
              <a:rPr lang="zh-CN" altLang="en-US"/>
              <a:pPr>
                <a:defRPr/>
              </a:pPr>
              <a:t>‹#›</a:t>
            </a:fld>
            <a:endParaRPr lang="zh-CN" altLang="en-US"/>
          </a:p>
        </p:txBody>
      </p:sp>
    </p:spTree>
    <p:extLst>
      <p:ext uri="{BB962C8B-B14F-4D97-AF65-F5344CB8AC3E}">
        <p14:creationId xmlns:p14="http://schemas.microsoft.com/office/powerpoint/2010/main" val="25020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154489C-4FB3-4C13-B995-12F04CEDC57C}" type="datetimeFigureOut">
              <a:rPr lang="zh-CN" altLang="en-US"/>
              <a:pPr>
                <a:defRPr/>
              </a:pPr>
              <a:t>2024/3/11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289A583-CC96-4AD4-B5E3-BCC83361348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11188" y="1311275"/>
            <a:ext cx="7772400" cy="1470025"/>
          </a:xfrm>
        </p:spPr>
        <p:txBody>
          <a:bodyPr/>
          <a:lstStyle/>
          <a:p>
            <a:pPr eaLnBrk="1" hangingPunct="1"/>
            <a:r>
              <a:rPr lang="zh-CN" altLang="en-US"/>
              <a:t>信息与知识获取 </a:t>
            </a:r>
            <a:r>
              <a:rPr lang="en-US" altLang="zh-CN"/>
              <a:t>–</a:t>
            </a:r>
            <a:r>
              <a:rPr lang="zh-CN" altLang="en-US"/>
              <a:t> </a:t>
            </a:r>
            <a:br>
              <a:rPr lang="en-US" altLang="zh-CN"/>
            </a:br>
            <a:r>
              <a:rPr lang="zh-CN" altLang="en-US"/>
              <a:t>第三章 信息融合</a:t>
            </a:r>
          </a:p>
        </p:txBody>
      </p:sp>
      <p:sp>
        <p:nvSpPr>
          <p:cNvPr id="5" name="副标题 2"/>
          <p:cNvSpPr>
            <a:spLocks noGrp="1"/>
          </p:cNvSpPr>
          <p:nvPr>
            <p:ph type="subTitle" idx="1"/>
          </p:nvPr>
        </p:nvSpPr>
        <p:spPr>
          <a:xfrm>
            <a:off x="1371600" y="4005263"/>
            <a:ext cx="6400800" cy="1752600"/>
          </a:xfrm>
        </p:spPr>
        <p:txBody>
          <a:bodyPr rtlCol="0">
            <a:normAutofit/>
          </a:bodyPr>
          <a:lstStyle/>
          <a:p>
            <a:pPr eaLnBrk="1" fontAlgn="auto" hangingPunct="1">
              <a:spcAft>
                <a:spcPts val="0"/>
              </a:spcAft>
              <a:buFont typeface="Arial" pitchFamily="34" charset="0"/>
              <a:buNone/>
              <a:defRPr/>
            </a:pPr>
            <a:r>
              <a:rPr lang="zh-CN" altLang="en-US" dirty="0"/>
              <a:t>计算机学院</a:t>
            </a:r>
            <a:endParaRPr lang="en-US" altLang="zh-CN" dirty="0"/>
          </a:p>
          <a:p>
            <a:pPr eaLnBrk="1" fontAlgn="auto" hangingPunct="1">
              <a:spcAft>
                <a:spcPts val="0"/>
              </a:spcAft>
              <a:buFont typeface="Arial" pitchFamily="34" charset="0"/>
              <a:buNone/>
              <a:defRPr/>
            </a:pPr>
            <a:r>
              <a:rPr lang="zh-CN" altLang="en-US" dirty="0"/>
              <a:t>刘传昌</a:t>
            </a:r>
            <a:endParaRPr lang="en-US" altLang="zh-CN" dirty="0"/>
          </a:p>
          <a:p>
            <a:pPr eaLnBrk="1" fontAlgn="auto" hangingPunct="1">
              <a:spcAft>
                <a:spcPts val="0"/>
              </a:spcAft>
              <a:buFont typeface="Arial" pitchFamily="34" charset="0"/>
              <a:buNone/>
              <a:defRPr/>
            </a:pPr>
            <a:r>
              <a:rPr lang="en-US" altLang="zh-CN" dirty="0"/>
              <a:t>lcc3265@bupt.edu.cn</a:t>
            </a:r>
            <a:endParaRPr lang="zh-CN" altLang="en-US" dirty="0"/>
          </a:p>
        </p:txBody>
      </p:sp>
    </p:spTree>
    <p:extLst>
      <p:ext uri="{BB962C8B-B14F-4D97-AF65-F5344CB8AC3E}">
        <p14:creationId xmlns:p14="http://schemas.microsoft.com/office/powerpoint/2010/main" val="239301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p:txBody>
          <a:bodyPr/>
          <a:lstStyle/>
          <a:p>
            <a:pPr eaLnBrk="1" hangingPunct="1"/>
            <a:r>
              <a:rPr lang="zh-CN" altLang="en-US" dirty="0"/>
              <a:t>信息融合的另一种普遍说法是</a:t>
            </a:r>
            <a:r>
              <a:rPr lang="zh-CN" altLang="en-US" b="1" dirty="0"/>
              <a:t>数据融合</a:t>
            </a:r>
            <a:r>
              <a:rPr lang="zh-CN" altLang="en-US" dirty="0"/>
              <a:t>，但就内涵而言，</a:t>
            </a:r>
            <a:r>
              <a:rPr lang="zh-CN" altLang="en-US" b="1" dirty="0"/>
              <a:t>信息融合更广泛</a:t>
            </a:r>
            <a:r>
              <a:rPr lang="zh-CN" altLang="en-US" dirty="0"/>
              <a:t>、更确切、更合理、更具有概括性，因为它不仅包括数据，而且也包括信号和知识。</a:t>
            </a:r>
          </a:p>
        </p:txBody>
      </p:sp>
    </p:spTree>
  </p:cSld>
  <p:clrMapOvr>
    <a:masterClrMapping/>
  </p:clrMapOvr>
  <mc:AlternateContent xmlns:mc="http://schemas.openxmlformats.org/markup-compatibility/2006" xmlns:p14="http://schemas.microsoft.com/office/powerpoint/2010/main">
    <mc:Choice Requires="p14">
      <p:transition spd="slow" p14:dur="2000" advTm="40644"/>
    </mc:Choice>
    <mc:Fallback xmlns="">
      <p:transition spd="slow" advTm="406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25963"/>
          </a:xfrm>
        </p:spPr>
        <p:txBody>
          <a:bodyPr rtlCol="0">
            <a:normAutofit fontScale="92500" lnSpcReduction="10000"/>
          </a:bodyPr>
          <a:lstStyle/>
          <a:p>
            <a:pPr eaLnBrk="1" fontAlgn="auto" hangingPunct="1">
              <a:spcAft>
                <a:spcPts val="0"/>
              </a:spcAft>
              <a:defRPr/>
            </a:pPr>
            <a:r>
              <a:rPr lang="zh-CN" altLang="en-US" b="1" dirty="0"/>
              <a:t>信息融合的基本原理与</a:t>
            </a:r>
            <a:r>
              <a:rPr lang="zh-CN" altLang="en-US" dirty="0"/>
              <a:t>人脑综合处理信息一样，充分利用多个传感器资源，通过对传感器及其观测信息的合理分配和使用，把多个传感器在</a:t>
            </a:r>
            <a:r>
              <a:rPr lang="zh-CN" altLang="en-US" b="1" dirty="0"/>
              <a:t>空间和时间</a:t>
            </a:r>
            <a:r>
              <a:rPr lang="zh-CN" altLang="en-US" dirty="0"/>
              <a:t>上的</a:t>
            </a:r>
            <a:r>
              <a:rPr lang="zh-CN" altLang="en-US" b="1" dirty="0"/>
              <a:t>冗余</a:t>
            </a:r>
            <a:r>
              <a:rPr lang="zh-CN" altLang="en-US" dirty="0"/>
              <a:t>或者</a:t>
            </a:r>
            <a:r>
              <a:rPr lang="zh-CN" altLang="en-US" b="1" dirty="0"/>
              <a:t>互补</a:t>
            </a:r>
            <a:r>
              <a:rPr lang="zh-CN" altLang="en-US" dirty="0"/>
              <a:t>信息依据某种准则来进行</a:t>
            </a:r>
            <a:r>
              <a:rPr lang="zh-CN" altLang="en-US" b="1" dirty="0"/>
              <a:t>融合</a:t>
            </a:r>
            <a:r>
              <a:rPr lang="zh-CN" altLang="en-US" dirty="0"/>
              <a:t>，以获得被测对象的</a:t>
            </a:r>
            <a:r>
              <a:rPr lang="zh-CN" altLang="en-US" b="1" dirty="0"/>
              <a:t>一致性解释</a:t>
            </a:r>
            <a:r>
              <a:rPr lang="zh-CN" altLang="en-US" dirty="0"/>
              <a:t>或描述。</a:t>
            </a:r>
            <a:endParaRPr lang="en-US" altLang="zh-CN" dirty="0"/>
          </a:p>
          <a:p>
            <a:pPr eaLnBrk="1" fontAlgn="auto" hangingPunct="1">
              <a:spcAft>
                <a:spcPts val="0"/>
              </a:spcAft>
              <a:defRPr/>
            </a:pPr>
            <a:r>
              <a:rPr lang="zh-CN" altLang="en-US" dirty="0"/>
              <a:t>其基本目标是通过数据组合而不是出现在输入信息中的任何个别元素，推导出更多的信息，是</a:t>
            </a:r>
            <a:r>
              <a:rPr lang="zh-CN" altLang="en-US" b="1" dirty="0"/>
              <a:t>最佳协同作用的结果</a:t>
            </a:r>
            <a:r>
              <a:rPr lang="zh-CN" altLang="en-US" dirty="0"/>
              <a:t>，即利用多个传感器共同或联合操作的优势，提高传感器的有效性。</a:t>
            </a:r>
          </a:p>
        </p:txBody>
      </p:sp>
    </p:spTree>
  </p:cSld>
  <p:clrMapOvr>
    <a:masterClrMapping/>
  </p:clrMapOvr>
  <mc:AlternateContent xmlns:mc="http://schemas.openxmlformats.org/markup-compatibility/2006" xmlns:p14="http://schemas.microsoft.com/office/powerpoint/2010/main">
    <mc:Choice Requires="p14">
      <p:transition spd="slow" p14:dur="2000" advTm="242544"/>
    </mc:Choice>
    <mc:Fallback xmlns="">
      <p:transition spd="slow" advTm="2425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457200" y="1268760"/>
            <a:ext cx="8229600" cy="4525963"/>
          </a:xfrm>
        </p:spPr>
        <p:txBody>
          <a:bodyPr/>
          <a:lstStyle/>
          <a:p>
            <a:pPr eaLnBrk="1" hangingPunct="1"/>
            <a:r>
              <a:rPr lang="zh-CN" altLang="en-US" dirty="0"/>
              <a:t>信息融合的</a:t>
            </a:r>
            <a:r>
              <a:rPr lang="zh-CN" altLang="en-US" b="1" dirty="0"/>
              <a:t>信息源</a:t>
            </a:r>
            <a:r>
              <a:rPr lang="zh-CN" altLang="en-US" dirty="0"/>
              <a:t>可能来自：</a:t>
            </a:r>
          </a:p>
          <a:p>
            <a:pPr lvl="1" eaLnBrk="1" hangingPunct="1"/>
            <a:r>
              <a:rPr lang="zh-CN" altLang="en-US" dirty="0"/>
              <a:t>物理传感器：主动传感器如雷达和激光雷达等，被动传感器如红外、可见光谱、声音、磁、地震、化学和其它辐射等；</a:t>
            </a:r>
          </a:p>
          <a:p>
            <a:pPr lvl="1" eaLnBrk="1" hangingPunct="1"/>
            <a:r>
              <a:rPr lang="zh-CN" altLang="en-US" dirty="0"/>
              <a:t>人类信息源：操作员输入、监控、情报和先验知识；</a:t>
            </a:r>
          </a:p>
          <a:p>
            <a:pPr lvl="1" eaLnBrk="1" hangingPunct="1"/>
            <a:r>
              <a:rPr lang="zh-CN" altLang="en-US" dirty="0"/>
              <a:t>数据档案：操作数据、金融数据和气象数据等。</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26858"/>
    </mc:Choice>
    <mc:Fallback xmlns="">
      <p:transition spd="slow" advTm="12685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457200" y="1052736"/>
            <a:ext cx="8229600" cy="4525963"/>
          </a:xfrm>
        </p:spPr>
        <p:txBody>
          <a:bodyPr/>
          <a:lstStyle/>
          <a:p>
            <a:pPr eaLnBrk="1" hangingPunct="1"/>
            <a:r>
              <a:rPr lang="zh-CN" altLang="en-US" b="1" dirty="0"/>
              <a:t>信息源的信息格式</a:t>
            </a:r>
            <a:r>
              <a:rPr lang="zh-CN" altLang="en-US" dirty="0"/>
              <a:t>也是多种多样，有一维的、也有二维的和三维的；有先验知识、过去数据，也有当前数据；有较固定的数据库数据，也有随时间变化的情报数据。</a:t>
            </a:r>
            <a:endParaRPr lang="en-US" altLang="zh-CN" dirty="0"/>
          </a:p>
          <a:p>
            <a:pPr eaLnBrk="1" hangingPunct="1"/>
            <a:r>
              <a:rPr lang="zh-CN" altLang="en-US" dirty="0"/>
              <a:t>应用信息融合最多的是对多传感器的信息进行多级别、多方面、多层次的处理，即组合或融合来自多个传感器或其它信息源的数据，以获得综合的、更好的估计。</a:t>
            </a:r>
          </a:p>
        </p:txBody>
      </p:sp>
    </p:spTree>
  </p:cSld>
  <p:clrMapOvr>
    <a:masterClrMapping/>
  </p:clrMapOvr>
  <mc:AlternateContent xmlns:mc="http://schemas.openxmlformats.org/markup-compatibility/2006" xmlns:p14="http://schemas.microsoft.com/office/powerpoint/2010/main">
    <mc:Choice Requires="p14">
      <p:transition spd="slow" p14:dur="2000" advTm="51779"/>
    </mc:Choice>
    <mc:Fallback xmlns="">
      <p:transition spd="slow" advTm="5177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357313"/>
            <a:ext cx="8229600" cy="4768850"/>
          </a:xfrm>
        </p:spPr>
        <p:txBody>
          <a:bodyPr/>
          <a:lstStyle/>
          <a:p>
            <a:pPr eaLnBrk="1" hangingPunct="1"/>
            <a:r>
              <a:rPr lang="zh-CN" altLang="en-US"/>
              <a:t>使用</a:t>
            </a:r>
            <a:r>
              <a:rPr lang="zh-CN" altLang="en-US" b="1"/>
              <a:t>多传感器信息融合</a:t>
            </a:r>
            <a:r>
              <a:rPr lang="zh-CN" altLang="en-US"/>
              <a:t>的主要</a:t>
            </a:r>
            <a:r>
              <a:rPr lang="zh-CN" altLang="en-US" b="1"/>
              <a:t>优点</a:t>
            </a:r>
            <a:r>
              <a:rPr lang="zh-CN" altLang="en-US"/>
              <a:t>如下：</a:t>
            </a:r>
          </a:p>
          <a:p>
            <a:pPr marL="971550" lvl="1" indent="-514350" eaLnBrk="1" hangingPunct="1">
              <a:buFontTx/>
              <a:buAutoNum type="circleNumDbPlain"/>
            </a:pPr>
            <a:r>
              <a:rPr lang="zh-CN" altLang="en-US"/>
              <a:t>与只使用一种传感器相比，多传感器信息融合处理后可以获得有关周围环境</a:t>
            </a:r>
            <a:r>
              <a:rPr lang="zh-CN" altLang="en-US" b="1"/>
              <a:t>更准确、更全面</a:t>
            </a:r>
            <a:r>
              <a:rPr lang="zh-CN" altLang="en-US"/>
              <a:t>的信息。</a:t>
            </a:r>
          </a:p>
          <a:p>
            <a:pPr marL="971550" lvl="1" indent="-514350" eaLnBrk="1" hangingPunct="1">
              <a:buFontTx/>
              <a:buAutoNum type="circleNumDbPlain"/>
            </a:pPr>
            <a:r>
              <a:rPr lang="zh-CN" altLang="en-US"/>
              <a:t>一组相似的传感器采集的信息存在冗余性，这种</a:t>
            </a:r>
            <a:r>
              <a:rPr lang="zh-CN" altLang="en-US" b="1"/>
              <a:t>冗余性信息的适当融合</a:t>
            </a:r>
            <a:r>
              <a:rPr lang="zh-CN" altLang="en-US"/>
              <a:t>可以明显地抑制噪声，</a:t>
            </a:r>
            <a:r>
              <a:rPr lang="zh-CN" altLang="en-US" b="1"/>
              <a:t>降低信息的不确定性</a:t>
            </a:r>
            <a:r>
              <a:rPr lang="zh-CN" altLang="en-US"/>
              <a:t>。</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73569"/>
    </mc:Choice>
    <mc:Fallback xmlns="">
      <p:transition spd="slow" advTm="7356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980728"/>
            <a:ext cx="8229600" cy="4525963"/>
          </a:xfrm>
        </p:spPr>
        <p:txBody>
          <a:bodyPr rtlCol="0">
            <a:normAutofit lnSpcReduction="10000"/>
          </a:bodyPr>
          <a:lstStyle/>
          <a:p>
            <a:pPr marL="971550" lvl="1" indent="-514350" eaLnBrk="1" fontAlgn="auto" hangingPunct="1">
              <a:spcAft>
                <a:spcPts val="0"/>
              </a:spcAft>
              <a:buFont typeface="+mj-ea"/>
              <a:buAutoNum type="circleNumDbPlain" startAt="3"/>
              <a:defRPr/>
            </a:pPr>
            <a:r>
              <a:rPr lang="zh-CN" altLang="en-US" dirty="0"/>
              <a:t>不同类型传感器采集的信息具有明显的互补性，某些传感器提供密集的信息，例如摄像机给出的彩色信息。另一些传感器给出的是稀疏的信息，这种</a:t>
            </a:r>
            <a:r>
              <a:rPr lang="zh-CN" altLang="en-US" b="1" dirty="0"/>
              <a:t>互补性</a:t>
            </a:r>
            <a:r>
              <a:rPr lang="zh-CN" altLang="en-US" dirty="0"/>
              <a:t>经过适当处理后，可以补偿单一传感器的不准确性和测量范围的局限性。</a:t>
            </a:r>
          </a:p>
          <a:p>
            <a:pPr marL="971550" lvl="1" indent="-514350" eaLnBrk="1" fontAlgn="auto" hangingPunct="1">
              <a:spcAft>
                <a:spcPts val="0"/>
              </a:spcAft>
              <a:buFont typeface="+mj-ea"/>
              <a:buAutoNum type="circleNumDbPlain" startAt="3"/>
              <a:defRPr/>
            </a:pPr>
            <a:r>
              <a:rPr lang="zh-CN" altLang="en-US" dirty="0"/>
              <a:t>多传感器集成可增加系统的</a:t>
            </a:r>
            <a:r>
              <a:rPr lang="zh-CN" altLang="en-US" b="1" dirty="0"/>
              <a:t>可靠性</a:t>
            </a:r>
            <a:r>
              <a:rPr lang="zh-CN" altLang="en-US" dirty="0"/>
              <a:t>，某个或几个传感器失效时，系统仍能正常工作。</a:t>
            </a:r>
          </a:p>
          <a:p>
            <a:pPr marL="971550" lvl="1" indent="-514350" eaLnBrk="1" fontAlgn="auto" hangingPunct="1">
              <a:spcAft>
                <a:spcPts val="0"/>
              </a:spcAft>
              <a:buFont typeface="+mj-ea"/>
              <a:buAutoNum type="circleNumDbPlain" startAt="3"/>
              <a:defRPr/>
            </a:pPr>
            <a:r>
              <a:rPr lang="zh-CN" altLang="en-US" dirty="0"/>
              <a:t>与单独使用各种传感器相比，多传感器信息融合技术可以</a:t>
            </a:r>
            <a:r>
              <a:rPr lang="zh-CN" altLang="en-US" b="1" dirty="0"/>
              <a:t>更迅速、更经济</a:t>
            </a:r>
            <a:r>
              <a:rPr lang="zh-CN" altLang="en-US" dirty="0"/>
              <a:t>地获取有关环境的多种信息。</a:t>
            </a:r>
          </a:p>
          <a:p>
            <a:pPr eaLnBrk="1" fontAlgn="auto" hangingPunct="1">
              <a:spcAft>
                <a:spcPts val="0"/>
              </a:spcAft>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69885"/>
    </mc:Choice>
    <mc:Fallback xmlns="">
      <p:transition spd="slow" advTm="26988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57200" y="1340768"/>
            <a:ext cx="8229600" cy="4525963"/>
          </a:xfrm>
        </p:spPr>
        <p:txBody>
          <a:bodyPr/>
          <a:lstStyle/>
          <a:p>
            <a:pPr eaLnBrk="1" hangingPunct="1"/>
            <a:r>
              <a:rPr lang="zh-CN" altLang="en-US" dirty="0"/>
              <a:t>按照融合对象的层次不同，</a:t>
            </a:r>
            <a:r>
              <a:rPr lang="zh-CN" altLang="en-US" b="1" dirty="0"/>
              <a:t>信息融合的模式</a:t>
            </a:r>
            <a:r>
              <a:rPr lang="zh-CN" altLang="en-US" dirty="0"/>
              <a:t>有三种，即</a:t>
            </a:r>
            <a:endParaRPr lang="en-US" altLang="zh-CN" dirty="0"/>
          </a:p>
          <a:p>
            <a:pPr lvl="1" eaLnBrk="1" hangingPunct="1"/>
            <a:r>
              <a:rPr lang="zh-CN" altLang="en-US" dirty="0"/>
              <a:t>数据融合</a:t>
            </a:r>
            <a:endParaRPr lang="en-US" altLang="zh-CN" dirty="0"/>
          </a:p>
          <a:p>
            <a:pPr lvl="1" eaLnBrk="1" hangingPunct="1"/>
            <a:r>
              <a:rPr lang="zh-CN" altLang="en-US" dirty="0"/>
              <a:t>特征融合</a:t>
            </a:r>
            <a:endParaRPr lang="en-US" altLang="zh-CN" dirty="0"/>
          </a:p>
          <a:p>
            <a:pPr lvl="1" eaLnBrk="1" hangingPunct="1"/>
            <a:r>
              <a:rPr lang="zh-CN" altLang="en-US" dirty="0"/>
              <a:t>决策融合</a:t>
            </a:r>
            <a:endParaRPr lang="en-US" altLang="zh-CN" dirty="0"/>
          </a:p>
          <a:p>
            <a:pPr eaLnBrk="1" hangingPunct="1"/>
            <a:r>
              <a:rPr lang="zh-CN" altLang="en-US" dirty="0"/>
              <a:t>不同模式的信息融合</a:t>
            </a:r>
            <a:r>
              <a:rPr lang="zh-CN" altLang="en-US" b="1" dirty="0"/>
              <a:t>各有优缺点</a:t>
            </a:r>
            <a:r>
              <a:rPr lang="zh-CN" altLang="en-US" dirty="0"/>
              <a:t>，应根据不同的条件和使用要求，选择合适的模式。</a:t>
            </a:r>
          </a:p>
        </p:txBody>
      </p:sp>
      <p:sp>
        <p:nvSpPr>
          <p:cNvPr id="5" name="标题 1">
            <a:extLst>
              <a:ext uri="{FF2B5EF4-FFF2-40B4-BE49-F238E27FC236}">
                <a16:creationId xmlns:a16="http://schemas.microsoft.com/office/drawing/2014/main" id="{6B5BB5AC-EF7E-48B5-B498-E931DF1F8414}"/>
              </a:ext>
            </a:extLst>
          </p:cNvPr>
          <p:cNvSpPr>
            <a:spLocks noGrp="1"/>
          </p:cNvSpPr>
          <p:nvPr>
            <p:ph type="title"/>
          </p:nvPr>
        </p:nvSpPr>
        <p:spPr>
          <a:xfrm>
            <a:off x="457200" y="274638"/>
            <a:ext cx="8229600" cy="1143000"/>
          </a:xfrm>
        </p:spPr>
        <p:txBody>
          <a:bodyPr/>
          <a:lstStyle/>
          <a:p>
            <a:pPr eaLnBrk="1" hangingPunct="1"/>
            <a:r>
              <a:rPr lang="zh-CN" altLang="en-US" dirty="0"/>
              <a:t>信息融合模式</a:t>
            </a:r>
          </a:p>
        </p:txBody>
      </p:sp>
    </p:spTree>
  </p:cSld>
  <p:clrMapOvr>
    <a:masterClrMapping/>
  </p:clrMapOvr>
  <mc:AlternateContent xmlns:mc="http://schemas.openxmlformats.org/markup-compatibility/2006" xmlns:p14="http://schemas.microsoft.com/office/powerpoint/2010/main">
    <mc:Choice Requires="p14">
      <p:transition spd="slow" p14:dur="2000" advTm="42639"/>
    </mc:Choice>
    <mc:Fallback xmlns="">
      <p:transition spd="slow" advTm="4263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57200" y="125760"/>
            <a:ext cx="8229600" cy="1143000"/>
          </a:xfrm>
        </p:spPr>
        <p:txBody>
          <a:bodyPr/>
          <a:lstStyle/>
          <a:p>
            <a:pPr eaLnBrk="1" hangingPunct="1"/>
            <a:r>
              <a:rPr lang="zh-CN" altLang="en-US" b="1" dirty="0"/>
              <a:t>数据融合</a:t>
            </a:r>
          </a:p>
        </p:txBody>
      </p:sp>
      <p:sp>
        <p:nvSpPr>
          <p:cNvPr id="17411" name="内容占位符 2"/>
          <p:cNvSpPr>
            <a:spLocks noGrp="1"/>
          </p:cNvSpPr>
          <p:nvPr>
            <p:ph idx="1"/>
          </p:nvPr>
        </p:nvSpPr>
        <p:spPr>
          <a:xfrm>
            <a:off x="457200" y="1196752"/>
            <a:ext cx="8229600" cy="2044824"/>
          </a:xfrm>
        </p:spPr>
        <p:txBody>
          <a:bodyPr/>
          <a:lstStyle/>
          <a:p>
            <a:pPr eaLnBrk="1" hangingPunct="1"/>
            <a:r>
              <a:rPr lang="zh-CN" altLang="en-US" dirty="0"/>
              <a:t>数据融合是</a:t>
            </a:r>
            <a:r>
              <a:rPr lang="zh-CN" altLang="en-US" b="1" dirty="0"/>
              <a:t>最低层次</a:t>
            </a:r>
            <a:r>
              <a:rPr lang="zh-CN" altLang="en-US" dirty="0"/>
              <a:t>的融合，是在采集到的</a:t>
            </a:r>
            <a:r>
              <a:rPr lang="zh-CN" altLang="en-US" b="1" dirty="0"/>
              <a:t>传感器原始信息</a:t>
            </a:r>
            <a:r>
              <a:rPr lang="zh-CN" altLang="en-US" dirty="0"/>
              <a:t>层次上（未经处理或只做很小的处理）进行信息的分析和综合，如下图所示。</a:t>
            </a:r>
            <a:endParaRPr lang="en-US" altLang="zh-CN" dirty="0"/>
          </a:p>
        </p:txBody>
      </p:sp>
      <p:pic>
        <p:nvPicPr>
          <p:cNvPr id="5" name="图片 2">
            <a:extLst>
              <a:ext uri="{FF2B5EF4-FFF2-40B4-BE49-F238E27FC236}">
                <a16:creationId xmlns:a16="http://schemas.microsoft.com/office/drawing/2014/main" id="{8F82D96A-C920-4205-A7E1-0651297DD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73177"/>
            <a:ext cx="7632848" cy="368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2486"/>
    </mc:Choice>
    <mc:Fallback xmlns="">
      <p:transition spd="slow" advTm="3248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特点</a:t>
            </a:r>
          </a:p>
        </p:txBody>
      </p:sp>
      <p:sp>
        <p:nvSpPr>
          <p:cNvPr id="19459" name="内容占位符 2"/>
          <p:cNvSpPr>
            <a:spLocks noGrp="1"/>
          </p:cNvSpPr>
          <p:nvPr>
            <p:ph idx="1"/>
          </p:nvPr>
        </p:nvSpPr>
        <p:spPr/>
        <p:txBody>
          <a:bodyPr/>
          <a:lstStyle/>
          <a:p>
            <a:pPr eaLnBrk="1" hangingPunct="1"/>
            <a:r>
              <a:rPr lang="zh-CN" altLang="en-US"/>
              <a:t>要求多个传感器观测的是同一物理量，否则需要进行尺度校准。</a:t>
            </a:r>
            <a:endParaRPr lang="en-US" altLang="zh-CN"/>
          </a:p>
          <a:p>
            <a:pPr eaLnBrk="1" hangingPunct="1"/>
            <a:r>
              <a:rPr lang="zh-CN" altLang="en-US"/>
              <a:t>数据丢失少，较为准确。</a:t>
            </a:r>
            <a:endParaRPr lang="en-US" altLang="zh-CN"/>
          </a:p>
          <a:p>
            <a:pPr eaLnBrk="1" hangingPunct="1"/>
            <a:r>
              <a:rPr lang="zh-CN" altLang="en-US"/>
              <a:t>计算量大，对系统通信带宽要求较高。</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89303"/>
    </mc:Choice>
    <mc:Fallback xmlns="">
      <p:transition spd="slow" advTm="8930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b="1"/>
              <a:t>特征融合</a:t>
            </a:r>
          </a:p>
        </p:txBody>
      </p:sp>
      <p:sp>
        <p:nvSpPr>
          <p:cNvPr id="20483" name="内容占位符 2"/>
          <p:cNvSpPr>
            <a:spLocks noGrp="1"/>
          </p:cNvSpPr>
          <p:nvPr>
            <p:ph idx="1"/>
          </p:nvPr>
        </p:nvSpPr>
        <p:spPr>
          <a:xfrm>
            <a:off x="457200" y="1268760"/>
            <a:ext cx="8229600" cy="1468760"/>
          </a:xfrm>
        </p:spPr>
        <p:txBody>
          <a:bodyPr/>
          <a:lstStyle/>
          <a:p>
            <a:pPr eaLnBrk="1" hangingPunct="1"/>
            <a:r>
              <a:rPr lang="zh-CN" altLang="en-US" dirty="0"/>
              <a:t>特征融合是对传感器的原始信息进行预处理，并</a:t>
            </a:r>
            <a:r>
              <a:rPr lang="zh-CN" altLang="en-US" b="1" dirty="0"/>
              <a:t>提取特征信息后</a:t>
            </a:r>
            <a:r>
              <a:rPr lang="zh-CN" altLang="en-US" dirty="0"/>
              <a:t>，再进行综合分析和处理，如下图所示。</a:t>
            </a:r>
          </a:p>
        </p:txBody>
      </p:sp>
      <p:pic>
        <p:nvPicPr>
          <p:cNvPr id="5" name="图片 3">
            <a:extLst>
              <a:ext uri="{FF2B5EF4-FFF2-40B4-BE49-F238E27FC236}">
                <a16:creationId xmlns:a16="http://schemas.microsoft.com/office/drawing/2014/main" id="{35F6F584-5346-4C16-A1A5-66AE3A1B4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10477"/>
            <a:ext cx="8201030" cy="342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0964"/>
    </mc:Choice>
    <mc:Fallback xmlns="">
      <p:transition spd="slow" advTm="3096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5888"/>
            <a:ext cx="8229600" cy="792162"/>
          </a:xfrm>
        </p:spPr>
        <p:txBody>
          <a:bodyPr/>
          <a:lstStyle/>
          <a:p>
            <a:pPr eaLnBrk="1" hangingPunct="1"/>
            <a:r>
              <a:rPr lang="zh-CN" altLang="en-US" dirty="0"/>
              <a:t>信息传感知识点</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960438"/>
            <a:ext cx="7400925"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41352"/>
      </p:ext>
    </p:extLst>
  </p:cSld>
  <p:clrMapOvr>
    <a:masterClrMapping/>
  </p:clrMapOvr>
  <p:transition spd="slow" advTm="132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特点</a:t>
            </a:r>
          </a:p>
        </p:txBody>
      </p:sp>
      <p:sp>
        <p:nvSpPr>
          <p:cNvPr id="22531" name="内容占位符 2"/>
          <p:cNvSpPr>
            <a:spLocks noGrp="1"/>
          </p:cNvSpPr>
          <p:nvPr>
            <p:ph idx="1"/>
          </p:nvPr>
        </p:nvSpPr>
        <p:spPr/>
        <p:txBody>
          <a:bodyPr/>
          <a:lstStyle/>
          <a:p>
            <a:r>
              <a:rPr lang="zh-CN" altLang="en-US" dirty="0"/>
              <a:t>由于在特征层已建立了一整套行之有效的特征关联技术，可以保证融合信息的一致性。</a:t>
            </a:r>
            <a:endParaRPr lang="en-US" altLang="zh-CN" dirty="0"/>
          </a:p>
          <a:p>
            <a:r>
              <a:rPr lang="zh-CN" altLang="en-US" dirty="0"/>
              <a:t>对计算量和通信带宽要求相对降低。</a:t>
            </a:r>
            <a:endParaRPr lang="en-US" altLang="zh-CN" dirty="0"/>
          </a:p>
          <a:p>
            <a:r>
              <a:rPr lang="zh-CN" altLang="en-US" dirty="0"/>
              <a:t>但由于部分数据的舍弃，可能使其准确性有所下降。</a:t>
            </a:r>
          </a:p>
        </p:txBody>
      </p:sp>
    </p:spTree>
  </p:cSld>
  <p:clrMapOvr>
    <a:masterClrMapping/>
  </p:clrMapOvr>
  <mc:AlternateContent xmlns:mc="http://schemas.openxmlformats.org/markup-compatibility/2006" xmlns:p14="http://schemas.microsoft.com/office/powerpoint/2010/main">
    <mc:Choice Requires="p14">
      <p:transition spd="slow" p14:dur="2000" advTm="118221"/>
    </mc:Choice>
    <mc:Fallback xmlns="">
      <p:transition spd="slow" advTm="11822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116632"/>
            <a:ext cx="8229600" cy="1143000"/>
          </a:xfrm>
        </p:spPr>
        <p:txBody>
          <a:bodyPr/>
          <a:lstStyle/>
          <a:p>
            <a:pPr eaLnBrk="1" hangingPunct="1"/>
            <a:r>
              <a:rPr lang="zh-CN" altLang="en-US" b="1" dirty="0"/>
              <a:t>决策融合</a:t>
            </a:r>
          </a:p>
        </p:txBody>
      </p:sp>
      <p:sp>
        <p:nvSpPr>
          <p:cNvPr id="23555" name="内容占位符 2"/>
          <p:cNvSpPr>
            <a:spLocks noGrp="1"/>
          </p:cNvSpPr>
          <p:nvPr>
            <p:ph idx="1"/>
          </p:nvPr>
        </p:nvSpPr>
        <p:spPr>
          <a:xfrm>
            <a:off x="457200" y="1196752"/>
            <a:ext cx="8507288" cy="2016224"/>
          </a:xfrm>
        </p:spPr>
        <p:txBody>
          <a:bodyPr/>
          <a:lstStyle/>
          <a:p>
            <a:pPr eaLnBrk="1" hangingPunct="1"/>
            <a:r>
              <a:rPr lang="zh-CN" altLang="en-US" dirty="0"/>
              <a:t>决策融合是在</a:t>
            </a:r>
            <a:r>
              <a:rPr lang="zh-CN" altLang="en-US" b="1" dirty="0"/>
              <a:t>高层次</a:t>
            </a:r>
            <a:r>
              <a:rPr lang="zh-CN" altLang="en-US" dirty="0"/>
              <a:t>上进行的，融合的结果直接为控制决策提供依据。它是在各个局部处理的基础上，由融合中心对所有局部判断结果进行融合得到</a:t>
            </a:r>
            <a:r>
              <a:rPr lang="zh-CN" altLang="en-US" b="1" dirty="0"/>
              <a:t>全局判断</a:t>
            </a:r>
            <a:r>
              <a:rPr lang="zh-CN" altLang="en-US" dirty="0"/>
              <a:t>，如下图所示。</a:t>
            </a:r>
          </a:p>
        </p:txBody>
      </p:sp>
      <p:pic>
        <p:nvPicPr>
          <p:cNvPr id="5" name="图片 4">
            <a:extLst>
              <a:ext uri="{FF2B5EF4-FFF2-40B4-BE49-F238E27FC236}">
                <a16:creationId xmlns:a16="http://schemas.microsoft.com/office/drawing/2014/main" id="{77A6076A-F653-48BA-BE2B-3217D8F64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240931"/>
            <a:ext cx="857250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8564"/>
    </mc:Choice>
    <mc:Fallback xmlns="">
      <p:transition spd="slow" advTm="3856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274638"/>
            <a:ext cx="8229600" cy="993775"/>
          </a:xfrm>
        </p:spPr>
        <p:txBody>
          <a:bodyPr/>
          <a:lstStyle/>
          <a:p>
            <a:r>
              <a:rPr lang="zh-CN" altLang="en-US"/>
              <a:t>特点</a:t>
            </a:r>
          </a:p>
        </p:txBody>
      </p:sp>
      <p:sp>
        <p:nvSpPr>
          <p:cNvPr id="25603" name="内容占位符 2"/>
          <p:cNvSpPr>
            <a:spLocks noGrp="1"/>
          </p:cNvSpPr>
          <p:nvPr>
            <p:ph idx="1"/>
          </p:nvPr>
        </p:nvSpPr>
        <p:spPr>
          <a:xfrm>
            <a:off x="457200" y="1268413"/>
            <a:ext cx="8229600" cy="5184775"/>
          </a:xfrm>
        </p:spPr>
        <p:txBody>
          <a:bodyPr/>
          <a:lstStyle/>
          <a:p>
            <a:r>
              <a:rPr lang="zh-CN" altLang="en-US"/>
              <a:t>在信息处理方面具有很高的灵活性。</a:t>
            </a:r>
            <a:endParaRPr lang="en-US" altLang="zh-CN"/>
          </a:p>
          <a:p>
            <a:r>
              <a:rPr lang="zh-CN" altLang="en-US"/>
              <a:t>对信息传输带宽要求很低。</a:t>
            </a:r>
            <a:endParaRPr lang="en-US" altLang="zh-CN"/>
          </a:p>
          <a:p>
            <a:r>
              <a:rPr lang="zh-CN" altLang="en-US"/>
              <a:t>能有效地融合反映环境或目标各个侧面的不同类型信息。</a:t>
            </a:r>
            <a:endParaRPr lang="en-US" altLang="zh-CN"/>
          </a:p>
          <a:p>
            <a:r>
              <a:rPr lang="zh-CN" altLang="en-US"/>
              <a:t>可以处理非同步信息。</a:t>
            </a:r>
            <a:endParaRPr lang="en-US" altLang="zh-CN"/>
          </a:p>
          <a:p>
            <a:r>
              <a:rPr lang="zh-CN" altLang="en-US"/>
              <a:t>由于环境和目标的时变动态特性、先验知识获取的困难、知识库的巨量特性、面向对象的系统设计要求等，决策融合理论与技术的发展仍受到一定的限制。</a:t>
            </a:r>
          </a:p>
        </p:txBody>
      </p:sp>
    </p:spTree>
  </p:cSld>
  <p:clrMapOvr>
    <a:masterClrMapping/>
  </p:clrMapOvr>
  <mc:AlternateContent xmlns:mc="http://schemas.openxmlformats.org/markup-compatibility/2006" xmlns:p14="http://schemas.microsoft.com/office/powerpoint/2010/main">
    <mc:Choice Requires="p14">
      <p:transition spd="slow" p14:dur="2000" advTm="196305"/>
    </mc:Choice>
    <mc:Fallback xmlns="">
      <p:transition spd="slow" advTm="19630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274639"/>
            <a:ext cx="8229600" cy="778098"/>
          </a:xfrm>
        </p:spPr>
        <p:txBody>
          <a:bodyPr/>
          <a:lstStyle/>
          <a:p>
            <a:r>
              <a:rPr lang="zh-CN" altLang="en-US" dirty="0"/>
              <a:t>三种信息融合模式优缺点比较</a:t>
            </a:r>
          </a:p>
        </p:txBody>
      </p:sp>
      <p:pic>
        <p:nvPicPr>
          <p:cNvPr id="7" name="图片 6">
            <a:extLst>
              <a:ext uri="{FF2B5EF4-FFF2-40B4-BE49-F238E27FC236}">
                <a16:creationId xmlns:a16="http://schemas.microsoft.com/office/drawing/2014/main" id="{6272C564-D954-4452-A523-ABFC28602F48}"/>
              </a:ext>
            </a:extLst>
          </p:cNvPr>
          <p:cNvPicPr>
            <a:picLocks noChangeAspect="1"/>
          </p:cNvPicPr>
          <p:nvPr/>
        </p:nvPicPr>
        <p:blipFill>
          <a:blip r:embed="rId2"/>
          <a:stretch>
            <a:fillRect/>
          </a:stretch>
        </p:blipFill>
        <p:spPr>
          <a:xfrm>
            <a:off x="211768" y="1196752"/>
            <a:ext cx="8720464" cy="5040560"/>
          </a:xfrm>
          <a:prstGeom prst="rect">
            <a:avLst/>
          </a:prstGeom>
        </p:spPr>
      </p:pic>
    </p:spTree>
    <p:extLst>
      <p:ext uri="{BB962C8B-B14F-4D97-AF65-F5344CB8AC3E}">
        <p14:creationId xmlns:p14="http://schemas.microsoft.com/office/powerpoint/2010/main" val="111516655"/>
      </p:ext>
    </p:extLst>
  </p:cSld>
  <p:clrMapOvr>
    <a:masterClrMapping/>
  </p:clrMapOvr>
  <mc:AlternateContent xmlns:mc="http://schemas.openxmlformats.org/markup-compatibility/2006" xmlns:p14="http://schemas.microsoft.com/office/powerpoint/2010/main">
    <mc:Choice Requires="p14">
      <p:transition spd="slow" p14:dur="2000" advTm="196305"/>
    </mc:Choice>
    <mc:Fallback xmlns="">
      <p:transition spd="slow" advTm="19630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dirty="0"/>
              <a:t>信息融合的拓扑结构</a:t>
            </a:r>
          </a:p>
        </p:txBody>
      </p:sp>
      <p:sp>
        <p:nvSpPr>
          <p:cNvPr id="26627" name="内容占位符 2"/>
          <p:cNvSpPr>
            <a:spLocks noGrp="1"/>
          </p:cNvSpPr>
          <p:nvPr>
            <p:ph idx="1"/>
          </p:nvPr>
        </p:nvSpPr>
        <p:spPr/>
        <p:txBody>
          <a:bodyPr/>
          <a:lstStyle/>
          <a:p>
            <a:pPr eaLnBrk="1" hangingPunct="1"/>
            <a:r>
              <a:rPr lang="zh-CN" altLang="en-US" b="1" dirty="0"/>
              <a:t>信息融合的拓扑结构</a:t>
            </a:r>
            <a:r>
              <a:rPr lang="zh-CN" altLang="en-US" dirty="0"/>
              <a:t>主要有三种：并行结构、串行结构和混合结构，如后页图所示。</a:t>
            </a:r>
            <a:endParaRPr lang="en-US" altLang="zh-CN" dirty="0"/>
          </a:p>
          <a:p>
            <a:pPr eaLnBrk="1" hangingPunct="1"/>
            <a:r>
              <a:rPr lang="zh-CN" altLang="en-US" dirty="0"/>
              <a:t>其中，信息可以是监测的数据、提取的特征或者局部的判断，也可以是人工观测结果。</a:t>
            </a:r>
          </a:p>
        </p:txBody>
      </p:sp>
    </p:spTree>
  </p:cSld>
  <p:clrMapOvr>
    <a:masterClrMapping/>
  </p:clrMapOvr>
  <mc:AlternateContent xmlns:mc="http://schemas.openxmlformats.org/markup-compatibility/2006" xmlns:p14="http://schemas.microsoft.com/office/powerpoint/2010/main">
    <mc:Choice Requires="p14">
      <p:transition spd="slow" p14:dur="2000" advTm="65535"/>
    </mc:Choice>
    <mc:Fallback xmlns="">
      <p:transition spd="slow" advTm="6553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79512" y="357187"/>
            <a:ext cx="8229600" cy="1143000"/>
          </a:xfrm>
        </p:spPr>
        <p:txBody>
          <a:bodyPr/>
          <a:lstStyle/>
          <a:p>
            <a:pPr eaLnBrk="1" hangingPunct="1"/>
            <a:r>
              <a:rPr lang="zh-CN" altLang="en-US" dirty="0"/>
              <a:t>并行结构          串行结构</a:t>
            </a:r>
          </a:p>
        </p:txBody>
      </p:sp>
      <p:grpSp>
        <p:nvGrpSpPr>
          <p:cNvPr id="27651" name="Group 2"/>
          <p:cNvGrpSpPr>
            <a:grpSpLocks/>
          </p:cNvGrpSpPr>
          <p:nvPr/>
        </p:nvGrpSpPr>
        <p:grpSpPr bwMode="auto">
          <a:xfrm>
            <a:off x="1187624" y="1643062"/>
            <a:ext cx="6382469" cy="4090193"/>
            <a:chOff x="2604" y="3906"/>
            <a:chExt cx="6444" cy="2244"/>
          </a:xfrm>
        </p:grpSpPr>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 y="3936"/>
              <a:ext cx="2784" cy="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 y="3906"/>
              <a:ext cx="2724" cy="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2000" advTm="57330"/>
    </mc:Choice>
    <mc:Fallback xmlns="">
      <p:transition spd="slow" advTm="5733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74848" y="274638"/>
            <a:ext cx="8229600" cy="1143000"/>
          </a:xfrm>
        </p:spPr>
        <p:txBody>
          <a:bodyPr/>
          <a:lstStyle/>
          <a:p>
            <a:pPr eaLnBrk="1" hangingPunct="1"/>
            <a:r>
              <a:rPr lang="zh-CN" altLang="en-US" dirty="0"/>
              <a:t>混合结构</a:t>
            </a:r>
          </a:p>
        </p:txBody>
      </p:sp>
      <p:pic>
        <p:nvPicPr>
          <p:cNvPr id="28675"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643062"/>
            <a:ext cx="5286375" cy="430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5173"/>
    </mc:Choice>
    <mc:Fallback xmlns="">
      <p:transition spd="slow" advTm="4517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dirty="0"/>
              <a:t>信息融合方法</a:t>
            </a:r>
          </a:p>
        </p:txBody>
      </p:sp>
      <p:sp>
        <p:nvSpPr>
          <p:cNvPr id="29699" name="内容占位符 2"/>
          <p:cNvSpPr>
            <a:spLocks noGrp="1"/>
          </p:cNvSpPr>
          <p:nvPr>
            <p:ph idx="1"/>
          </p:nvPr>
        </p:nvSpPr>
        <p:spPr/>
        <p:txBody>
          <a:bodyPr/>
          <a:lstStyle/>
          <a:p>
            <a:pPr eaLnBrk="1" hangingPunct="1"/>
            <a:r>
              <a:rPr lang="zh-CN" altLang="en-US" sz="3600" dirty="0"/>
              <a:t>可概况为两类：</a:t>
            </a:r>
            <a:endParaRPr lang="en-US" altLang="zh-CN" sz="3600" dirty="0"/>
          </a:p>
          <a:p>
            <a:pPr lvl="1" eaLnBrk="1" hangingPunct="1"/>
            <a:r>
              <a:rPr lang="zh-CN" altLang="en-US" sz="3200" dirty="0"/>
              <a:t>随机类：加权平均法、卡尔曼滤波法、产生式规则法、</a:t>
            </a:r>
            <a:r>
              <a:rPr lang="en-US" altLang="zh-CN" sz="3200" dirty="0"/>
              <a:t>D-S</a:t>
            </a:r>
            <a:r>
              <a:rPr lang="zh-CN" altLang="en-US" sz="3200" dirty="0"/>
              <a:t>证据理论法等</a:t>
            </a:r>
            <a:endParaRPr lang="en-US" altLang="zh-CN" sz="3200" dirty="0"/>
          </a:p>
          <a:p>
            <a:pPr lvl="1" eaLnBrk="1" hangingPunct="1"/>
            <a:r>
              <a:rPr lang="zh-CN" altLang="en-US" sz="3200" dirty="0"/>
              <a:t>人工智能类：模糊逻辑理论、人工神经网络等</a:t>
            </a:r>
          </a:p>
        </p:txBody>
      </p:sp>
    </p:spTree>
  </p:cSld>
  <p:clrMapOvr>
    <a:masterClrMapping/>
  </p:clrMapOvr>
  <mc:AlternateContent xmlns:mc="http://schemas.openxmlformats.org/markup-compatibility/2006" xmlns:p14="http://schemas.microsoft.com/office/powerpoint/2010/main">
    <mc:Choice Requires="p14">
      <p:transition spd="slow" p14:dur="2000" advTm="23885"/>
    </mc:Choice>
    <mc:Fallback xmlns="">
      <p:transition spd="slow" advTm="2388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加权平均法</a:t>
            </a:r>
          </a:p>
        </p:txBody>
      </p:sp>
      <p:sp>
        <p:nvSpPr>
          <p:cNvPr id="30723" name="内容占位符 2"/>
          <p:cNvSpPr>
            <a:spLocks noGrp="1"/>
          </p:cNvSpPr>
          <p:nvPr>
            <p:ph idx="1"/>
          </p:nvPr>
        </p:nvSpPr>
        <p:spPr/>
        <p:txBody>
          <a:bodyPr/>
          <a:lstStyle/>
          <a:p>
            <a:r>
              <a:rPr lang="zh-CN" altLang="en-US"/>
              <a:t>最简单、最直观的一种方法。</a:t>
            </a:r>
            <a:endParaRPr lang="en-US" altLang="zh-CN"/>
          </a:p>
          <a:p>
            <a:r>
              <a:rPr lang="zh-CN" altLang="en-US"/>
              <a:t>直接对数据源进行操作。</a:t>
            </a:r>
          </a:p>
          <a:p>
            <a:r>
              <a:rPr lang="zh-CN" altLang="en-US"/>
              <a:t>将一组传感器提供的冗余信息进行加权平均，结果作为融合值。</a:t>
            </a: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63942"/>
    </mc:Choice>
    <mc:Fallback xmlns="">
      <p:transition spd="slow" advTm="6394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274638"/>
            <a:ext cx="8229600" cy="706090"/>
          </a:xfrm>
        </p:spPr>
        <p:txBody>
          <a:bodyPr/>
          <a:lstStyle/>
          <a:p>
            <a:r>
              <a:rPr lang="zh-CN" altLang="en-US" dirty="0"/>
              <a:t>卡尔曼滤波法</a:t>
            </a:r>
          </a:p>
        </p:txBody>
      </p:sp>
      <p:sp>
        <p:nvSpPr>
          <p:cNvPr id="30723" name="内容占位符 2"/>
          <p:cNvSpPr>
            <a:spLocks noGrp="1"/>
          </p:cNvSpPr>
          <p:nvPr>
            <p:ph idx="1"/>
          </p:nvPr>
        </p:nvSpPr>
        <p:spPr>
          <a:xfrm>
            <a:off x="323528" y="1124744"/>
            <a:ext cx="8712968" cy="5458618"/>
          </a:xfrm>
        </p:spPr>
        <p:txBody>
          <a:bodyPr/>
          <a:lstStyle/>
          <a:p>
            <a:r>
              <a:rPr lang="zh-CN" altLang="en-US" sz="2800" dirty="0"/>
              <a:t>主要用于融合</a:t>
            </a:r>
            <a:r>
              <a:rPr lang="zh-CN" altLang="en-US" sz="2800" dirty="0">
                <a:solidFill>
                  <a:srgbClr val="FF0000"/>
                </a:solidFill>
              </a:rPr>
              <a:t>低层次</a:t>
            </a:r>
            <a:r>
              <a:rPr lang="zh-CN" altLang="en-US" sz="2800" dirty="0"/>
              <a:t>实时动态多传感器冗余数据。</a:t>
            </a:r>
            <a:endParaRPr lang="en-US" altLang="zh-CN" sz="2800" dirty="0"/>
          </a:p>
          <a:p>
            <a:r>
              <a:rPr lang="zh-CN" altLang="en-US" sz="2800" dirty="0"/>
              <a:t>该方法用测量模型的统计特性递推，决定统计意义下的最优融合和数据估计。</a:t>
            </a:r>
            <a:endParaRPr lang="en-US" altLang="zh-CN" sz="2800" dirty="0"/>
          </a:p>
          <a:p>
            <a:r>
              <a:rPr lang="zh-CN" altLang="en-US" sz="2800" dirty="0"/>
              <a:t>其</a:t>
            </a:r>
            <a:r>
              <a:rPr lang="zh-CN" altLang="en-US" sz="2800" dirty="0">
                <a:solidFill>
                  <a:srgbClr val="FF0000"/>
                </a:solidFill>
              </a:rPr>
              <a:t>递推特性</a:t>
            </a:r>
            <a:r>
              <a:rPr lang="zh-CN" altLang="en-US" sz="2800" dirty="0"/>
              <a:t>使系统处理无需大量的数据存储和计算。</a:t>
            </a:r>
            <a:endParaRPr lang="en-US" altLang="zh-CN" sz="2800" dirty="0"/>
          </a:p>
          <a:p>
            <a:r>
              <a:rPr lang="zh-CN" altLang="en-US" sz="2800" dirty="0"/>
              <a:t>但是采用单一的卡尔曼滤波器对多传感器组合系统进行数据统计时，会存在很多问题：</a:t>
            </a:r>
            <a:endParaRPr lang="en-US" altLang="zh-CN" sz="2800" dirty="0"/>
          </a:p>
          <a:p>
            <a:pPr marL="0" indent="0">
              <a:buNone/>
            </a:pPr>
            <a:r>
              <a:rPr lang="en-US" altLang="zh-CN" sz="2800" dirty="0"/>
              <a:t>      </a:t>
            </a:r>
            <a:r>
              <a:rPr lang="zh-CN" altLang="en-US" sz="2800" dirty="0"/>
              <a:t>① 在组合信息大量冗余情况下，计算量将以滤波器维数的三次方剧增，实时性难以满足；</a:t>
            </a:r>
            <a:endParaRPr lang="en-US" altLang="zh-CN" sz="2800" dirty="0"/>
          </a:p>
          <a:p>
            <a:pPr marL="0" indent="0">
              <a:buNone/>
            </a:pPr>
            <a:r>
              <a:rPr lang="en-US" altLang="zh-CN" sz="2800" dirty="0"/>
              <a:t>      </a:t>
            </a:r>
            <a:r>
              <a:rPr lang="zh-CN" altLang="en-US" sz="2800" dirty="0"/>
              <a:t>② 传感器子系统的增加使故障概率增加，在某一系统出现故障而没有来得及被检测出时，故障会污染整个系统，使可靠性降低。</a:t>
            </a:r>
            <a:endParaRPr lang="en-US" altLang="zh-CN" sz="2800" dirty="0"/>
          </a:p>
        </p:txBody>
      </p:sp>
    </p:spTree>
    <p:extLst>
      <p:ext uri="{BB962C8B-B14F-4D97-AF65-F5344CB8AC3E}">
        <p14:creationId xmlns:p14="http://schemas.microsoft.com/office/powerpoint/2010/main" val="2576411581"/>
      </p:ext>
    </p:extLst>
  </p:cSld>
  <p:clrMapOvr>
    <a:masterClrMapping/>
  </p:clrMapOvr>
  <mc:AlternateContent xmlns:mc="http://schemas.openxmlformats.org/markup-compatibility/2006" xmlns:p14="http://schemas.microsoft.com/office/powerpoint/2010/main">
    <mc:Choice Requires="p14">
      <p:transition spd="slow" p14:dur="2000" advTm="63942"/>
    </mc:Choice>
    <mc:Fallback xmlns="">
      <p:transition spd="slow" advTm="6394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95536" y="-27458"/>
            <a:ext cx="8229600" cy="792162"/>
          </a:xfrm>
        </p:spPr>
        <p:txBody>
          <a:bodyPr/>
          <a:lstStyle/>
          <a:p>
            <a:pPr eaLnBrk="1" hangingPunct="1"/>
            <a:r>
              <a:rPr lang="zh-CN" altLang="en-US" dirty="0"/>
              <a:t>信息传感知识点</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320" y="723900"/>
            <a:ext cx="7524750" cy="613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851897"/>
      </p:ext>
    </p:extLst>
  </p:cSld>
  <p:clrMapOvr>
    <a:masterClrMapping/>
  </p:clrMapOvr>
  <p:transition spd="slow" advTm="1322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产生式规则</a:t>
            </a:r>
          </a:p>
        </p:txBody>
      </p:sp>
      <p:sp>
        <p:nvSpPr>
          <p:cNvPr id="31747" name="内容占位符 2"/>
          <p:cNvSpPr>
            <a:spLocks noGrp="1"/>
          </p:cNvSpPr>
          <p:nvPr>
            <p:ph idx="1"/>
          </p:nvPr>
        </p:nvSpPr>
        <p:spPr>
          <a:xfrm>
            <a:off x="457200" y="1484784"/>
            <a:ext cx="8229600" cy="4708525"/>
          </a:xfrm>
        </p:spPr>
        <p:txBody>
          <a:bodyPr/>
          <a:lstStyle/>
          <a:p>
            <a:r>
              <a:rPr lang="zh-CN" altLang="en-US" dirty="0"/>
              <a:t>采用</a:t>
            </a:r>
            <a:r>
              <a:rPr lang="zh-CN" altLang="en-US" dirty="0">
                <a:solidFill>
                  <a:srgbClr val="FF0000"/>
                </a:solidFill>
              </a:rPr>
              <a:t>符号</a:t>
            </a:r>
            <a:r>
              <a:rPr lang="zh-CN" altLang="en-US" dirty="0"/>
              <a:t>表示目标特征和相应传感器信息之间的联系，与每一个规则相联系的置信因子表示它的不确定性程度。</a:t>
            </a:r>
            <a:endParaRPr lang="en-US" altLang="zh-CN" dirty="0"/>
          </a:p>
          <a:p>
            <a:r>
              <a:rPr lang="zh-CN" altLang="en-US" dirty="0"/>
              <a:t>在同一个逻辑推理过程中，</a:t>
            </a:r>
            <a:r>
              <a:rPr lang="en-US" altLang="zh-CN" dirty="0"/>
              <a:t>2</a:t>
            </a:r>
            <a:r>
              <a:rPr lang="zh-CN" altLang="en-US" dirty="0"/>
              <a:t>个或多个规则形成一个联合规则时，就可以产生融合。</a:t>
            </a:r>
            <a:endParaRPr lang="en-US" altLang="zh-CN" dirty="0"/>
          </a:p>
          <a:p>
            <a:r>
              <a:rPr lang="zh-CN" altLang="en-US" dirty="0"/>
              <a:t>主要问题：每个规则的置信因子的定义与系统中其他规则的置信因子相关，如果系统中引入新的传感器，需要加入相应的附加规则。</a:t>
            </a:r>
          </a:p>
        </p:txBody>
      </p:sp>
    </p:spTree>
  </p:cSld>
  <p:clrMapOvr>
    <a:masterClrMapping/>
  </p:clrMapOvr>
  <mc:AlternateContent xmlns:mc="http://schemas.openxmlformats.org/markup-compatibility/2006" xmlns:p14="http://schemas.microsoft.com/office/powerpoint/2010/main">
    <mc:Choice Requires="p14">
      <p:transition spd="slow" p14:dur="2000" advTm="215108"/>
    </mc:Choice>
    <mc:Fallback xmlns="">
      <p:transition spd="slow" advTm="21510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a:t>D-S</a:t>
            </a:r>
            <a:r>
              <a:rPr lang="zh-CN" altLang="en-US" dirty="0"/>
              <a:t>证据理论</a:t>
            </a:r>
          </a:p>
        </p:txBody>
      </p:sp>
      <p:sp>
        <p:nvSpPr>
          <p:cNvPr id="32771" name="内容占位符 2"/>
          <p:cNvSpPr>
            <a:spLocks noGrp="1"/>
          </p:cNvSpPr>
          <p:nvPr>
            <p:ph idx="1"/>
          </p:nvPr>
        </p:nvSpPr>
        <p:spPr>
          <a:xfrm>
            <a:off x="457200" y="1600200"/>
            <a:ext cx="8435280" cy="4525963"/>
          </a:xfrm>
        </p:spPr>
        <p:txBody>
          <a:bodyPr/>
          <a:lstStyle/>
          <a:p>
            <a:r>
              <a:rPr lang="en-US" altLang="zh-CN" dirty="0"/>
              <a:t>Dempster-Shafer</a:t>
            </a:r>
            <a:r>
              <a:rPr lang="zh-CN" altLang="en-US" dirty="0"/>
              <a:t>（德普斯特</a:t>
            </a:r>
            <a:r>
              <a:rPr lang="en-US" altLang="zh-CN" dirty="0"/>
              <a:t>-</a:t>
            </a:r>
            <a:r>
              <a:rPr lang="zh-CN" altLang="en-US" dirty="0"/>
              <a:t>沙佛）证据理论</a:t>
            </a:r>
            <a:endParaRPr lang="en-US" altLang="zh-CN" dirty="0"/>
          </a:p>
          <a:p>
            <a:r>
              <a:rPr lang="zh-CN" altLang="en-US" dirty="0"/>
              <a:t>多用于决策融合</a:t>
            </a:r>
            <a:endParaRPr lang="en-US" altLang="zh-CN" dirty="0"/>
          </a:p>
          <a:p>
            <a:r>
              <a:rPr lang="zh-CN" altLang="en-US" dirty="0"/>
              <a:t>首先计算各个传感器和信息源（证据）的可信度（非概率）</a:t>
            </a:r>
            <a:endParaRPr lang="en-US" altLang="zh-CN" dirty="0"/>
          </a:p>
          <a:p>
            <a:r>
              <a:rPr lang="zh-CN" altLang="en-US" dirty="0"/>
              <a:t>再计算所有证据联合作用下的可信度</a:t>
            </a:r>
            <a:endParaRPr lang="en-US" altLang="zh-CN" dirty="0"/>
          </a:p>
          <a:p>
            <a:r>
              <a:rPr lang="zh-CN" altLang="en-US" dirty="0"/>
              <a:t>最后按照一定的判决规则选择可信度最大的假设作为融合结果。</a:t>
            </a:r>
          </a:p>
        </p:txBody>
      </p:sp>
    </p:spTree>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a:t>D-S</a:t>
            </a:r>
            <a:r>
              <a:rPr lang="zh-CN" altLang="en-US" dirty="0"/>
              <a:t>证据理论应用案例（一）</a:t>
            </a:r>
          </a:p>
        </p:txBody>
      </p:sp>
      <p:pic>
        <p:nvPicPr>
          <p:cNvPr id="4" name="图片 3">
            <a:extLst>
              <a:ext uri="{FF2B5EF4-FFF2-40B4-BE49-F238E27FC236}">
                <a16:creationId xmlns:a16="http://schemas.microsoft.com/office/drawing/2014/main" id="{BEF8AA75-4986-4B9E-8964-2FF915503B93}"/>
              </a:ext>
            </a:extLst>
          </p:cNvPr>
          <p:cNvPicPr>
            <a:picLocks noChangeAspect="1"/>
          </p:cNvPicPr>
          <p:nvPr/>
        </p:nvPicPr>
        <p:blipFill>
          <a:blip r:embed="rId3"/>
          <a:stretch>
            <a:fillRect/>
          </a:stretch>
        </p:blipFill>
        <p:spPr>
          <a:xfrm>
            <a:off x="0" y="3128837"/>
            <a:ext cx="9080703" cy="2532411"/>
          </a:xfrm>
          <a:prstGeom prst="rect">
            <a:avLst/>
          </a:prstGeom>
        </p:spPr>
      </p:pic>
      <p:pic>
        <p:nvPicPr>
          <p:cNvPr id="5" name="图片 4">
            <a:extLst>
              <a:ext uri="{FF2B5EF4-FFF2-40B4-BE49-F238E27FC236}">
                <a16:creationId xmlns:a16="http://schemas.microsoft.com/office/drawing/2014/main" id="{857E1538-F150-4070-BA24-8C7E50496B20}"/>
              </a:ext>
            </a:extLst>
          </p:cNvPr>
          <p:cNvPicPr>
            <a:picLocks noChangeAspect="1"/>
          </p:cNvPicPr>
          <p:nvPr/>
        </p:nvPicPr>
        <p:blipFill>
          <a:blip r:embed="rId4"/>
          <a:stretch>
            <a:fillRect/>
          </a:stretch>
        </p:blipFill>
        <p:spPr>
          <a:xfrm>
            <a:off x="35646" y="1340768"/>
            <a:ext cx="9045057" cy="1296144"/>
          </a:xfrm>
          <a:prstGeom prst="rect">
            <a:avLst/>
          </a:prstGeom>
        </p:spPr>
      </p:pic>
    </p:spTree>
    <p:extLst>
      <p:ext uri="{BB962C8B-B14F-4D97-AF65-F5344CB8AC3E}">
        <p14:creationId xmlns:p14="http://schemas.microsoft.com/office/powerpoint/2010/main" val="3077296328"/>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a:t>D-S</a:t>
            </a:r>
            <a:r>
              <a:rPr lang="zh-CN" altLang="en-US" dirty="0"/>
              <a:t>证据理论应用案例（二）</a:t>
            </a:r>
          </a:p>
        </p:txBody>
      </p:sp>
      <p:pic>
        <p:nvPicPr>
          <p:cNvPr id="2" name="图片 1">
            <a:extLst>
              <a:ext uri="{FF2B5EF4-FFF2-40B4-BE49-F238E27FC236}">
                <a16:creationId xmlns:a16="http://schemas.microsoft.com/office/drawing/2014/main" id="{AAFB751F-F846-481A-B0FA-85832DFF2A56}"/>
              </a:ext>
            </a:extLst>
          </p:cNvPr>
          <p:cNvPicPr>
            <a:picLocks noChangeAspect="1"/>
          </p:cNvPicPr>
          <p:nvPr/>
        </p:nvPicPr>
        <p:blipFill>
          <a:blip r:embed="rId3"/>
          <a:stretch>
            <a:fillRect/>
          </a:stretch>
        </p:blipFill>
        <p:spPr>
          <a:xfrm>
            <a:off x="107504" y="1795185"/>
            <a:ext cx="8874382" cy="3267629"/>
          </a:xfrm>
          <a:prstGeom prst="rect">
            <a:avLst/>
          </a:prstGeom>
        </p:spPr>
      </p:pic>
    </p:spTree>
    <p:extLst>
      <p:ext uri="{BB962C8B-B14F-4D97-AF65-F5344CB8AC3E}">
        <p14:creationId xmlns:p14="http://schemas.microsoft.com/office/powerpoint/2010/main" val="3340251278"/>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457200" y="44624"/>
            <a:ext cx="8229600" cy="792088"/>
          </a:xfrm>
        </p:spPr>
        <p:txBody>
          <a:bodyPr/>
          <a:lstStyle/>
          <a:p>
            <a:r>
              <a:rPr lang="en-US" altLang="zh-CN" dirty="0"/>
              <a:t>D-S</a:t>
            </a:r>
            <a:r>
              <a:rPr lang="zh-CN" altLang="en-US" dirty="0"/>
              <a:t>证据理论应用案例（三）</a:t>
            </a:r>
          </a:p>
        </p:txBody>
      </p:sp>
      <p:pic>
        <p:nvPicPr>
          <p:cNvPr id="3" name="图片 2">
            <a:extLst>
              <a:ext uri="{FF2B5EF4-FFF2-40B4-BE49-F238E27FC236}">
                <a16:creationId xmlns:a16="http://schemas.microsoft.com/office/drawing/2014/main" id="{F80EB2D6-AF72-4D8A-B499-4A36973EB85A}"/>
              </a:ext>
            </a:extLst>
          </p:cNvPr>
          <p:cNvPicPr>
            <a:picLocks noChangeAspect="1"/>
          </p:cNvPicPr>
          <p:nvPr/>
        </p:nvPicPr>
        <p:blipFill>
          <a:blip r:embed="rId3"/>
          <a:stretch>
            <a:fillRect/>
          </a:stretch>
        </p:blipFill>
        <p:spPr>
          <a:xfrm>
            <a:off x="601216" y="927905"/>
            <a:ext cx="7787208" cy="5885471"/>
          </a:xfrm>
          <a:prstGeom prst="rect">
            <a:avLst/>
          </a:prstGeom>
        </p:spPr>
      </p:pic>
    </p:spTree>
    <p:extLst>
      <p:ext uri="{BB962C8B-B14F-4D97-AF65-F5344CB8AC3E}">
        <p14:creationId xmlns:p14="http://schemas.microsoft.com/office/powerpoint/2010/main" val="1410184122"/>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116632"/>
            <a:ext cx="8229600" cy="1018653"/>
          </a:xfrm>
        </p:spPr>
        <p:txBody>
          <a:bodyPr/>
          <a:lstStyle/>
          <a:p>
            <a:r>
              <a:rPr lang="zh-CN" altLang="en-US" dirty="0"/>
              <a:t>神经网络</a:t>
            </a:r>
          </a:p>
        </p:txBody>
      </p:sp>
      <p:sp>
        <p:nvSpPr>
          <p:cNvPr id="33795" name="内容占位符 2"/>
          <p:cNvSpPr>
            <a:spLocks noGrp="1"/>
          </p:cNvSpPr>
          <p:nvPr>
            <p:ph idx="1"/>
          </p:nvPr>
        </p:nvSpPr>
        <p:spPr>
          <a:xfrm>
            <a:off x="457200" y="1196752"/>
            <a:ext cx="8579296" cy="4525963"/>
          </a:xfrm>
        </p:spPr>
        <p:txBody>
          <a:bodyPr/>
          <a:lstStyle/>
          <a:p>
            <a:r>
              <a:rPr lang="zh-CN" altLang="en-US" sz="2800" dirty="0"/>
              <a:t>神经网络具有很强的容错性以及自学习、自组织、自适应能力，能够模拟复杂的非线性映射。这些特性和强大的非线性处理能力，恰好满足多传感器数据融合技术处理的要求。</a:t>
            </a:r>
            <a:endParaRPr lang="en-US" altLang="zh-CN" sz="2800" dirty="0"/>
          </a:p>
          <a:p>
            <a:r>
              <a:rPr lang="zh-CN" altLang="en-US" sz="2800" dirty="0"/>
              <a:t>在多传感器系统中，各信息源所提供的环境信息都具有一定程度的不确定性，对这些不确定信息的融合过程实际上是一个不确定性推理过程。</a:t>
            </a:r>
            <a:endParaRPr lang="en-US" altLang="zh-CN" sz="2800" dirty="0"/>
          </a:p>
          <a:p>
            <a:r>
              <a:rPr lang="zh-CN" altLang="en-US" sz="2800" dirty="0"/>
              <a:t>神经网络根据当前系统所接受的样本相似性确定分类标准，这种确定方法主要表现在网络的权值分布上，同时可以采用学习算法来获取知识，得到不确定性推理机制。利用神经网络的信号处理能力和自动推理功能，可实现多传感器数据融合。</a:t>
            </a:r>
          </a:p>
        </p:txBody>
      </p:sp>
    </p:spTree>
  </p:cSld>
  <p:clrMapOvr>
    <a:masterClrMapping/>
  </p:clrMapOvr>
  <mc:AlternateContent xmlns:mc="http://schemas.openxmlformats.org/markup-compatibility/2006" xmlns:p14="http://schemas.microsoft.com/office/powerpoint/2010/main">
    <mc:Choice Requires="p14">
      <p:transition spd="slow" p14:dur="2000" advTm="154216"/>
    </mc:Choice>
    <mc:Fallback xmlns="">
      <p:transition spd="slow" advTm="15421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404664"/>
            <a:ext cx="8928992" cy="792088"/>
          </a:xfrm>
        </p:spPr>
        <p:txBody>
          <a:bodyPr/>
          <a:lstStyle/>
          <a:p>
            <a:r>
              <a:rPr lang="zh-CN" altLang="en-US" sz="3600" dirty="0"/>
              <a:t>神经网络应用案例：</a:t>
            </a:r>
            <a:br>
              <a:rPr lang="en-US" altLang="zh-CN" sz="3600" dirty="0"/>
            </a:br>
            <a:r>
              <a:rPr lang="zh-CN" altLang="en-US" sz="3600" dirty="0"/>
              <a:t>基于多模态特征融合识别抑郁症</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425378" y="1628800"/>
            <a:ext cx="8579296" cy="4525963"/>
          </a:xfrm>
        </p:spPr>
        <p:txBody>
          <a:bodyPr/>
          <a:lstStyle/>
          <a:p>
            <a:r>
              <a:rPr lang="zh-CN" altLang="en-US" dirty="0"/>
              <a:t>多模态：文本、语音、图像</a:t>
            </a:r>
            <a:endParaRPr lang="en-US" altLang="zh-CN" dirty="0"/>
          </a:p>
          <a:p>
            <a:r>
              <a:rPr lang="zh-CN" altLang="en-US" dirty="0"/>
              <a:t>融合层次：</a:t>
            </a:r>
            <a:endParaRPr lang="en-US" altLang="zh-CN" dirty="0"/>
          </a:p>
          <a:p>
            <a:pPr lvl="1"/>
            <a:r>
              <a:rPr lang="zh-CN" altLang="en-US" dirty="0"/>
              <a:t>特征级融合</a:t>
            </a:r>
            <a:endParaRPr lang="en-US" altLang="zh-CN" dirty="0"/>
          </a:p>
          <a:p>
            <a:pPr lvl="1"/>
            <a:r>
              <a:rPr lang="zh-CN" altLang="en-US" dirty="0"/>
              <a:t>决策级融合</a:t>
            </a:r>
            <a:endParaRPr lang="en-US" altLang="zh-CN" dirty="0"/>
          </a:p>
          <a:p>
            <a:pPr lvl="1"/>
            <a:r>
              <a:rPr lang="zh-CN" altLang="en-US" dirty="0"/>
              <a:t>混合级融合</a:t>
            </a:r>
            <a:endParaRPr lang="en-US" altLang="zh-CN" dirty="0"/>
          </a:p>
          <a:p>
            <a:pPr lvl="1"/>
            <a:r>
              <a:rPr lang="zh-CN" altLang="en-US" dirty="0"/>
              <a:t>模型级融合</a:t>
            </a:r>
          </a:p>
        </p:txBody>
      </p:sp>
    </p:spTree>
    <p:extLst>
      <p:ext uri="{BB962C8B-B14F-4D97-AF65-F5344CB8AC3E}">
        <p14:creationId xmlns:p14="http://schemas.microsoft.com/office/powerpoint/2010/main" val="4070576093"/>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188640"/>
            <a:ext cx="8928992" cy="792088"/>
          </a:xfrm>
        </p:spPr>
        <p:txBody>
          <a:bodyPr/>
          <a:lstStyle/>
          <a:p>
            <a:r>
              <a:rPr lang="zh-CN" altLang="en-US" sz="3600" dirty="0"/>
              <a:t>多模态特征融合识别抑郁症：特征级</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263491" y="5335213"/>
            <a:ext cx="8579296" cy="1110854"/>
          </a:xfrm>
        </p:spPr>
        <p:txBody>
          <a:bodyPr/>
          <a:lstStyle/>
          <a:p>
            <a:r>
              <a:rPr lang="zh-CN" altLang="en-US" sz="2800" dirty="0"/>
              <a:t>局限性：生成了高维特征向量，并且由于它以一种直接的方式融合了三种模态特征，不能对复杂的关系进行建模。</a:t>
            </a:r>
            <a:endParaRPr lang="en-US" altLang="zh-CN" sz="2800" dirty="0"/>
          </a:p>
          <a:p>
            <a:endParaRPr lang="zh-CN" altLang="en-US" dirty="0"/>
          </a:p>
        </p:txBody>
      </p:sp>
      <p:pic>
        <p:nvPicPr>
          <p:cNvPr id="2" name="图片 1">
            <a:extLst>
              <a:ext uri="{FF2B5EF4-FFF2-40B4-BE49-F238E27FC236}">
                <a16:creationId xmlns:a16="http://schemas.microsoft.com/office/drawing/2014/main" id="{D4C01501-4485-434D-81D5-4B106A36D347}"/>
              </a:ext>
            </a:extLst>
          </p:cNvPr>
          <p:cNvPicPr>
            <a:picLocks noChangeAspect="1"/>
          </p:cNvPicPr>
          <p:nvPr/>
        </p:nvPicPr>
        <p:blipFill>
          <a:blip r:embed="rId3"/>
          <a:stretch>
            <a:fillRect/>
          </a:stretch>
        </p:blipFill>
        <p:spPr>
          <a:xfrm>
            <a:off x="285766" y="1075147"/>
            <a:ext cx="8718622" cy="4023405"/>
          </a:xfrm>
          <a:prstGeom prst="rect">
            <a:avLst/>
          </a:prstGeom>
        </p:spPr>
      </p:pic>
    </p:spTree>
    <p:extLst>
      <p:ext uri="{BB962C8B-B14F-4D97-AF65-F5344CB8AC3E}">
        <p14:creationId xmlns:p14="http://schemas.microsoft.com/office/powerpoint/2010/main" val="3444790320"/>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188640"/>
            <a:ext cx="8928992" cy="792088"/>
          </a:xfrm>
        </p:spPr>
        <p:txBody>
          <a:bodyPr/>
          <a:lstStyle/>
          <a:p>
            <a:r>
              <a:rPr lang="zh-CN" altLang="en-US" sz="3600" dirty="0"/>
              <a:t>多模态特征融合识别抑郁症：决策级</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263491" y="5335212"/>
            <a:ext cx="8579296" cy="1334147"/>
          </a:xfrm>
        </p:spPr>
        <p:txBody>
          <a:bodyPr/>
          <a:lstStyle/>
          <a:p>
            <a:r>
              <a:rPr lang="zh-CN" altLang="en-US" sz="2800" dirty="0"/>
              <a:t>局限性：无法捕捉不同模态之间的相互关联，因为这些模态被假定为独立的；不符合人类以互补冗余的方式表达的事实。</a:t>
            </a:r>
            <a:endParaRPr lang="en-US" altLang="zh-CN" sz="2800" dirty="0"/>
          </a:p>
          <a:p>
            <a:endParaRPr lang="zh-CN" altLang="en-US" dirty="0"/>
          </a:p>
        </p:txBody>
      </p:sp>
      <p:pic>
        <p:nvPicPr>
          <p:cNvPr id="3" name="图片 2">
            <a:extLst>
              <a:ext uri="{FF2B5EF4-FFF2-40B4-BE49-F238E27FC236}">
                <a16:creationId xmlns:a16="http://schemas.microsoft.com/office/drawing/2014/main" id="{707C1408-6773-4EF0-94AA-5A93386E1741}"/>
              </a:ext>
            </a:extLst>
          </p:cNvPr>
          <p:cNvPicPr>
            <a:picLocks noChangeAspect="1"/>
          </p:cNvPicPr>
          <p:nvPr/>
        </p:nvPicPr>
        <p:blipFill>
          <a:blip r:embed="rId3"/>
          <a:stretch>
            <a:fillRect/>
          </a:stretch>
        </p:blipFill>
        <p:spPr>
          <a:xfrm>
            <a:off x="156526" y="1107098"/>
            <a:ext cx="8793226" cy="4049992"/>
          </a:xfrm>
          <a:prstGeom prst="rect">
            <a:avLst/>
          </a:prstGeom>
        </p:spPr>
      </p:pic>
    </p:spTree>
    <p:extLst>
      <p:ext uri="{BB962C8B-B14F-4D97-AF65-F5344CB8AC3E}">
        <p14:creationId xmlns:p14="http://schemas.microsoft.com/office/powerpoint/2010/main" val="3607701182"/>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188640"/>
            <a:ext cx="8928992" cy="792088"/>
          </a:xfrm>
        </p:spPr>
        <p:txBody>
          <a:bodyPr/>
          <a:lstStyle/>
          <a:p>
            <a:r>
              <a:rPr lang="zh-CN" altLang="en-US" sz="3600" dirty="0"/>
              <a:t>多模态特征融合识别抑郁症：混合级</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282352" y="1268760"/>
            <a:ext cx="8579296" cy="1110854"/>
          </a:xfrm>
        </p:spPr>
        <p:txBody>
          <a:bodyPr/>
          <a:lstStyle/>
          <a:p>
            <a:r>
              <a:rPr lang="zh-CN" altLang="en-US" dirty="0"/>
              <a:t>融合思路：将文本特征、音频特征和视觉特征分别输入到各自的线性回归层进行抑郁症分数预测，并将其和每个模态的特征向量进行拼接，然后使用这些新的特征向量来输入到</a:t>
            </a:r>
            <a:r>
              <a:rPr lang="en-US" altLang="zh-CN" dirty="0"/>
              <a:t>FC</a:t>
            </a:r>
            <a:r>
              <a:rPr lang="zh-CN" altLang="en-US" dirty="0"/>
              <a:t>层进行预测。</a:t>
            </a:r>
            <a:endParaRPr lang="en-US" altLang="zh-CN" dirty="0"/>
          </a:p>
          <a:p>
            <a:r>
              <a:rPr lang="zh-CN" altLang="en-US" dirty="0"/>
              <a:t>局限性：虽然改善了特征级融合和决策级的局限性，但是问题没有得到解决，只是这两种方案的折中。</a:t>
            </a:r>
          </a:p>
        </p:txBody>
      </p:sp>
    </p:spTree>
    <p:extLst>
      <p:ext uri="{BB962C8B-B14F-4D97-AF65-F5344CB8AC3E}">
        <p14:creationId xmlns:p14="http://schemas.microsoft.com/office/powerpoint/2010/main" val="3711240023"/>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dirty="0"/>
              <a:t>引    言</a:t>
            </a:r>
          </a:p>
        </p:txBody>
      </p:sp>
      <p:sp>
        <p:nvSpPr>
          <p:cNvPr id="3" name="内容占位符 2"/>
          <p:cNvSpPr>
            <a:spLocks noGrp="1"/>
          </p:cNvSpPr>
          <p:nvPr>
            <p:ph idx="1"/>
          </p:nvPr>
        </p:nvSpPr>
        <p:spPr>
          <a:xfrm>
            <a:off x="457200" y="1495325"/>
            <a:ext cx="8229600" cy="4525963"/>
          </a:xfrm>
        </p:spPr>
        <p:txBody>
          <a:bodyPr rtlCol="0">
            <a:normAutofit fontScale="92500"/>
          </a:bodyPr>
          <a:lstStyle/>
          <a:p>
            <a:pPr eaLnBrk="1" fontAlgn="auto" hangingPunct="1">
              <a:spcAft>
                <a:spcPts val="0"/>
              </a:spcAft>
              <a:defRPr/>
            </a:pPr>
            <a:r>
              <a:rPr lang="zh-CN" altLang="en-US" dirty="0"/>
              <a:t>信息融合一词首先来源于美国，研究起源于军事系统建设的需要，至今已经成为多源信息综合处理的一项新技术。</a:t>
            </a:r>
            <a:endParaRPr lang="en-US" altLang="zh-CN" dirty="0"/>
          </a:p>
          <a:p>
            <a:pPr eaLnBrk="1" fontAlgn="auto" hangingPunct="1">
              <a:spcAft>
                <a:spcPts val="0"/>
              </a:spcAft>
              <a:defRPr/>
            </a:pPr>
            <a:r>
              <a:rPr lang="zh-CN" altLang="en-US" dirty="0"/>
              <a:t>它能将来自某一目标的多源信息加以智能化合成，产生比单一信息源更精确、更完整的估计和判断。</a:t>
            </a:r>
            <a:endParaRPr lang="en-US" altLang="zh-CN" dirty="0"/>
          </a:p>
          <a:p>
            <a:pPr eaLnBrk="1" fontAlgn="auto" hangingPunct="1">
              <a:spcAft>
                <a:spcPts val="0"/>
              </a:spcAft>
              <a:defRPr/>
            </a:pPr>
            <a:r>
              <a:rPr lang="zh-CN" altLang="en-US" dirty="0"/>
              <a:t>近年来，随着计算机和通信技术的不断发展，信息融合技术已引起了世界范围内的普遍关注，一些发达国家已开发出一些实用系统。</a:t>
            </a:r>
          </a:p>
        </p:txBody>
      </p:sp>
    </p:spTree>
  </p:cSld>
  <p:clrMapOvr>
    <a:masterClrMapping/>
  </p:clrMapOvr>
  <mc:AlternateContent xmlns:mc="http://schemas.openxmlformats.org/markup-compatibility/2006" xmlns:p14="http://schemas.microsoft.com/office/powerpoint/2010/main">
    <mc:Choice Requires="p14">
      <p:transition spd="slow" p14:dur="2000" advTm="73082"/>
    </mc:Choice>
    <mc:Fallback xmlns="">
      <p:transition spd="slow" advTm="7308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188640"/>
            <a:ext cx="8928992" cy="792088"/>
          </a:xfrm>
        </p:spPr>
        <p:txBody>
          <a:bodyPr/>
          <a:lstStyle/>
          <a:p>
            <a:r>
              <a:rPr lang="zh-CN" altLang="en-US" sz="3600" dirty="0"/>
              <a:t>多模态特征融合识别抑郁症：模型级</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263491" y="5407221"/>
            <a:ext cx="8579296" cy="1334147"/>
          </a:xfrm>
        </p:spPr>
        <p:txBody>
          <a:bodyPr/>
          <a:lstStyle/>
          <a:p>
            <a:r>
              <a:rPr lang="zh-CN" altLang="en-US" sz="2800" dirty="0"/>
              <a:t>旨在获得三种模态的联合特征表示，其实现主要取决于使用的融合模型。是更深层次的融合方法，可为分类和回归任务产生更优化的联合判别特征表示。</a:t>
            </a:r>
            <a:endParaRPr lang="zh-CN" altLang="en-US" dirty="0"/>
          </a:p>
        </p:txBody>
      </p:sp>
      <p:pic>
        <p:nvPicPr>
          <p:cNvPr id="3" name="图片 2">
            <a:extLst>
              <a:ext uri="{FF2B5EF4-FFF2-40B4-BE49-F238E27FC236}">
                <a16:creationId xmlns:a16="http://schemas.microsoft.com/office/drawing/2014/main" id="{A68388E0-321F-4266-A9ED-03896E799EBE}"/>
              </a:ext>
            </a:extLst>
          </p:cNvPr>
          <p:cNvPicPr>
            <a:picLocks noChangeAspect="1"/>
          </p:cNvPicPr>
          <p:nvPr/>
        </p:nvPicPr>
        <p:blipFill>
          <a:blip r:embed="rId3"/>
          <a:stretch>
            <a:fillRect/>
          </a:stretch>
        </p:blipFill>
        <p:spPr>
          <a:xfrm>
            <a:off x="201916" y="883932"/>
            <a:ext cx="8690564" cy="4513703"/>
          </a:xfrm>
          <a:prstGeom prst="rect">
            <a:avLst/>
          </a:prstGeom>
        </p:spPr>
      </p:pic>
    </p:spTree>
    <p:extLst>
      <p:ext uri="{BB962C8B-B14F-4D97-AF65-F5344CB8AC3E}">
        <p14:creationId xmlns:p14="http://schemas.microsoft.com/office/powerpoint/2010/main" val="3240563646"/>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dirty="0"/>
              <a:t>总结</a:t>
            </a:r>
          </a:p>
        </p:txBody>
      </p:sp>
      <p:sp>
        <p:nvSpPr>
          <p:cNvPr id="34819" name="内容占位符 2"/>
          <p:cNvSpPr>
            <a:spLocks noGrp="1"/>
          </p:cNvSpPr>
          <p:nvPr>
            <p:ph idx="1"/>
          </p:nvPr>
        </p:nvSpPr>
        <p:spPr/>
        <p:txBody>
          <a:bodyPr/>
          <a:lstStyle/>
          <a:p>
            <a:pPr eaLnBrk="1" hangingPunct="1"/>
            <a:r>
              <a:rPr lang="zh-CN" altLang="en-US"/>
              <a:t>可见，信息融合技术是许多传统学科和新学科在信息处理领域的集成与应用，包括通信、模式识别、决策论、不确定性理论、信号处理、估计理论、最优化技术、计算机科学、人工智能和神经网络等。</a:t>
            </a:r>
          </a:p>
        </p:txBody>
      </p:sp>
    </p:spTree>
  </p:cSld>
  <p:clrMapOvr>
    <a:masterClrMapping/>
  </p:clrMapOvr>
  <mc:AlternateContent xmlns:mc="http://schemas.openxmlformats.org/markup-compatibility/2006" xmlns:p14="http://schemas.microsoft.com/office/powerpoint/2010/main">
    <mc:Choice Requires="p14">
      <p:transition spd="slow" p14:dur="2000" advTm="25929"/>
    </mc:Choice>
    <mc:Fallback xmlns="">
      <p:transition spd="slow" advTm="2592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en-US" altLang="zh-CN" dirty="0"/>
              <a:t>3.2</a:t>
            </a:r>
            <a:r>
              <a:rPr lang="zh-CN" altLang="en-US" dirty="0"/>
              <a:t>信息融合技术的发展状况</a:t>
            </a:r>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defRPr/>
            </a:pPr>
            <a:r>
              <a:rPr lang="zh-CN" altLang="en-US" dirty="0"/>
              <a:t>信息融合技术自</a:t>
            </a:r>
            <a:r>
              <a:rPr lang="en-US" dirty="0"/>
              <a:t>1973</a:t>
            </a:r>
            <a:r>
              <a:rPr lang="zh-CN" altLang="en-US" dirty="0"/>
              <a:t>年初次提出以后，经历了</a:t>
            </a:r>
            <a:r>
              <a:rPr lang="en-US" dirty="0"/>
              <a:t>20</a:t>
            </a:r>
            <a:r>
              <a:rPr lang="zh-CN" altLang="en-US" dirty="0"/>
              <a:t>世纪</a:t>
            </a:r>
            <a:r>
              <a:rPr lang="en-US" dirty="0"/>
              <a:t>80</a:t>
            </a:r>
            <a:r>
              <a:rPr lang="zh-CN" altLang="en-US" dirty="0"/>
              <a:t>年代初、</a:t>
            </a:r>
            <a:r>
              <a:rPr lang="en-US" dirty="0"/>
              <a:t>90</a:t>
            </a:r>
            <a:r>
              <a:rPr lang="zh-CN" altLang="en-US" dirty="0"/>
              <a:t>年代初和</a:t>
            </a:r>
            <a:r>
              <a:rPr lang="en-US" dirty="0"/>
              <a:t>90</a:t>
            </a:r>
            <a:r>
              <a:rPr lang="zh-CN" altLang="en-US" dirty="0"/>
              <a:t>年代末三次研究热潮，最近一次热潮至今还在延续。</a:t>
            </a:r>
            <a:endParaRPr lang="en-US" altLang="zh-CN" dirty="0"/>
          </a:p>
          <a:p>
            <a:pPr eaLnBrk="1" fontAlgn="auto" hangingPunct="1">
              <a:spcAft>
                <a:spcPts val="0"/>
              </a:spcAft>
              <a:defRPr/>
            </a:pPr>
            <a:r>
              <a:rPr lang="zh-CN" altLang="en-US" dirty="0"/>
              <a:t>在这</a:t>
            </a:r>
            <a:r>
              <a:rPr lang="en-US" dirty="0"/>
              <a:t>30</a:t>
            </a:r>
            <a:r>
              <a:rPr lang="zh-CN" altLang="en-US" dirty="0"/>
              <a:t>多年中，信息融合技术不断发展和完善，越来越成为信息处理领域的有力工具，许多国家纷纷将其列入科研基金资助的重点项目。</a:t>
            </a:r>
            <a:endParaRPr lang="en-US" altLang="zh-CN" dirty="0"/>
          </a:p>
          <a:p>
            <a:pPr eaLnBrk="1" fontAlgn="auto" hangingPunct="1">
              <a:spcAft>
                <a:spcPts val="0"/>
              </a:spcAft>
              <a:defRPr/>
            </a:pPr>
            <a:r>
              <a:rPr lang="zh-CN" altLang="en-US" dirty="0"/>
              <a:t>各个领域的研究者们都对其应用展开了研究，取得了一大批研究成果，并总结出了行之有效的工程实现方法，同时也认识到信息融合是一门综合性和实践性都很强的技术。</a:t>
            </a:r>
          </a:p>
        </p:txBody>
      </p:sp>
    </p:spTree>
  </p:cSld>
  <p:clrMapOvr>
    <a:masterClrMapping/>
  </p:clrMapOvr>
  <mc:AlternateContent xmlns:mc="http://schemas.openxmlformats.org/markup-compatibility/2006" xmlns:p14="http://schemas.microsoft.com/office/powerpoint/2010/main">
    <mc:Choice Requires="p14">
      <p:transition spd="slow" p14:dur="2000" advTm="36596"/>
    </mc:Choice>
    <mc:Fallback xmlns="">
      <p:transition spd="slow" advTm="3659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525963"/>
          </a:xfrm>
        </p:spPr>
        <p:txBody>
          <a:bodyPr rtlCol="0">
            <a:normAutofit fontScale="92500" lnSpcReduction="20000"/>
          </a:bodyPr>
          <a:lstStyle/>
          <a:p>
            <a:pPr eaLnBrk="1" fontAlgn="auto" hangingPunct="1">
              <a:spcAft>
                <a:spcPts val="0"/>
              </a:spcAft>
              <a:defRPr/>
            </a:pPr>
            <a:r>
              <a:rPr lang="zh-CN" altLang="en-US" dirty="0"/>
              <a:t>由于信息融合的早期研究大多着重于增强计算机信息处理能力和有效组合数据</a:t>
            </a:r>
            <a:r>
              <a:rPr lang="en-US" dirty="0"/>
              <a:t>(</a:t>
            </a:r>
            <a:r>
              <a:rPr lang="zh-CN" altLang="en-US" dirty="0"/>
              <a:t>信息</a:t>
            </a:r>
            <a:r>
              <a:rPr lang="en-US" dirty="0"/>
              <a:t>)</a:t>
            </a:r>
            <a:r>
              <a:rPr lang="zh-CN" altLang="en-US" dirty="0"/>
              <a:t>的具体方法，主要基于军事应用背景，所以在很长时间内一直处于封闭状态。</a:t>
            </a:r>
            <a:endParaRPr lang="en-US" altLang="zh-CN" dirty="0"/>
          </a:p>
          <a:p>
            <a:pPr eaLnBrk="1" fontAlgn="auto" hangingPunct="1">
              <a:spcAft>
                <a:spcPts val="0"/>
              </a:spcAft>
              <a:defRPr/>
            </a:pPr>
            <a:r>
              <a:rPr lang="zh-CN" altLang="en-US" dirty="0"/>
              <a:t>随着研究的深入和应用领域的扩大，信息融合技术才被逐渐公开，现在已成功应用于众多学科领域。</a:t>
            </a:r>
            <a:endParaRPr lang="en-US" altLang="zh-CN" dirty="0"/>
          </a:p>
          <a:p>
            <a:pPr eaLnBrk="1" fontAlgn="auto" hangingPunct="1">
              <a:spcAft>
                <a:spcPts val="0"/>
              </a:spcAft>
              <a:defRPr/>
            </a:pPr>
            <a:r>
              <a:rPr lang="zh-CN" altLang="en-US" dirty="0"/>
              <a:t>我国自</a:t>
            </a:r>
            <a:r>
              <a:rPr lang="en-US" dirty="0"/>
              <a:t>90</a:t>
            </a:r>
            <a:r>
              <a:rPr lang="zh-CN" altLang="en-US" dirty="0"/>
              <a:t>年代初才掀起研究信息融合技术的热潮，目前信息融合技术已经在导航、自动目标识别、多目标跟踪、机器人、图像处理等领域广泛应用。</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5285"/>
            <a:ext cx="8229600" cy="4525963"/>
          </a:xfrm>
        </p:spPr>
        <p:txBody>
          <a:bodyPr rtlCol="0">
            <a:normAutofit lnSpcReduction="10000"/>
          </a:bodyPr>
          <a:lstStyle/>
          <a:p>
            <a:pPr eaLnBrk="1" fontAlgn="auto" hangingPunct="1">
              <a:spcAft>
                <a:spcPts val="0"/>
              </a:spcAft>
              <a:defRPr/>
            </a:pPr>
            <a:r>
              <a:rPr lang="zh-CN" altLang="en-US" dirty="0"/>
              <a:t>随着信息技术的发展和普及，特别是信息网络和信息高速公路的建设和应用，信息获取、综合分析和处理以及信息应用已经深入各行各业和社会的各个方面，为人们提供决策支持。</a:t>
            </a:r>
            <a:endParaRPr lang="en-US" altLang="zh-CN" dirty="0"/>
          </a:p>
          <a:p>
            <a:pPr eaLnBrk="1" fontAlgn="auto" hangingPunct="1">
              <a:spcAft>
                <a:spcPts val="0"/>
              </a:spcAft>
              <a:defRPr/>
            </a:pPr>
            <a:r>
              <a:rPr lang="zh-CN" altLang="en-US" dirty="0"/>
              <a:t>由于信息化在各个方面展开，为了综合应用各种信息，需要对各方面的信息技术围绕因特网进行融合，以便产生新的增长点和开拓新的领域。</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3277"/>
            <a:ext cx="8229600" cy="4525963"/>
          </a:xfrm>
        </p:spPr>
        <p:txBody>
          <a:bodyPr rtlCol="0">
            <a:normAutofit fontScale="92500" lnSpcReduction="10000"/>
          </a:bodyPr>
          <a:lstStyle/>
          <a:p>
            <a:pPr eaLnBrk="1" fontAlgn="auto" hangingPunct="1">
              <a:spcAft>
                <a:spcPts val="0"/>
              </a:spcAft>
              <a:defRPr/>
            </a:pPr>
            <a:r>
              <a:rPr lang="zh-CN" altLang="en-US" dirty="0"/>
              <a:t>近年来，信息融合在世界范围内引起了普遍关注。一些发达国家不但在所部署的一些重大研究项目上取得了突破性进展，而且陆续开发出一些实用性系统，投入实际应用和运行。</a:t>
            </a:r>
            <a:endParaRPr lang="en-US" altLang="zh-CN" dirty="0"/>
          </a:p>
          <a:p>
            <a:pPr eaLnBrk="1" fontAlgn="auto" hangingPunct="1">
              <a:spcAft>
                <a:spcPts val="0"/>
              </a:spcAft>
              <a:defRPr/>
            </a:pPr>
            <a:r>
              <a:rPr lang="zh-CN" altLang="en-US" dirty="0"/>
              <a:t>早在</a:t>
            </a:r>
            <a:r>
              <a:rPr lang="en-US" dirty="0"/>
              <a:t>1973</a:t>
            </a:r>
            <a:r>
              <a:rPr lang="zh-CN" altLang="en-US" dirty="0"/>
              <a:t>年，美国研究机构就在国防部的资助下开始了声纳信号理解系统的研究，信息融合技术在这一系统中得到了最早的体现。之后，信息融合技术迅速发展起来，并朝着多信息源的方向发展。信息融合的研究工作成了军事生产和高技术开发等多方面所关心的问题。</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7200" y="245141"/>
            <a:ext cx="8229600" cy="1143000"/>
          </a:xfrm>
        </p:spPr>
        <p:txBody>
          <a:bodyPr/>
          <a:lstStyle/>
          <a:p>
            <a:pPr eaLnBrk="1" hangingPunct="1"/>
            <a:endParaRPr lang="zh-CN" altLang="en-US"/>
          </a:p>
        </p:txBody>
      </p:sp>
      <p:sp>
        <p:nvSpPr>
          <p:cNvPr id="39939" name="内容占位符 2"/>
          <p:cNvSpPr>
            <a:spLocks noGrp="1"/>
          </p:cNvSpPr>
          <p:nvPr>
            <p:ph idx="1"/>
          </p:nvPr>
        </p:nvSpPr>
        <p:spPr/>
        <p:txBody>
          <a:bodyPr/>
          <a:lstStyle/>
          <a:p>
            <a:pPr eaLnBrk="1" hangingPunct="1"/>
            <a:r>
              <a:rPr lang="zh-CN" altLang="en-US"/>
              <a:t>在电子信息领域，信息融合技术的实现和发展以信息电子学的原理、方法和技术为基础。</a:t>
            </a:r>
            <a:endParaRPr lang="en-US" altLang="zh-CN"/>
          </a:p>
          <a:p>
            <a:pPr eaLnBrk="1" hangingPunct="1"/>
            <a:r>
              <a:rPr lang="zh-CN" altLang="en-US"/>
              <a:t>信息融合技术中的分布式信息处理结构通过无线网络、有线网络、智能网络等来汇集信息，传给融合中心进行融合。</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endParaRPr lang="zh-CN" altLang="en-US"/>
          </a:p>
        </p:txBody>
      </p:sp>
      <p:sp>
        <p:nvSpPr>
          <p:cNvPr id="3" name="内容占位符 2"/>
          <p:cNvSpPr>
            <a:spLocks noGrp="1"/>
          </p:cNvSpPr>
          <p:nvPr>
            <p:ph idx="1"/>
          </p:nvPr>
        </p:nvSpPr>
        <p:spPr>
          <a:xfrm>
            <a:off x="457200" y="1412776"/>
            <a:ext cx="8229600" cy="4525963"/>
          </a:xfrm>
        </p:spPr>
        <p:txBody>
          <a:bodyPr rtlCol="0">
            <a:normAutofit fontScale="92500"/>
          </a:bodyPr>
          <a:lstStyle/>
          <a:p>
            <a:pPr eaLnBrk="1" fontAlgn="auto" hangingPunct="1">
              <a:spcAft>
                <a:spcPts val="0"/>
              </a:spcAft>
              <a:defRPr/>
            </a:pPr>
            <a:r>
              <a:rPr lang="zh-CN" altLang="en-US" dirty="0"/>
              <a:t>除了自然</a:t>
            </a:r>
            <a:r>
              <a:rPr lang="en-US" dirty="0"/>
              <a:t>(</a:t>
            </a:r>
            <a:r>
              <a:rPr lang="zh-CN" altLang="en-US" dirty="0"/>
              <a:t>物理</a:t>
            </a:r>
            <a:r>
              <a:rPr lang="en-US" dirty="0"/>
              <a:t>)</a:t>
            </a:r>
            <a:r>
              <a:rPr lang="zh-CN" altLang="en-US" dirty="0"/>
              <a:t>信息外，信息融合技术还融合社会类信息，以语言文字为代表，涉及到大规模汉语资料库、语言知识的获取理论与方法、机器翻译、自然语言处理技术等。</a:t>
            </a:r>
            <a:endParaRPr lang="en-US" altLang="zh-CN" dirty="0"/>
          </a:p>
          <a:p>
            <a:pPr eaLnBrk="1" fontAlgn="auto" hangingPunct="1">
              <a:spcAft>
                <a:spcPts val="0"/>
              </a:spcAft>
              <a:defRPr/>
            </a:pPr>
            <a:r>
              <a:rPr lang="zh-CN" altLang="en-US" dirty="0"/>
              <a:t>信息融合采用分形、混沌、模糊推理、人工神经网络等数学和物理的理论及方法。它的发展方向是对非线性、复杂环境因素的不同性质的信息进行综合相关，从各个不同的角度去观察、探测世界。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zh-CN" altLang="en-US" dirty="0"/>
              <a:t>计算机科学领域</a:t>
            </a:r>
          </a:p>
        </p:txBody>
      </p:sp>
      <p:sp>
        <p:nvSpPr>
          <p:cNvPr id="41987" name="内容占位符 2"/>
          <p:cNvSpPr>
            <a:spLocks noGrp="1"/>
          </p:cNvSpPr>
          <p:nvPr>
            <p:ph idx="1"/>
          </p:nvPr>
        </p:nvSpPr>
        <p:spPr/>
        <p:txBody>
          <a:bodyPr/>
          <a:lstStyle/>
          <a:p>
            <a:pPr eaLnBrk="1" hangingPunct="1"/>
            <a:r>
              <a:rPr lang="zh-CN" altLang="en-US" dirty="0"/>
              <a:t>在计算机科学领域，目前正开展着并行数据库、主动数据库、多数据库的研究。</a:t>
            </a:r>
            <a:endParaRPr lang="en-US" altLang="zh-CN" dirty="0"/>
          </a:p>
          <a:p>
            <a:pPr eaLnBrk="1" hangingPunct="1"/>
            <a:r>
              <a:rPr lang="zh-CN" altLang="en-US" dirty="0"/>
              <a:t>信息融合要求系统能适应变化的外部世界，因此，空间、时间数据库的概念应运而生，为数据融合提供保障。</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457200" y="1063277"/>
            <a:ext cx="8229600" cy="4525963"/>
          </a:xfrm>
        </p:spPr>
        <p:txBody>
          <a:bodyPr/>
          <a:lstStyle/>
          <a:p>
            <a:pPr eaLnBrk="1" hangingPunct="1"/>
            <a:r>
              <a:rPr lang="zh-CN" altLang="en-US" dirty="0"/>
              <a:t>空间意味着不同种类的数据来自于不同的空间地点，时间意味着数据库能随时间的变化适应客观环境的相应变化。</a:t>
            </a:r>
            <a:endParaRPr lang="en-US" altLang="zh-CN" dirty="0"/>
          </a:p>
          <a:p>
            <a:pPr eaLnBrk="1" hangingPunct="1"/>
            <a:r>
              <a:rPr lang="zh-CN" altLang="en-US" dirty="0"/>
              <a:t>信息融合处理过程要求有相应的数据库原理和结构，以便融合随时间、空间变化的数据。在信息融合的思想下提出的空间、时间数据库，是计算机科学的一个重要的研究方向。</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t>目  录</a:t>
            </a:r>
          </a:p>
        </p:txBody>
      </p:sp>
      <p:sp>
        <p:nvSpPr>
          <p:cNvPr id="5123" name="内容占位符 2"/>
          <p:cNvSpPr>
            <a:spLocks noGrp="1"/>
          </p:cNvSpPr>
          <p:nvPr>
            <p:ph idx="1"/>
          </p:nvPr>
        </p:nvSpPr>
        <p:spPr/>
        <p:txBody>
          <a:bodyPr/>
          <a:lstStyle/>
          <a:p>
            <a:pPr eaLnBrk="1" hangingPunct="1"/>
            <a:r>
              <a:rPr lang="en-US" altLang="zh-CN" dirty="0"/>
              <a:t>3.1</a:t>
            </a:r>
            <a:r>
              <a:rPr lang="zh-CN" altLang="en-US" dirty="0"/>
              <a:t>信息融合的基本概念</a:t>
            </a:r>
          </a:p>
          <a:p>
            <a:pPr eaLnBrk="1" hangingPunct="1"/>
            <a:r>
              <a:rPr lang="en-US" altLang="zh-CN" dirty="0"/>
              <a:t>3.2</a:t>
            </a:r>
            <a:r>
              <a:rPr lang="zh-CN" altLang="en-US" dirty="0"/>
              <a:t>信息融合技术的发展状况</a:t>
            </a:r>
            <a:endParaRPr lang="en-US" altLang="zh-CN" dirty="0"/>
          </a:p>
          <a:p>
            <a:pPr eaLnBrk="1" hangingPunct="1"/>
            <a:r>
              <a:rPr lang="en-US" altLang="zh-CN" dirty="0"/>
              <a:t>3.3</a:t>
            </a:r>
            <a:r>
              <a:rPr lang="zh-CN" altLang="en-US" dirty="0"/>
              <a:t>典型信息融合系统介绍</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2856"/>
    </mc:Choice>
    <mc:Fallback xmlns="">
      <p:transition spd="slow" advTm="22856"/>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dirty="0"/>
              <a:t>自动控制领域</a:t>
            </a:r>
          </a:p>
        </p:txBody>
      </p:sp>
      <p:sp>
        <p:nvSpPr>
          <p:cNvPr id="3" name="内容占位符 2"/>
          <p:cNvSpPr>
            <a:spLocks noGrp="1"/>
          </p:cNvSpPr>
          <p:nvPr>
            <p:ph idx="1"/>
          </p:nvPr>
        </p:nvSpPr>
        <p:spPr/>
        <p:txBody>
          <a:bodyPr rtlCol="0">
            <a:normAutofit fontScale="92500"/>
          </a:bodyPr>
          <a:lstStyle/>
          <a:p>
            <a:pPr eaLnBrk="1" fontAlgn="auto" hangingPunct="1">
              <a:spcAft>
                <a:spcPts val="0"/>
              </a:spcAft>
              <a:defRPr/>
            </a:pPr>
            <a:r>
              <a:rPr lang="zh-CN" altLang="en-US" dirty="0"/>
              <a:t>在自动化领域，以各种控制理论为基础，信息融合技术采用模糊控制、智能控制、智能计算等系统理论，结合生物、经济、社会、军事等领域的知识，进行定性和定量分析。</a:t>
            </a:r>
            <a:endParaRPr lang="en-US" altLang="zh-CN" dirty="0"/>
          </a:p>
          <a:p>
            <a:pPr eaLnBrk="1" fontAlgn="auto" hangingPunct="1">
              <a:spcAft>
                <a:spcPts val="0"/>
              </a:spcAft>
              <a:defRPr/>
            </a:pPr>
            <a:r>
              <a:rPr lang="zh-CN" altLang="en-US" dirty="0"/>
              <a:t>按照人脑的功能和原理进行视觉、听觉、触觉、力觉、知觉、注意、记忆、学习和更高级的认识过程，将空间、时间的信息进行融合，对数据和信息进行自动解释，对环境和态势给予判定。</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p:cNvSpPr>
          <p:nvPr>
            <p:ph idx="1"/>
          </p:nvPr>
        </p:nvSpPr>
        <p:spPr>
          <a:xfrm>
            <a:off x="457200" y="1124744"/>
            <a:ext cx="8229600" cy="4525963"/>
          </a:xfrm>
        </p:spPr>
        <p:txBody>
          <a:bodyPr/>
          <a:lstStyle/>
          <a:p>
            <a:pPr eaLnBrk="1" hangingPunct="1"/>
            <a:r>
              <a:rPr lang="zh-CN" altLang="en-US" dirty="0"/>
              <a:t>目前的控制技术，已从程序控制进入了建立在信息融合基础上的智能控制。</a:t>
            </a:r>
            <a:endParaRPr lang="en-US" altLang="zh-CN" dirty="0"/>
          </a:p>
          <a:p>
            <a:pPr eaLnBrk="1" hangingPunct="1"/>
            <a:r>
              <a:rPr lang="zh-CN" altLang="en-US" dirty="0"/>
              <a:t>智能控制系统不仅用于军事，还应用于工厂企业的生产过程控制和产供销管理、城市建设规划、道路交通管理、商业管理、金融管理与预测、地质矿产资源管理、环境监测与保护、粮食作物生长监测、灾害性天气预报及防治等等。</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a:xfrm>
            <a:off x="518864" y="1207293"/>
            <a:ext cx="8229600" cy="4525963"/>
          </a:xfrm>
        </p:spPr>
        <p:txBody>
          <a:bodyPr/>
          <a:lstStyle/>
          <a:p>
            <a:pPr eaLnBrk="1" hangingPunct="1"/>
            <a:r>
              <a:rPr lang="zh-CN" altLang="en-US" dirty="0"/>
              <a:t>一般而言，</a:t>
            </a:r>
            <a:r>
              <a:rPr lang="zh-CN" altLang="en-US" b="1" dirty="0"/>
              <a:t>采用信息融合技术的控制系统</a:t>
            </a:r>
            <a:r>
              <a:rPr lang="zh-CN" altLang="en-US" dirty="0"/>
              <a:t>具有如下</a:t>
            </a:r>
            <a:r>
              <a:rPr lang="zh-CN" altLang="en-US" b="1" dirty="0"/>
              <a:t>优点</a:t>
            </a:r>
            <a:r>
              <a:rPr lang="zh-CN" altLang="en-US" dirty="0"/>
              <a:t>：</a:t>
            </a:r>
          </a:p>
          <a:p>
            <a:pPr lvl="1" eaLnBrk="1" hangingPunct="1"/>
            <a:r>
              <a:rPr lang="zh-CN" altLang="en-US" dirty="0"/>
              <a:t>增强了系统的生存能力；</a:t>
            </a:r>
          </a:p>
          <a:p>
            <a:pPr lvl="1" eaLnBrk="1" hangingPunct="1"/>
            <a:r>
              <a:rPr lang="zh-CN" altLang="en-US" dirty="0"/>
              <a:t>扩展了空间覆盖范围；</a:t>
            </a:r>
          </a:p>
          <a:p>
            <a:pPr lvl="1" eaLnBrk="1" hangingPunct="1"/>
            <a:r>
              <a:rPr lang="zh-CN" altLang="en-US" dirty="0"/>
              <a:t>扩展了时间覆盖范围；</a:t>
            </a:r>
          </a:p>
          <a:p>
            <a:pPr lvl="1" eaLnBrk="1" hangingPunct="1"/>
            <a:r>
              <a:rPr lang="zh-CN" altLang="en-US" dirty="0"/>
              <a:t>提高了可信度；</a:t>
            </a:r>
          </a:p>
          <a:p>
            <a:pPr lvl="1" eaLnBrk="1" hangingPunct="1"/>
            <a:r>
              <a:rPr lang="zh-CN" altLang="en-US" dirty="0"/>
              <a:t>改善了探测性能；</a:t>
            </a:r>
          </a:p>
          <a:p>
            <a:pPr lvl="1" eaLnBrk="1" hangingPunct="1"/>
            <a:r>
              <a:rPr lang="zh-CN" altLang="en-US" dirty="0"/>
              <a:t>降低了系统投资。</a:t>
            </a:r>
          </a:p>
          <a:p>
            <a:pPr eaLnBrk="1" hangingPunct="1"/>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en-US" altLang="zh-CN" dirty="0"/>
              <a:t>3.3</a:t>
            </a:r>
            <a:r>
              <a:rPr lang="zh-CN" altLang="en-US" dirty="0"/>
              <a:t>典型信息融合系统介绍</a:t>
            </a:r>
          </a:p>
        </p:txBody>
      </p:sp>
      <p:sp>
        <p:nvSpPr>
          <p:cNvPr id="47107" name="内容占位符 2"/>
          <p:cNvSpPr>
            <a:spLocks noGrp="1"/>
          </p:cNvSpPr>
          <p:nvPr>
            <p:ph idx="1"/>
          </p:nvPr>
        </p:nvSpPr>
        <p:spPr/>
        <p:txBody>
          <a:bodyPr/>
          <a:lstStyle/>
          <a:p>
            <a:pPr eaLnBrk="1" hangingPunct="1"/>
            <a:r>
              <a:rPr lang="zh-CN" altLang="en-US" dirty="0"/>
              <a:t>信息融合技术已经广泛应用于多种民用和军事领域。</a:t>
            </a:r>
            <a:endParaRPr lang="en-US" altLang="zh-CN" dirty="0"/>
          </a:p>
          <a:p>
            <a:pPr eaLnBrk="1" hangingPunct="1"/>
            <a:r>
              <a:rPr lang="zh-CN" altLang="en-US" dirty="0"/>
              <a:t>在民用应用领域有：</a:t>
            </a:r>
          </a:p>
          <a:p>
            <a:pPr lvl="1" eaLnBrk="1" hangingPunct="1"/>
            <a:r>
              <a:rPr lang="zh-CN" altLang="en-US" dirty="0"/>
              <a:t>工业过程监视及工业机器人</a:t>
            </a:r>
          </a:p>
          <a:p>
            <a:pPr lvl="1" eaLnBrk="1" hangingPunct="1"/>
            <a:r>
              <a:rPr lang="zh-CN" altLang="en-US" dirty="0"/>
              <a:t>遥感与金融系统</a:t>
            </a:r>
          </a:p>
          <a:p>
            <a:pPr lvl="1" eaLnBrk="1" hangingPunct="1"/>
            <a:r>
              <a:rPr lang="zh-CN" altLang="en-US" dirty="0"/>
              <a:t>空中交通管制与病人照顾系统</a:t>
            </a:r>
          </a:p>
          <a:p>
            <a:pPr lvl="1" eaLnBrk="1" hangingPunct="1"/>
            <a:r>
              <a:rPr lang="zh-CN" altLang="en-US" dirty="0"/>
              <a:t>船舶避碰与交通管制系统</a:t>
            </a:r>
          </a:p>
          <a:p>
            <a:pPr lvl="1" eaLnBrk="1" hangingPunct="1"/>
            <a:r>
              <a:rPr lang="zh-CN" altLang="en-US" dirty="0"/>
              <a:t>生物特征的身份识别</a:t>
            </a:r>
          </a:p>
          <a:p>
            <a:pPr eaLnBrk="1" hangingPunct="1"/>
            <a:endParaRPr lang="zh-CN" altLang="en-US" dirty="0"/>
          </a:p>
        </p:txBody>
      </p:sp>
    </p:spTree>
    <p:extLst>
      <p:ext uri="{BB962C8B-B14F-4D97-AF65-F5344CB8AC3E}">
        <p14:creationId xmlns:p14="http://schemas.microsoft.com/office/powerpoint/2010/main" val="1557675202"/>
      </p:ext>
    </p:extLst>
  </p:cSld>
  <p:clrMapOvr>
    <a:masterClrMapping/>
  </p:clrMapOvr>
  <mc:AlternateContent xmlns:mc="http://schemas.openxmlformats.org/markup-compatibility/2006" xmlns:p14="http://schemas.microsoft.com/office/powerpoint/2010/main">
    <mc:Choice Requires="p14">
      <p:transition spd="slow" p14:dur="2000" advTm="75125"/>
    </mc:Choice>
    <mc:Fallback xmlns="">
      <p:transition spd="slow" advTm="75125"/>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内容占位符 2"/>
          <p:cNvSpPr>
            <a:spLocks noGrp="1"/>
          </p:cNvSpPr>
          <p:nvPr>
            <p:ph idx="1"/>
          </p:nvPr>
        </p:nvSpPr>
        <p:spPr>
          <a:xfrm>
            <a:off x="457200" y="1063277"/>
            <a:ext cx="8229600" cy="4525963"/>
          </a:xfrm>
        </p:spPr>
        <p:txBody>
          <a:bodyPr/>
          <a:lstStyle/>
          <a:p>
            <a:pPr eaLnBrk="1" hangingPunct="1"/>
            <a:r>
              <a:rPr lang="zh-CN" altLang="en-US" dirty="0"/>
              <a:t>军事应用领域有：</a:t>
            </a:r>
          </a:p>
          <a:p>
            <a:pPr lvl="1" eaLnBrk="1" hangingPunct="1"/>
            <a:r>
              <a:rPr lang="zh-CN" altLang="en-US" dirty="0"/>
              <a:t>采用多传感器的自主式武器系统和自备式运载器</a:t>
            </a:r>
          </a:p>
          <a:p>
            <a:pPr lvl="1" eaLnBrk="1" hangingPunct="1"/>
            <a:r>
              <a:rPr lang="zh-CN" altLang="en-US" dirty="0"/>
              <a:t>情报收集系统</a:t>
            </a:r>
          </a:p>
          <a:p>
            <a:pPr lvl="1" eaLnBrk="1" hangingPunct="1"/>
            <a:r>
              <a:rPr lang="zh-CN" altLang="en-US" dirty="0"/>
              <a:t>采用多传感器进行截获、跟踪和指挥制导的火控系统</a:t>
            </a:r>
          </a:p>
          <a:p>
            <a:pPr lvl="1" eaLnBrk="1" hangingPunct="1"/>
            <a:r>
              <a:rPr lang="zh-CN" altLang="en-US" dirty="0"/>
              <a:t>军事力量的指挥和控制站</a:t>
            </a:r>
          </a:p>
          <a:p>
            <a:pPr lvl="1" eaLnBrk="1" hangingPunct="1"/>
            <a:r>
              <a:rPr lang="zh-CN" altLang="en-US" dirty="0"/>
              <a:t>敌情指示和预警系统</a:t>
            </a:r>
          </a:p>
          <a:p>
            <a:pPr eaLnBrk="1" hangingPunct="1"/>
            <a:endParaRPr lang="zh-CN" altLang="en-US" dirty="0"/>
          </a:p>
        </p:txBody>
      </p:sp>
    </p:spTree>
    <p:extLst>
      <p:ext uri="{BB962C8B-B14F-4D97-AF65-F5344CB8AC3E}">
        <p14:creationId xmlns:p14="http://schemas.microsoft.com/office/powerpoint/2010/main" val="1529826583"/>
      </p:ext>
    </p:extLst>
  </p:cSld>
  <p:clrMapOvr>
    <a:masterClrMapping/>
  </p:clrMapOvr>
  <mc:AlternateContent xmlns:mc="http://schemas.openxmlformats.org/markup-compatibility/2006" xmlns:p14="http://schemas.microsoft.com/office/powerpoint/2010/main">
    <mc:Choice Requires="p14">
      <p:transition spd="slow" p14:dur="2000" advTm="34516"/>
    </mc:Choice>
    <mc:Fallback xmlns="">
      <p:transition spd="slow" advTm="34516"/>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dirty="0"/>
              <a:t>信息融合系统的例子</a:t>
            </a:r>
          </a:p>
        </p:txBody>
      </p:sp>
      <p:sp>
        <p:nvSpPr>
          <p:cNvPr id="49155" name="内容占位符 2"/>
          <p:cNvSpPr>
            <a:spLocks noGrp="1"/>
          </p:cNvSpPr>
          <p:nvPr>
            <p:ph idx="1"/>
          </p:nvPr>
        </p:nvSpPr>
        <p:spPr/>
        <p:txBody>
          <a:bodyPr/>
          <a:lstStyle/>
          <a:p>
            <a:pPr eaLnBrk="1" hangingPunct="1"/>
            <a:endParaRPr lang="en-US" altLang="zh-CN" dirty="0"/>
          </a:p>
          <a:p>
            <a:pPr eaLnBrk="1" hangingPunct="1"/>
            <a:r>
              <a:rPr lang="zh-CN" altLang="en-US" u="sng" dirty="0"/>
              <a:t>多传感器信息融合的消防报警</a:t>
            </a:r>
            <a:endParaRPr lang="en-US" altLang="zh-CN" u="sng" dirty="0"/>
          </a:p>
          <a:p>
            <a:pPr eaLnBrk="1" hangingPunct="1"/>
            <a:r>
              <a:rPr lang="zh-CN" altLang="en-US" u="sng" dirty="0"/>
              <a:t>自动驾驶</a:t>
            </a:r>
          </a:p>
          <a:p>
            <a:pPr eaLnBrk="1" hangingPunct="1"/>
            <a:r>
              <a:rPr lang="zh-CN" altLang="en-US" u="sng" dirty="0"/>
              <a:t>面向奥运的多语言智能信息网络服务系统</a:t>
            </a:r>
            <a:endParaRPr lang="en-US" altLang="zh-CN" u="sng" dirty="0"/>
          </a:p>
        </p:txBody>
      </p:sp>
    </p:spTree>
    <p:extLst>
      <p:ext uri="{BB962C8B-B14F-4D97-AF65-F5344CB8AC3E}">
        <p14:creationId xmlns:p14="http://schemas.microsoft.com/office/powerpoint/2010/main" val="1661166674"/>
      </p:ext>
    </p:extLst>
  </p:cSld>
  <p:clrMapOvr>
    <a:masterClrMapping/>
  </p:clrMapOvr>
  <mc:AlternateContent xmlns:mc="http://schemas.openxmlformats.org/markup-compatibility/2006" xmlns:p14="http://schemas.microsoft.com/office/powerpoint/2010/main">
    <mc:Choice Requires="p14">
      <p:transition spd="slow" p14:dur="2000" advTm="19306"/>
    </mc:Choice>
    <mc:Fallback xmlns="">
      <p:transition spd="slow" advTm="19306"/>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zh-CN" altLang="en-US" u="sng"/>
              <a:t>多传感器信息融合的消防报警</a:t>
            </a:r>
            <a:endParaRPr lang="zh-CN" altLang="en-US"/>
          </a:p>
        </p:txBody>
      </p:sp>
      <p:sp>
        <p:nvSpPr>
          <p:cNvPr id="50179" name="内容占位符 2"/>
          <p:cNvSpPr>
            <a:spLocks noGrp="1"/>
          </p:cNvSpPr>
          <p:nvPr>
            <p:ph idx="1"/>
          </p:nvPr>
        </p:nvSpPr>
        <p:spPr/>
        <p:txBody>
          <a:bodyPr/>
          <a:lstStyle/>
          <a:p>
            <a:pPr eaLnBrk="1" hangingPunct="1"/>
            <a:r>
              <a:rPr lang="zh-CN" altLang="en-US"/>
              <a:t>多传感器信息融合的消防报警主要用于火灾探测，它是充分利用不同时间与空间的多模态信息，对按时序获得的多模态观测信息在一定准则下加以自动分析、优化综合和使用，获得对被测对象的一致性解释与描述，从而完成所需的决策和估计任务，得到更可靠、准确的结论。</a:t>
            </a:r>
          </a:p>
        </p:txBody>
      </p:sp>
    </p:spTree>
    <p:extLst>
      <p:ext uri="{BB962C8B-B14F-4D97-AF65-F5344CB8AC3E}">
        <p14:creationId xmlns:p14="http://schemas.microsoft.com/office/powerpoint/2010/main" val="1338316455"/>
      </p:ext>
    </p:extLst>
  </p:cSld>
  <p:clrMapOvr>
    <a:masterClrMapping/>
  </p:clrMapOvr>
  <mc:AlternateContent xmlns:mc="http://schemas.openxmlformats.org/markup-compatibility/2006" xmlns:p14="http://schemas.microsoft.com/office/powerpoint/2010/main">
    <mc:Choice Requires="p14">
      <p:transition spd="slow" p14:dur="2000" advTm="85725"/>
    </mc:Choice>
    <mc:Fallback xmlns="">
      <p:transition spd="slow" advTm="85725"/>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zh-CN" altLang="en-US" sz="3200"/>
              <a:t>多传感器信息融合的消防报警模型示意图</a:t>
            </a:r>
          </a:p>
        </p:txBody>
      </p:sp>
      <p:pic>
        <p:nvPicPr>
          <p:cNvPr id="51203" name="图片 3" descr="消防报警.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428750"/>
            <a:ext cx="857250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67479"/>
      </p:ext>
    </p:extLst>
  </p:cSld>
  <p:clrMapOvr>
    <a:masterClrMapping/>
  </p:clrMapOvr>
  <mc:AlternateContent xmlns:mc="http://schemas.openxmlformats.org/markup-compatibility/2006" xmlns:p14="http://schemas.microsoft.com/office/powerpoint/2010/main">
    <mc:Choice Requires="p14">
      <p:transition spd="slow" p14:dur="2000" advTm="112152"/>
    </mc:Choice>
    <mc:Fallback xmlns="">
      <p:transition spd="slow" advTm="112152"/>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内容占位符 2"/>
          <p:cNvSpPr>
            <a:spLocks noGrp="1"/>
          </p:cNvSpPr>
          <p:nvPr>
            <p:ph idx="1"/>
          </p:nvPr>
        </p:nvSpPr>
        <p:spPr>
          <a:xfrm>
            <a:off x="539552" y="1124744"/>
            <a:ext cx="8229600" cy="4525963"/>
          </a:xfrm>
        </p:spPr>
        <p:txBody>
          <a:bodyPr/>
          <a:lstStyle/>
          <a:p>
            <a:pPr eaLnBrk="1" hangingPunct="1"/>
            <a:r>
              <a:rPr lang="zh-CN" altLang="en-US" dirty="0"/>
              <a:t>具有火灾探测功能的传感器种类很多，如烟雾传感器、温度传感器、火焰感光传感器、气体传感器、复合型火灾探测器等。</a:t>
            </a:r>
            <a:endParaRPr lang="en-US" altLang="zh-CN" dirty="0"/>
          </a:p>
          <a:p>
            <a:pPr eaLnBrk="1" hangingPunct="1"/>
            <a:r>
              <a:rPr lang="zh-CN" altLang="en-US" dirty="0"/>
              <a:t>多个传感器对同一区域进行监测，得到一组被监测区域的特征量，将这些特征量通过处理器处理，提取其中的状态，在融合处理中心根据一定的融合算法，得到一个较为准确的处理结果。</a:t>
            </a:r>
          </a:p>
        </p:txBody>
      </p:sp>
    </p:spTree>
    <p:extLst>
      <p:ext uri="{BB962C8B-B14F-4D97-AF65-F5344CB8AC3E}">
        <p14:creationId xmlns:p14="http://schemas.microsoft.com/office/powerpoint/2010/main" val="479088133"/>
      </p:ext>
    </p:extLst>
  </p:cSld>
  <p:clrMapOvr>
    <a:masterClrMapping/>
  </p:clrMapOvr>
  <mc:AlternateContent xmlns:mc="http://schemas.openxmlformats.org/markup-compatibility/2006" xmlns:p14="http://schemas.microsoft.com/office/powerpoint/2010/main">
    <mc:Choice Requires="p14">
      <p:transition spd="slow" p14:dur="2000" advTm="59384"/>
    </mc:Choice>
    <mc:Fallback xmlns="">
      <p:transition spd="slow" advTm="5938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2"/>
          <p:cNvSpPr>
            <a:spLocks noGrp="1"/>
          </p:cNvSpPr>
          <p:nvPr>
            <p:ph idx="1"/>
          </p:nvPr>
        </p:nvSpPr>
        <p:spPr>
          <a:xfrm>
            <a:off x="457200" y="1196752"/>
            <a:ext cx="8229600" cy="4525963"/>
          </a:xfrm>
        </p:spPr>
        <p:txBody>
          <a:bodyPr/>
          <a:lstStyle/>
          <a:p>
            <a:pPr eaLnBrk="1" hangingPunct="1"/>
            <a:r>
              <a:rPr lang="zh-CN" altLang="en-US" dirty="0"/>
              <a:t>多传感器信息融合的消防报警系统与单传感器数据相比有很多优点。</a:t>
            </a:r>
            <a:endParaRPr lang="en-US" altLang="zh-CN" dirty="0"/>
          </a:p>
          <a:p>
            <a:pPr eaLnBrk="1" hangingPunct="1"/>
            <a:r>
              <a:rPr lang="zh-CN" altLang="en-US" dirty="0"/>
              <a:t>除了将同源数据进行组合而得到统计上的优势之外，使用多种传感器可以提高精度，提高报警信息的可信度，提高系统的可靠性，减少获得相同信息的代价，减少火灾信息获取时间，加快对火灾信息处理速度等。</a:t>
            </a:r>
          </a:p>
        </p:txBody>
      </p:sp>
    </p:spTree>
    <p:extLst>
      <p:ext uri="{BB962C8B-B14F-4D97-AF65-F5344CB8AC3E}">
        <p14:creationId xmlns:p14="http://schemas.microsoft.com/office/powerpoint/2010/main" val="1581239646"/>
      </p:ext>
    </p:extLst>
  </p:cSld>
  <p:clrMapOvr>
    <a:masterClrMapping/>
  </p:clrMapOvr>
  <mc:AlternateContent xmlns:mc="http://schemas.openxmlformats.org/markup-compatibility/2006" xmlns:p14="http://schemas.microsoft.com/office/powerpoint/2010/main">
    <mc:Choice Requires="p14">
      <p:transition spd="slow" p14:dur="2000" advTm="69008"/>
    </mc:Choice>
    <mc:Fallback xmlns="">
      <p:transition spd="slow" advTm="690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t>3.1</a:t>
            </a:r>
            <a:r>
              <a:rPr lang="zh-CN" altLang="en-US" dirty="0"/>
              <a:t>信息融合的基本概念</a:t>
            </a:r>
          </a:p>
        </p:txBody>
      </p:sp>
      <p:sp>
        <p:nvSpPr>
          <p:cNvPr id="6147" name="内容占位符 2"/>
          <p:cNvSpPr>
            <a:spLocks noGrp="1"/>
          </p:cNvSpPr>
          <p:nvPr>
            <p:ph idx="1"/>
          </p:nvPr>
        </p:nvSpPr>
        <p:spPr/>
        <p:txBody>
          <a:bodyPr/>
          <a:lstStyle/>
          <a:p>
            <a:pPr eaLnBrk="1" hangingPunct="1"/>
            <a:r>
              <a:rPr lang="zh-CN" altLang="en-US"/>
              <a:t>左眼看，右眼看，最后在大脑中融合为统一的印象；</a:t>
            </a:r>
            <a:endParaRPr lang="en-US" altLang="zh-CN"/>
          </a:p>
          <a:p>
            <a:pPr eaLnBrk="1" hangingPunct="1"/>
            <a:r>
              <a:rPr lang="zh-CN" altLang="en-US"/>
              <a:t>左耳听，右耳听，最后也在大脑中融合为统一的声音；</a:t>
            </a:r>
            <a:endParaRPr lang="en-US" altLang="zh-CN"/>
          </a:p>
          <a:p>
            <a:pPr eaLnBrk="1" hangingPunct="1"/>
            <a:r>
              <a:rPr lang="zh-CN" altLang="en-US"/>
              <a:t>同理，人类的视觉、听觉、触觉、嗅觉、味觉</a:t>
            </a:r>
            <a:r>
              <a:rPr lang="en-US" altLang="zh-CN"/>
              <a:t>……</a:t>
            </a:r>
            <a:r>
              <a:rPr lang="zh-CN" altLang="en-US"/>
              <a:t>不同感觉通道的信息都要经过大脑做</a:t>
            </a:r>
            <a:r>
              <a:rPr lang="en-US" altLang="zh-CN"/>
              <a:t>“</a:t>
            </a:r>
            <a:r>
              <a:rPr lang="zh-CN" altLang="en-US"/>
              <a:t>信息融合</a:t>
            </a:r>
            <a:r>
              <a:rPr lang="en-US" altLang="zh-CN"/>
              <a:t>”</a:t>
            </a:r>
            <a:r>
              <a:rPr lang="zh-CN" altLang="en-US"/>
              <a:t>，从而形成综合的判断或概念。</a:t>
            </a:r>
          </a:p>
        </p:txBody>
      </p:sp>
    </p:spTree>
  </p:cSld>
  <p:clrMapOvr>
    <a:masterClrMapping/>
  </p:clrMapOvr>
  <mc:AlternateContent xmlns:mc="http://schemas.openxmlformats.org/markup-compatibility/2006" xmlns:p14="http://schemas.microsoft.com/office/powerpoint/2010/main">
    <mc:Choice Requires="p14">
      <p:transition spd="slow" p14:dur="2000" advTm="181606"/>
    </mc:Choice>
    <mc:Fallback xmlns="">
      <p:transition spd="slow" advTm="181606"/>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457200" y="188640"/>
            <a:ext cx="8229600" cy="1143000"/>
          </a:xfrm>
        </p:spPr>
        <p:txBody>
          <a:bodyPr/>
          <a:lstStyle/>
          <a:p>
            <a:r>
              <a:rPr lang="zh-CN" altLang="en-US" dirty="0"/>
              <a:t>自动驾驶</a:t>
            </a:r>
          </a:p>
        </p:txBody>
      </p:sp>
      <p:pic>
        <p:nvPicPr>
          <p:cNvPr id="63491"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534193" y="1331640"/>
            <a:ext cx="8075613" cy="4924425"/>
          </a:xfrm>
        </p:spPr>
      </p:pic>
    </p:spTree>
    <p:extLst>
      <p:ext uri="{BB962C8B-B14F-4D97-AF65-F5344CB8AC3E}">
        <p14:creationId xmlns:p14="http://schemas.microsoft.com/office/powerpoint/2010/main" val="3250829892"/>
      </p:ext>
    </p:extLst>
  </p:cSld>
  <p:clrMapOvr>
    <a:masterClrMapping/>
  </p:clrMapOvr>
  <mc:AlternateContent xmlns:mc="http://schemas.openxmlformats.org/markup-compatibility/2006" xmlns:p14="http://schemas.microsoft.com/office/powerpoint/2010/main">
    <mc:Choice Requires="p14">
      <p:transition spd="slow" p14:dur="2000" advTm="195819"/>
    </mc:Choice>
    <mc:Fallback xmlns="">
      <p:transition spd="slow" advTm="195819"/>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z="3600" dirty="0"/>
              <a:t>毫米波雷达和摄像头数据融合基本思路</a:t>
            </a:r>
          </a:p>
        </p:txBody>
      </p:sp>
      <p:sp>
        <p:nvSpPr>
          <p:cNvPr id="65539" name="内容占位符 2"/>
          <p:cNvSpPr>
            <a:spLocks noGrp="1"/>
          </p:cNvSpPr>
          <p:nvPr>
            <p:ph idx="1"/>
          </p:nvPr>
        </p:nvSpPr>
        <p:spPr>
          <a:xfrm>
            <a:off x="457200" y="1412776"/>
            <a:ext cx="8229600" cy="4525963"/>
          </a:xfrm>
        </p:spPr>
        <p:txBody>
          <a:bodyPr/>
          <a:lstStyle/>
          <a:p>
            <a:r>
              <a:rPr lang="zh-CN" altLang="en-US" dirty="0"/>
              <a:t>融合目的：目标检测和障碍物检测</a:t>
            </a:r>
            <a:endParaRPr lang="en-US" altLang="zh-CN" dirty="0"/>
          </a:p>
          <a:p>
            <a:r>
              <a:rPr lang="zh-CN" altLang="en-US" dirty="0"/>
              <a:t>多数情况下都是以摄像头数据为主，毫米波雷达作为辅助。</a:t>
            </a:r>
          </a:p>
          <a:p>
            <a:r>
              <a:rPr lang="zh-CN" altLang="en-US" dirty="0"/>
              <a:t>将毫米波雷达返回的目标点投影到图像上，围绕该点并结合先验知识，生成一个矩形的感兴趣区域，然后只对该区域内进行目标检测。</a:t>
            </a:r>
          </a:p>
          <a:p>
            <a:r>
              <a:rPr lang="zh-CN" altLang="en-US" dirty="0"/>
              <a:t>优点：可以迅速地排除大量不会有目标的区域，极大地提高识别速度。</a:t>
            </a:r>
          </a:p>
          <a:p>
            <a:endParaRPr lang="zh-CN" altLang="en-US" dirty="0"/>
          </a:p>
        </p:txBody>
      </p:sp>
    </p:spTree>
    <p:extLst>
      <p:ext uri="{BB962C8B-B14F-4D97-AF65-F5344CB8AC3E}">
        <p14:creationId xmlns:p14="http://schemas.microsoft.com/office/powerpoint/2010/main" val="701611358"/>
      </p:ext>
    </p:extLst>
  </p:cSld>
  <p:clrMapOvr>
    <a:masterClrMapping/>
  </p:clrMapOvr>
  <mc:AlternateContent xmlns:mc="http://schemas.openxmlformats.org/markup-compatibility/2006" xmlns:p14="http://schemas.microsoft.com/office/powerpoint/2010/main">
    <mc:Choice Requires="p14">
      <p:transition spd="slow" p14:dur="2000" advTm="132963"/>
    </mc:Choice>
    <mc:Fallback xmlns="">
      <p:transition spd="slow" advTm="132963"/>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457200" y="116632"/>
            <a:ext cx="8229600" cy="1143000"/>
          </a:xfrm>
        </p:spPr>
        <p:txBody>
          <a:bodyPr/>
          <a:lstStyle/>
          <a:p>
            <a:r>
              <a:rPr lang="zh-CN" altLang="en-US" sz="3600" dirty="0"/>
              <a:t>摄像头和激光雷达数据融合基本思路</a:t>
            </a:r>
          </a:p>
        </p:txBody>
      </p:sp>
      <p:sp>
        <p:nvSpPr>
          <p:cNvPr id="65539" name="内容占位符 2"/>
          <p:cNvSpPr>
            <a:spLocks noGrp="1"/>
          </p:cNvSpPr>
          <p:nvPr>
            <p:ph idx="1"/>
          </p:nvPr>
        </p:nvSpPr>
        <p:spPr>
          <a:xfrm>
            <a:off x="179512" y="1196752"/>
            <a:ext cx="8784976" cy="5544616"/>
          </a:xfrm>
        </p:spPr>
        <p:txBody>
          <a:bodyPr/>
          <a:lstStyle/>
          <a:p>
            <a:r>
              <a:rPr lang="zh-CN" altLang="en-US" sz="2400" dirty="0"/>
              <a:t>障碍物的检测可以使用激光雷达进行物体聚类，但是对于较远物体，过于稀疏的激光线数聚类的效果较差，因此利用视觉图像信息进行目标检测，进而获取障碍物的位置，同时视觉还可以给出障碍物类别信息；</a:t>
            </a:r>
          </a:p>
          <a:p>
            <a:r>
              <a:rPr lang="zh-CN" altLang="en-US" sz="2400" dirty="0"/>
              <a:t>融合的关键是需要将摄像头和激光雷达进行联合标定，获取两者坐标系的空间转换关系；可以通过标定的方式，把激光雷达投射到图像的坐标系中，建立图像的像素点，与激光雷达投影后的点之间做匹配，然后通过某种优化方程，解决匹配问题；</a:t>
            </a:r>
          </a:p>
          <a:p>
            <a:r>
              <a:rPr lang="en-US" altLang="zh-CN" sz="2400" dirty="0"/>
              <a:t> </a:t>
            </a:r>
            <a:r>
              <a:rPr lang="zh-CN" altLang="en-US" sz="2400" dirty="0"/>
              <a:t>激光雷达可以得到目标的</a:t>
            </a:r>
            <a:r>
              <a:rPr lang="en-US" altLang="zh-CN" sz="2400" dirty="0"/>
              <a:t>3D </a:t>
            </a:r>
            <a:r>
              <a:rPr lang="zh-CN" altLang="en-US" sz="2400" dirty="0"/>
              <a:t>数据（</a:t>
            </a:r>
            <a:r>
              <a:rPr lang="en-US" altLang="zh-CN" sz="2400" dirty="0"/>
              <a:t>x, y , z)</a:t>
            </a:r>
            <a:r>
              <a:rPr lang="zh-CN" altLang="en-US" sz="2400" dirty="0"/>
              <a:t>，通过标定参数，以及相机本身的内参，可以把激光雷达的</a:t>
            </a:r>
            <a:r>
              <a:rPr lang="en-US" altLang="zh-CN" sz="2400" dirty="0"/>
              <a:t>3D</a:t>
            </a:r>
            <a:r>
              <a:rPr lang="zh-CN" altLang="en-US" sz="2400" dirty="0"/>
              <a:t>点投射到图像上，图像上的某些像素就会获得激光雷达的深度信息，然后便可以做基于图像的分割或者深度学习模型；</a:t>
            </a:r>
          </a:p>
          <a:p>
            <a:r>
              <a:rPr lang="zh-CN" altLang="en-US" sz="2400" dirty="0"/>
              <a:t>融合过程中，由于两者视场角的不同，可能会造成噪点或者漏点。</a:t>
            </a:r>
          </a:p>
          <a:p>
            <a:endParaRPr lang="zh-CN" altLang="en-US" dirty="0"/>
          </a:p>
        </p:txBody>
      </p:sp>
    </p:spTree>
    <p:extLst>
      <p:ext uri="{BB962C8B-B14F-4D97-AF65-F5344CB8AC3E}">
        <p14:creationId xmlns:p14="http://schemas.microsoft.com/office/powerpoint/2010/main" val="4141761754"/>
      </p:ext>
    </p:extLst>
  </p:cSld>
  <p:clrMapOvr>
    <a:masterClrMapping/>
  </p:clrMapOvr>
  <mc:AlternateContent xmlns:mc="http://schemas.openxmlformats.org/markup-compatibility/2006" xmlns:p14="http://schemas.microsoft.com/office/powerpoint/2010/main">
    <mc:Choice Requires="p14">
      <p:transition spd="slow" p14:dur="2000" advTm="132963"/>
    </mc:Choice>
    <mc:Fallback xmlns="">
      <p:transition spd="slow" advTm="132963"/>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u="sng" dirty="0"/>
              <a:t>面向奥运的多语言</a:t>
            </a:r>
            <a:br>
              <a:rPr lang="en-US" altLang="zh-CN" u="sng" dirty="0"/>
            </a:br>
            <a:r>
              <a:rPr lang="zh-CN" altLang="en-US" u="sng" dirty="0"/>
              <a:t>智能信息网络服务系统</a:t>
            </a:r>
            <a:endParaRPr lang="zh-CN" altLang="en-US" dirty="0"/>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defRPr/>
            </a:pPr>
            <a:r>
              <a:rPr lang="zh-CN" altLang="en-US" dirty="0"/>
              <a:t>北京奥申委在申办奥运期间提出了“绿色奥运、科技奥运、人文奥运”的理念和“在任何时间任何地点的任何人和任何设备都可以方便地分享奥运信息”的承诺。</a:t>
            </a:r>
          </a:p>
          <a:p>
            <a:pPr eaLnBrk="1" fontAlgn="auto" hangingPunct="1">
              <a:spcAft>
                <a:spcPts val="0"/>
              </a:spcAft>
              <a:defRPr/>
            </a:pPr>
            <a:r>
              <a:rPr lang="zh-CN" altLang="en-US" dirty="0"/>
              <a:t>奥运申办成功后，北京市政府在</a:t>
            </a:r>
            <a:r>
              <a:rPr lang="en-US" dirty="0"/>
              <a:t>2002</a:t>
            </a:r>
            <a:r>
              <a:rPr lang="zh-CN" altLang="en-US" dirty="0"/>
              <a:t>年初公布的</a:t>
            </a:r>
            <a:r>
              <a:rPr lang="en-US" altLang="zh-CN" dirty="0"/>
              <a:t>《</a:t>
            </a:r>
            <a:r>
              <a:rPr lang="zh-CN" altLang="en-US" dirty="0"/>
              <a:t>北京奥运行动规划</a:t>
            </a:r>
            <a:r>
              <a:rPr lang="en-US" altLang="zh-CN" dirty="0"/>
              <a:t>》</a:t>
            </a:r>
            <a:r>
              <a:rPr lang="zh-CN" altLang="en-US" dirty="0"/>
              <a:t>信息通讯建设篇中指出：“到</a:t>
            </a:r>
            <a:r>
              <a:rPr lang="en-US" dirty="0"/>
              <a:t>2008</a:t>
            </a:r>
            <a:r>
              <a:rPr lang="zh-CN" altLang="en-US" dirty="0"/>
              <a:t>年，基本实现任何人、在任何时间、任何场所都能够安全、方便、快捷、高效地获取可支付得起的、丰富的、无语言障碍的、个性化的信息服务</a:t>
            </a:r>
            <a:r>
              <a:rPr lang="en-US" dirty="0"/>
              <a:t>…</a:t>
            </a:r>
            <a:r>
              <a:rPr lang="zh-CN" altLang="en-US" dirty="0"/>
              <a:t>”。</a:t>
            </a:r>
          </a:p>
        </p:txBody>
      </p:sp>
    </p:spTree>
    <p:extLst>
      <p:ext uri="{BB962C8B-B14F-4D97-AF65-F5344CB8AC3E}">
        <p14:creationId xmlns:p14="http://schemas.microsoft.com/office/powerpoint/2010/main" val="1462132021"/>
      </p:ext>
    </p:extLst>
  </p:cSld>
  <p:clrMapOvr>
    <a:masterClrMapping/>
  </p:clrMapOvr>
  <mc:AlternateContent xmlns:mc="http://schemas.openxmlformats.org/markup-compatibility/2006" xmlns:p14="http://schemas.microsoft.com/office/powerpoint/2010/main">
    <mc:Choice Requires="p14">
      <p:transition spd="slow" p14:dur="2000" advTm="228802"/>
    </mc:Choice>
    <mc:Fallback xmlns="">
      <p:transition spd="slow" advTm="228802"/>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内容占位符 2"/>
          <p:cNvSpPr>
            <a:spLocks noGrp="1"/>
          </p:cNvSpPr>
          <p:nvPr>
            <p:ph idx="1"/>
          </p:nvPr>
        </p:nvSpPr>
        <p:spPr>
          <a:xfrm>
            <a:off x="457200" y="404664"/>
            <a:ext cx="8229600" cy="4525963"/>
          </a:xfrm>
        </p:spPr>
        <p:txBody>
          <a:bodyPr/>
          <a:lstStyle/>
          <a:p>
            <a:pPr eaLnBrk="1" hangingPunct="1"/>
            <a:r>
              <a:rPr lang="zh-CN" altLang="en-US" sz="3000" dirty="0"/>
              <a:t>实现上述目标的最大困难之一是奥运参与者之间的“语言壁垒”。</a:t>
            </a:r>
            <a:endParaRPr lang="en-US" altLang="zh-CN" sz="3000" dirty="0"/>
          </a:p>
          <a:p>
            <a:pPr eaLnBrk="1" hangingPunct="1"/>
            <a:r>
              <a:rPr lang="en-US" altLang="zh-CN" sz="3000" dirty="0"/>
              <a:t>《</a:t>
            </a:r>
            <a:r>
              <a:rPr lang="zh-CN" altLang="en-US" sz="3000" dirty="0"/>
              <a:t>北京奥运行动规划</a:t>
            </a:r>
            <a:r>
              <a:rPr lang="en-US" altLang="zh-CN" sz="3000" dirty="0"/>
              <a:t>》</a:t>
            </a:r>
            <a:r>
              <a:rPr lang="zh-CN" altLang="en-US" sz="3000" dirty="0"/>
              <a:t>中特别指出：需要“利用人工智能技术，努力解决奥运会的语言障碍，帮助奥运参与者互相沟通</a:t>
            </a:r>
            <a:r>
              <a:rPr lang="en-US" altLang="zh-CN" sz="3000" dirty="0"/>
              <a:t>…</a:t>
            </a:r>
            <a:r>
              <a:rPr lang="zh-CN" altLang="en-US" sz="3000" dirty="0"/>
              <a:t>”。</a:t>
            </a:r>
            <a:endParaRPr lang="en-US" altLang="zh-CN" sz="3000" dirty="0"/>
          </a:p>
          <a:p>
            <a:pPr eaLnBrk="1" hangingPunct="1"/>
            <a:r>
              <a:rPr lang="zh-CN" altLang="en-US" sz="3000" dirty="0"/>
              <a:t>科技奥运项目“面向奥运的多语言智能信息服务网络系统”的主要目的：利用现代信息技术的最新科学技术成果，把“语言的瓶颈”变为“沟通的纽带”、“理解的桥梁”，帮助人们实现互相沟通，增进人们的互相理解和友谊，特别是促进中国人民和世界各国人民之间的友谊，通过“科技奥运”更好地实现“人文奥运”。</a:t>
            </a:r>
          </a:p>
          <a:p>
            <a:pPr eaLnBrk="1" hangingPunct="1"/>
            <a:endParaRPr lang="zh-CN" altLang="en-US" dirty="0"/>
          </a:p>
        </p:txBody>
      </p:sp>
    </p:spTree>
    <p:extLst>
      <p:ext uri="{BB962C8B-B14F-4D97-AF65-F5344CB8AC3E}">
        <p14:creationId xmlns:p14="http://schemas.microsoft.com/office/powerpoint/2010/main" val="390875815"/>
      </p:ext>
    </p:extLst>
  </p:cSld>
  <p:clrMapOvr>
    <a:masterClrMapping/>
  </p:clrMapOvr>
  <mc:AlternateContent xmlns:mc="http://schemas.openxmlformats.org/markup-compatibility/2006" xmlns:p14="http://schemas.microsoft.com/office/powerpoint/2010/main">
    <mc:Choice Requires="p14">
      <p:transition spd="slow" p14:dur="2000" advTm="79181"/>
    </mc:Choice>
    <mc:Fallback xmlns="">
      <p:transition spd="slow" advTm="79181"/>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p:cNvSpPr>
          <p:nvPr>
            <p:ph idx="1"/>
          </p:nvPr>
        </p:nvSpPr>
        <p:spPr>
          <a:xfrm>
            <a:off x="385192" y="703237"/>
            <a:ext cx="8435280" cy="5750099"/>
          </a:xfrm>
        </p:spPr>
        <p:txBody>
          <a:bodyPr/>
          <a:lstStyle/>
          <a:p>
            <a:pPr eaLnBrk="1" hangingPunct="1"/>
            <a:r>
              <a:rPr lang="zh-CN" altLang="en-US" sz="2800" dirty="0"/>
              <a:t>多语言智能信息服务网络系统（以下简称系统）的目标是对各国运动员、记者、观众等提供综合、全面、多语种、可定制的信息服务，实现任何人、任何时间、在任何场所通过多种手段获取奥运相关信息。</a:t>
            </a:r>
            <a:endParaRPr lang="en-US" altLang="zh-CN" sz="2800" dirty="0"/>
          </a:p>
          <a:p>
            <a:pPr eaLnBrk="1" hangingPunct="1"/>
            <a:r>
              <a:rPr lang="zh-CN" altLang="en-US" sz="2800" dirty="0"/>
              <a:t>为此，系统允许用户采用多种查询方式（电话、信息亭、短信等），支持多种语言查询（汉语、英语、法语等），提供赛事信息查询、天气预报、公交信息查询、旅游餐饮信息查询的多语言智能信息服务，既包括面向公众用户的多语言智能信息广播和讲解，也包括面向奥运参与者个人的个性化多语言智能信息咨询。</a:t>
            </a:r>
          </a:p>
          <a:p>
            <a:pPr eaLnBrk="1" hangingPunct="1"/>
            <a:endParaRPr lang="zh-CN" altLang="en-US" dirty="0"/>
          </a:p>
        </p:txBody>
      </p:sp>
    </p:spTree>
    <p:extLst>
      <p:ext uri="{BB962C8B-B14F-4D97-AF65-F5344CB8AC3E}">
        <p14:creationId xmlns:p14="http://schemas.microsoft.com/office/powerpoint/2010/main" val="1086769083"/>
      </p:ext>
    </p:extLst>
  </p:cSld>
  <p:clrMapOvr>
    <a:masterClrMapping/>
  </p:clrMapOvr>
  <mc:AlternateContent xmlns:mc="http://schemas.openxmlformats.org/markup-compatibility/2006" xmlns:p14="http://schemas.microsoft.com/office/powerpoint/2010/main">
    <mc:Choice Requires="p14">
      <p:transition spd="slow" p14:dur="2000" advTm="29476"/>
    </mc:Choice>
    <mc:Fallback xmlns="">
      <p:transition spd="slow" advTm="29476"/>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457200" y="1268760"/>
            <a:ext cx="8229600" cy="4525963"/>
          </a:xfrm>
        </p:spPr>
        <p:txBody>
          <a:bodyPr/>
          <a:lstStyle/>
          <a:p>
            <a:pPr eaLnBrk="1" hangingPunct="1"/>
            <a:r>
              <a:rPr lang="zh-CN" altLang="en-US" dirty="0"/>
              <a:t>系统贯彻了信息融合的思想，模拟人类听觉、视觉、语言文字的信息融合现象，能以文字和语音的形式与用户进行智能人机交互。</a:t>
            </a:r>
            <a:endParaRPr lang="en-US" altLang="zh-CN" dirty="0"/>
          </a:p>
          <a:p>
            <a:pPr eaLnBrk="1" hangingPunct="1"/>
            <a:r>
              <a:rPr lang="zh-CN" altLang="en-US" dirty="0"/>
              <a:t>系统能接收来自用户的多模态输入，包括语音、键盘、触摸屏；同时能以文字和语音的形式将服务内容呈现给用户。</a:t>
            </a:r>
          </a:p>
        </p:txBody>
      </p:sp>
    </p:spTree>
    <p:extLst>
      <p:ext uri="{BB962C8B-B14F-4D97-AF65-F5344CB8AC3E}">
        <p14:creationId xmlns:p14="http://schemas.microsoft.com/office/powerpoint/2010/main" val="793869846"/>
      </p:ext>
    </p:extLst>
  </p:cSld>
  <p:clrMapOvr>
    <a:masterClrMapping/>
  </p:clrMapOvr>
  <mc:AlternateContent xmlns:mc="http://schemas.openxmlformats.org/markup-compatibility/2006" xmlns:p14="http://schemas.microsoft.com/office/powerpoint/2010/main">
    <mc:Choice Requires="p14">
      <p:transition spd="slow" p14:dur="2000" advTm="89308"/>
    </mc:Choice>
    <mc:Fallback xmlns="">
      <p:transition spd="slow" advTm="89308"/>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525963"/>
          </a:xfrm>
        </p:spPr>
        <p:txBody>
          <a:bodyPr rtlCol="0">
            <a:normAutofit fontScale="92500"/>
          </a:bodyPr>
          <a:lstStyle/>
          <a:p>
            <a:pPr eaLnBrk="1" fontAlgn="auto" hangingPunct="1">
              <a:spcAft>
                <a:spcPts val="0"/>
              </a:spcAft>
              <a:defRPr/>
            </a:pPr>
            <a:r>
              <a:rPr lang="zh-CN" altLang="en-US" dirty="0"/>
              <a:t>尽管信息源、服务形式和接入设备不同，但是都有三个共性的信息处理阶段：</a:t>
            </a:r>
          </a:p>
          <a:p>
            <a:pPr lvl="1" eaLnBrk="1" fontAlgn="auto" hangingPunct="1">
              <a:spcAft>
                <a:spcPts val="0"/>
              </a:spcAft>
              <a:defRPr/>
            </a:pPr>
            <a:r>
              <a:rPr lang="en-US" dirty="0"/>
              <a:t>(1) </a:t>
            </a:r>
            <a:r>
              <a:rPr lang="zh-CN" altLang="en-US" dirty="0"/>
              <a:t>用户输入多语言信息请求，并得到服务结果的输出；</a:t>
            </a:r>
            <a:r>
              <a:rPr lang="en-US" dirty="0"/>
              <a:t> </a:t>
            </a:r>
            <a:endParaRPr lang="zh-CN" altLang="en-US" dirty="0"/>
          </a:p>
          <a:p>
            <a:pPr lvl="1" eaLnBrk="1" fontAlgn="auto" hangingPunct="1">
              <a:spcAft>
                <a:spcPts val="0"/>
              </a:spcAft>
              <a:defRPr/>
            </a:pPr>
            <a:r>
              <a:rPr lang="en-US" dirty="0"/>
              <a:t>(2) </a:t>
            </a:r>
            <a:r>
              <a:rPr lang="zh-CN" altLang="en-US" dirty="0"/>
              <a:t>系统处理用户的请求，向用户提供所需的多语言信息；</a:t>
            </a:r>
            <a:r>
              <a:rPr lang="en-US" dirty="0"/>
              <a:t> </a:t>
            </a:r>
            <a:endParaRPr lang="zh-CN" altLang="en-US" dirty="0"/>
          </a:p>
          <a:p>
            <a:pPr lvl="1" eaLnBrk="1" fontAlgn="auto" hangingPunct="1">
              <a:spcAft>
                <a:spcPts val="0"/>
              </a:spcAft>
              <a:defRPr/>
            </a:pPr>
            <a:r>
              <a:rPr lang="en-US" dirty="0"/>
              <a:t>(3) </a:t>
            </a:r>
            <a:r>
              <a:rPr lang="zh-CN" altLang="en-US" dirty="0"/>
              <a:t>外部数据源向系统提供原始信息。</a:t>
            </a:r>
            <a:endParaRPr lang="en-US" altLang="zh-CN" dirty="0"/>
          </a:p>
          <a:p>
            <a:pPr eaLnBrk="1" fontAlgn="auto" hangingPunct="1">
              <a:spcAft>
                <a:spcPts val="0"/>
              </a:spcAft>
              <a:defRPr/>
            </a:pPr>
            <a:r>
              <a:rPr lang="zh-CN" altLang="en-US" dirty="0"/>
              <a:t>因此，系统体系结构分为三层：多语言人机接口层、多语言智能信息处理层和数据层。</a:t>
            </a:r>
          </a:p>
          <a:p>
            <a:pPr eaLnBrk="1" fontAlgn="auto" hangingPunct="1">
              <a:spcAft>
                <a:spcPts val="0"/>
              </a:spcAft>
              <a:defRPr/>
            </a:pPr>
            <a:endParaRPr lang="zh-CN" altLang="en-US" dirty="0"/>
          </a:p>
        </p:txBody>
      </p:sp>
    </p:spTree>
    <p:extLst>
      <p:ext uri="{BB962C8B-B14F-4D97-AF65-F5344CB8AC3E}">
        <p14:creationId xmlns:p14="http://schemas.microsoft.com/office/powerpoint/2010/main" val="1337193953"/>
      </p:ext>
    </p:extLst>
  </p:cSld>
  <p:clrMapOvr>
    <a:masterClrMapping/>
  </p:clrMapOvr>
  <mc:AlternateContent xmlns:mc="http://schemas.openxmlformats.org/markup-compatibility/2006" xmlns:p14="http://schemas.microsoft.com/office/powerpoint/2010/main">
    <mc:Choice Requires="p14">
      <p:transition spd="slow" p14:dur="2000" advTm="122783"/>
    </mc:Choice>
    <mc:Fallback xmlns="">
      <p:transition spd="slow" advTm="122783"/>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1443" name="Object 1"/>
          <p:cNvGraphicFramePr>
            <a:graphicFrameLocks noChangeAspect="1"/>
          </p:cNvGraphicFramePr>
          <p:nvPr/>
        </p:nvGraphicFramePr>
        <p:xfrm>
          <a:off x="0" y="0"/>
          <a:ext cx="9174163" cy="6858000"/>
        </p:xfrm>
        <a:graphic>
          <a:graphicData uri="http://schemas.openxmlformats.org/presentationml/2006/ole">
            <mc:AlternateContent xmlns:mc="http://schemas.openxmlformats.org/markup-compatibility/2006">
              <mc:Choice xmlns:v="urn:schemas-microsoft-com:vml" Requires="v">
                <p:oleObj spid="_x0000_s62479" r:id="rId3" imgW="7234733" imgH="5002682" progId="Unknown">
                  <p:embed/>
                </p:oleObj>
              </mc:Choice>
              <mc:Fallback>
                <p:oleObj r:id="rId3" imgW="7234733" imgH="5002682" progId="Unknown">
                  <p:embed/>
                  <p:pic>
                    <p:nvPicPr>
                      <p:cNvPr id="6144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741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9777184"/>
      </p:ext>
    </p:extLst>
  </p:cSld>
  <p:clrMapOvr>
    <a:masterClrMapping/>
  </p:clrMapOvr>
  <mc:AlternateContent xmlns:mc="http://schemas.openxmlformats.org/markup-compatibility/2006" xmlns:p14="http://schemas.microsoft.com/office/powerpoint/2010/main">
    <mc:Choice Requires="p14">
      <p:transition spd="slow" p14:dur="2000" advTm="536769"/>
    </mc:Choice>
    <mc:Fallback xmlns="">
      <p:transition spd="slow" advTm="536769"/>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544616"/>
          </a:xfrm>
        </p:spPr>
        <p:txBody>
          <a:bodyPr rtlCol="0">
            <a:normAutofit fontScale="85000" lnSpcReduction="20000"/>
          </a:bodyPr>
          <a:lstStyle/>
          <a:p>
            <a:pPr eaLnBrk="1" fontAlgn="auto" hangingPunct="1">
              <a:spcAft>
                <a:spcPts val="0"/>
              </a:spcAft>
              <a:defRPr/>
            </a:pPr>
            <a:r>
              <a:rPr lang="en-US" sz="3800" dirty="0"/>
              <a:t>(1) </a:t>
            </a:r>
            <a:r>
              <a:rPr lang="zh-CN" altLang="en-US" sz="3800" dirty="0"/>
              <a:t>多语言人机接口层提供语音和文本形式的人机交互。用户的信息服务请求，不论是语音还是文本，通过本层的处理后，都被转换成文本，输入到多语言智能信息处理层。同样，对于用户请求的响应，也根据需要从文本转换成语音输出或仍然保留原文本的形式；</a:t>
            </a:r>
          </a:p>
          <a:p>
            <a:pPr eaLnBrk="1" fontAlgn="auto" hangingPunct="1">
              <a:spcAft>
                <a:spcPts val="0"/>
              </a:spcAft>
              <a:defRPr/>
            </a:pPr>
            <a:r>
              <a:rPr lang="en-US" sz="3800" dirty="0"/>
              <a:t>(2) </a:t>
            </a:r>
            <a:r>
              <a:rPr lang="zh-CN" altLang="en-US" sz="3800" dirty="0"/>
              <a:t>多语言智能信息处理层主要负责接收和理解用户的信息服务请求，并对用户的请求做出服务响应；</a:t>
            </a:r>
            <a:r>
              <a:rPr lang="en-US" sz="3800" dirty="0"/>
              <a:t> </a:t>
            </a:r>
            <a:endParaRPr lang="zh-CN" altLang="en-US" sz="3800" dirty="0"/>
          </a:p>
          <a:p>
            <a:pPr eaLnBrk="1" fontAlgn="auto" hangingPunct="1">
              <a:spcAft>
                <a:spcPts val="0"/>
              </a:spcAft>
              <a:defRPr/>
            </a:pPr>
            <a:r>
              <a:rPr lang="en-US" sz="3800" dirty="0"/>
              <a:t>(3) </a:t>
            </a:r>
            <a:r>
              <a:rPr lang="zh-CN" altLang="en-US" sz="3800" dirty="0"/>
              <a:t>数据层为系统支持的多语言信息服务提供原始数据。</a:t>
            </a:r>
          </a:p>
          <a:p>
            <a:pPr eaLnBrk="1" fontAlgn="auto" hangingPunct="1">
              <a:spcAft>
                <a:spcPts val="0"/>
              </a:spcAft>
              <a:defRPr/>
            </a:pPr>
            <a:endParaRPr lang="zh-CN" altLang="en-US" dirty="0"/>
          </a:p>
        </p:txBody>
      </p:sp>
    </p:spTree>
    <p:extLst>
      <p:ext uri="{BB962C8B-B14F-4D97-AF65-F5344CB8AC3E}">
        <p14:creationId xmlns:p14="http://schemas.microsoft.com/office/powerpoint/2010/main" val="2403749676"/>
      </p:ext>
    </p:extLst>
  </p:cSld>
  <p:clrMapOvr>
    <a:masterClrMapping/>
  </p:clrMapOvr>
  <mc:AlternateContent xmlns:mc="http://schemas.openxmlformats.org/markup-compatibility/2006" xmlns:p14="http://schemas.microsoft.com/office/powerpoint/2010/main">
    <mc:Choice Requires="p14">
      <p:transition spd="slow" p14:dur="2000" advTm="9181"/>
    </mc:Choice>
    <mc:Fallback xmlns="">
      <p:transition spd="slow" advTm="91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3277"/>
            <a:ext cx="8229600" cy="4525963"/>
          </a:xfrm>
        </p:spPr>
        <p:txBody>
          <a:bodyPr rtlCol="0">
            <a:normAutofit lnSpcReduction="10000"/>
          </a:bodyPr>
          <a:lstStyle/>
          <a:p>
            <a:pPr eaLnBrk="1" fontAlgn="auto" hangingPunct="1">
              <a:spcAft>
                <a:spcPts val="0"/>
              </a:spcAft>
              <a:defRPr/>
            </a:pPr>
            <a:r>
              <a:rPr lang="zh-CN" altLang="en-US" dirty="0"/>
              <a:t>人能非常自然地运用这一能力把来自人体各个传感器的信息组合起来去估计、理解周围环境和正在发生的事件。</a:t>
            </a:r>
            <a:endParaRPr lang="en-US" altLang="zh-CN" dirty="0"/>
          </a:p>
          <a:p>
            <a:pPr eaLnBrk="1" fontAlgn="auto" hangingPunct="1">
              <a:spcAft>
                <a:spcPts val="0"/>
              </a:spcAft>
              <a:defRPr/>
            </a:pPr>
            <a:r>
              <a:rPr lang="zh-CN" altLang="en-US" dirty="0"/>
              <a:t>即使这些信息含有一定的不确定性、矛盾或错误的成分，人也可以将各种传感器信息综合起来，并使这些感觉信息相互补充、印证，完整地处理具有不同功能的多种传感器所获得的信息，实现单个传感器所不能实现的识别功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84245"/>
    </mc:Choice>
    <mc:Fallback xmlns="">
      <p:transition spd="slow" advTm="84245"/>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内容占位符 2"/>
          <p:cNvSpPr>
            <a:spLocks noGrp="1"/>
          </p:cNvSpPr>
          <p:nvPr>
            <p:ph idx="1"/>
          </p:nvPr>
        </p:nvSpPr>
        <p:spPr/>
        <p:txBody>
          <a:bodyPr/>
          <a:lstStyle/>
          <a:p>
            <a:pPr eaLnBrk="1" hangingPunct="1"/>
            <a:endParaRPr lang="en-US" altLang="zh-CN"/>
          </a:p>
          <a:p>
            <a:pPr eaLnBrk="1" hangingPunct="1"/>
            <a:endParaRPr lang="en-US" altLang="zh-CN"/>
          </a:p>
          <a:p>
            <a:pPr algn="ctr" eaLnBrk="1" hangingPunct="1"/>
            <a:r>
              <a:rPr lang="zh-CN" altLang="en-US" sz="6600"/>
              <a:t>谢谢聆听！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457200" y="1340768"/>
            <a:ext cx="8229600" cy="4525963"/>
          </a:xfrm>
        </p:spPr>
        <p:txBody>
          <a:bodyPr/>
          <a:lstStyle/>
          <a:p>
            <a:pPr eaLnBrk="1" hangingPunct="1"/>
            <a:r>
              <a:rPr lang="zh-CN" altLang="en-US" dirty="0"/>
              <a:t>将这种方法应用到工程实践中就是信息融合技术。</a:t>
            </a:r>
            <a:endParaRPr lang="en-US" altLang="zh-CN" dirty="0"/>
          </a:p>
          <a:p>
            <a:pPr eaLnBrk="1" hangingPunct="1"/>
            <a:r>
              <a:rPr lang="zh-CN" altLang="en-US" dirty="0"/>
              <a:t>现代信息化社会布满了各种各样的信息传感器，而这些越来越多的传感器所获得的信息，也都会有机地融合在一起。于是，信息融合技术便自然成了信息技术的前沿之一。</a:t>
            </a:r>
          </a:p>
        </p:txBody>
      </p:sp>
    </p:spTree>
  </p:cSld>
  <p:clrMapOvr>
    <a:masterClrMapping/>
  </p:clrMapOvr>
  <mc:AlternateContent xmlns:mc="http://schemas.openxmlformats.org/markup-compatibility/2006" xmlns:p14="http://schemas.microsoft.com/office/powerpoint/2010/main">
    <mc:Choice Requires="p14">
      <p:transition spd="slow" p14:dur="2000" advTm="42148"/>
    </mc:Choice>
    <mc:Fallback xmlns="">
      <p:transition spd="slow" advTm="421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信息融合定义</a:t>
            </a:r>
          </a:p>
        </p:txBody>
      </p:sp>
      <p:sp>
        <p:nvSpPr>
          <p:cNvPr id="3" name="内容占位符 2"/>
          <p:cNvSpPr>
            <a:spLocks noGrp="1"/>
          </p:cNvSpPr>
          <p:nvPr>
            <p:ph idx="1"/>
          </p:nvPr>
        </p:nvSpPr>
        <p:spPr/>
        <p:txBody>
          <a:bodyPr rtlCol="0">
            <a:normAutofit fontScale="92500"/>
          </a:bodyPr>
          <a:lstStyle/>
          <a:p>
            <a:pPr eaLnBrk="1" fontAlgn="auto" hangingPunct="1">
              <a:spcAft>
                <a:spcPts val="0"/>
              </a:spcAft>
              <a:defRPr/>
            </a:pPr>
            <a:r>
              <a:rPr lang="zh-CN" altLang="en-US" dirty="0"/>
              <a:t>所谓</a:t>
            </a:r>
            <a:r>
              <a:rPr lang="zh-CN" altLang="en-US" b="1" dirty="0"/>
              <a:t>信息融合</a:t>
            </a:r>
            <a:r>
              <a:rPr lang="zh-CN" altLang="en-US" dirty="0"/>
              <a:t>就是指</a:t>
            </a:r>
            <a:r>
              <a:rPr lang="zh-CN" altLang="en-US" b="1" dirty="0"/>
              <a:t>采集并集成</a:t>
            </a:r>
            <a:r>
              <a:rPr lang="zh-CN" altLang="en-US" dirty="0"/>
              <a:t>各种</a:t>
            </a:r>
            <a:r>
              <a:rPr lang="zh-CN" altLang="en-US" b="1" dirty="0"/>
              <a:t>信息源</a:t>
            </a:r>
            <a:r>
              <a:rPr lang="zh-CN" altLang="en-US" dirty="0"/>
              <a:t>、</a:t>
            </a:r>
            <a:r>
              <a:rPr lang="zh-CN" altLang="en-US" b="1" dirty="0"/>
              <a:t>多媒体</a:t>
            </a:r>
            <a:r>
              <a:rPr lang="zh-CN" altLang="en-US" dirty="0"/>
              <a:t>和</a:t>
            </a:r>
            <a:r>
              <a:rPr lang="zh-CN" altLang="en-US" b="1" dirty="0"/>
              <a:t>多格式</a:t>
            </a:r>
            <a:r>
              <a:rPr lang="zh-CN" altLang="en-US" dirty="0"/>
              <a:t>信息，从而</a:t>
            </a:r>
            <a:r>
              <a:rPr lang="zh-CN" altLang="en-US" b="1" dirty="0"/>
              <a:t>生成</a:t>
            </a:r>
            <a:r>
              <a:rPr lang="zh-CN" altLang="en-US" dirty="0"/>
              <a:t>完整、准确、及时和有效的</a:t>
            </a:r>
            <a:r>
              <a:rPr lang="zh-CN" altLang="en-US" b="1" dirty="0"/>
              <a:t>综合信息</a:t>
            </a:r>
            <a:r>
              <a:rPr lang="zh-CN" altLang="en-US" dirty="0"/>
              <a:t>。它比直接从各信息源得到的信息更完整、更简洁、更少冗余和更有价值。</a:t>
            </a:r>
            <a:endParaRPr lang="en-US" altLang="zh-CN" dirty="0"/>
          </a:p>
          <a:p>
            <a:pPr eaLnBrk="1" fontAlgn="auto" hangingPunct="1">
              <a:spcAft>
                <a:spcPts val="0"/>
              </a:spcAft>
              <a:defRPr/>
            </a:pPr>
            <a:r>
              <a:rPr lang="zh-CN" altLang="en-US" b="1" dirty="0"/>
              <a:t>信息融合技术</a:t>
            </a:r>
            <a:r>
              <a:rPr lang="zh-CN" altLang="en-US" dirty="0"/>
              <a:t>则是协同利用多源信息，将来自多个传感器或多源的观测信息进行分析、综合处理，以获得对同一事物或目标的更客观、更本质认识的信息综合处理技术。</a:t>
            </a:r>
          </a:p>
        </p:txBody>
      </p:sp>
    </p:spTree>
  </p:cSld>
  <p:clrMapOvr>
    <a:masterClrMapping/>
  </p:clrMapOvr>
  <mc:AlternateContent xmlns:mc="http://schemas.openxmlformats.org/markup-compatibility/2006" xmlns:p14="http://schemas.microsoft.com/office/powerpoint/2010/main">
    <mc:Choice Requires="p14">
      <p:transition spd="slow" p14:dur="2000" advTm="56379"/>
    </mc:Choice>
    <mc:Fallback xmlns="">
      <p:transition spd="slow" advTm="56379"/>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10950</TotalTime>
  <Words>4803</Words>
  <Application>Microsoft Office PowerPoint</Application>
  <PresentationFormat>全屏显示(4:3)</PresentationFormat>
  <Paragraphs>258</Paragraphs>
  <Slides>70</Slides>
  <Notes>19</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76" baseType="lpstr">
      <vt:lpstr>等线</vt:lpstr>
      <vt:lpstr>宋体</vt:lpstr>
      <vt:lpstr>Arial</vt:lpstr>
      <vt:lpstr>Calibri</vt:lpstr>
      <vt:lpstr>Office 主题</vt:lpstr>
      <vt:lpstr>Unknown</vt:lpstr>
      <vt:lpstr>信息与知识获取 –  第三章 信息融合</vt:lpstr>
      <vt:lpstr>信息传感知识点</vt:lpstr>
      <vt:lpstr>信息传感知识点</vt:lpstr>
      <vt:lpstr>引    言</vt:lpstr>
      <vt:lpstr>目  录</vt:lpstr>
      <vt:lpstr>3.1信息融合的基本概念</vt:lpstr>
      <vt:lpstr>PowerPoint 演示文稿</vt:lpstr>
      <vt:lpstr>PowerPoint 演示文稿</vt:lpstr>
      <vt:lpstr>信息融合定义</vt:lpstr>
      <vt:lpstr>PowerPoint 演示文稿</vt:lpstr>
      <vt:lpstr>PowerPoint 演示文稿</vt:lpstr>
      <vt:lpstr>PowerPoint 演示文稿</vt:lpstr>
      <vt:lpstr>PowerPoint 演示文稿</vt:lpstr>
      <vt:lpstr>PowerPoint 演示文稿</vt:lpstr>
      <vt:lpstr>PowerPoint 演示文稿</vt:lpstr>
      <vt:lpstr>信息融合模式</vt:lpstr>
      <vt:lpstr>数据融合</vt:lpstr>
      <vt:lpstr>特点</vt:lpstr>
      <vt:lpstr>特征融合</vt:lpstr>
      <vt:lpstr>特点</vt:lpstr>
      <vt:lpstr>决策融合</vt:lpstr>
      <vt:lpstr>特点</vt:lpstr>
      <vt:lpstr>三种信息融合模式优缺点比较</vt:lpstr>
      <vt:lpstr>信息融合的拓扑结构</vt:lpstr>
      <vt:lpstr>并行结构          串行结构</vt:lpstr>
      <vt:lpstr>混合结构</vt:lpstr>
      <vt:lpstr>信息融合方法</vt:lpstr>
      <vt:lpstr>加权平均法</vt:lpstr>
      <vt:lpstr>卡尔曼滤波法</vt:lpstr>
      <vt:lpstr>产生式规则</vt:lpstr>
      <vt:lpstr>D-S证据理论</vt:lpstr>
      <vt:lpstr>D-S证据理论应用案例（一）</vt:lpstr>
      <vt:lpstr>D-S证据理论应用案例（二）</vt:lpstr>
      <vt:lpstr>D-S证据理论应用案例（三）</vt:lpstr>
      <vt:lpstr>神经网络</vt:lpstr>
      <vt:lpstr>神经网络应用案例： 基于多模态特征融合识别抑郁症</vt:lpstr>
      <vt:lpstr>多模态特征融合识别抑郁症：特征级</vt:lpstr>
      <vt:lpstr>多模态特征融合识别抑郁症：决策级</vt:lpstr>
      <vt:lpstr>多模态特征融合识别抑郁症：混合级</vt:lpstr>
      <vt:lpstr>多模态特征融合识别抑郁症：模型级</vt:lpstr>
      <vt:lpstr>总结</vt:lpstr>
      <vt:lpstr>3.2信息融合技术的发展状况</vt:lpstr>
      <vt:lpstr>PowerPoint 演示文稿</vt:lpstr>
      <vt:lpstr>PowerPoint 演示文稿</vt:lpstr>
      <vt:lpstr>PowerPoint 演示文稿</vt:lpstr>
      <vt:lpstr>PowerPoint 演示文稿</vt:lpstr>
      <vt:lpstr>PowerPoint 演示文稿</vt:lpstr>
      <vt:lpstr>计算机科学领域</vt:lpstr>
      <vt:lpstr>PowerPoint 演示文稿</vt:lpstr>
      <vt:lpstr>自动控制领域</vt:lpstr>
      <vt:lpstr>PowerPoint 演示文稿</vt:lpstr>
      <vt:lpstr>PowerPoint 演示文稿</vt:lpstr>
      <vt:lpstr>3.3典型信息融合系统介绍</vt:lpstr>
      <vt:lpstr>PowerPoint 演示文稿</vt:lpstr>
      <vt:lpstr>信息融合系统的例子</vt:lpstr>
      <vt:lpstr>多传感器信息融合的消防报警</vt:lpstr>
      <vt:lpstr>多传感器信息融合的消防报警模型示意图</vt:lpstr>
      <vt:lpstr>PowerPoint 演示文稿</vt:lpstr>
      <vt:lpstr>PowerPoint 演示文稿</vt:lpstr>
      <vt:lpstr>自动驾驶</vt:lpstr>
      <vt:lpstr>毫米波雷达和摄像头数据融合基本思路</vt:lpstr>
      <vt:lpstr>摄像头和激光雷达数据融合基本思路</vt:lpstr>
      <vt:lpstr>面向奥运的多语言 智能信息网络服务系统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第三章 信息融合</dc:title>
  <dc:creator>番茄花园</dc:creator>
  <cp:lastModifiedBy>Windows 用户</cp:lastModifiedBy>
  <cp:revision>268</cp:revision>
  <cp:lastPrinted>2024-03-04T07:41:22Z</cp:lastPrinted>
  <dcterms:created xsi:type="dcterms:W3CDTF">2009-03-17T12:45:48Z</dcterms:created>
  <dcterms:modified xsi:type="dcterms:W3CDTF">2024-03-12T23:42:22Z</dcterms:modified>
</cp:coreProperties>
</file>