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7" r:id="rId2"/>
    <p:sldId id="454" r:id="rId3"/>
    <p:sldId id="455" r:id="rId4"/>
    <p:sldId id="456" r:id="rId5"/>
    <p:sldId id="457" r:id="rId6"/>
    <p:sldId id="259" r:id="rId7"/>
    <p:sldId id="260" r:id="rId8"/>
    <p:sldId id="265" r:id="rId9"/>
    <p:sldId id="278" r:id="rId10"/>
    <p:sldId id="279" r:id="rId11"/>
    <p:sldId id="280" r:id="rId12"/>
    <p:sldId id="281" r:id="rId13"/>
    <p:sldId id="282" r:id="rId14"/>
    <p:sldId id="283" r:id="rId15"/>
    <p:sldId id="284" r:id="rId16"/>
    <p:sldId id="266" r:id="rId17"/>
    <p:sldId id="285" r:id="rId18"/>
    <p:sldId id="286" r:id="rId19"/>
    <p:sldId id="287" r:id="rId20"/>
    <p:sldId id="290" r:id="rId21"/>
    <p:sldId id="291" r:id="rId22"/>
    <p:sldId id="292" r:id="rId23"/>
    <p:sldId id="439" r:id="rId24"/>
    <p:sldId id="441" r:id="rId25"/>
    <p:sldId id="442" r:id="rId26"/>
    <p:sldId id="440" r:id="rId27"/>
    <p:sldId id="288" r:id="rId28"/>
    <p:sldId id="293" r:id="rId29"/>
    <p:sldId id="295" r:id="rId30"/>
    <p:sldId id="296" r:id="rId31"/>
    <p:sldId id="297" r:id="rId32"/>
    <p:sldId id="298" r:id="rId33"/>
    <p:sldId id="299" r:id="rId34"/>
    <p:sldId id="300" r:id="rId35"/>
    <p:sldId id="301" r:id="rId36"/>
    <p:sldId id="267" r:id="rId37"/>
    <p:sldId id="302" r:id="rId38"/>
    <p:sldId id="303" r:id="rId39"/>
    <p:sldId id="304" r:id="rId40"/>
    <p:sldId id="305" r:id="rId41"/>
    <p:sldId id="306" r:id="rId42"/>
    <p:sldId id="308" r:id="rId43"/>
    <p:sldId id="309" r:id="rId44"/>
    <p:sldId id="310" r:id="rId45"/>
    <p:sldId id="311" r:id="rId46"/>
    <p:sldId id="458" r:id="rId47"/>
    <p:sldId id="452" r:id="rId48"/>
    <p:sldId id="453" r:id="rId49"/>
    <p:sldId id="261" r:id="rId50"/>
    <p:sldId id="268" r:id="rId51"/>
    <p:sldId id="312" r:id="rId52"/>
    <p:sldId id="313" r:id="rId53"/>
    <p:sldId id="314" r:id="rId54"/>
    <p:sldId id="315" r:id="rId55"/>
    <p:sldId id="316" r:id="rId56"/>
    <p:sldId id="317" r:id="rId57"/>
    <p:sldId id="269" r:id="rId58"/>
    <p:sldId id="318" r:id="rId59"/>
    <p:sldId id="319" r:id="rId60"/>
    <p:sldId id="320" r:id="rId61"/>
    <p:sldId id="321" r:id="rId62"/>
    <p:sldId id="322" r:id="rId63"/>
    <p:sldId id="323" r:id="rId64"/>
    <p:sldId id="324" r:id="rId65"/>
    <p:sldId id="325" r:id="rId66"/>
    <p:sldId id="326" r:id="rId67"/>
    <p:sldId id="327" r:id="rId68"/>
    <p:sldId id="328" r:id="rId69"/>
    <p:sldId id="443" r:id="rId70"/>
    <p:sldId id="346" r:id="rId71"/>
    <p:sldId id="347" r:id="rId72"/>
    <p:sldId id="348" r:id="rId73"/>
    <p:sldId id="349" r:id="rId74"/>
    <p:sldId id="350" r:id="rId75"/>
    <p:sldId id="351" r:id="rId76"/>
    <p:sldId id="444" r:id="rId77"/>
    <p:sldId id="270" r:id="rId78"/>
    <p:sldId id="352" r:id="rId79"/>
    <p:sldId id="353" r:id="rId80"/>
    <p:sldId id="354" r:id="rId81"/>
    <p:sldId id="355" r:id="rId82"/>
    <p:sldId id="356" r:id="rId83"/>
    <p:sldId id="264" r:id="rId84"/>
    <p:sldId id="448" r:id="rId85"/>
    <p:sldId id="419" r:id="rId86"/>
    <p:sldId id="420" r:id="rId87"/>
    <p:sldId id="421" r:id="rId88"/>
    <p:sldId id="422" r:id="rId89"/>
    <p:sldId id="423" r:id="rId90"/>
    <p:sldId id="424" r:id="rId91"/>
    <p:sldId id="425" r:id="rId92"/>
    <p:sldId id="426" r:id="rId93"/>
    <p:sldId id="427" r:id="rId94"/>
    <p:sldId id="429" r:id="rId95"/>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22" autoAdjust="0"/>
  </p:normalViewPr>
  <p:slideViewPr>
    <p:cSldViewPr>
      <p:cViewPr varScale="1">
        <p:scale>
          <a:sx n="92" d="100"/>
          <a:sy n="92" d="100"/>
        </p:scale>
        <p:origin x="2076" y="7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pPr>
              <a:defRPr/>
            </a:pPr>
            <a:fld id="{73121497-C877-43F2-A369-F4580F43D341}" type="datetimeFigureOut">
              <a:rPr lang="zh-CN" altLang="en-US"/>
              <a:pPr>
                <a:defRPr/>
              </a:pPr>
              <a:t>2024/3/19</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pPr>
              <a:defRPr/>
            </a:pPr>
            <a:fld id="{0EC0499B-0415-46D4-99F9-41E915AA2C9F}" type="slidenum">
              <a:rPr lang="zh-CN" altLang="en-US"/>
              <a:pPr>
                <a:defRPr/>
              </a:pPr>
              <a:t>‹#›</a:t>
            </a:fld>
            <a:endParaRPr lang="zh-CN" altLang="en-US"/>
          </a:p>
        </p:txBody>
      </p:sp>
    </p:spTree>
    <p:extLst>
      <p:ext uri="{BB962C8B-B14F-4D97-AF65-F5344CB8AC3E}">
        <p14:creationId xmlns:p14="http://schemas.microsoft.com/office/powerpoint/2010/main" val="4207162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10</a:t>
            </a:fld>
            <a:endParaRPr lang="zh-CN" altLang="en-US"/>
          </a:p>
        </p:txBody>
      </p:sp>
    </p:spTree>
    <p:extLst>
      <p:ext uri="{BB962C8B-B14F-4D97-AF65-F5344CB8AC3E}">
        <p14:creationId xmlns:p14="http://schemas.microsoft.com/office/powerpoint/2010/main" val="131715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中国高被引学者 </a:t>
            </a:r>
            <a:r>
              <a:rPr lang="en-US" altLang="zh-CN" dirty="0"/>
              <a:t>Most Cited Chinese Researchers</a:t>
            </a:r>
            <a:r>
              <a:rPr lang="zh-CN" altLang="en-US" dirty="0"/>
              <a:t>，自</a:t>
            </a:r>
            <a:r>
              <a:rPr lang="en-US" altLang="zh-CN" dirty="0"/>
              <a:t>2015</a:t>
            </a:r>
            <a:r>
              <a:rPr lang="zh-CN" altLang="en-US" dirty="0"/>
              <a:t>年开始，爱思唯尔正式发布“中国高被引学者”榜单。需要满足至少有一篇全球前</a:t>
            </a:r>
            <a:r>
              <a:rPr lang="en-US" altLang="zh-CN" dirty="0"/>
              <a:t>1%</a:t>
            </a:r>
            <a:r>
              <a:rPr lang="zh-CN" altLang="en-US" dirty="0"/>
              <a:t>高被引文献，或是学者的</a:t>
            </a:r>
            <a:r>
              <a:rPr lang="en-US" altLang="zh-CN" dirty="0"/>
              <a:t>FWCI</a:t>
            </a:r>
            <a:r>
              <a:rPr lang="zh-CN" altLang="en-US" dirty="0"/>
              <a:t>高于</a:t>
            </a:r>
            <a:r>
              <a:rPr lang="en-US" altLang="zh-CN" dirty="0"/>
              <a:t>1</a:t>
            </a:r>
            <a:r>
              <a:rPr lang="zh-CN" altLang="en-US" dirty="0"/>
              <a:t>。论文质量的</a:t>
            </a:r>
            <a:r>
              <a:rPr lang="zh-CN" altLang="en-US" sz="1200" b="0" i="0" kern="1200" dirty="0">
                <a:solidFill>
                  <a:schemeClr val="tx1"/>
                </a:solidFill>
                <a:effectLst/>
                <a:latin typeface="+mn-lt"/>
                <a:ea typeface="+mn-ea"/>
                <a:cs typeface="+mn-cs"/>
              </a:rPr>
              <a:t>领域权重引用影响力指数</a:t>
            </a:r>
            <a:r>
              <a:rPr lang="en-US" altLang="zh-CN" sz="1200" b="0" i="0" kern="1200" dirty="0">
                <a:solidFill>
                  <a:schemeClr val="tx1"/>
                </a:solidFill>
                <a:effectLst/>
                <a:latin typeface="+mn-lt"/>
                <a:ea typeface="+mn-ea"/>
                <a:cs typeface="+mn-cs"/>
              </a:rPr>
              <a:t>(Field-Weighted Citation Impact</a:t>
            </a:r>
            <a:r>
              <a:rPr lang="zh-CN" altLang="en-US" sz="1200" b="0" i="0" kern="1200" dirty="0">
                <a:solidFill>
                  <a:schemeClr val="tx1"/>
                </a:solidFill>
                <a:effectLst/>
                <a:latin typeface="+mn-lt"/>
                <a:ea typeface="+mn-ea"/>
                <a:cs typeface="+mn-cs"/>
              </a:rPr>
              <a:t>，</a:t>
            </a:r>
            <a:r>
              <a:rPr lang="en-US" altLang="zh-CN" dirty="0"/>
              <a:t>FWCI</a:t>
            </a:r>
            <a:r>
              <a:rPr lang="zh-CN" altLang="en-US" dirty="0"/>
              <a:t>），该指标计算的是对象论文的被引用次数和相同学科、相同年份、相同类型论文平均被引次数的比值，这种方法是目前国际公认的定量评价科研论文质量的方法。</a:t>
            </a:r>
          </a:p>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74</a:t>
            </a:fld>
            <a:endParaRPr lang="zh-CN" altLang="en-US"/>
          </a:p>
        </p:txBody>
      </p:sp>
    </p:spTree>
    <p:extLst>
      <p:ext uri="{BB962C8B-B14F-4D97-AF65-F5344CB8AC3E}">
        <p14:creationId xmlns:p14="http://schemas.microsoft.com/office/powerpoint/2010/main" val="4159632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EC0499B-0415-46D4-99F9-41E915AA2C9F}" type="slidenum">
              <a:rPr lang="zh-CN" altLang="en-US" smtClean="0"/>
              <a:pPr>
                <a:defRPr/>
              </a:pPr>
              <a:t>75</a:t>
            </a:fld>
            <a:endParaRPr lang="zh-CN" altLang="en-US"/>
          </a:p>
        </p:txBody>
      </p:sp>
    </p:spTree>
    <p:extLst>
      <p:ext uri="{BB962C8B-B14F-4D97-AF65-F5344CB8AC3E}">
        <p14:creationId xmlns:p14="http://schemas.microsoft.com/office/powerpoint/2010/main" val="372685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需要构造查询子集（查询子集应具有代表性），对查询子集中的每个查询的</a:t>
            </a:r>
            <a:r>
              <a:rPr lang="en-US" altLang="zh-CN" dirty="0"/>
              <a:t>P</a:t>
            </a:r>
            <a:r>
              <a:rPr lang="zh-CN" altLang="en-US" dirty="0"/>
              <a:t>和</a:t>
            </a:r>
            <a:r>
              <a:rPr lang="en-US" altLang="zh-CN" dirty="0"/>
              <a:t>R</a:t>
            </a:r>
            <a:r>
              <a:rPr lang="zh-CN" altLang="en-US" dirty="0"/>
              <a:t>求平均，得到检索系统的评价指标。</a:t>
            </a:r>
            <a:endParaRPr lang="en-US" altLang="zh-CN" dirty="0"/>
          </a:p>
          <a:p>
            <a:endParaRPr lang="en-US" altLang="zh-CN" dirty="0"/>
          </a:p>
          <a:p>
            <a:r>
              <a:rPr lang="zh-CN" altLang="en-US" dirty="0"/>
              <a:t>要评价查询结果的准确率和召回率，离不开人工评价。因为查询结果是否相关只能由用户决定。准确率的计算还相对容易，只需要用户对查询结果是否相关进行反馈。召回率的计算还要复杂，因为还需要估算文档集中所有相关文档的数目。</a:t>
            </a:r>
            <a:endParaRPr lang="en-US" altLang="zh-CN" dirty="0"/>
          </a:p>
          <a:p>
            <a:endParaRPr lang="en-US" altLang="zh-CN" dirty="0"/>
          </a:p>
          <a:p>
            <a:r>
              <a:rPr lang="zh-CN" altLang="en-US" dirty="0"/>
              <a:t>反馈分为显示反馈和隐式反馈，显示反馈如用户明确指明某些查询结果相关，隐式反馈如用户通过点击链接查看了某些查询结果，说明那些结果相关。</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37</a:t>
            </a:fld>
            <a:endParaRPr lang="zh-CN" altLang="en-US"/>
          </a:p>
        </p:txBody>
      </p:sp>
    </p:spTree>
    <p:extLst>
      <p:ext uri="{BB962C8B-B14F-4D97-AF65-F5344CB8AC3E}">
        <p14:creationId xmlns:p14="http://schemas.microsoft.com/office/powerpoint/2010/main" val="3110234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水平分割从系统角度对文献集进行分割；垂直分割从用户角度对文献集进行分割。</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39</a:t>
            </a:fld>
            <a:endParaRPr lang="zh-CN" altLang="en-US"/>
          </a:p>
        </p:txBody>
      </p:sp>
    </p:spTree>
    <p:extLst>
      <p:ext uri="{BB962C8B-B14F-4D97-AF65-F5344CB8AC3E}">
        <p14:creationId xmlns:p14="http://schemas.microsoft.com/office/powerpoint/2010/main" val="234802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文献库中相关文献总量 如何 获得？</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42</a:t>
            </a:fld>
            <a:endParaRPr lang="zh-CN" altLang="en-US"/>
          </a:p>
        </p:txBody>
      </p:sp>
    </p:spTree>
    <p:extLst>
      <p:ext uri="{BB962C8B-B14F-4D97-AF65-F5344CB8AC3E}">
        <p14:creationId xmlns:p14="http://schemas.microsoft.com/office/powerpoint/2010/main" val="271580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43</a:t>
            </a:fld>
            <a:endParaRPr lang="zh-CN" altLang="en-US"/>
          </a:p>
        </p:txBody>
      </p:sp>
    </p:spTree>
    <p:extLst>
      <p:ext uri="{BB962C8B-B14F-4D97-AF65-F5344CB8AC3E}">
        <p14:creationId xmlns:p14="http://schemas.microsoft.com/office/powerpoint/2010/main" val="89539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R=1</a:t>
            </a:r>
            <a:r>
              <a:rPr lang="zh-CN" altLang="en-US" dirty="0"/>
              <a:t>，极端例子，返回所有文献。</a:t>
            </a:r>
            <a:r>
              <a:rPr lang="en-US" altLang="zh-CN" dirty="0"/>
              <a:t>P=1</a:t>
            </a:r>
            <a:r>
              <a:rPr lang="zh-CN" altLang="en-US" dirty="0"/>
              <a:t>，极端例子，返回</a:t>
            </a:r>
            <a:r>
              <a:rPr lang="en-US" altLang="zh-CN" dirty="0"/>
              <a:t>TOP1</a:t>
            </a:r>
            <a:r>
              <a:rPr lang="zh-CN" altLang="en-US" dirty="0"/>
              <a:t>。</a:t>
            </a:r>
            <a:endParaRPr lang="en-US" altLang="zh-CN" dirty="0"/>
          </a:p>
          <a:p>
            <a:r>
              <a:rPr lang="zh-CN" altLang="en-US" dirty="0"/>
              <a:t>综合评价 </a:t>
            </a:r>
            <a:r>
              <a:rPr lang="en-US" altLang="zh-CN" dirty="0"/>
              <a:t>F</a:t>
            </a:r>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45</a:t>
            </a:fld>
            <a:endParaRPr lang="zh-CN" altLang="en-US"/>
          </a:p>
        </p:txBody>
      </p:sp>
    </p:spTree>
    <p:extLst>
      <p:ext uri="{BB962C8B-B14F-4D97-AF65-F5344CB8AC3E}">
        <p14:creationId xmlns:p14="http://schemas.microsoft.com/office/powerpoint/2010/main" val="2842195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P@TOPN</a:t>
            </a:r>
            <a:r>
              <a:rPr lang="zh-CN" altLang="en-US" dirty="0"/>
              <a:t>，前</a:t>
            </a:r>
            <a:r>
              <a:rPr lang="en-US" altLang="zh-CN" dirty="0"/>
              <a:t>N</a:t>
            </a:r>
            <a:r>
              <a:rPr lang="zh-CN" altLang="en-US" dirty="0"/>
              <a:t>条的准确率。</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46</a:t>
            </a:fld>
            <a:endParaRPr lang="zh-CN" altLang="en-US"/>
          </a:p>
        </p:txBody>
      </p:sp>
    </p:spTree>
    <p:extLst>
      <p:ext uri="{BB962C8B-B14F-4D97-AF65-F5344CB8AC3E}">
        <p14:creationId xmlns:p14="http://schemas.microsoft.com/office/powerpoint/2010/main" val="471124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交集是相关且检索到的文档，可分为用户知道的和不知道的。</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47</a:t>
            </a:fld>
            <a:endParaRPr lang="zh-CN" altLang="en-US"/>
          </a:p>
        </p:txBody>
      </p:sp>
    </p:spTree>
    <p:extLst>
      <p:ext uri="{BB962C8B-B14F-4D97-AF65-F5344CB8AC3E}">
        <p14:creationId xmlns:p14="http://schemas.microsoft.com/office/powerpoint/2010/main" val="1108839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念是反映事物本质属性的思维形式。内涵：也叫概念的含义，指概念所反映的思维对象所具有的本质属性或特有属性；外延：也称概念的适用对象，指具有概念内涵所反映的本质属性或特有属性的对象。前者明确概念“是什么”，后者明确概念“有哪些”。</a:t>
            </a:r>
            <a:endParaRPr lang="en-US" altLang="zh-CN" dirty="0"/>
          </a:p>
          <a:p>
            <a:endParaRPr lang="en-US" altLang="zh-CN" dirty="0"/>
          </a:p>
          <a:p>
            <a:r>
              <a:rPr lang="zh-CN" altLang="en-US" dirty="0"/>
              <a:t>概念之间的关系就是概念外延之间的关系。</a:t>
            </a:r>
          </a:p>
          <a:p>
            <a:r>
              <a:rPr lang="zh-CN" altLang="en-US" dirty="0"/>
              <a:t>全同：两个概念的外延完全相同。例如：珠穆朗玛峰和世界最高峰</a:t>
            </a:r>
            <a:r>
              <a:rPr lang="en-US" altLang="zh-CN" dirty="0"/>
              <a:t>;</a:t>
            </a:r>
            <a:r>
              <a:rPr lang="zh-CN" altLang="en-US" dirty="0"/>
              <a:t>中国的母亲河和黄河</a:t>
            </a:r>
            <a:r>
              <a:rPr lang="en-US" altLang="zh-CN" dirty="0"/>
              <a:t>;</a:t>
            </a:r>
          </a:p>
          <a:p>
            <a:r>
              <a:rPr lang="zh-CN" altLang="en-US" dirty="0"/>
              <a:t>全异：两个概念的外延完全不同。例如：猫和狗</a:t>
            </a:r>
            <a:r>
              <a:rPr lang="en-US" altLang="zh-CN" dirty="0"/>
              <a:t>;</a:t>
            </a:r>
            <a:r>
              <a:rPr lang="zh-CN" altLang="en-US" dirty="0"/>
              <a:t>奇数和偶数</a:t>
            </a:r>
            <a:r>
              <a:rPr lang="en-US" altLang="zh-CN" dirty="0"/>
              <a:t>;</a:t>
            </a:r>
          </a:p>
          <a:p>
            <a:r>
              <a:rPr lang="zh-CN" altLang="en-US" dirty="0"/>
              <a:t>交叉：两个概念的外延有重合的部分，也有不重合的部分。例如：学生和党员</a:t>
            </a:r>
            <a:r>
              <a:rPr lang="en-US" altLang="zh-CN" dirty="0"/>
              <a:t>;</a:t>
            </a:r>
            <a:r>
              <a:rPr lang="zh-CN" altLang="en-US" dirty="0"/>
              <a:t>演员和歌手</a:t>
            </a:r>
            <a:r>
              <a:rPr lang="en-US" altLang="zh-CN" dirty="0"/>
              <a:t>;</a:t>
            </a:r>
          </a:p>
          <a:p>
            <a:r>
              <a:rPr lang="zh-CN" altLang="en-US" dirty="0"/>
              <a:t>包含：一个概念的外延包含着另一个概念的外延。例如：人和老人</a:t>
            </a:r>
            <a:r>
              <a:rPr lang="en-US" altLang="zh-CN" dirty="0"/>
              <a:t>;</a:t>
            </a:r>
            <a:r>
              <a:rPr lang="zh-CN" altLang="en-US" dirty="0"/>
              <a:t>学生和小学生</a:t>
            </a:r>
            <a:r>
              <a:rPr lang="en-US" altLang="zh-CN" dirty="0"/>
              <a:t>;</a:t>
            </a:r>
          </a:p>
          <a:p>
            <a:r>
              <a:rPr lang="zh-CN" altLang="en-US" dirty="0"/>
              <a:t>包含于：一个概念的外延包含于另一个概念的外延。例如：杨树和植物</a:t>
            </a:r>
            <a:r>
              <a:rPr lang="en-US" altLang="zh-CN" dirty="0"/>
              <a:t>;</a:t>
            </a:r>
            <a:r>
              <a:rPr lang="zh-CN" altLang="en-US" dirty="0"/>
              <a:t>铅笔和笔。</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69</a:t>
            </a:fld>
            <a:endParaRPr lang="zh-CN" altLang="en-US"/>
          </a:p>
        </p:txBody>
      </p:sp>
    </p:spTree>
    <p:extLst>
      <p:ext uri="{BB962C8B-B14F-4D97-AF65-F5344CB8AC3E}">
        <p14:creationId xmlns:p14="http://schemas.microsoft.com/office/powerpoint/2010/main" val="3578402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3E16E45-FFA7-45C0-A77C-6AD0341B64EC}" type="datetimeFigureOut">
              <a:rPr lang="zh-CN" altLang="en-US"/>
              <a:pPr>
                <a:defRPr/>
              </a:pPr>
              <a:t>2024/3/19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9A8318-574B-4D83-ADB2-3FDC78E1697D}" type="slidenum">
              <a:rPr lang="zh-CN" altLang="en-US"/>
              <a:pPr>
                <a:defRPr/>
              </a:pPr>
              <a:t>‹#›</a:t>
            </a:fld>
            <a:endParaRPr lang="zh-CN" altLang="en-US"/>
          </a:p>
        </p:txBody>
      </p:sp>
    </p:spTree>
    <p:extLst>
      <p:ext uri="{BB962C8B-B14F-4D97-AF65-F5344CB8AC3E}">
        <p14:creationId xmlns:p14="http://schemas.microsoft.com/office/powerpoint/2010/main" val="65136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F51E884-05CA-4019-87AC-BFA4B9CF65F7}" type="datetimeFigureOut">
              <a:rPr lang="zh-CN" altLang="en-US"/>
              <a:pPr>
                <a:defRPr/>
              </a:pPr>
              <a:t>2024/3/19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34C14A-84F6-48F2-B8F3-D9E5B39F31FD}" type="slidenum">
              <a:rPr lang="zh-CN" altLang="en-US"/>
              <a:pPr>
                <a:defRPr/>
              </a:pPr>
              <a:t>‹#›</a:t>
            </a:fld>
            <a:endParaRPr lang="zh-CN" altLang="en-US"/>
          </a:p>
        </p:txBody>
      </p:sp>
    </p:spTree>
    <p:extLst>
      <p:ext uri="{BB962C8B-B14F-4D97-AF65-F5344CB8AC3E}">
        <p14:creationId xmlns:p14="http://schemas.microsoft.com/office/powerpoint/2010/main" val="15322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45AC1A8-EFDC-43F6-8FEA-9D762884C43B}" type="datetimeFigureOut">
              <a:rPr lang="zh-CN" altLang="en-US"/>
              <a:pPr>
                <a:defRPr/>
              </a:pPr>
              <a:t>2024/3/19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41B8CC-42EF-4935-AB9D-1A23A8339706}" type="slidenum">
              <a:rPr lang="zh-CN" altLang="en-US"/>
              <a:pPr>
                <a:defRPr/>
              </a:pPr>
              <a:t>‹#›</a:t>
            </a:fld>
            <a:endParaRPr lang="zh-CN" altLang="en-US"/>
          </a:p>
        </p:txBody>
      </p:sp>
    </p:spTree>
    <p:extLst>
      <p:ext uri="{BB962C8B-B14F-4D97-AF65-F5344CB8AC3E}">
        <p14:creationId xmlns:p14="http://schemas.microsoft.com/office/powerpoint/2010/main" val="190679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2A5860E-3E1B-4376-AA21-82FCB7BF0342}" type="datetimeFigureOut">
              <a:rPr lang="zh-CN" altLang="en-US"/>
              <a:pPr>
                <a:defRPr/>
              </a:pPr>
              <a:t>2024/3/19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DD893F-3F5F-4B9E-B98F-17A0A2A14522}" type="slidenum">
              <a:rPr lang="zh-CN" altLang="en-US"/>
              <a:pPr>
                <a:defRPr/>
              </a:pPr>
              <a:t>‹#›</a:t>
            </a:fld>
            <a:endParaRPr lang="zh-CN" altLang="en-US"/>
          </a:p>
        </p:txBody>
      </p:sp>
    </p:spTree>
    <p:extLst>
      <p:ext uri="{BB962C8B-B14F-4D97-AF65-F5344CB8AC3E}">
        <p14:creationId xmlns:p14="http://schemas.microsoft.com/office/powerpoint/2010/main" val="310188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D32504C-2A97-4262-A9AF-BFA081C98D83}" type="datetimeFigureOut">
              <a:rPr lang="zh-CN" altLang="en-US"/>
              <a:pPr>
                <a:defRPr/>
              </a:pPr>
              <a:t>2024/3/19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FE4B44-5971-4D82-B95C-7BE65EAA1339}" type="slidenum">
              <a:rPr lang="zh-CN" altLang="en-US"/>
              <a:pPr>
                <a:defRPr/>
              </a:pPr>
              <a:t>‹#›</a:t>
            </a:fld>
            <a:endParaRPr lang="zh-CN" altLang="en-US"/>
          </a:p>
        </p:txBody>
      </p:sp>
    </p:spTree>
    <p:extLst>
      <p:ext uri="{BB962C8B-B14F-4D97-AF65-F5344CB8AC3E}">
        <p14:creationId xmlns:p14="http://schemas.microsoft.com/office/powerpoint/2010/main" val="318828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91040B1-9C7D-4BEB-B8CA-6082B26086B5}" type="datetimeFigureOut">
              <a:rPr lang="zh-CN" altLang="en-US"/>
              <a:pPr>
                <a:defRPr/>
              </a:pPr>
              <a:t>2024/3/19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05CD87-6D29-44C5-9586-9E986CB5140D}" type="slidenum">
              <a:rPr lang="zh-CN" altLang="en-US"/>
              <a:pPr>
                <a:defRPr/>
              </a:pPr>
              <a:t>‹#›</a:t>
            </a:fld>
            <a:endParaRPr lang="zh-CN" altLang="en-US"/>
          </a:p>
        </p:txBody>
      </p:sp>
    </p:spTree>
    <p:extLst>
      <p:ext uri="{BB962C8B-B14F-4D97-AF65-F5344CB8AC3E}">
        <p14:creationId xmlns:p14="http://schemas.microsoft.com/office/powerpoint/2010/main" val="172481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55E5B63-F5DC-40AB-BB0A-D4BEBED9594A}" type="datetimeFigureOut">
              <a:rPr lang="zh-CN" altLang="en-US"/>
              <a:pPr>
                <a:defRPr/>
              </a:pPr>
              <a:t>2024/3/19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69AD721-B9AC-4888-AC72-FFAB250F09E0}" type="slidenum">
              <a:rPr lang="zh-CN" altLang="en-US"/>
              <a:pPr>
                <a:defRPr/>
              </a:pPr>
              <a:t>‹#›</a:t>
            </a:fld>
            <a:endParaRPr lang="zh-CN" altLang="en-US"/>
          </a:p>
        </p:txBody>
      </p:sp>
    </p:spTree>
    <p:extLst>
      <p:ext uri="{BB962C8B-B14F-4D97-AF65-F5344CB8AC3E}">
        <p14:creationId xmlns:p14="http://schemas.microsoft.com/office/powerpoint/2010/main" val="76787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977D242-F2DB-40F0-8E90-BF78BA9333BD}" type="datetimeFigureOut">
              <a:rPr lang="zh-CN" altLang="en-US"/>
              <a:pPr>
                <a:defRPr/>
              </a:pPr>
              <a:t>2024/3/19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E32FFF4-820E-4ADD-8A77-2052492C423A}" type="slidenum">
              <a:rPr lang="zh-CN" altLang="en-US"/>
              <a:pPr>
                <a:defRPr/>
              </a:pPr>
              <a:t>‹#›</a:t>
            </a:fld>
            <a:endParaRPr lang="zh-CN" altLang="en-US"/>
          </a:p>
        </p:txBody>
      </p:sp>
    </p:spTree>
    <p:extLst>
      <p:ext uri="{BB962C8B-B14F-4D97-AF65-F5344CB8AC3E}">
        <p14:creationId xmlns:p14="http://schemas.microsoft.com/office/powerpoint/2010/main" val="237743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0135DD-EE32-4CB8-A85D-37EA87384B12}" type="datetimeFigureOut">
              <a:rPr lang="zh-CN" altLang="en-US"/>
              <a:pPr>
                <a:defRPr/>
              </a:pPr>
              <a:t>2024/3/19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D362B78-BECD-48F8-9BA7-AE39179B7C1B}" type="slidenum">
              <a:rPr lang="zh-CN" altLang="en-US"/>
              <a:pPr>
                <a:defRPr/>
              </a:pPr>
              <a:t>‹#›</a:t>
            </a:fld>
            <a:endParaRPr lang="zh-CN" altLang="en-US"/>
          </a:p>
        </p:txBody>
      </p:sp>
    </p:spTree>
    <p:extLst>
      <p:ext uri="{BB962C8B-B14F-4D97-AF65-F5344CB8AC3E}">
        <p14:creationId xmlns:p14="http://schemas.microsoft.com/office/powerpoint/2010/main" val="8743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DD1B03-7AE6-4DE7-BD98-7DD32835F20D}" type="datetimeFigureOut">
              <a:rPr lang="zh-CN" altLang="en-US"/>
              <a:pPr>
                <a:defRPr/>
              </a:pPr>
              <a:t>2024/3/19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426B9A-078A-409F-91A0-0FFCB2B8A05C}" type="slidenum">
              <a:rPr lang="zh-CN" altLang="en-US"/>
              <a:pPr>
                <a:defRPr/>
              </a:pPr>
              <a:t>‹#›</a:t>
            </a:fld>
            <a:endParaRPr lang="zh-CN" altLang="en-US"/>
          </a:p>
        </p:txBody>
      </p:sp>
    </p:spTree>
    <p:extLst>
      <p:ext uri="{BB962C8B-B14F-4D97-AF65-F5344CB8AC3E}">
        <p14:creationId xmlns:p14="http://schemas.microsoft.com/office/powerpoint/2010/main" val="389323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5024B85-C049-433F-953B-3E663508C2F3}" type="datetimeFigureOut">
              <a:rPr lang="zh-CN" altLang="en-US"/>
              <a:pPr>
                <a:defRPr/>
              </a:pPr>
              <a:t>2024/3/19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FFFE24-6083-4A71-A2E4-77C9946340C5}" type="slidenum">
              <a:rPr lang="zh-CN" altLang="en-US"/>
              <a:pPr>
                <a:defRPr/>
              </a:pPr>
              <a:t>‹#›</a:t>
            </a:fld>
            <a:endParaRPr lang="zh-CN" altLang="en-US"/>
          </a:p>
        </p:txBody>
      </p:sp>
    </p:spTree>
    <p:extLst>
      <p:ext uri="{BB962C8B-B14F-4D97-AF65-F5344CB8AC3E}">
        <p14:creationId xmlns:p14="http://schemas.microsoft.com/office/powerpoint/2010/main" val="212145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BE48DCA-56FF-4ACD-A24C-E2228D22873C}" type="datetimeFigureOut">
              <a:rPr lang="zh-CN" altLang="en-US"/>
              <a:pPr>
                <a:defRPr/>
              </a:pPr>
              <a:t>2024/3/19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9F934C8-E1DE-4ACE-AD07-7E5474F6AD1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1628800"/>
            <a:ext cx="7772400" cy="1470025"/>
          </a:xfrm>
        </p:spPr>
        <p:txBody>
          <a:bodyPr/>
          <a:lstStyle/>
          <a:p>
            <a:pPr eaLnBrk="1" hangingPunct="1"/>
            <a:r>
              <a:rPr lang="zh-CN" altLang="en-US" dirty="0"/>
              <a:t>信息与知识获取 </a:t>
            </a:r>
            <a:r>
              <a:rPr lang="en-US" altLang="zh-CN" dirty="0"/>
              <a:t>–</a:t>
            </a:r>
            <a:r>
              <a:rPr lang="zh-CN" altLang="en-US" dirty="0"/>
              <a:t> </a:t>
            </a:r>
            <a:br>
              <a:rPr lang="en-US" altLang="zh-CN" dirty="0"/>
            </a:br>
            <a:r>
              <a:rPr lang="zh-CN" altLang="en-US" dirty="0"/>
              <a:t>第四章 信息检索（一）</a:t>
            </a:r>
          </a:p>
        </p:txBody>
      </p:sp>
      <p:sp>
        <p:nvSpPr>
          <p:cNvPr id="3" name="副标题 2"/>
          <p:cNvSpPr>
            <a:spLocks noGrp="1"/>
          </p:cNvSpPr>
          <p:nvPr>
            <p:ph type="subTitle" idx="1"/>
          </p:nvPr>
        </p:nvSpPr>
        <p:spPr/>
        <p:txBody>
          <a:bodyPr rtlCol="0">
            <a:normAutofit/>
          </a:bodyPr>
          <a:lstStyle/>
          <a:p>
            <a:pPr eaLnBrk="1" fontAlgn="auto" hangingPunct="1">
              <a:spcAft>
                <a:spcPts val="0"/>
              </a:spcAft>
              <a:defRPr/>
            </a:pPr>
            <a:r>
              <a:rPr lang="zh-CN" altLang="en-US" dirty="0"/>
              <a:t>计算机学院</a:t>
            </a:r>
            <a:endParaRPr lang="en-US" altLang="zh-CN" dirty="0"/>
          </a:p>
          <a:p>
            <a:pPr eaLnBrk="1" fontAlgn="auto" hangingPunct="1">
              <a:spcAft>
                <a:spcPts val="0"/>
              </a:spcAft>
              <a:defRPr/>
            </a:pPr>
            <a:r>
              <a:rPr lang="zh-CN" altLang="en-US" dirty="0"/>
              <a:t>刘传昌</a:t>
            </a:r>
            <a:endParaRPr lang="en-US" altLang="zh-CN" dirty="0"/>
          </a:p>
          <a:p>
            <a:pPr eaLnBrk="1" fontAlgn="auto" hangingPunct="1">
              <a:spcAft>
                <a:spcPts val="0"/>
              </a:spcAft>
              <a:defRPr/>
            </a:pPr>
            <a:r>
              <a:rPr lang="en-US" altLang="zh-CN" dirty="0"/>
              <a:t>lcc3265@bupt.edu.cn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185"/>
    </mc:Choice>
    <mc:Fallback xmlns="">
      <p:transition spd="slow" advTm="91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dirty="0"/>
              <a:t>信息检索示意图</a:t>
            </a:r>
          </a:p>
        </p:txBody>
      </p:sp>
      <p:sp>
        <p:nvSpPr>
          <p:cNvPr id="12" name="AutoShape 3"/>
          <p:cNvSpPr>
            <a:spLocks noChangeArrowheads="1"/>
          </p:cNvSpPr>
          <p:nvPr/>
        </p:nvSpPr>
        <p:spPr bwMode="auto">
          <a:xfrm>
            <a:off x="3833707" y="1813638"/>
            <a:ext cx="1115529" cy="762353"/>
          </a:xfrm>
          <a:prstGeom prst="smileyFace">
            <a:avLst>
              <a:gd name="adj" fmla="val 4653"/>
            </a:avLst>
          </a:prstGeom>
          <a:solidFill>
            <a:srgbClr val="FFFF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AutoShape 4"/>
          <p:cNvSpPr>
            <a:spLocks noChangeArrowheads="1"/>
          </p:cNvSpPr>
          <p:nvPr/>
        </p:nvSpPr>
        <p:spPr bwMode="auto">
          <a:xfrm>
            <a:off x="5957057" y="1432991"/>
            <a:ext cx="2791407" cy="3429000"/>
          </a:xfrm>
          <a:prstGeom prst="wedgeEllipseCallout">
            <a:avLst>
              <a:gd name="adj1" fmla="val -86222"/>
              <a:gd name="adj2" fmla="val -26759"/>
            </a:avLst>
          </a:prstGeom>
          <a:solidFill>
            <a:srgbClr val="CCFFCC"/>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400" dirty="0"/>
              <a:t>大量的信息需求：</a:t>
            </a:r>
            <a:endParaRPr lang="zh-CN" altLang="en-US" sz="1400" dirty="0">
              <a:latin typeface="Times New Roman" panose="02020603050405020304" pitchFamily="18" charset="0"/>
            </a:endParaRPr>
          </a:p>
          <a:p>
            <a:pPr algn="just" eaLnBrk="1" hangingPunct="1">
              <a:spcBef>
                <a:spcPct val="0"/>
              </a:spcBef>
              <a:buFontTx/>
              <a:buNone/>
            </a:pPr>
            <a:r>
              <a:rPr lang="zh-CN" altLang="en-US" sz="1400" i="1" dirty="0"/>
              <a:t>到天安门怎么去？哪里购物最方便？</a:t>
            </a:r>
            <a:endParaRPr lang="zh-CN" altLang="en-US" sz="1400" i="1" dirty="0">
              <a:latin typeface="Times New Roman" panose="02020603050405020304" pitchFamily="18" charset="0"/>
            </a:endParaRPr>
          </a:p>
          <a:p>
            <a:pPr algn="just" eaLnBrk="1" hangingPunct="1">
              <a:spcBef>
                <a:spcPct val="0"/>
              </a:spcBef>
              <a:buFontTx/>
              <a:buNone/>
            </a:pPr>
            <a:r>
              <a:rPr lang="zh-CN" altLang="en-US" sz="1400" i="1" dirty="0"/>
              <a:t>去什么地方旅游？</a:t>
            </a:r>
            <a:endParaRPr lang="zh-CN" altLang="en-US" sz="1400" i="1" dirty="0">
              <a:latin typeface="Times New Roman" panose="02020603050405020304" pitchFamily="18" charset="0"/>
            </a:endParaRPr>
          </a:p>
          <a:p>
            <a:pPr algn="just" eaLnBrk="1" hangingPunct="1">
              <a:spcBef>
                <a:spcPct val="0"/>
              </a:spcBef>
              <a:buFontTx/>
              <a:buNone/>
            </a:pPr>
            <a:r>
              <a:rPr lang="zh-CN" altLang="en-US" sz="1400" i="1" dirty="0"/>
              <a:t>某高校某位名师的研究方向如何？</a:t>
            </a:r>
            <a:endParaRPr lang="zh-CN" altLang="en-US" sz="1400" i="1" dirty="0">
              <a:latin typeface="Times New Roman" panose="02020603050405020304" pitchFamily="18" charset="0"/>
            </a:endParaRPr>
          </a:p>
          <a:p>
            <a:pPr algn="just" eaLnBrk="1" hangingPunct="1">
              <a:spcBef>
                <a:spcPct val="0"/>
              </a:spcBef>
              <a:buFontTx/>
              <a:buNone/>
            </a:pPr>
            <a:r>
              <a:rPr lang="zh-CN" altLang="en-US" sz="1400" i="1" dirty="0"/>
              <a:t>**技术的发展和应用前景如何？</a:t>
            </a:r>
            <a:endParaRPr lang="zh-CN" altLang="en-US" sz="1400" i="1" dirty="0">
              <a:latin typeface="Times New Roman" panose="02020603050405020304" pitchFamily="18" charset="0"/>
            </a:endParaRPr>
          </a:p>
          <a:p>
            <a:pPr algn="just" eaLnBrk="1" hangingPunct="1">
              <a:spcBef>
                <a:spcPct val="0"/>
              </a:spcBef>
              <a:buFontTx/>
              <a:buNone/>
            </a:pPr>
            <a:r>
              <a:rPr lang="en-US" altLang="zh-CN" sz="1400" i="1" dirty="0"/>
              <a:t>……</a:t>
            </a:r>
            <a:endParaRPr lang="zh-CN" altLang="zh-CN" sz="1400" dirty="0">
              <a:latin typeface="Arial" panose="020B0604020202020204" pitchFamily="34" charset="0"/>
            </a:endParaRPr>
          </a:p>
        </p:txBody>
      </p:sp>
      <p:sp>
        <p:nvSpPr>
          <p:cNvPr id="14" name="AutoShape 5"/>
          <p:cNvSpPr>
            <a:spLocks noChangeArrowheads="1"/>
          </p:cNvSpPr>
          <p:nvPr/>
        </p:nvSpPr>
        <p:spPr bwMode="auto">
          <a:xfrm>
            <a:off x="671146" y="1428750"/>
            <a:ext cx="2790373" cy="4000500"/>
          </a:xfrm>
          <a:prstGeom prst="irregularSeal1">
            <a:avLst/>
          </a:prstGeom>
          <a:solidFill>
            <a:srgbClr val="3366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en-US" altLang="zh-CN" sz="1000" dirty="0"/>
          </a:p>
          <a:p>
            <a:pPr algn="just" eaLnBrk="1" hangingPunct="1">
              <a:spcBef>
                <a:spcPct val="0"/>
              </a:spcBef>
              <a:buFontTx/>
              <a:buNone/>
            </a:pPr>
            <a:r>
              <a:rPr lang="zh-CN" altLang="en-US" sz="1400" dirty="0">
                <a:solidFill>
                  <a:srgbClr val="FFFF00"/>
                </a:solidFill>
              </a:rPr>
              <a:t>巨大的信息海洋：</a:t>
            </a:r>
            <a:endParaRPr lang="zh-CN" altLang="en-US" sz="1400" dirty="0">
              <a:solidFill>
                <a:srgbClr val="FFFF00"/>
              </a:solidFill>
              <a:latin typeface="Times New Roman" panose="02020603050405020304" pitchFamily="18" charset="0"/>
            </a:endParaRPr>
          </a:p>
          <a:p>
            <a:pPr algn="just" eaLnBrk="1" hangingPunct="1">
              <a:spcBef>
                <a:spcPct val="0"/>
              </a:spcBef>
              <a:buFontTx/>
              <a:buNone/>
            </a:pPr>
            <a:r>
              <a:rPr lang="zh-CN" altLang="en-US" sz="1400" i="1" dirty="0">
                <a:solidFill>
                  <a:srgbClr val="FFFF00"/>
                </a:solidFill>
              </a:rPr>
              <a:t>         报刊</a:t>
            </a:r>
            <a:endParaRPr lang="en-US" altLang="zh-CN" sz="1400" i="1" dirty="0">
              <a:solidFill>
                <a:srgbClr val="FFFF00"/>
              </a:solidFill>
            </a:endParaRPr>
          </a:p>
          <a:p>
            <a:pPr algn="just" eaLnBrk="1" hangingPunct="1">
              <a:spcBef>
                <a:spcPct val="0"/>
              </a:spcBef>
              <a:buFontTx/>
              <a:buNone/>
            </a:pPr>
            <a:r>
              <a:rPr lang="en-US" altLang="zh-CN" sz="1400" i="1" dirty="0">
                <a:solidFill>
                  <a:srgbClr val="FFFF00"/>
                </a:solidFill>
              </a:rPr>
              <a:t>         </a:t>
            </a:r>
            <a:r>
              <a:rPr lang="zh-CN" altLang="en-US" sz="1400" i="1" dirty="0">
                <a:solidFill>
                  <a:srgbClr val="FFFF00"/>
                </a:solidFill>
              </a:rPr>
              <a:t>书籍</a:t>
            </a:r>
            <a:endParaRPr lang="en-US" altLang="zh-CN" sz="1400" i="1" dirty="0">
              <a:solidFill>
                <a:srgbClr val="FFFF00"/>
              </a:solidFill>
            </a:endParaRPr>
          </a:p>
          <a:p>
            <a:pPr algn="just" eaLnBrk="1" hangingPunct="1">
              <a:spcBef>
                <a:spcPct val="0"/>
              </a:spcBef>
              <a:buFontTx/>
              <a:buNone/>
            </a:pPr>
            <a:r>
              <a:rPr lang="en-US" altLang="zh-CN" sz="1400" i="1" dirty="0">
                <a:solidFill>
                  <a:srgbClr val="FFFF00"/>
                </a:solidFill>
              </a:rPr>
              <a:t>        </a:t>
            </a:r>
            <a:r>
              <a:rPr lang="zh-CN" altLang="en-US" sz="1400" i="1" dirty="0">
                <a:solidFill>
                  <a:srgbClr val="FFFF00"/>
                </a:solidFill>
              </a:rPr>
              <a:t>文献</a:t>
            </a:r>
            <a:endParaRPr lang="en-US" altLang="zh-CN" sz="1400" i="1" dirty="0">
              <a:solidFill>
                <a:srgbClr val="FFFF00"/>
              </a:solidFill>
            </a:endParaRPr>
          </a:p>
          <a:p>
            <a:pPr algn="just" eaLnBrk="1" hangingPunct="1">
              <a:spcBef>
                <a:spcPct val="0"/>
              </a:spcBef>
              <a:buFontTx/>
              <a:buNone/>
            </a:pPr>
            <a:r>
              <a:rPr lang="en-US" altLang="zh-CN" sz="1400" i="1" dirty="0">
                <a:solidFill>
                  <a:srgbClr val="FFFF00"/>
                </a:solidFill>
              </a:rPr>
              <a:t>        </a:t>
            </a:r>
            <a:r>
              <a:rPr lang="zh-CN" altLang="en-US" sz="1400" i="1" dirty="0">
                <a:solidFill>
                  <a:srgbClr val="FFFF00"/>
                </a:solidFill>
              </a:rPr>
              <a:t>网络</a:t>
            </a:r>
            <a:endParaRPr lang="zh-CN" altLang="en-US" sz="1400" i="1" dirty="0">
              <a:solidFill>
                <a:srgbClr val="FFFF00"/>
              </a:solidFill>
              <a:latin typeface="Times New Roman" panose="02020603050405020304" pitchFamily="18" charset="0"/>
            </a:endParaRPr>
          </a:p>
          <a:p>
            <a:pPr algn="just" eaLnBrk="1" hangingPunct="1">
              <a:spcBef>
                <a:spcPct val="0"/>
              </a:spcBef>
              <a:buFontTx/>
              <a:buNone/>
            </a:pPr>
            <a:r>
              <a:rPr lang="en-US" altLang="zh-CN" sz="1400" i="1" dirty="0">
                <a:solidFill>
                  <a:srgbClr val="FFFF00"/>
                </a:solidFill>
              </a:rPr>
              <a:t>         ……</a:t>
            </a:r>
            <a:endParaRPr lang="zh-CN" altLang="zh-CN" sz="1400" dirty="0">
              <a:solidFill>
                <a:srgbClr val="FFFF00"/>
              </a:solidFill>
              <a:latin typeface="Arial" panose="020B0604020202020204" pitchFamily="34" charset="0"/>
            </a:endParaRPr>
          </a:p>
        </p:txBody>
      </p:sp>
      <p:sp>
        <p:nvSpPr>
          <p:cNvPr id="15" name="Line 6"/>
          <p:cNvSpPr>
            <a:spLocks noChangeShapeType="1"/>
          </p:cNvSpPr>
          <p:nvPr/>
        </p:nvSpPr>
        <p:spPr bwMode="auto">
          <a:xfrm flipV="1">
            <a:off x="3089332" y="2194284"/>
            <a:ext cx="744375" cy="953207"/>
          </a:xfrm>
          <a:prstGeom prst="line">
            <a:avLst/>
          </a:prstGeom>
          <a:noFill/>
          <a:ln w="762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a:extLst>
              <a:ext uri="{FF2B5EF4-FFF2-40B4-BE49-F238E27FC236}">
                <a16:creationId xmlns:a16="http://schemas.microsoft.com/office/drawing/2014/main" id="{E1E54592-2F21-4920-B84F-58F4A2CD2099}"/>
              </a:ext>
            </a:extLst>
          </p:cNvPr>
          <p:cNvGrpSpPr/>
          <p:nvPr/>
        </p:nvGrpSpPr>
        <p:grpSpPr>
          <a:xfrm>
            <a:off x="2943558" y="2575991"/>
            <a:ext cx="3163595" cy="2476854"/>
            <a:chOff x="2943558" y="2575991"/>
            <a:chExt cx="3163595" cy="2476854"/>
          </a:xfrm>
        </p:grpSpPr>
        <p:sp>
          <p:nvSpPr>
            <p:cNvPr id="16" name="AutoShape 7"/>
            <p:cNvSpPr>
              <a:spLocks noChangeArrowheads="1"/>
            </p:cNvSpPr>
            <p:nvPr/>
          </p:nvSpPr>
          <p:spPr bwMode="auto">
            <a:xfrm>
              <a:off x="2943558" y="2956638"/>
              <a:ext cx="3163595" cy="20962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81 w 21600"/>
                <a:gd name="T13" fmla="*/ 0 h 21600"/>
                <a:gd name="T14" fmla="*/ 21219 w 21600"/>
                <a:gd name="T15" fmla="*/ 12543 h 21600"/>
              </a:gdLst>
              <a:ahLst/>
              <a:cxnLst>
                <a:cxn ang="T8">
                  <a:pos x="T0" y="T1"/>
                </a:cxn>
                <a:cxn ang="T9">
                  <a:pos x="T2" y="T3"/>
                </a:cxn>
                <a:cxn ang="T10">
                  <a:pos x="T4" y="T5"/>
                </a:cxn>
                <a:cxn ang="T11">
                  <a:pos x="T6" y="T7"/>
                </a:cxn>
              </a:cxnLst>
              <a:rect l="T12" t="T13" r="T14" b="T15"/>
              <a:pathLst>
                <a:path w="21600" h="21600">
                  <a:moveTo>
                    <a:pt x="4151" y="10650"/>
                  </a:moveTo>
                  <a:cubicBezTo>
                    <a:pt x="4233" y="7036"/>
                    <a:pt x="7185" y="4149"/>
                    <a:pt x="10800" y="4150"/>
                  </a:cubicBezTo>
                  <a:cubicBezTo>
                    <a:pt x="14414" y="4150"/>
                    <a:pt x="17366" y="7036"/>
                    <a:pt x="17448" y="10650"/>
                  </a:cubicBezTo>
                  <a:lnTo>
                    <a:pt x="21597" y="10556"/>
                  </a:lnTo>
                  <a:cubicBezTo>
                    <a:pt x="21464" y="4688"/>
                    <a:pt x="16669" y="-1"/>
                    <a:pt x="10799" y="0"/>
                  </a:cubicBezTo>
                  <a:cubicBezTo>
                    <a:pt x="4930" y="0"/>
                    <a:pt x="135" y="4688"/>
                    <a:pt x="2" y="10556"/>
                  </a:cubicBezTo>
                  <a:lnTo>
                    <a:pt x="4151" y="10650"/>
                  </a:lnTo>
                  <a:close/>
                </a:path>
              </a:pathLst>
            </a:custGeom>
            <a:solidFill>
              <a:srgbClr val="FF000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000" dirty="0"/>
                <a:t>              </a:t>
              </a:r>
            </a:p>
            <a:p>
              <a:pPr algn="just" eaLnBrk="1" hangingPunct="1">
                <a:spcBef>
                  <a:spcPct val="0"/>
                </a:spcBef>
                <a:buFontTx/>
                <a:buNone/>
              </a:pPr>
              <a:r>
                <a:rPr lang="zh-CN" altLang="en-US" sz="1000" b="1" dirty="0"/>
                <a:t>                                     </a:t>
              </a:r>
              <a:r>
                <a:rPr lang="zh-CN" altLang="en-US" sz="1400" b="1" dirty="0"/>
                <a:t>信息检索</a:t>
              </a:r>
              <a:endParaRPr lang="zh-CN" altLang="zh-CN" sz="1400" dirty="0">
                <a:latin typeface="Arial" panose="020B0604020202020204" pitchFamily="34" charset="0"/>
              </a:endParaRPr>
            </a:p>
          </p:txBody>
        </p:sp>
        <p:sp>
          <p:nvSpPr>
            <p:cNvPr id="17" name="Line 8"/>
            <p:cNvSpPr>
              <a:spLocks noChangeShapeType="1"/>
            </p:cNvSpPr>
            <p:nvPr/>
          </p:nvSpPr>
          <p:spPr bwMode="auto">
            <a:xfrm>
              <a:off x="4391988" y="2575991"/>
              <a:ext cx="1034" cy="380647"/>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advTm="87290"/>
    </mc:Choice>
    <mc:Fallback xmlns="">
      <p:transition spd="slow" advTm="872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endParaRPr lang="zh-CN" altLang="en-US"/>
          </a:p>
        </p:txBody>
      </p:sp>
      <p:sp>
        <p:nvSpPr>
          <p:cNvPr id="9219" name="内容占位符 2"/>
          <p:cNvSpPr>
            <a:spLocks noGrp="1"/>
          </p:cNvSpPr>
          <p:nvPr>
            <p:ph idx="1"/>
          </p:nvPr>
        </p:nvSpPr>
        <p:spPr/>
        <p:txBody>
          <a:bodyPr/>
          <a:lstStyle/>
          <a:p>
            <a:pPr eaLnBrk="1" hangingPunct="1"/>
            <a:r>
              <a:rPr lang="zh-CN" altLang="en-US" dirty="0"/>
              <a:t>简单地说，信息检索的任务就是根据用户的信息需求，从大量信息中挑选出满足用户需求的信息。</a:t>
            </a:r>
            <a:endParaRPr lang="en-US" altLang="zh-CN" dirty="0"/>
          </a:p>
          <a:p>
            <a:pPr eaLnBrk="1" hangingPunct="1"/>
            <a:r>
              <a:rPr lang="zh-CN" altLang="en-US" dirty="0"/>
              <a:t>可以从</a:t>
            </a:r>
            <a:r>
              <a:rPr lang="zh-CN" altLang="en-US" b="1" dirty="0"/>
              <a:t>广义</a:t>
            </a:r>
            <a:r>
              <a:rPr lang="zh-CN" altLang="en-US" dirty="0"/>
              <a:t>和</a:t>
            </a:r>
            <a:r>
              <a:rPr lang="zh-CN" altLang="en-US" b="1" dirty="0"/>
              <a:t>狭义</a:t>
            </a:r>
            <a:r>
              <a:rPr lang="zh-CN" altLang="en-US" dirty="0"/>
              <a:t>两个角度来更加精确的描述。</a:t>
            </a:r>
          </a:p>
        </p:txBody>
      </p:sp>
    </p:spTree>
  </p:cSld>
  <p:clrMapOvr>
    <a:masterClrMapping/>
  </p:clrMapOvr>
  <mc:AlternateContent xmlns:mc="http://schemas.openxmlformats.org/markup-compatibility/2006" xmlns:p14="http://schemas.microsoft.com/office/powerpoint/2010/main">
    <mc:Choice Requires="p14">
      <p:transition spd="slow" p14:dur="2000" advTm="21336"/>
    </mc:Choice>
    <mc:Fallback xmlns="">
      <p:transition spd="slow" advTm="2133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endParaRPr lang="zh-CN" altLang="en-US"/>
          </a:p>
        </p:txBody>
      </p:sp>
      <p:sp>
        <p:nvSpPr>
          <p:cNvPr id="10243" name="内容占位符 2"/>
          <p:cNvSpPr>
            <a:spLocks noGrp="1"/>
          </p:cNvSpPr>
          <p:nvPr>
            <p:ph idx="1"/>
          </p:nvPr>
        </p:nvSpPr>
        <p:spPr/>
        <p:txBody>
          <a:bodyPr/>
          <a:lstStyle/>
          <a:p>
            <a:pPr eaLnBrk="1" hangingPunct="1"/>
            <a:r>
              <a:rPr lang="zh-CN" altLang="en-US" dirty="0"/>
              <a:t>从</a:t>
            </a:r>
            <a:r>
              <a:rPr lang="zh-CN" altLang="en-US" b="1" dirty="0"/>
              <a:t>广义</a:t>
            </a:r>
            <a:r>
              <a:rPr lang="zh-CN" altLang="en-US" dirty="0"/>
              <a:t>上理解，信息检索是指将信息按一定方式组织和贮存起来，并根据用户的需要找出有关信息的过程，这是对信息工作者而言的。它通常被称为“</a:t>
            </a:r>
            <a:r>
              <a:rPr lang="zh-CN" altLang="en-US" b="1" dirty="0"/>
              <a:t>信息存贮与检索</a:t>
            </a:r>
            <a:r>
              <a:rPr lang="zh-CN" altLang="en-US" dirty="0"/>
              <a:t>”，包括各种文献信息的加工存贮和检索利用两方面的内容，是两个方向相反而又相互依存的工作过程。</a:t>
            </a:r>
          </a:p>
        </p:txBody>
      </p:sp>
    </p:spTree>
  </p:cSld>
  <p:clrMapOvr>
    <a:masterClrMapping/>
  </p:clrMapOvr>
  <mc:AlternateContent xmlns:mc="http://schemas.openxmlformats.org/markup-compatibility/2006" xmlns:p14="http://schemas.microsoft.com/office/powerpoint/2010/main">
    <mc:Choice Requires="p14">
      <p:transition spd="slow" p14:dur="2000" advTm="147157"/>
    </mc:Choice>
    <mc:Fallback xmlns="">
      <p:transition spd="slow" advTm="14715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endParaRPr lang="zh-CN" altLang="en-US"/>
          </a:p>
        </p:txBody>
      </p:sp>
      <p:sp>
        <p:nvSpPr>
          <p:cNvPr id="11267" name="内容占位符 2"/>
          <p:cNvSpPr>
            <a:spLocks noGrp="1"/>
          </p:cNvSpPr>
          <p:nvPr>
            <p:ph idx="1"/>
          </p:nvPr>
        </p:nvSpPr>
        <p:spPr/>
        <p:txBody>
          <a:bodyPr/>
          <a:lstStyle/>
          <a:p>
            <a:pPr eaLnBrk="1" hangingPunct="1"/>
            <a:r>
              <a:rPr lang="zh-CN" altLang="en-US" b="1" dirty="0"/>
              <a:t>狭义</a:t>
            </a:r>
            <a:r>
              <a:rPr lang="zh-CN" altLang="en-US" dirty="0"/>
              <a:t>信息检索则是指广义信息</a:t>
            </a:r>
            <a:r>
              <a:rPr lang="zh-CN" altLang="en-US" b="1" dirty="0"/>
              <a:t>检索</a:t>
            </a:r>
            <a:r>
              <a:rPr lang="zh-CN" altLang="en-US" dirty="0"/>
              <a:t>的后半个过程，即从信息集合中找出所需要信息的过程。通常是针对用户而言的，即根据用户的特定要求</a:t>
            </a:r>
            <a:r>
              <a:rPr lang="zh-CN" altLang="en-US" b="1" dirty="0"/>
              <a:t>查找</a:t>
            </a:r>
            <a:r>
              <a:rPr lang="zh-CN" altLang="en-US" dirty="0"/>
              <a:t>所需信息的过程。</a:t>
            </a:r>
          </a:p>
        </p:txBody>
      </p:sp>
    </p:spTree>
  </p:cSld>
  <p:clrMapOvr>
    <a:masterClrMapping/>
  </p:clrMapOvr>
  <mc:AlternateContent xmlns:mc="http://schemas.openxmlformats.org/markup-compatibility/2006" xmlns:p14="http://schemas.microsoft.com/office/powerpoint/2010/main">
    <mc:Choice Requires="p14">
      <p:transition spd="slow" p14:dur="2000" advTm="23384"/>
    </mc:Choice>
    <mc:Fallback xmlns="">
      <p:transition spd="slow" advTm="2338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518864" y="991269"/>
            <a:ext cx="8229600" cy="4525963"/>
          </a:xfrm>
        </p:spPr>
        <p:txBody>
          <a:bodyPr/>
          <a:lstStyle/>
          <a:p>
            <a:pPr eaLnBrk="1" hangingPunct="1"/>
            <a:r>
              <a:rPr lang="zh-CN" altLang="en-US" dirty="0"/>
              <a:t>信息检索是信息工作的一项重要内容，在信息用户与信息源之间充当媒介作用，是沟通广大信息用户和各种信息源的主要渠道，也是大量情报信息进行广泛传递的集中表现形式，最能体现信息存贮的目的。</a:t>
            </a:r>
          </a:p>
          <a:p>
            <a:pPr eaLnBrk="1" hangingPunct="1"/>
            <a:r>
              <a:rPr lang="zh-CN" altLang="en-US" dirty="0"/>
              <a:t>对于正在或者将要</a:t>
            </a:r>
            <a:r>
              <a:rPr lang="zh-CN" altLang="en-US" b="1" dirty="0"/>
              <a:t>从事科学研究</a:t>
            </a:r>
            <a:r>
              <a:rPr lang="zh-CN" altLang="en-US" dirty="0"/>
              <a:t>的人来说，信息检索更是至关重要的，主要体现在以下几个方面。</a:t>
            </a:r>
          </a:p>
        </p:txBody>
      </p:sp>
    </p:spTree>
  </p:cSld>
  <p:clrMapOvr>
    <a:masterClrMapping/>
  </p:clrMapOvr>
  <mc:AlternateContent xmlns:mc="http://schemas.openxmlformats.org/markup-compatibility/2006" xmlns:p14="http://schemas.microsoft.com/office/powerpoint/2010/main">
    <mc:Choice Requires="p14">
      <p:transition spd="slow" p14:dur="2000" advTm="115711"/>
    </mc:Choice>
    <mc:Fallback xmlns="">
      <p:transition spd="slow" advTm="11571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endParaRPr lang="zh-CN" altLang="en-US"/>
          </a:p>
        </p:txBody>
      </p:sp>
      <p:sp>
        <p:nvSpPr>
          <p:cNvPr id="13315" name="内容占位符 2"/>
          <p:cNvSpPr>
            <a:spLocks noGrp="1"/>
          </p:cNvSpPr>
          <p:nvPr>
            <p:ph idx="1"/>
          </p:nvPr>
        </p:nvSpPr>
        <p:spPr/>
        <p:txBody>
          <a:bodyPr/>
          <a:lstStyle/>
          <a:p>
            <a:pPr eaLnBrk="1" hangingPunct="1"/>
            <a:r>
              <a:rPr lang="zh-CN" altLang="en-US"/>
              <a:t>一．信息检索是获取知识的有效途径。</a:t>
            </a:r>
            <a:endParaRPr lang="en-US" altLang="zh-CN"/>
          </a:p>
          <a:p>
            <a:pPr eaLnBrk="1" hangingPunct="1"/>
            <a:r>
              <a:rPr lang="zh-CN" altLang="en-US"/>
              <a:t>二．信息检索是科学研究工作的重要组成部分。</a:t>
            </a:r>
            <a:endParaRPr lang="en-US" altLang="zh-CN"/>
          </a:p>
          <a:p>
            <a:pPr eaLnBrk="1" hangingPunct="1"/>
            <a:r>
              <a:rPr lang="zh-CN" altLang="en-US"/>
              <a:t>三．信息检索能够避免重复研究和走弯路。</a:t>
            </a:r>
            <a:endParaRPr lang="en-US" altLang="zh-CN"/>
          </a:p>
          <a:p>
            <a:pPr eaLnBrk="1" hangingPunct="1"/>
            <a:r>
              <a:rPr lang="zh-CN" altLang="en-US"/>
              <a:t>四．信息检索能够帮助研究者确立一项科研成果的地位。</a:t>
            </a:r>
          </a:p>
        </p:txBody>
      </p:sp>
    </p:spTree>
  </p:cSld>
  <p:clrMapOvr>
    <a:masterClrMapping/>
  </p:clrMapOvr>
  <mc:AlternateContent xmlns:mc="http://schemas.openxmlformats.org/markup-compatibility/2006" xmlns:p14="http://schemas.microsoft.com/office/powerpoint/2010/main">
    <mc:Choice Requires="p14">
      <p:transition spd="slow" p14:dur="2000" advTm="112947"/>
    </mc:Choice>
    <mc:Fallback xmlns="">
      <p:transition spd="slow" advTm="11294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.2 </a:t>
            </a:r>
            <a:r>
              <a:rPr lang="en-US" u="sng" dirty="0" err="1">
                <a:solidFill>
                  <a:schemeClr val="tx1">
                    <a:lumMod val="95000"/>
                    <a:lumOff val="5000"/>
                  </a:schemeClr>
                </a:solidFill>
                <a:hlinkClick r:id="" action="ppaction://hlinkfile"/>
              </a:rPr>
              <a:t>信息检索的产生和发展</a:t>
            </a:r>
            <a:endParaRPr lang="zh-CN" altLang="en-US" dirty="0"/>
          </a:p>
        </p:txBody>
      </p:sp>
      <p:sp>
        <p:nvSpPr>
          <p:cNvPr id="3" name="内容占位符 2"/>
          <p:cNvSpPr>
            <a:spLocks noGrp="1"/>
          </p:cNvSpPr>
          <p:nvPr>
            <p:ph idx="1"/>
          </p:nvPr>
        </p:nvSpPr>
        <p:spPr/>
        <p:txBody>
          <a:bodyPr rtlCol="0">
            <a:normAutofit fontScale="85000" lnSpcReduction="10000"/>
          </a:bodyPr>
          <a:lstStyle/>
          <a:p>
            <a:pPr eaLnBrk="1" fontAlgn="auto" hangingPunct="1">
              <a:spcAft>
                <a:spcPts val="0"/>
              </a:spcAft>
              <a:defRPr/>
            </a:pPr>
            <a:r>
              <a:rPr lang="zh-CN" altLang="en-US" dirty="0"/>
              <a:t>信息检索起源于文摘索引工作和图书信息部门的参考咨询工作，最重要的早期发展是</a:t>
            </a:r>
            <a:r>
              <a:rPr lang="zh-CN" altLang="en-US" b="1" dirty="0"/>
              <a:t>文献检索</a:t>
            </a:r>
            <a:r>
              <a:rPr lang="zh-CN" altLang="en-US" dirty="0"/>
              <a:t>。</a:t>
            </a:r>
            <a:endParaRPr lang="en-US" altLang="zh-CN" dirty="0"/>
          </a:p>
          <a:p>
            <a:pPr eaLnBrk="1" fontAlgn="auto" hangingPunct="1">
              <a:spcAft>
                <a:spcPts val="0"/>
              </a:spcAft>
              <a:defRPr/>
            </a:pPr>
            <a:r>
              <a:rPr lang="zh-CN" altLang="en-US" dirty="0"/>
              <a:t>文献检索是随着文献资料累积到一定程度时才出现的，目的是为了满足用户特定的文献查寻和文献需求。可以说，有了文字记载以后，就有了文献检索的萌芽。</a:t>
            </a:r>
            <a:endParaRPr lang="en-US" altLang="zh-CN" dirty="0"/>
          </a:p>
          <a:p>
            <a:pPr eaLnBrk="1" fontAlgn="auto" hangingPunct="1">
              <a:spcAft>
                <a:spcPts val="0"/>
              </a:spcAft>
              <a:defRPr/>
            </a:pPr>
            <a:r>
              <a:rPr lang="zh-CN" altLang="en-US" dirty="0"/>
              <a:t>但在人类文明发展的早期，从事科学、文化活动的人数不多，文献数量不大，人们查找文献仅仅通过私人书信或其它简易方式，就能达到互通信息的目的，所以没有而且也不必开展信息检索。</a:t>
            </a:r>
          </a:p>
        </p:txBody>
      </p:sp>
    </p:spTree>
  </p:cSld>
  <p:clrMapOvr>
    <a:masterClrMapping/>
  </p:clrMapOvr>
  <mc:AlternateContent xmlns:mc="http://schemas.openxmlformats.org/markup-compatibility/2006" xmlns:p14="http://schemas.microsoft.com/office/powerpoint/2010/main">
    <mc:Choice Requires="p14">
      <p:transition spd="slow" p14:dur="2000" advTm="89846"/>
    </mc:Choice>
    <mc:Fallback xmlns="">
      <p:transition spd="slow" advTm="8984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endParaRPr lang="zh-CN" altLang="en-US"/>
          </a:p>
        </p:txBody>
      </p:sp>
      <p:sp>
        <p:nvSpPr>
          <p:cNvPr id="15363" name="内容占位符 2"/>
          <p:cNvSpPr>
            <a:spLocks noGrp="1"/>
          </p:cNvSpPr>
          <p:nvPr>
            <p:ph idx="1"/>
          </p:nvPr>
        </p:nvSpPr>
        <p:spPr/>
        <p:txBody>
          <a:bodyPr/>
          <a:lstStyle/>
          <a:p>
            <a:pPr eaLnBrk="1" hangingPunct="1"/>
            <a:r>
              <a:rPr lang="zh-CN" altLang="en-US" dirty="0"/>
              <a:t>进入</a:t>
            </a:r>
            <a:r>
              <a:rPr lang="en-US" altLang="zh-CN" dirty="0"/>
              <a:t>20</a:t>
            </a:r>
            <a:r>
              <a:rPr lang="zh-CN" altLang="en-US" dirty="0"/>
              <a:t>世纪以后，由于科学技术的飞速发展，现代记录下来的知识急剧增长，文献数量也迅速增加，从而加大了文献查找的难度，于是真正意义上的信息检索就产生了。</a:t>
            </a:r>
            <a:endParaRPr lang="en-US" altLang="zh-CN" dirty="0"/>
          </a:p>
          <a:p>
            <a:pPr eaLnBrk="1" hangingPunct="1"/>
            <a:r>
              <a:rPr lang="zh-CN" altLang="en-US" dirty="0"/>
              <a:t>一些专门的检索工具，如文摘、索引、目录、百科全书等的编纂也随之发展起来。</a:t>
            </a:r>
          </a:p>
        </p:txBody>
      </p:sp>
    </p:spTree>
  </p:cSld>
  <p:clrMapOvr>
    <a:masterClrMapping/>
  </p:clrMapOvr>
  <mc:AlternateContent xmlns:mc="http://schemas.openxmlformats.org/markup-compatibility/2006" xmlns:p14="http://schemas.microsoft.com/office/powerpoint/2010/main">
    <mc:Choice Requires="p14">
      <p:transition spd="slow" p14:dur="2000" advTm="34035"/>
    </mc:Choice>
    <mc:Fallback xmlns="">
      <p:transition spd="slow" advTm="3403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endParaRPr lang="zh-CN" altLang="en-US"/>
          </a:p>
        </p:txBody>
      </p:sp>
      <p:sp>
        <p:nvSpPr>
          <p:cNvPr id="16387" name="内容占位符 2"/>
          <p:cNvSpPr>
            <a:spLocks noGrp="1"/>
          </p:cNvSpPr>
          <p:nvPr>
            <p:ph idx="1"/>
          </p:nvPr>
        </p:nvSpPr>
        <p:spPr/>
        <p:txBody>
          <a:bodyPr/>
          <a:lstStyle/>
          <a:p>
            <a:pPr eaLnBrk="1" hangingPunct="1"/>
            <a:r>
              <a:rPr lang="zh-CN" altLang="en-US" dirty="0"/>
              <a:t>在</a:t>
            </a:r>
            <a:r>
              <a:rPr lang="en-US" altLang="zh-CN" dirty="0"/>
              <a:t>20</a:t>
            </a:r>
            <a:r>
              <a:rPr lang="zh-CN" altLang="en-US" dirty="0"/>
              <a:t>世纪四五十年代，由于计算机的成功制造和在信息工作中的应用，使得人们拥有了强有力的信息存贮和信息处理手段，从而促进信息检索走上了计算机化的道路。</a:t>
            </a:r>
          </a:p>
          <a:p>
            <a:pPr eaLnBrk="1" hangingPunct="1"/>
            <a:r>
              <a:rPr lang="zh-CN" altLang="en-US" dirty="0"/>
              <a:t>总的来说，信息检索经历了</a:t>
            </a:r>
            <a:r>
              <a:rPr lang="zh-CN" altLang="en-US" b="1" dirty="0"/>
              <a:t>两个主要阶段</a:t>
            </a:r>
            <a:r>
              <a:rPr lang="zh-CN" altLang="en-US" dirty="0"/>
              <a:t>，即传统的</a:t>
            </a:r>
            <a:r>
              <a:rPr lang="zh-CN" altLang="en-US" b="1" dirty="0"/>
              <a:t>手工检索</a:t>
            </a:r>
            <a:r>
              <a:rPr lang="zh-CN" altLang="en-US" dirty="0"/>
              <a:t>阶段和现代的</a:t>
            </a:r>
            <a:r>
              <a:rPr lang="zh-CN" altLang="en-US" b="1" dirty="0"/>
              <a:t>计算机信息检索</a:t>
            </a:r>
            <a:r>
              <a:rPr lang="zh-CN" altLang="en-US" dirty="0"/>
              <a:t>阶段。</a:t>
            </a:r>
          </a:p>
        </p:txBody>
      </p:sp>
    </p:spTree>
  </p:cSld>
  <p:clrMapOvr>
    <a:masterClrMapping/>
  </p:clrMapOvr>
  <mc:AlternateContent xmlns:mc="http://schemas.openxmlformats.org/markup-compatibility/2006" xmlns:p14="http://schemas.microsoft.com/office/powerpoint/2010/main">
    <mc:Choice Requires="p14">
      <p:transition spd="slow" p14:dur="2000" advTm="30472"/>
    </mc:Choice>
    <mc:Fallback xmlns="">
      <p:transition spd="slow" advTm="3047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51520" y="0"/>
            <a:ext cx="8229600" cy="1143000"/>
          </a:xfrm>
        </p:spPr>
        <p:txBody>
          <a:bodyPr/>
          <a:lstStyle/>
          <a:p>
            <a:pPr eaLnBrk="1" hangingPunct="1"/>
            <a:r>
              <a:rPr lang="zh-CN" altLang="en-US" b="1" dirty="0"/>
              <a:t>（一）手工检索阶段</a:t>
            </a:r>
            <a:endParaRPr lang="zh-CN" altLang="en-US" dirty="0"/>
          </a:p>
        </p:txBody>
      </p:sp>
      <p:sp>
        <p:nvSpPr>
          <p:cNvPr id="17411" name="内容占位符 2"/>
          <p:cNvSpPr>
            <a:spLocks noGrp="1"/>
          </p:cNvSpPr>
          <p:nvPr>
            <p:ph idx="1"/>
          </p:nvPr>
        </p:nvSpPr>
        <p:spPr>
          <a:xfrm>
            <a:off x="457200" y="980728"/>
            <a:ext cx="8147248" cy="1756792"/>
          </a:xfrm>
        </p:spPr>
        <p:txBody>
          <a:bodyPr/>
          <a:lstStyle/>
          <a:p>
            <a:pPr eaLnBrk="1" hangingPunct="1"/>
            <a:r>
              <a:rPr lang="zh-CN" altLang="en-US" sz="2800" dirty="0"/>
              <a:t>早在西汉时期，刘向、刘歆父子整理编撰</a:t>
            </a:r>
            <a:r>
              <a:rPr lang="en-US" altLang="zh-CN" sz="2800" dirty="0"/>
              <a:t>《</a:t>
            </a:r>
            <a:r>
              <a:rPr lang="zh-CN" altLang="en-US" sz="2800" dirty="0"/>
              <a:t>别录</a:t>
            </a:r>
            <a:r>
              <a:rPr lang="en-US" altLang="zh-CN" sz="2800" dirty="0"/>
              <a:t>》</a:t>
            </a:r>
            <a:r>
              <a:rPr lang="zh-CN" altLang="en-US" sz="2800" dirty="0"/>
              <a:t>和</a:t>
            </a:r>
            <a:r>
              <a:rPr lang="en-US" altLang="zh-CN" sz="2800" dirty="0"/>
              <a:t>《</a:t>
            </a:r>
            <a:r>
              <a:rPr lang="zh-CN" altLang="en-US" sz="2800" dirty="0"/>
              <a:t>七略</a:t>
            </a:r>
            <a:r>
              <a:rPr lang="en-US" altLang="zh-CN" sz="2800" dirty="0"/>
              <a:t>》</a:t>
            </a:r>
            <a:r>
              <a:rPr lang="zh-CN" altLang="en-US" sz="2800" dirty="0"/>
              <a:t>，成为最早带有内容摘要的图书目录，开辟了从图书目录直接了解和查找西汉之前书籍概况的先河，是最早的书目性工具书之一。</a:t>
            </a:r>
          </a:p>
        </p:txBody>
      </p:sp>
      <p:sp>
        <p:nvSpPr>
          <p:cNvPr id="4" name="内容占位符 2">
            <a:extLst>
              <a:ext uri="{FF2B5EF4-FFF2-40B4-BE49-F238E27FC236}">
                <a16:creationId xmlns:a16="http://schemas.microsoft.com/office/drawing/2014/main" id="{50865842-D5BF-4525-8554-F9D87216F606}"/>
              </a:ext>
            </a:extLst>
          </p:cNvPr>
          <p:cNvSpPr txBox="1">
            <a:spLocks/>
          </p:cNvSpPr>
          <p:nvPr/>
        </p:nvSpPr>
        <p:spPr bwMode="auto">
          <a:xfrm>
            <a:off x="431854" y="2759759"/>
            <a:ext cx="8229600" cy="265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defRPr/>
            </a:pPr>
            <a:r>
              <a:rPr lang="en-US" sz="2800" dirty="0"/>
              <a:t>1665</a:t>
            </a:r>
            <a:r>
              <a:rPr lang="zh-CN" altLang="en-US" sz="2800" dirty="0"/>
              <a:t>年</a:t>
            </a:r>
            <a:r>
              <a:rPr lang="en-US" sz="2800" dirty="0"/>
              <a:t>1</a:t>
            </a:r>
            <a:r>
              <a:rPr lang="zh-CN" altLang="en-US" sz="2800" dirty="0"/>
              <a:t>月</a:t>
            </a:r>
            <a:r>
              <a:rPr lang="en-US" sz="2800" dirty="0"/>
              <a:t>5</a:t>
            </a:r>
            <a:r>
              <a:rPr lang="zh-CN" altLang="en-US" sz="2800" dirty="0"/>
              <a:t>日，法兰西科学院在巴黎创办了</a:t>
            </a:r>
            <a:r>
              <a:rPr lang="en-US" altLang="zh-CN" sz="2800" dirty="0"/>
              <a:t>《</a:t>
            </a:r>
            <a:r>
              <a:rPr lang="zh-CN" altLang="en-US" sz="2800" dirty="0"/>
              <a:t>学者周刊</a:t>
            </a:r>
            <a:r>
              <a:rPr lang="en-US" altLang="zh-CN" sz="2800" dirty="0"/>
              <a:t>》</a:t>
            </a:r>
            <a:r>
              <a:rPr lang="zh-CN" altLang="en-US" sz="2800" dirty="0"/>
              <a:t>。该刊除报导科学领域的重要事件、科学院的活动和教会法庭的重要决定外，还报导、摘录或评论新出版的图书，成为世界上最早的科学期刊之一，也是以专栏或附录形式出现的最早的文摘刊物。</a:t>
            </a:r>
          </a:p>
        </p:txBody>
      </p:sp>
      <p:sp>
        <p:nvSpPr>
          <p:cNvPr id="5" name="内容占位符 2">
            <a:extLst>
              <a:ext uri="{FF2B5EF4-FFF2-40B4-BE49-F238E27FC236}">
                <a16:creationId xmlns:a16="http://schemas.microsoft.com/office/drawing/2014/main" id="{B51A82B3-7425-4386-987E-A03288CAE72A}"/>
              </a:ext>
            </a:extLst>
          </p:cNvPr>
          <p:cNvSpPr txBox="1">
            <a:spLocks/>
          </p:cNvSpPr>
          <p:nvPr/>
        </p:nvSpPr>
        <p:spPr bwMode="auto">
          <a:xfrm>
            <a:off x="431854" y="5370746"/>
            <a:ext cx="8229600" cy="150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defRPr/>
            </a:pPr>
            <a:r>
              <a:rPr lang="zh-CN" altLang="en-US" sz="2800" dirty="0"/>
              <a:t>在这之后的一百多年中，许多综合性的、专业性的文摘刊物相继出现，成为一种常用的信息传递方式和检索媒介。</a:t>
            </a:r>
          </a:p>
        </p:txBody>
      </p:sp>
    </p:spTree>
  </p:cSld>
  <p:clrMapOvr>
    <a:masterClrMapping/>
  </p:clrMapOvr>
  <mc:AlternateContent xmlns:mc="http://schemas.openxmlformats.org/markup-compatibility/2006" xmlns:p14="http://schemas.microsoft.com/office/powerpoint/2010/main">
    <mc:Choice Requires="p14">
      <p:transition spd="slow" p14:dur="2000" advTm="24916"/>
    </mc:Choice>
    <mc:Fallback xmlns="">
      <p:transition spd="slow" advTm="249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95536" y="188566"/>
            <a:ext cx="8229600" cy="792162"/>
          </a:xfrm>
        </p:spPr>
        <p:txBody>
          <a:bodyPr/>
          <a:lstStyle/>
          <a:p>
            <a:pPr eaLnBrk="1" hangingPunct="1"/>
            <a:r>
              <a:rPr lang="zh-CN" altLang="en-US" dirty="0"/>
              <a:t>知识点梳理</a:t>
            </a:r>
          </a:p>
        </p:txBody>
      </p:sp>
      <p:pic>
        <p:nvPicPr>
          <p:cNvPr id="2" name="图片 1">
            <a:extLst>
              <a:ext uri="{FF2B5EF4-FFF2-40B4-BE49-F238E27FC236}">
                <a16:creationId xmlns:a16="http://schemas.microsoft.com/office/drawing/2014/main" id="{D292B7F5-EA8F-44B1-ACAF-E0E0FE68DCE0}"/>
              </a:ext>
            </a:extLst>
          </p:cNvPr>
          <p:cNvPicPr>
            <a:picLocks noChangeAspect="1"/>
          </p:cNvPicPr>
          <p:nvPr/>
        </p:nvPicPr>
        <p:blipFill>
          <a:blip r:embed="rId2"/>
          <a:stretch>
            <a:fillRect/>
          </a:stretch>
        </p:blipFill>
        <p:spPr>
          <a:xfrm>
            <a:off x="557212" y="1124744"/>
            <a:ext cx="8029575" cy="1009650"/>
          </a:xfrm>
          <a:prstGeom prst="rect">
            <a:avLst/>
          </a:prstGeom>
        </p:spPr>
      </p:pic>
      <p:pic>
        <p:nvPicPr>
          <p:cNvPr id="3" name="图片 2">
            <a:extLst>
              <a:ext uri="{FF2B5EF4-FFF2-40B4-BE49-F238E27FC236}">
                <a16:creationId xmlns:a16="http://schemas.microsoft.com/office/drawing/2014/main" id="{278110F6-B39C-45E6-B101-DB507FE26DC4}"/>
              </a:ext>
            </a:extLst>
          </p:cNvPr>
          <p:cNvPicPr>
            <a:picLocks noChangeAspect="1"/>
          </p:cNvPicPr>
          <p:nvPr/>
        </p:nvPicPr>
        <p:blipFill>
          <a:blip r:embed="rId3"/>
          <a:stretch>
            <a:fillRect/>
          </a:stretch>
        </p:blipFill>
        <p:spPr>
          <a:xfrm>
            <a:off x="539552" y="2564904"/>
            <a:ext cx="8067675" cy="1295400"/>
          </a:xfrm>
          <a:prstGeom prst="rect">
            <a:avLst/>
          </a:prstGeom>
        </p:spPr>
      </p:pic>
      <p:pic>
        <p:nvPicPr>
          <p:cNvPr id="4" name="图片 3">
            <a:extLst>
              <a:ext uri="{FF2B5EF4-FFF2-40B4-BE49-F238E27FC236}">
                <a16:creationId xmlns:a16="http://schemas.microsoft.com/office/drawing/2014/main" id="{04B46E8A-9205-46FE-A28D-21CBAE76FFC3}"/>
              </a:ext>
            </a:extLst>
          </p:cNvPr>
          <p:cNvPicPr>
            <a:picLocks noChangeAspect="1"/>
          </p:cNvPicPr>
          <p:nvPr/>
        </p:nvPicPr>
        <p:blipFill>
          <a:blip r:embed="rId4"/>
          <a:stretch>
            <a:fillRect/>
          </a:stretch>
        </p:blipFill>
        <p:spPr>
          <a:xfrm>
            <a:off x="557212" y="4394423"/>
            <a:ext cx="8048625" cy="1266825"/>
          </a:xfrm>
          <a:prstGeom prst="rect">
            <a:avLst/>
          </a:prstGeom>
        </p:spPr>
      </p:pic>
    </p:spTree>
    <p:extLst>
      <p:ext uri="{BB962C8B-B14F-4D97-AF65-F5344CB8AC3E}">
        <p14:creationId xmlns:p14="http://schemas.microsoft.com/office/powerpoint/2010/main" val="2662685931"/>
      </p:ext>
    </p:extLst>
  </p:cSld>
  <p:clrMapOvr>
    <a:masterClrMapping/>
  </p:clrMapOvr>
  <p:transition spd="slow" advTm="132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25963"/>
          </a:xfrm>
        </p:spPr>
        <p:txBody>
          <a:bodyPr rtlCol="0">
            <a:normAutofit fontScale="92500"/>
          </a:bodyPr>
          <a:lstStyle/>
          <a:p>
            <a:pPr eaLnBrk="1" fontAlgn="auto" hangingPunct="1">
              <a:spcAft>
                <a:spcPts val="0"/>
              </a:spcAft>
              <a:defRPr/>
            </a:pPr>
            <a:r>
              <a:rPr lang="zh-CN" altLang="en-US" b="1" dirty="0"/>
              <a:t>索引</a:t>
            </a:r>
            <a:r>
              <a:rPr lang="zh-CN" altLang="en-US" dirty="0"/>
              <a:t>工作也有较长的历史。在我国唐宋时代，一些文人学者就编制了一些工具书，供查找古籍中的俪句骈语、诗赋文章、史实或其它资料，人们通常称之为“类书”，实际上它们就是属于索引这一类的工具书。</a:t>
            </a:r>
            <a:endParaRPr lang="en-US" altLang="zh-CN" dirty="0"/>
          </a:p>
          <a:p>
            <a:pPr eaLnBrk="1" fontAlgn="auto" hangingPunct="1">
              <a:spcAft>
                <a:spcPts val="0"/>
              </a:spcAft>
              <a:defRPr/>
            </a:pPr>
            <a:r>
              <a:rPr lang="zh-CN" altLang="en-US" dirty="0"/>
              <a:t>在西方，第一部专门的索引约出现在七八世纪，是为</a:t>
            </a:r>
            <a:r>
              <a:rPr lang="en-US" altLang="zh-CN" dirty="0"/>
              <a:t>《</a:t>
            </a:r>
            <a:r>
              <a:rPr lang="zh-CN" altLang="en-US" dirty="0"/>
              <a:t>圣经</a:t>
            </a:r>
            <a:r>
              <a:rPr lang="en-US" altLang="zh-CN" dirty="0"/>
              <a:t>》</a:t>
            </a:r>
            <a:r>
              <a:rPr lang="zh-CN" altLang="en-US" dirty="0"/>
              <a:t>编的</a:t>
            </a:r>
            <a:r>
              <a:rPr lang="en-US" altLang="zh-CN" dirty="0"/>
              <a:t>《</a:t>
            </a:r>
            <a:r>
              <a:rPr lang="zh-CN" altLang="en-US" dirty="0"/>
              <a:t>圣经语词索引</a:t>
            </a:r>
            <a:r>
              <a:rPr lang="en-US" altLang="zh-CN" dirty="0"/>
              <a:t>》</a:t>
            </a:r>
            <a:r>
              <a:rPr lang="zh-CN" altLang="en-US" dirty="0"/>
              <a:t>。之后，西方出版的一些图书开始编有书后索引，以供读者查找书中的特定材料。</a:t>
            </a:r>
          </a:p>
        </p:txBody>
      </p:sp>
    </p:spTree>
  </p:cSld>
  <p:clrMapOvr>
    <a:masterClrMapping/>
  </p:clrMapOvr>
  <mc:AlternateContent xmlns:mc="http://schemas.openxmlformats.org/markup-compatibility/2006" xmlns:p14="http://schemas.microsoft.com/office/powerpoint/2010/main">
    <mc:Choice Requires="p14">
      <p:transition spd="slow" p14:dur="2000" advTm="46199"/>
    </mc:Choice>
    <mc:Fallback xmlns="">
      <p:transition spd="slow" advTm="4619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4525963"/>
          </a:xfrm>
        </p:spPr>
        <p:txBody>
          <a:bodyPr rtlCol="0">
            <a:normAutofit fontScale="92500"/>
          </a:bodyPr>
          <a:lstStyle/>
          <a:p>
            <a:pPr eaLnBrk="1" fontAlgn="auto" hangingPunct="1">
              <a:spcAft>
                <a:spcPts val="0"/>
              </a:spcAft>
              <a:defRPr/>
            </a:pPr>
            <a:r>
              <a:rPr lang="zh-CN" altLang="en-US" dirty="0"/>
              <a:t>到</a:t>
            </a:r>
            <a:r>
              <a:rPr lang="en-US" dirty="0"/>
              <a:t>19</a:t>
            </a:r>
            <a:r>
              <a:rPr lang="zh-CN" altLang="en-US" dirty="0"/>
              <a:t>世纪初，文摘刊物开始走向独立编辑出版，而且报刊索引工作也随着报刊文献的增多而得到了很大的发展，并且与文摘刊物紧密结合在一起，成为查找科学文献的最重要的手工检索工具。</a:t>
            </a:r>
            <a:endParaRPr lang="en-US" altLang="zh-CN" dirty="0"/>
          </a:p>
          <a:p>
            <a:pPr eaLnBrk="1" fontAlgn="auto" hangingPunct="1">
              <a:spcAft>
                <a:spcPts val="0"/>
              </a:spcAft>
              <a:defRPr/>
            </a:pPr>
            <a:r>
              <a:rPr lang="zh-CN" altLang="en-US" dirty="0"/>
              <a:t>图书馆及其馆藏文献的急剧增多，使图书馆的馆藏目录工作迅速开展起来，成为查寻馆藏文献的有力工具。图书馆的参考咨询工作也包括了为读者提供检索服务的任务。</a:t>
            </a:r>
          </a:p>
        </p:txBody>
      </p:sp>
    </p:spTree>
  </p:cSld>
  <p:clrMapOvr>
    <a:masterClrMapping/>
  </p:clrMapOvr>
  <mc:AlternateContent xmlns:mc="http://schemas.openxmlformats.org/markup-compatibility/2006" xmlns:p14="http://schemas.microsoft.com/office/powerpoint/2010/main">
    <mc:Choice Requires="p14">
      <p:transition spd="slow" p14:dur="2000" advTm="20355"/>
    </mc:Choice>
    <mc:Fallback xmlns="">
      <p:transition spd="slow" advTm="2035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endParaRPr lang="zh-CN" altLang="en-US"/>
          </a:p>
        </p:txBody>
      </p:sp>
      <p:sp>
        <p:nvSpPr>
          <p:cNvPr id="21507" name="内容占位符 2"/>
          <p:cNvSpPr>
            <a:spLocks noGrp="1"/>
          </p:cNvSpPr>
          <p:nvPr>
            <p:ph idx="1"/>
          </p:nvPr>
        </p:nvSpPr>
        <p:spPr/>
        <p:txBody>
          <a:bodyPr/>
          <a:lstStyle/>
          <a:p>
            <a:pPr eaLnBrk="1" hangingPunct="1"/>
            <a:r>
              <a:rPr lang="zh-CN" altLang="en-US"/>
              <a:t>随着人类科研活动的增加和文献种类的增多，人们对文献检索的需求越来越普遍，从而促进了检索工作逐步走向正规化和专门化，检索刊物体系也逐渐形成，检索工具书更趋完善，成为图书信息部门做好文献信息检索的有力保障，信息检索也成为信息工作的重要内容。</a:t>
            </a:r>
          </a:p>
        </p:txBody>
      </p:sp>
    </p:spTree>
  </p:cSld>
  <p:clrMapOvr>
    <a:masterClrMapping/>
  </p:clrMapOvr>
  <mc:AlternateContent xmlns:mc="http://schemas.openxmlformats.org/markup-compatibility/2006" xmlns:p14="http://schemas.microsoft.com/office/powerpoint/2010/main">
    <mc:Choice Requires="p14">
      <p:transition spd="slow" p14:dur="2000" advTm="17778"/>
    </mc:Choice>
    <mc:Fallback xmlns="">
      <p:transition spd="slow" advTm="1777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黄页</a:t>
            </a:r>
          </a:p>
        </p:txBody>
      </p:sp>
      <p:sp>
        <p:nvSpPr>
          <p:cNvPr id="3" name="内容占位符 2"/>
          <p:cNvSpPr>
            <a:spLocks noGrp="1"/>
          </p:cNvSpPr>
          <p:nvPr>
            <p:ph idx="1"/>
          </p:nvPr>
        </p:nvSpPr>
        <p:spPr>
          <a:xfrm>
            <a:off x="457200" y="1772816"/>
            <a:ext cx="4762872" cy="4860134"/>
          </a:xfrm>
        </p:spPr>
        <p:txBody>
          <a:bodyPr>
            <a:normAutofit fontScale="47500" lnSpcReduction="20000"/>
          </a:bodyPr>
          <a:lstStyle/>
          <a:p>
            <a:r>
              <a:rPr lang="zh-CN" altLang="en-US" sz="5100" dirty="0"/>
              <a:t>黄页，</a:t>
            </a:r>
            <a:r>
              <a:rPr lang="en-US" altLang="zh-CN" sz="5100" dirty="0"/>
              <a:t>Yellow Pages</a:t>
            </a:r>
            <a:r>
              <a:rPr lang="zh-CN" altLang="en-US" sz="5100" dirty="0"/>
              <a:t>，就是指工商企业电话号码簿。</a:t>
            </a:r>
            <a:endParaRPr lang="en-US" altLang="zh-CN" sz="5100" dirty="0"/>
          </a:p>
          <a:p>
            <a:r>
              <a:rPr lang="en-US" altLang="zh-CN" sz="5100" dirty="0"/>
              <a:t>1880</a:t>
            </a:r>
            <a:r>
              <a:rPr lang="zh-CN" altLang="en-US" sz="5100" dirty="0"/>
              <a:t>年，世界上第一本黄页电话号码簿在美国问世，至今已有</a:t>
            </a:r>
            <a:r>
              <a:rPr lang="en-US" altLang="zh-CN" sz="5100" dirty="0"/>
              <a:t>100</a:t>
            </a:r>
            <a:r>
              <a:rPr lang="zh-CN" altLang="en-US" sz="5100" dirty="0"/>
              <a:t>多年的历史。</a:t>
            </a:r>
            <a:endParaRPr lang="en-US" altLang="zh-CN" sz="5100" dirty="0"/>
          </a:p>
          <a:p>
            <a:r>
              <a:rPr lang="zh-CN" altLang="en-US" sz="5100" dirty="0"/>
              <a:t>按照国际惯例，都是用黄色纸张印制的，故命名为黄页。</a:t>
            </a:r>
            <a:endParaRPr lang="en-US" altLang="zh-CN" sz="5100" dirty="0"/>
          </a:p>
          <a:p>
            <a:r>
              <a:rPr lang="zh-CN" altLang="en-US" sz="5100" dirty="0"/>
              <a:t>通常按照企业性质和产品类别编排，刊登内容包括企业名称、地址、电话号码等主要的联系信息。</a:t>
            </a:r>
            <a:endParaRPr lang="en-US" altLang="zh-CN" sz="5100" dirty="0"/>
          </a:p>
          <a:p>
            <a:r>
              <a:rPr lang="zh-CN" altLang="en-US" sz="5100" dirty="0"/>
              <a:t>黄页能够帮助人们在众多企业中快速搜索到所需要的目标信息。</a:t>
            </a:r>
            <a:endParaRPr lang="en-US" altLang="zh-CN" sz="5100" dirty="0"/>
          </a:p>
          <a:p>
            <a:pPr>
              <a:lnSpc>
                <a:spcPct val="120000"/>
              </a:lnSpc>
            </a:pPr>
            <a:endParaRPr lang="zh-CN" altLang="en-US" dirty="0"/>
          </a:p>
        </p:txBody>
      </p:sp>
      <p:pic>
        <p:nvPicPr>
          <p:cNvPr id="4" name="图片 3"/>
          <p:cNvPicPr>
            <a:picLocks noChangeAspect="1"/>
          </p:cNvPicPr>
          <p:nvPr/>
        </p:nvPicPr>
        <p:blipFill>
          <a:blip r:embed="rId2"/>
          <a:stretch>
            <a:fillRect/>
          </a:stretch>
        </p:blipFill>
        <p:spPr>
          <a:xfrm>
            <a:off x="4914683" y="2276872"/>
            <a:ext cx="4230295" cy="2786707"/>
          </a:xfrm>
          <a:prstGeom prst="rect">
            <a:avLst/>
          </a:prstGeom>
        </p:spPr>
      </p:pic>
      <p:cxnSp>
        <p:nvCxnSpPr>
          <p:cNvPr id="5" name="直线连接符 4"/>
          <p:cNvCxnSpPr/>
          <p:nvPr/>
        </p:nvCxnSpPr>
        <p:spPr>
          <a:xfrm>
            <a:off x="607867" y="1556792"/>
            <a:ext cx="7907483" cy="1"/>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202325"/>
      </p:ext>
    </p:extLst>
  </p:cSld>
  <p:clrMapOvr>
    <a:masterClrMapping/>
  </p:clrMapOvr>
  <mc:AlternateContent xmlns:mc="http://schemas.openxmlformats.org/markup-compatibility/2006" xmlns:p14="http://schemas.microsoft.com/office/powerpoint/2010/main">
    <mc:Choice Requires="p14">
      <p:transition spd="slow" p14:dur="2000" advTm="18853"/>
    </mc:Choice>
    <mc:Fallback xmlns="">
      <p:transition spd="slow" advTm="1885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图书馆</a:t>
            </a:r>
          </a:p>
        </p:txBody>
      </p:sp>
      <p:sp>
        <p:nvSpPr>
          <p:cNvPr id="3" name="内容占位符 2"/>
          <p:cNvSpPr>
            <a:spLocks noGrp="1"/>
          </p:cNvSpPr>
          <p:nvPr>
            <p:ph idx="1"/>
          </p:nvPr>
        </p:nvSpPr>
        <p:spPr>
          <a:xfrm>
            <a:off x="457200" y="1706174"/>
            <a:ext cx="4151169" cy="4015581"/>
          </a:xfrm>
        </p:spPr>
        <p:txBody>
          <a:bodyPr/>
          <a:lstStyle/>
          <a:p>
            <a:r>
              <a:rPr lang="zh-CN" altLang="en-US" sz="2400" dirty="0">
                <a:latin typeface="+mn-ea"/>
              </a:rPr>
              <a:t>随着图书馆及其馆藏文献的急剧增多，使图书馆的馆藏目录工作迅速开展起来，成为查寻馆藏文献的有力工具。</a:t>
            </a:r>
            <a:endParaRPr lang="en-US" altLang="zh-CN" sz="2400" dirty="0">
              <a:latin typeface="+mn-ea"/>
            </a:endParaRPr>
          </a:p>
          <a:p>
            <a:r>
              <a:rPr lang="zh-CN" altLang="en-US" sz="2400" dirty="0">
                <a:latin typeface="+mn-ea"/>
              </a:rPr>
              <a:t>图书馆目录卡片（分类目录、书名目录、著者目录、主题目录等）</a:t>
            </a:r>
            <a:endParaRPr lang="en-US" altLang="zh-CN" sz="2400" dirty="0">
              <a:latin typeface="+mn-ea"/>
            </a:endParaRPr>
          </a:p>
          <a:p>
            <a:r>
              <a:rPr lang="zh-CN" altLang="en-US" sz="2400" dirty="0">
                <a:latin typeface="+mn-ea"/>
              </a:rPr>
              <a:t>图书馆的参考咨询工作也包括了为读者提供科技查新、检索、定题服务等任务。</a:t>
            </a:r>
          </a:p>
          <a:p>
            <a:pPr>
              <a:lnSpc>
                <a:spcPct val="120000"/>
              </a:lnSpc>
            </a:pPr>
            <a:endParaRPr lang="zh-CN" altLang="en-US" dirty="0"/>
          </a:p>
        </p:txBody>
      </p:sp>
      <p:pic>
        <p:nvPicPr>
          <p:cNvPr id="4" name="图片 3"/>
          <p:cNvPicPr>
            <a:picLocks noChangeAspect="1"/>
          </p:cNvPicPr>
          <p:nvPr/>
        </p:nvPicPr>
        <p:blipFill>
          <a:blip r:embed="rId2"/>
          <a:stretch>
            <a:fillRect/>
          </a:stretch>
        </p:blipFill>
        <p:spPr>
          <a:xfrm>
            <a:off x="4987289" y="2125266"/>
            <a:ext cx="3548844" cy="3177398"/>
          </a:xfrm>
          <a:prstGeom prst="rect">
            <a:avLst/>
          </a:prstGeom>
        </p:spPr>
      </p:pic>
      <p:cxnSp>
        <p:nvCxnSpPr>
          <p:cNvPr id="5" name="直线连接符 4"/>
          <p:cNvCxnSpPr/>
          <p:nvPr/>
        </p:nvCxnSpPr>
        <p:spPr>
          <a:xfrm>
            <a:off x="607866" y="1417638"/>
            <a:ext cx="7907483" cy="1"/>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467744"/>
      </p:ext>
    </p:extLst>
  </p:cSld>
  <p:clrMapOvr>
    <a:masterClrMapping/>
  </p:clrMapOvr>
  <mc:AlternateContent xmlns:mc="http://schemas.openxmlformats.org/markup-compatibility/2006" xmlns:p14="http://schemas.microsoft.com/office/powerpoint/2010/main">
    <mc:Choice Requires="p14">
      <p:transition spd="slow" p14:dur="2000" advTm="29501"/>
    </mc:Choice>
    <mc:Fallback xmlns="">
      <p:transition spd="slow" advTm="2950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字典</a:t>
            </a:r>
          </a:p>
        </p:txBody>
      </p:sp>
      <p:cxnSp>
        <p:nvCxnSpPr>
          <p:cNvPr id="5" name="直线连接符 4"/>
          <p:cNvCxnSpPr/>
          <p:nvPr/>
        </p:nvCxnSpPr>
        <p:spPr>
          <a:xfrm>
            <a:off x="607867" y="1484784"/>
            <a:ext cx="7907483" cy="1"/>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411" y="2125266"/>
            <a:ext cx="3333750" cy="3333750"/>
          </a:xfrm>
          <a:prstGeom prst="rect">
            <a:avLst/>
          </a:prstGeom>
        </p:spPr>
      </p:pic>
      <p:sp>
        <p:nvSpPr>
          <p:cNvPr id="4" name="矩形 3"/>
          <p:cNvSpPr/>
          <p:nvPr/>
        </p:nvSpPr>
        <p:spPr>
          <a:xfrm>
            <a:off x="628651" y="1814621"/>
            <a:ext cx="4519413" cy="4062651"/>
          </a:xfrm>
          <a:prstGeom prst="rect">
            <a:avLst/>
          </a:prstGeom>
        </p:spPr>
        <p:txBody>
          <a:bodyPr wrap="square">
            <a:spAutoFit/>
          </a:bodyPr>
          <a:lstStyle/>
          <a:p>
            <a:pPr marL="342900" indent="-342900">
              <a:buFont typeface="Arial" charset="0"/>
              <a:buChar char="•"/>
            </a:pPr>
            <a:r>
              <a:rPr kumimoji="1" lang="zh-CN" altLang="en-US" sz="2400" dirty="0"/>
              <a:t>新华字典</a:t>
            </a:r>
            <a:r>
              <a:rPr kumimoji="1" lang="en-US" altLang="zh-CN" sz="2400" dirty="0"/>
              <a:t>-</a:t>
            </a:r>
            <a:r>
              <a:rPr kumimoji="1" lang="zh-CN" altLang="en-US" sz="2400" dirty="0"/>
              <a:t>快速查字</a:t>
            </a:r>
            <a:r>
              <a:rPr kumimoji="1" lang="en-US" altLang="zh-CN" sz="2400" dirty="0"/>
              <a:t>/</a:t>
            </a:r>
            <a:r>
              <a:rPr kumimoji="1" lang="zh-CN" altLang="en-US" sz="2400" dirty="0"/>
              <a:t>词</a:t>
            </a:r>
            <a:endParaRPr kumimoji="1" lang="en-US" altLang="zh-CN" sz="2400" dirty="0"/>
          </a:p>
          <a:p>
            <a:pPr marL="685800" lvl="1" indent="-342900">
              <a:buFont typeface="Arial" charset="0"/>
              <a:buChar char="•"/>
            </a:pPr>
            <a:r>
              <a:rPr lang="zh-CN" altLang="en-US" sz="2400" dirty="0"/>
              <a:t>汉语拼音音节索引：是音节到起始页码的对应表。如果知道读音，可以使用该索引尽快找到目标页。</a:t>
            </a:r>
            <a:endParaRPr lang="en-US" altLang="zh-CN" sz="2400" dirty="0"/>
          </a:p>
          <a:p>
            <a:pPr marL="685800" lvl="1" indent="-342900">
              <a:buFont typeface="Arial" charset="0"/>
              <a:buChar char="•"/>
            </a:pPr>
            <a:r>
              <a:rPr lang="zh-CN" altLang="en-US" sz="2400" dirty="0"/>
              <a:t>部首检字表：是部首到起始页码的对应表。如果不知道读音，知道字的写法，可以使用该索引尽快找到目标页。</a:t>
            </a:r>
            <a:endParaRPr kumimoji="1" lang="en-US" altLang="zh-CN" sz="2400" dirty="0"/>
          </a:p>
          <a:p>
            <a:endParaRPr kumimoji="1" lang="zh-CN" altLang="en-US" dirty="0"/>
          </a:p>
        </p:txBody>
      </p:sp>
    </p:spTree>
    <p:extLst>
      <p:ext uri="{BB962C8B-B14F-4D97-AF65-F5344CB8AC3E}">
        <p14:creationId xmlns:p14="http://schemas.microsoft.com/office/powerpoint/2010/main" val="1121804674"/>
      </p:ext>
    </p:extLst>
  </p:cSld>
  <p:clrMapOvr>
    <a:masterClrMapping/>
  </p:clrMapOvr>
  <mc:AlternateContent xmlns:mc="http://schemas.openxmlformats.org/markup-compatibility/2006" xmlns:p14="http://schemas.microsoft.com/office/powerpoint/2010/main">
    <mc:Choice Requires="p14">
      <p:transition spd="slow" p14:dur="2000" advTm="16786"/>
    </mc:Choice>
    <mc:Fallback xmlns="">
      <p:transition spd="slow" advTm="1678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a:t>
            </a:r>
            <a:r>
              <a:rPr lang="zh-CN" altLang="en-US" dirty="0"/>
              <a:t>电话号码查询</a:t>
            </a:r>
          </a:p>
        </p:txBody>
      </p:sp>
      <p:sp>
        <p:nvSpPr>
          <p:cNvPr id="3" name="内容占位符 2"/>
          <p:cNvSpPr>
            <a:spLocks noGrp="1"/>
          </p:cNvSpPr>
          <p:nvPr>
            <p:ph idx="1"/>
          </p:nvPr>
        </p:nvSpPr>
        <p:spPr>
          <a:xfrm>
            <a:off x="323528" y="1412776"/>
            <a:ext cx="4966855" cy="3774281"/>
          </a:xfrm>
        </p:spPr>
        <p:txBody>
          <a:bodyPr>
            <a:noAutofit/>
          </a:bodyPr>
          <a:lstStyle/>
          <a:p>
            <a:r>
              <a:rPr lang="zh-CN" altLang="en-US" sz="2400" dirty="0"/>
              <a:t>随着电话的普及，出现了</a:t>
            </a:r>
            <a:r>
              <a:rPr lang="en-US" altLang="zh-CN" sz="2400" dirty="0"/>
              <a:t>114</a:t>
            </a:r>
            <a:r>
              <a:rPr lang="zh-CN" altLang="en-US" sz="2400" dirty="0"/>
              <a:t>电话号码查询，简称查号台。</a:t>
            </a:r>
            <a:endParaRPr lang="en-US" altLang="zh-CN" sz="2400" dirty="0"/>
          </a:p>
          <a:p>
            <a:r>
              <a:rPr lang="zh-CN" altLang="en-US" sz="2400" dirty="0"/>
              <a:t>初始时，就是通过便捷的</a:t>
            </a:r>
            <a:r>
              <a:rPr lang="en-US" altLang="zh-CN" sz="2400" dirty="0"/>
              <a:t>114</a:t>
            </a:r>
            <a:r>
              <a:rPr lang="zh-CN" altLang="en-US" sz="2400" dirty="0"/>
              <a:t>拨号，帮助人们快速查询电话号码、邮政编码、长途电话区号等。</a:t>
            </a:r>
            <a:endParaRPr lang="en-US" altLang="zh-CN" sz="2400" dirty="0"/>
          </a:p>
          <a:p>
            <a:r>
              <a:rPr lang="zh-CN" altLang="en-US" sz="2400" dirty="0"/>
              <a:t>现在经过多年拓展，已经发展成为以电话号码查询为基础的全方位、多服务的信息服务平台，涵盖了机票酒店预订、医院预约挂号、法律咨询、交通指路等多种信息服务。 </a:t>
            </a:r>
            <a:endParaRPr lang="en-US" altLang="zh-CN" sz="2400" dirty="0"/>
          </a:p>
          <a:p>
            <a:r>
              <a:rPr lang="zh-CN" altLang="en-US" sz="2400" dirty="0"/>
              <a:t>目前查号台主要是运营商查号台，另外也有大型企事业单位设立的查号台，如央视查号台等。</a:t>
            </a:r>
          </a:p>
          <a:p>
            <a:pPr>
              <a:lnSpc>
                <a:spcPct val="120000"/>
              </a:lnSpc>
            </a:pPr>
            <a:endParaRPr lang="zh-CN" altLang="en-US" dirty="0"/>
          </a:p>
        </p:txBody>
      </p:sp>
      <p:cxnSp>
        <p:nvCxnSpPr>
          <p:cNvPr id="5" name="直线连接符 4"/>
          <p:cNvCxnSpPr/>
          <p:nvPr/>
        </p:nvCxnSpPr>
        <p:spPr>
          <a:xfrm>
            <a:off x="478176" y="1268760"/>
            <a:ext cx="7907483" cy="1"/>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486400" y="2519796"/>
            <a:ext cx="3241964" cy="26392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5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114</a:t>
            </a:r>
            <a:endParaRPr lang="zh-CN" altLang="en-US" sz="15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2538332"/>
      </p:ext>
    </p:extLst>
  </p:cSld>
  <p:clrMapOvr>
    <a:masterClrMapping/>
  </p:clrMapOvr>
  <mc:AlternateContent xmlns:mc="http://schemas.openxmlformats.org/markup-compatibility/2006" xmlns:p14="http://schemas.microsoft.com/office/powerpoint/2010/main">
    <mc:Choice Requires="p14">
      <p:transition spd="slow" p14:dur="2000" advTm="18829"/>
    </mc:Choice>
    <mc:Fallback xmlns="">
      <p:transition spd="slow" advTm="1882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b="1" dirty="0"/>
              <a:t>（二）计算机信息检索</a:t>
            </a:r>
            <a:endParaRPr lang="zh-CN" altLang="en-US" dirty="0"/>
          </a:p>
        </p:txBody>
      </p:sp>
      <p:sp>
        <p:nvSpPr>
          <p:cNvPr id="22531" name="内容占位符 2"/>
          <p:cNvSpPr>
            <a:spLocks noGrp="1"/>
          </p:cNvSpPr>
          <p:nvPr>
            <p:ph idx="1"/>
          </p:nvPr>
        </p:nvSpPr>
        <p:spPr/>
        <p:txBody>
          <a:bodyPr/>
          <a:lstStyle/>
          <a:p>
            <a:pPr eaLnBrk="1" hangingPunct="1"/>
            <a:r>
              <a:rPr lang="zh-CN" altLang="en-US" dirty="0"/>
              <a:t>自从</a:t>
            </a:r>
            <a:r>
              <a:rPr lang="en-US" altLang="zh-CN" dirty="0"/>
              <a:t>1946</a:t>
            </a:r>
            <a:r>
              <a:rPr lang="zh-CN" altLang="en-US" dirty="0"/>
              <a:t>年</a:t>
            </a:r>
            <a:r>
              <a:rPr lang="en-US" altLang="zh-CN" dirty="0"/>
              <a:t>2</a:t>
            </a:r>
            <a:r>
              <a:rPr lang="zh-CN" altLang="en-US" dirty="0"/>
              <a:t>月世界上第一台电子计算机问世以来，人们一直设想利用计算机查找文献。于是，计算机技术逐步走进信息检索领域，并与信息检索理论紧密结合起来，促使信息检索在教育、军事和商业等各个领域高速发展，得到了越来越广泛的应用。</a:t>
            </a:r>
          </a:p>
        </p:txBody>
      </p:sp>
    </p:spTree>
  </p:cSld>
  <p:clrMapOvr>
    <a:masterClrMapping/>
  </p:clrMapOvr>
  <mc:AlternateContent xmlns:mc="http://schemas.openxmlformats.org/markup-compatibility/2006" xmlns:p14="http://schemas.microsoft.com/office/powerpoint/2010/main">
    <mc:Choice Requires="p14">
      <p:transition spd="slow" p14:dur="2000" advTm="20857"/>
    </mc:Choice>
    <mc:Fallback xmlns="">
      <p:transition spd="slow" advTm="2085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28592"/>
          </a:xfrm>
        </p:spPr>
        <p:txBody>
          <a:bodyPr rtlCol="0">
            <a:normAutofit fontScale="92500" lnSpcReduction="20000"/>
          </a:bodyPr>
          <a:lstStyle/>
          <a:p>
            <a:pPr algn="just" eaLnBrk="1" fontAlgn="auto" hangingPunct="1">
              <a:lnSpc>
                <a:spcPct val="120000"/>
              </a:lnSpc>
              <a:spcAft>
                <a:spcPts val="0"/>
              </a:spcAft>
              <a:defRPr/>
            </a:pPr>
            <a:r>
              <a:rPr lang="en-US" dirty="0"/>
              <a:t>20</a:t>
            </a:r>
            <a:r>
              <a:rPr lang="zh-CN" altLang="en-US" dirty="0"/>
              <a:t>世纪</a:t>
            </a:r>
            <a:r>
              <a:rPr lang="en-US" dirty="0"/>
              <a:t>50</a:t>
            </a:r>
            <a:r>
              <a:rPr lang="zh-CN" altLang="en-US" dirty="0"/>
              <a:t>年代，“穿孔卡片”和“穿孔纸带”数据录入技术及设备相继出现，以它们作为存贮文摘、检索词和查询提问式的媒介，使得计算机开始在文献检索领域中得到了应用。</a:t>
            </a:r>
            <a:endParaRPr lang="en-US" altLang="zh-CN" dirty="0"/>
          </a:p>
          <a:p>
            <a:pPr algn="just" eaLnBrk="1" fontAlgn="auto" hangingPunct="1">
              <a:lnSpc>
                <a:spcPct val="120000"/>
              </a:lnSpc>
              <a:spcAft>
                <a:spcPts val="0"/>
              </a:spcAft>
              <a:defRPr/>
            </a:pPr>
            <a:r>
              <a:rPr lang="en-US" dirty="0"/>
              <a:t>1954</a:t>
            </a:r>
            <a:r>
              <a:rPr lang="zh-CN" altLang="en-US" dirty="0"/>
              <a:t>年，美国海军兵器中心首先采用</a:t>
            </a:r>
            <a:r>
              <a:rPr lang="en-US" dirty="0"/>
              <a:t>IBM-701</a:t>
            </a:r>
            <a:r>
              <a:rPr lang="zh-CN" altLang="en-US" dirty="0"/>
              <a:t>型计算机建立了世界上第一个科技文献检索系统，它将文献号和少量标引词存储在计算机内，实现了单元词 组配检索，检索逻辑只采用“逻辑与”，检索结果只是文献号。</a:t>
            </a:r>
            <a:r>
              <a:rPr lang="en-US" altLang="zh-CN" dirty="0"/>
              <a:t>1958</a:t>
            </a:r>
            <a:r>
              <a:rPr lang="zh-CN" altLang="en-US" dirty="0"/>
              <a:t>年，美国的某公司将其加以改进，输出结果增加了题名、作者和文献摘要等项目。</a:t>
            </a:r>
            <a:endParaRPr lang="en-US" altLang="zh-CN" dirty="0"/>
          </a:p>
          <a:p>
            <a:pPr eaLnBrk="1" fontAlgn="auto" hangingPunct="1">
              <a:spcAft>
                <a:spcPts val="0"/>
              </a:spcAft>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3246"/>
    </mc:Choice>
    <mc:Fallback xmlns="">
      <p:transition spd="slow" advTm="1324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457200" y="764704"/>
            <a:ext cx="8229600" cy="4525963"/>
          </a:xfrm>
        </p:spPr>
        <p:txBody>
          <a:bodyPr/>
          <a:lstStyle/>
          <a:p>
            <a:pPr eaLnBrk="1" hangingPunct="1"/>
            <a:r>
              <a:rPr lang="en-US" altLang="zh-CN" dirty="0"/>
              <a:t>1957</a:t>
            </a:r>
            <a:r>
              <a:rPr lang="zh-CN" altLang="en-US" dirty="0"/>
              <a:t>年，</a:t>
            </a:r>
            <a:r>
              <a:rPr lang="en-US" altLang="zh-CN" dirty="0"/>
              <a:t>H.P.</a:t>
            </a:r>
            <a:r>
              <a:rPr lang="zh-CN" altLang="en-US" dirty="0"/>
              <a:t>卢恩等人研究采用计算机编制索引取得成功。这一成就激励了图书信息界，许多文摘索引机构相继开展用计算机编制文摘索引的试验。</a:t>
            </a:r>
          </a:p>
          <a:p>
            <a:pPr eaLnBrk="1" hangingPunct="1"/>
            <a:r>
              <a:rPr lang="en-US" altLang="zh-CN" dirty="0"/>
              <a:t>1964</a:t>
            </a:r>
            <a:r>
              <a:rPr lang="zh-CN" altLang="en-US" dirty="0"/>
              <a:t>年，美国国立医学图书馆的医学文献分析与检索系统（</a:t>
            </a:r>
            <a:r>
              <a:rPr lang="en-US" altLang="zh-CN" dirty="0"/>
              <a:t>MEDLARS</a:t>
            </a:r>
            <a:r>
              <a:rPr lang="zh-CN" altLang="en-US" dirty="0"/>
              <a:t>）建成并投入使用，不仅可以进行逻辑“与”、“或”、 “非”等运算，而且还可以从多种途径进行文献检索。这标志着文摘索引刊物的生产实现了机械化，检索服务实现了计算机化。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27384"/>
            <a:ext cx="8229600" cy="792162"/>
          </a:xfrm>
        </p:spPr>
        <p:txBody>
          <a:bodyPr/>
          <a:lstStyle/>
          <a:p>
            <a:pPr eaLnBrk="1" hangingPunct="1"/>
            <a:r>
              <a:rPr lang="zh-CN" altLang="en-US" dirty="0"/>
              <a:t>知识点梳理</a:t>
            </a: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50701"/>
            <a:ext cx="7419975" cy="616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193284"/>
      </p:ext>
    </p:extLst>
  </p:cSld>
  <p:clrMapOvr>
    <a:masterClrMapping/>
  </p:clrMapOvr>
  <p:transition spd="slow" advTm="1322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dirty="0"/>
              <a:t>文献数据库</a:t>
            </a:r>
          </a:p>
        </p:txBody>
      </p:sp>
      <p:sp>
        <p:nvSpPr>
          <p:cNvPr id="3" name="内容占位符 2"/>
          <p:cNvSpPr>
            <a:spLocks noGrp="1"/>
          </p:cNvSpPr>
          <p:nvPr>
            <p:ph idx="1"/>
          </p:nvPr>
        </p:nvSpPr>
        <p:spPr/>
        <p:txBody>
          <a:bodyPr rtlCol="0">
            <a:normAutofit lnSpcReduction="10000"/>
          </a:bodyPr>
          <a:lstStyle/>
          <a:p>
            <a:pPr eaLnBrk="1" fontAlgn="auto" hangingPunct="1">
              <a:spcAft>
                <a:spcPts val="0"/>
              </a:spcAft>
              <a:defRPr/>
            </a:pPr>
            <a:r>
              <a:rPr lang="zh-CN" altLang="en-US" dirty="0"/>
              <a:t>这个时期随着计算机处理功能的加强，数据存贮容量的扩大和磁盘机的应用，为建立大型的文献数据库创造了条件。</a:t>
            </a:r>
            <a:endParaRPr lang="en-US" altLang="zh-CN" dirty="0"/>
          </a:p>
          <a:p>
            <a:pPr eaLnBrk="1" fontAlgn="auto" hangingPunct="1">
              <a:spcAft>
                <a:spcPts val="0"/>
              </a:spcAft>
              <a:defRPr/>
            </a:pPr>
            <a:r>
              <a:rPr lang="zh-CN" altLang="en-US" dirty="0"/>
              <a:t>美国的</a:t>
            </a:r>
            <a:r>
              <a:rPr lang="en-US" dirty="0"/>
              <a:t>DIALOG</a:t>
            </a:r>
            <a:r>
              <a:rPr lang="zh-CN" altLang="en-US" dirty="0"/>
              <a:t>系统（</a:t>
            </a:r>
            <a:r>
              <a:rPr lang="en-US" dirty="0"/>
              <a:t>DIALOG</a:t>
            </a:r>
            <a:r>
              <a:rPr lang="zh-CN" altLang="en-US" dirty="0"/>
              <a:t>对话系统）、</a:t>
            </a:r>
            <a:r>
              <a:rPr lang="en-US" dirty="0"/>
              <a:t>ORBIT</a:t>
            </a:r>
            <a:r>
              <a:rPr lang="zh-CN" altLang="en-US" dirty="0"/>
              <a:t>系统（书目情报分析联机检索系统）、</a:t>
            </a:r>
            <a:r>
              <a:rPr lang="en-US" dirty="0"/>
              <a:t>BRS</a:t>
            </a:r>
            <a:r>
              <a:rPr lang="zh-CN" altLang="en-US" dirty="0"/>
              <a:t>系统（存贮和信息检索系统）、欧洲的</a:t>
            </a:r>
            <a:r>
              <a:rPr lang="en-US" dirty="0"/>
              <a:t>ESA-IRS</a:t>
            </a:r>
            <a:r>
              <a:rPr lang="zh-CN" altLang="en-US" dirty="0"/>
              <a:t>系统（欧洲航天局信息检索系统）等都是在此时期开始研制并逐步发展起来的。</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dirty="0"/>
              <a:t>远距离检索</a:t>
            </a:r>
          </a:p>
        </p:txBody>
      </p:sp>
      <p:sp>
        <p:nvSpPr>
          <p:cNvPr id="27651" name="内容占位符 2"/>
          <p:cNvSpPr>
            <a:spLocks noGrp="1"/>
          </p:cNvSpPr>
          <p:nvPr>
            <p:ph idx="1"/>
          </p:nvPr>
        </p:nvSpPr>
        <p:spPr/>
        <p:txBody>
          <a:bodyPr/>
          <a:lstStyle/>
          <a:p>
            <a:pPr eaLnBrk="1" hangingPunct="1"/>
            <a:r>
              <a:rPr lang="zh-CN" altLang="en-US"/>
              <a:t>到</a:t>
            </a:r>
            <a:r>
              <a:rPr lang="en-US" altLang="zh-CN"/>
              <a:t>20</a:t>
            </a:r>
            <a:r>
              <a:rPr lang="zh-CN" altLang="en-US"/>
              <a:t>世纪</a:t>
            </a:r>
            <a:r>
              <a:rPr lang="en-US" altLang="zh-CN"/>
              <a:t>60</a:t>
            </a:r>
            <a:r>
              <a:rPr lang="zh-CN" altLang="en-US"/>
              <a:t>年代末</a:t>
            </a:r>
            <a:r>
              <a:rPr lang="en-US" altLang="zh-CN"/>
              <a:t>70</a:t>
            </a:r>
            <a:r>
              <a:rPr lang="zh-CN" altLang="en-US"/>
              <a:t>年代初，由于计算机分时技术的发展，通信技术的改进，以及计算机网络的初步形成和检索软件包的建立，用户可以通过检索终端设备与检索系统中心的计算机进行人机对话，从而实现对远距离之外的数据库进行检索的目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018"/>
            <a:ext cx="8229600" cy="4525963"/>
          </a:xfrm>
        </p:spPr>
        <p:txBody>
          <a:bodyPr rtlCol="0">
            <a:noAutofit/>
          </a:bodyPr>
          <a:lstStyle/>
          <a:p>
            <a:pPr eaLnBrk="1" fontAlgn="auto" hangingPunct="1">
              <a:spcAft>
                <a:spcPts val="0"/>
              </a:spcAft>
              <a:defRPr/>
            </a:pPr>
            <a:r>
              <a:rPr lang="zh-CN" altLang="en-US" sz="2800" dirty="0"/>
              <a:t>现在，信息检索走向全新的、面向全社会的自动化和网络化阶段。特别是通信网络的现代化，使信息检索系统更加国际化和快速化，用户可借助国际通讯网络直接与检索系统联机，从而实现不受地域限制的国际联机信息检索。</a:t>
            </a:r>
            <a:endParaRPr lang="en-US" altLang="zh-CN" sz="2800" dirty="0"/>
          </a:p>
          <a:p>
            <a:pPr eaLnBrk="1" fontAlgn="auto" hangingPunct="1">
              <a:spcAft>
                <a:spcPts val="0"/>
              </a:spcAft>
              <a:defRPr/>
            </a:pPr>
            <a:r>
              <a:rPr lang="zh-CN" altLang="en-US" sz="2800" dirty="0"/>
              <a:t>尤其是世界各大检索系统纷纷进入各种通信网络，每个系统的计算机成为网络上的结点，每个结点联接多个检索终端，各结点之间以通信线路彼此相连，网络上的任何一个终端都可联机检索所有数据库的数据。这种联机信息系统网络的实现，使人们可以在很短的时间内查遍世界各国的信息资料，使信息资源共享成为了可能。</a:t>
            </a:r>
          </a:p>
        </p:txBody>
      </p:sp>
      <p:sp>
        <p:nvSpPr>
          <p:cNvPr id="4" name="标题 1">
            <a:extLst>
              <a:ext uri="{FF2B5EF4-FFF2-40B4-BE49-F238E27FC236}">
                <a16:creationId xmlns:a16="http://schemas.microsoft.com/office/drawing/2014/main" id="{CE3B77ED-28A5-4612-AFFC-8152F0E6AE1C}"/>
              </a:ext>
            </a:extLst>
          </p:cNvPr>
          <p:cNvSpPr>
            <a:spLocks noGrp="1"/>
          </p:cNvSpPr>
          <p:nvPr>
            <p:ph type="title"/>
          </p:nvPr>
        </p:nvSpPr>
        <p:spPr>
          <a:xfrm>
            <a:off x="457200" y="116632"/>
            <a:ext cx="8229600" cy="1143000"/>
          </a:xfrm>
        </p:spPr>
        <p:txBody>
          <a:bodyPr/>
          <a:lstStyle/>
          <a:p>
            <a:pPr eaLnBrk="1" hangingPunct="1"/>
            <a:r>
              <a:rPr lang="zh-CN" altLang="en-US" dirty="0"/>
              <a:t>网络化检索</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57200" y="253857"/>
            <a:ext cx="8229600" cy="1143000"/>
          </a:xfrm>
        </p:spPr>
        <p:txBody>
          <a:bodyPr/>
          <a:lstStyle/>
          <a:p>
            <a:pPr eaLnBrk="1" hangingPunct="1"/>
            <a:r>
              <a:rPr lang="zh-CN" altLang="en-US" dirty="0"/>
              <a:t>我国发展情况</a:t>
            </a:r>
          </a:p>
        </p:txBody>
      </p:sp>
      <p:sp>
        <p:nvSpPr>
          <p:cNvPr id="3" name="内容占位符 2"/>
          <p:cNvSpPr>
            <a:spLocks noGrp="1"/>
          </p:cNvSpPr>
          <p:nvPr>
            <p:ph idx="1"/>
          </p:nvPr>
        </p:nvSpPr>
        <p:spPr/>
        <p:txBody>
          <a:bodyPr rtlCol="0">
            <a:normAutofit fontScale="92500"/>
          </a:bodyPr>
          <a:lstStyle/>
          <a:p>
            <a:pPr eaLnBrk="1" fontAlgn="auto" hangingPunct="1">
              <a:spcAft>
                <a:spcPts val="0"/>
              </a:spcAft>
              <a:defRPr/>
            </a:pPr>
            <a:r>
              <a:rPr lang="zh-CN" altLang="en-US" dirty="0"/>
              <a:t>计算机信息检索的实现，大大方便和加速了信息资源的交流和利用，并对社会经济的发展和人们的科研方式产生了深刻的影响，从而也极大地促进了科技的进步。</a:t>
            </a:r>
          </a:p>
          <a:p>
            <a:pPr eaLnBrk="1" fontAlgn="auto" hangingPunct="1">
              <a:spcAft>
                <a:spcPts val="0"/>
              </a:spcAft>
              <a:defRPr/>
            </a:pPr>
            <a:r>
              <a:rPr lang="zh-CN" altLang="en-US" dirty="0"/>
              <a:t>我国计算机信息检索的研究是从</a:t>
            </a:r>
            <a:r>
              <a:rPr lang="en-US" dirty="0"/>
              <a:t>1974</a:t>
            </a:r>
            <a:r>
              <a:rPr lang="zh-CN" altLang="en-US" dirty="0"/>
              <a:t>年开始的。</a:t>
            </a:r>
            <a:endParaRPr lang="en-US" altLang="zh-CN" dirty="0"/>
          </a:p>
          <a:p>
            <a:pPr eaLnBrk="1" fontAlgn="auto" hangingPunct="1">
              <a:spcAft>
                <a:spcPts val="0"/>
              </a:spcAft>
              <a:defRPr/>
            </a:pPr>
            <a:r>
              <a:rPr lang="en-US" dirty="0"/>
              <a:t>1983</a:t>
            </a:r>
            <a:r>
              <a:rPr lang="zh-CN" altLang="en-US" dirty="0"/>
              <a:t>年，“科技情报计算机检索系统”的开发任务列入“六五”国家重点工程项目，从此我国计算机信息检索事业进入有计划发展阶段。</a:t>
            </a:r>
            <a:endParaRPr lang="en-US" altLang="zh-CN" dirty="0"/>
          </a:p>
          <a:p>
            <a:pPr eaLnBrk="1" fontAlgn="auto" hangingPunct="1">
              <a:spcAft>
                <a:spcPts val="0"/>
              </a:spcAft>
              <a:defRPr/>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018"/>
            <a:ext cx="8229600" cy="4525963"/>
          </a:xfrm>
        </p:spPr>
        <p:txBody>
          <a:bodyPr rtlCol="0">
            <a:normAutofit fontScale="92500" lnSpcReduction="10000"/>
          </a:bodyPr>
          <a:lstStyle/>
          <a:p>
            <a:pPr eaLnBrk="1" fontAlgn="auto" hangingPunct="1">
              <a:spcAft>
                <a:spcPts val="0"/>
              </a:spcAft>
              <a:defRPr/>
            </a:pPr>
            <a:r>
              <a:rPr lang="zh-CN" altLang="en-US" dirty="0"/>
              <a:t>“七五”期间，我国科技信息计算机检索系统，作为国家优先发展的计算机应用系统之一，得到了迅速的发展。当时，我国已引进国外文献数据库约</a:t>
            </a:r>
            <a:r>
              <a:rPr lang="en-US" dirty="0"/>
              <a:t>70</a:t>
            </a:r>
            <a:r>
              <a:rPr lang="zh-CN" altLang="en-US" dirty="0"/>
              <a:t>种，三分之一已提供或具备条件提供联机检索服务，文献总量超过</a:t>
            </a:r>
            <a:r>
              <a:rPr lang="en-US" dirty="0"/>
              <a:t>2000</a:t>
            </a:r>
            <a:r>
              <a:rPr lang="zh-CN" altLang="en-US" dirty="0"/>
              <a:t>万篇。我国已有近</a:t>
            </a:r>
            <a:r>
              <a:rPr lang="en-US" dirty="0"/>
              <a:t>50</a:t>
            </a:r>
            <a:r>
              <a:rPr lang="zh-CN" altLang="en-US" dirty="0"/>
              <a:t>个城市开通国际联机检索业务，与国外</a:t>
            </a:r>
            <a:r>
              <a:rPr lang="en-US" dirty="0"/>
              <a:t>12</a:t>
            </a:r>
            <a:r>
              <a:rPr lang="zh-CN" altLang="en-US" dirty="0"/>
              <a:t>个大型信息检索系统联机，能够检索</a:t>
            </a:r>
            <a:r>
              <a:rPr lang="en-US" dirty="0"/>
              <a:t>500</a:t>
            </a:r>
            <a:r>
              <a:rPr lang="zh-CN" altLang="en-US" dirty="0"/>
              <a:t>多个数据库。我国自建数据库约</a:t>
            </a:r>
            <a:r>
              <a:rPr lang="en-US" dirty="0"/>
              <a:t>400</a:t>
            </a:r>
            <a:r>
              <a:rPr lang="zh-CN" altLang="en-US" dirty="0"/>
              <a:t>种，包括中文文献数据库和品种多样的事实型、数据型数据库。</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a:xfrm>
            <a:off x="611560" y="1166018"/>
            <a:ext cx="8229600" cy="4525963"/>
          </a:xfrm>
        </p:spPr>
        <p:txBody>
          <a:bodyPr/>
          <a:lstStyle/>
          <a:p>
            <a:pPr eaLnBrk="1" hangingPunct="1"/>
            <a:r>
              <a:rPr lang="zh-CN" altLang="en-US" dirty="0"/>
              <a:t>目前，微型机和网络在我国已相当普及，网络信息资源也飞速发展，网络信息检索服务大量涌现。</a:t>
            </a:r>
            <a:endParaRPr lang="en-US" altLang="zh-CN" dirty="0"/>
          </a:p>
          <a:p>
            <a:pPr eaLnBrk="1" hangingPunct="1"/>
            <a:r>
              <a:rPr lang="zh-CN" altLang="en-US" dirty="0"/>
              <a:t>根据中国互联网络信息中心</a:t>
            </a:r>
            <a:r>
              <a:rPr lang="en-US" altLang="zh-CN" dirty="0"/>
              <a:t>CNNIC</a:t>
            </a:r>
            <a:r>
              <a:rPr lang="zh-CN" altLang="en-US" dirty="0"/>
              <a:t>最新统计调查显示，在互联网应用中，信息检索排在第二位，成为仅次于即时通信的互联网应用，在信息工作和人们生活中发挥越来越广泛和重要的作用。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.3 </a:t>
            </a:r>
            <a:r>
              <a:rPr lang="en-US" u="sng" dirty="0" err="1">
                <a:solidFill>
                  <a:schemeClr val="tx1">
                    <a:lumMod val="95000"/>
                    <a:lumOff val="5000"/>
                  </a:schemeClr>
                </a:solidFill>
                <a:hlinkClick r:id="" action="ppaction://hlinkfile"/>
              </a:rPr>
              <a:t>信息检索的效果评价</a:t>
            </a:r>
            <a:endParaRPr lang="zh-CN" altLang="en-US" dirty="0"/>
          </a:p>
        </p:txBody>
      </p:sp>
      <p:sp>
        <p:nvSpPr>
          <p:cNvPr id="32771" name="内容占位符 2"/>
          <p:cNvSpPr>
            <a:spLocks noGrp="1"/>
          </p:cNvSpPr>
          <p:nvPr>
            <p:ph idx="1"/>
          </p:nvPr>
        </p:nvSpPr>
        <p:spPr/>
        <p:txBody>
          <a:bodyPr/>
          <a:lstStyle/>
          <a:p>
            <a:pPr eaLnBrk="1" hangingPunct="1"/>
            <a:r>
              <a:rPr lang="zh-CN" altLang="en-US" dirty="0"/>
              <a:t>所谓检索效果，就是利用检索系统开展检索服务时产生的有效结果。检索效果评价着眼于整个检索系统的使用效果和服务质量，它直接反映了检索系统的性能。</a:t>
            </a:r>
          </a:p>
          <a:p>
            <a:pPr eaLnBrk="1" hangingPunct="1"/>
            <a:r>
              <a:rPr lang="zh-CN" altLang="en-US" dirty="0"/>
              <a:t>目前，衡量检索效果的方法主要有三个方面：</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1201"/>
    </mc:Choice>
    <mc:Fallback xmlns="">
      <p:transition spd="slow" advTm="8120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457200" y="548680"/>
            <a:ext cx="8229600" cy="4525963"/>
          </a:xfrm>
        </p:spPr>
        <p:txBody>
          <a:bodyPr/>
          <a:lstStyle/>
          <a:p>
            <a:pPr eaLnBrk="1" hangingPunct="1"/>
            <a:r>
              <a:rPr lang="zh-CN" altLang="en-US" sz="2800" dirty="0"/>
              <a:t>①检索结果</a:t>
            </a:r>
            <a:r>
              <a:rPr lang="zh-CN" altLang="en-US" sz="2800" b="1" dirty="0"/>
              <a:t>有效性</a:t>
            </a:r>
            <a:r>
              <a:rPr lang="zh-CN" altLang="en-US" sz="2800" dirty="0"/>
              <a:t>的评价，即检索技术效果的评价，这是对检索系统检出相关文献以满足用户信息需求能力的一种衡量标准，主要以召回率</a:t>
            </a:r>
            <a:r>
              <a:rPr lang="en-US" altLang="zh-CN" sz="2800" dirty="0"/>
              <a:t>(Recall</a:t>
            </a:r>
            <a:r>
              <a:rPr lang="zh-CN" altLang="en-US" sz="2800" dirty="0"/>
              <a:t>，也称查全率</a:t>
            </a:r>
            <a:r>
              <a:rPr lang="en-US" altLang="zh-CN" sz="2800" dirty="0"/>
              <a:t>)</a:t>
            </a:r>
            <a:r>
              <a:rPr lang="zh-CN" altLang="en-US" sz="2800" dirty="0"/>
              <a:t>和准确率</a:t>
            </a:r>
            <a:r>
              <a:rPr lang="en-US" altLang="zh-CN" sz="2800" dirty="0"/>
              <a:t> (Precision </a:t>
            </a:r>
            <a:r>
              <a:rPr lang="zh-CN" altLang="en-US" sz="2800" dirty="0"/>
              <a:t>，也称查准率</a:t>
            </a:r>
            <a:r>
              <a:rPr lang="en-US" altLang="zh-CN" sz="2800" dirty="0"/>
              <a:t>)</a:t>
            </a:r>
            <a:r>
              <a:rPr lang="zh-CN" altLang="en-US" sz="2800" dirty="0"/>
              <a:t>为评价标准。</a:t>
            </a:r>
            <a:endParaRPr lang="en-US" altLang="zh-CN" sz="2800" dirty="0"/>
          </a:p>
          <a:p>
            <a:pPr eaLnBrk="1" hangingPunct="1"/>
            <a:endParaRPr lang="zh-CN" altLang="en-US" sz="2800" dirty="0"/>
          </a:p>
          <a:p>
            <a:pPr eaLnBrk="1" hangingPunct="1"/>
            <a:r>
              <a:rPr lang="zh-CN" altLang="en-US" sz="2800" dirty="0"/>
              <a:t>②检索系统</a:t>
            </a:r>
            <a:r>
              <a:rPr lang="zh-CN" altLang="en-US" sz="2800" b="1" dirty="0"/>
              <a:t>实用性</a:t>
            </a:r>
            <a:r>
              <a:rPr lang="zh-CN" altLang="en-US" sz="2800" dirty="0"/>
              <a:t>的评价，包括系统对用户是否需要，是否实用，有多大的实用效果，即检索的社会效果的评价。</a:t>
            </a:r>
            <a:endParaRPr lang="en-US" altLang="zh-CN" sz="2800" dirty="0"/>
          </a:p>
          <a:p>
            <a:pPr eaLnBrk="1" hangingPunct="1"/>
            <a:endParaRPr lang="zh-CN" altLang="en-US" sz="2800" dirty="0"/>
          </a:p>
          <a:p>
            <a:pPr eaLnBrk="1" hangingPunct="1"/>
            <a:r>
              <a:rPr lang="zh-CN" altLang="en-US" sz="2800" dirty="0"/>
              <a:t>③检索</a:t>
            </a:r>
            <a:r>
              <a:rPr lang="zh-CN" altLang="en-US" sz="2800" b="1" dirty="0"/>
              <a:t>费用</a:t>
            </a:r>
            <a:r>
              <a:rPr lang="zh-CN" altLang="en-US" sz="2800" dirty="0"/>
              <a:t>评价，即检索的经济效果的评价，包括检索服务的成本和时间消耗，这涉及到信息检索系统的经济学问题。</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40051"/>
    </mc:Choice>
    <mc:Fallback xmlns="">
      <p:transition spd="slow" advTm="14005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p:txBody>
          <a:bodyPr/>
          <a:lstStyle/>
          <a:p>
            <a:pPr eaLnBrk="1" hangingPunct="1"/>
            <a:r>
              <a:rPr lang="zh-CN" altLang="en-US" dirty="0"/>
              <a:t>召回率和准确率是由</a:t>
            </a:r>
            <a:r>
              <a:rPr lang="en-US" altLang="zh-CN" dirty="0"/>
              <a:t>J.W.</a:t>
            </a:r>
            <a:r>
              <a:rPr lang="zh-CN" altLang="en-US" dirty="0"/>
              <a:t>佩里和</a:t>
            </a:r>
            <a:r>
              <a:rPr lang="en-US" altLang="zh-CN" dirty="0"/>
              <a:t>A.</a:t>
            </a:r>
            <a:r>
              <a:rPr lang="zh-CN" altLang="en-US" dirty="0"/>
              <a:t>肯特于</a:t>
            </a:r>
            <a:r>
              <a:rPr lang="en-US" altLang="zh-CN" dirty="0"/>
              <a:t>20</a:t>
            </a:r>
            <a:r>
              <a:rPr lang="zh-CN" altLang="en-US" dirty="0"/>
              <a:t>世纪</a:t>
            </a:r>
            <a:r>
              <a:rPr lang="en-US" altLang="zh-CN" dirty="0"/>
              <a:t>50</a:t>
            </a:r>
            <a:r>
              <a:rPr lang="zh-CN" altLang="en-US" dirty="0"/>
              <a:t>年代中期提出，后经不断改进和完善，至今已成为评价检索效果最常用的两项关键指标。</a:t>
            </a:r>
          </a:p>
          <a:p>
            <a:pPr eaLnBrk="1" hangingPunct="1"/>
            <a:r>
              <a:rPr lang="zh-CN" altLang="en-US" dirty="0"/>
              <a:t>一般而言，在一次检索发生后，系统实际上就把文献库中的所有文献分为四部分，如下图所示：</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6886"/>
    </mc:Choice>
    <mc:Fallback xmlns="">
      <p:transition spd="slow" advTm="4688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2"/>
          <p:cNvGrpSpPr>
            <a:grpSpLocks/>
          </p:cNvGrpSpPr>
          <p:nvPr/>
        </p:nvGrpSpPr>
        <p:grpSpPr bwMode="auto">
          <a:xfrm>
            <a:off x="1241822" y="1444154"/>
            <a:ext cx="6786562" cy="3929062"/>
            <a:chOff x="2893" y="1654"/>
            <a:chExt cx="6120" cy="3600"/>
          </a:xfrm>
        </p:grpSpPr>
        <p:sp>
          <p:nvSpPr>
            <p:cNvPr id="11" name="Oval 3"/>
            <p:cNvSpPr>
              <a:spLocks noChangeArrowheads="1"/>
            </p:cNvSpPr>
            <p:nvPr/>
          </p:nvSpPr>
          <p:spPr bwMode="auto">
            <a:xfrm>
              <a:off x="3253" y="2194"/>
              <a:ext cx="3960" cy="2700"/>
            </a:xfrm>
            <a:prstGeom prst="ellipse">
              <a:avLst/>
            </a:prstGeom>
            <a:solidFill>
              <a:srgbClr val="FFFFFF"/>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en-US" altLang="zh-CN" sz="1000" dirty="0">
                <a:solidFill>
                  <a:srgbClr val="3366FF"/>
                </a:solidFill>
              </a:endParaRPr>
            </a:p>
          </p:txBody>
        </p:sp>
        <p:sp>
          <p:nvSpPr>
            <p:cNvPr id="12" name="Line 4"/>
            <p:cNvSpPr>
              <a:spLocks noChangeShapeType="1"/>
            </p:cNvSpPr>
            <p:nvPr/>
          </p:nvSpPr>
          <p:spPr bwMode="auto">
            <a:xfrm flipH="1">
              <a:off x="4872" y="1654"/>
              <a:ext cx="720" cy="36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5"/>
            <p:cNvSpPr>
              <a:spLocks noChangeShapeType="1"/>
            </p:cNvSpPr>
            <p:nvPr/>
          </p:nvSpPr>
          <p:spPr bwMode="auto">
            <a:xfrm>
              <a:off x="2893" y="3454"/>
              <a:ext cx="6120" cy="1"/>
            </a:xfrm>
            <a:prstGeom prst="line">
              <a:avLst/>
            </a:prstGeom>
            <a:noFill/>
            <a:ln w="190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6"/>
            <p:cNvSpPr txBox="1">
              <a:spLocks noChangeArrowheads="1"/>
            </p:cNvSpPr>
            <p:nvPr/>
          </p:nvSpPr>
          <p:spPr bwMode="auto">
            <a:xfrm>
              <a:off x="7394" y="2734"/>
              <a:ext cx="1440" cy="540"/>
            </a:xfrm>
            <a:prstGeom prst="rect">
              <a:avLst/>
            </a:prstGeom>
            <a:solidFill>
              <a:srgbClr val="FFFFFF"/>
            </a:solidFill>
            <a:ln w="9525">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solidFill>
                    <a:srgbClr val="993300"/>
                  </a:solidFill>
                </a:rPr>
                <a:t>被检出文献</a:t>
              </a:r>
              <a:endParaRPr lang="zh-CN" altLang="zh-CN" sz="2000" dirty="0">
                <a:latin typeface="Arial" panose="020B0604020202020204" pitchFamily="34" charset="0"/>
              </a:endParaRPr>
            </a:p>
          </p:txBody>
        </p:sp>
        <p:sp>
          <p:nvSpPr>
            <p:cNvPr id="15" name="Text Box 7"/>
            <p:cNvSpPr txBox="1">
              <a:spLocks noChangeArrowheads="1"/>
            </p:cNvSpPr>
            <p:nvPr/>
          </p:nvSpPr>
          <p:spPr bwMode="auto">
            <a:xfrm>
              <a:off x="7394" y="3634"/>
              <a:ext cx="1440" cy="540"/>
            </a:xfrm>
            <a:prstGeom prst="rect">
              <a:avLst/>
            </a:prstGeom>
            <a:solidFill>
              <a:srgbClr val="FFFFFF"/>
            </a:solidFill>
            <a:ln w="9525">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a:solidFill>
                    <a:srgbClr val="993300"/>
                  </a:solidFill>
                </a:rPr>
                <a:t>未检出文献</a:t>
              </a:r>
              <a:endParaRPr lang="zh-CN" altLang="zh-CN" sz="2000">
                <a:latin typeface="Arial" panose="020B0604020202020204" pitchFamily="34" charset="0"/>
              </a:endParaRPr>
            </a:p>
          </p:txBody>
        </p:sp>
      </p:grpSp>
      <p:sp>
        <p:nvSpPr>
          <p:cNvPr id="16" name="Text Box 6"/>
          <p:cNvSpPr txBox="1">
            <a:spLocks noChangeArrowheads="1"/>
          </p:cNvSpPr>
          <p:nvPr/>
        </p:nvSpPr>
        <p:spPr bwMode="auto">
          <a:xfrm>
            <a:off x="1636321" y="1400317"/>
            <a:ext cx="1596838" cy="589359"/>
          </a:xfrm>
          <a:prstGeom prst="rect">
            <a:avLst/>
          </a:prstGeom>
          <a:solidFill>
            <a:srgbClr val="FFFFFF"/>
          </a:solidFill>
          <a:ln w="9525">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solidFill>
                  <a:srgbClr val="0000FF"/>
                </a:solidFill>
                <a:latin typeface="Arial" panose="020B0604020202020204" pitchFamily="34" charset="0"/>
              </a:rPr>
              <a:t>相关文献</a:t>
            </a:r>
            <a:endParaRPr lang="zh-CN" altLang="zh-CN" sz="2000" dirty="0">
              <a:solidFill>
                <a:srgbClr val="0000FF"/>
              </a:solidFill>
              <a:latin typeface="Arial" panose="020B0604020202020204" pitchFamily="34" charset="0"/>
            </a:endParaRPr>
          </a:p>
        </p:txBody>
      </p:sp>
      <p:sp>
        <p:nvSpPr>
          <p:cNvPr id="17" name="Text Box 6"/>
          <p:cNvSpPr txBox="1">
            <a:spLocks noChangeArrowheads="1"/>
          </p:cNvSpPr>
          <p:nvPr/>
        </p:nvSpPr>
        <p:spPr bwMode="auto">
          <a:xfrm>
            <a:off x="4636212" y="1434522"/>
            <a:ext cx="1596838" cy="589359"/>
          </a:xfrm>
          <a:prstGeom prst="rect">
            <a:avLst/>
          </a:prstGeom>
          <a:solidFill>
            <a:srgbClr val="FFFFFF"/>
          </a:solidFill>
          <a:ln w="9525">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solidFill>
                  <a:srgbClr val="0000FF"/>
                </a:solidFill>
                <a:latin typeface="Arial" panose="020B0604020202020204" pitchFamily="34" charset="0"/>
              </a:rPr>
              <a:t>不相关文献</a:t>
            </a:r>
            <a:endParaRPr lang="zh-CN" altLang="zh-CN" sz="2000" dirty="0">
              <a:solidFill>
                <a:srgbClr val="0000FF"/>
              </a:solidFill>
              <a:latin typeface="Arial" panose="020B0604020202020204" pitchFamily="34" charset="0"/>
            </a:endParaRPr>
          </a:p>
        </p:txBody>
      </p:sp>
      <p:sp>
        <p:nvSpPr>
          <p:cNvPr id="18" name="Text Box 6"/>
          <p:cNvSpPr txBox="1">
            <a:spLocks noChangeArrowheads="1"/>
          </p:cNvSpPr>
          <p:nvPr/>
        </p:nvSpPr>
        <p:spPr bwMode="auto">
          <a:xfrm>
            <a:off x="2260822" y="2571006"/>
            <a:ext cx="1400176" cy="589359"/>
          </a:xfrm>
          <a:prstGeom prst="rect">
            <a:avLst/>
          </a:prstGeom>
          <a:noFill/>
          <a:ln w="9525">
            <a:no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latin typeface="Arial" panose="020B0604020202020204" pitchFamily="34" charset="0"/>
              </a:rPr>
              <a:t>被检出的相关文献</a:t>
            </a:r>
            <a:endParaRPr lang="zh-CN" altLang="zh-CN" sz="2000" dirty="0">
              <a:latin typeface="Arial" panose="020B0604020202020204" pitchFamily="34" charset="0"/>
            </a:endParaRPr>
          </a:p>
        </p:txBody>
      </p:sp>
      <p:sp>
        <p:nvSpPr>
          <p:cNvPr id="19" name="Text Box 6"/>
          <p:cNvSpPr txBox="1">
            <a:spLocks noChangeArrowheads="1"/>
          </p:cNvSpPr>
          <p:nvPr/>
        </p:nvSpPr>
        <p:spPr bwMode="auto">
          <a:xfrm>
            <a:off x="4093046" y="2643014"/>
            <a:ext cx="1656184" cy="589359"/>
          </a:xfrm>
          <a:prstGeom prst="rect">
            <a:avLst/>
          </a:prstGeom>
          <a:noFill/>
          <a:ln w="9525">
            <a:no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latin typeface="Arial" panose="020B0604020202020204" pitchFamily="34" charset="0"/>
              </a:rPr>
              <a:t>被检出的</a:t>
            </a:r>
            <a:endParaRPr lang="en-US" altLang="zh-CN" sz="2000" dirty="0">
              <a:latin typeface="Arial" panose="020B0604020202020204" pitchFamily="34" charset="0"/>
            </a:endParaRPr>
          </a:p>
          <a:p>
            <a:pPr algn="just" eaLnBrk="1" hangingPunct="1">
              <a:spcBef>
                <a:spcPct val="0"/>
              </a:spcBef>
              <a:buFontTx/>
              <a:buNone/>
            </a:pPr>
            <a:r>
              <a:rPr lang="zh-CN" altLang="en-US" sz="2000" dirty="0">
                <a:latin typeface="Arial" panose="020B0604020202020204" pitchFamily="34" charset="0"/>
              </a:rPr>
              <a:t>不相关文献</a:t>
            </a:r>
            <a:endParaRPr lang="zh-CN" altLang="zh-CN" sz="2000" dirty="0">
              <a:latin typeface="Arial" panose="020B0604020202020204" pitchFamily="34" charset="0"/>
            </a:endParaRPr>
          </a:p>
        </p:txBody>
      </p:sp>
      <p:sp>
        <p:nvSpPr>
          <p:cNvPr id="20" name="Text Box 6"/>
          <p:cNvSpPr txBox="1">
            <a:spLocks noChangeArrowheads="1"/>
          </p:cNvSpPr>
          <p:nvPr/>
        </p:nvSpPr>
        <p:spPr bwMode="auto">
          <a:xfrm>
            <a:off x="2036189" y="3736429"/>
            <a:ext cx="1400176" cy="589359"/>
          </a:xfrm>
          <a:prstGeom prst="rect">
            <a:avLst/>
          </a:prstGeom>
          <a:noFill/>
          <a:ln w="9525">
            <a:no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latin typeface="Arial" panose="020B0604020202020204" pitchFamily="34" charset="0"/>
              </a:rPr>
              <a:t>未检出的相关文献</a:t>
            </a:r>
            <a:endParaRPr lang="zh-CN" altLang="zh-CN" sz="2000" dirty="0">
              <a:latin typeface="Arial" panose="020B0604020202020204" pitchFamily="34" charset="0"/>
            </a:endParaRPr>
          </a:p>
        </p:txBody>
      </p:sp>
      <p:sp>
        <p:nvSpPr>
          <p:cNvPr id="21" name="Text Box 6"/>
          <p:cNvSpPr txBox="1">
            <a:spLocks noChangeArrowheads="1"/>
          </p:cNvSpPr>
          <p:nvPr/>
        </p:nvSpPr>
        <p:spPr bwMode="auto">
          <a:xfrm>
            <a:off x="3836684" y="3795142"/>
            <a:ext cx="1656184" cy="589359"/>
          </a:xfrm>
          <a:prstGeom prst="rect">
            <a:avLst/>
          </a:prstGeom>
          <a:noFill/>
          <a:ln w="9525">
            <a:no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latin typeface="Arial" panose="020B0604020202020204" pitchFamily="34" charset="0"/>
              </a:rPr>
              <a:t>未检出的</a:t>
            </a:r>
            <a:endParaRPr lang="en-US" altLang="zh-CN" sz="2000" dirty="0">
              <a:latin typeface="Arial" panose="020B0604020202020204" pitchFamily="34" charset="0"/>
            </a:endParaRPr>
          </a:p>
          <a:p>
            <a:pPr algn="just" eaLnBrk="1" hangingPunct="1">
              <a:spcBef>
                <a:spcPct val="0"/>
              </a:spcBef>
              <a:buFontTx/>
              <a:buNone/>
            </a:pPr>
            <a:r>
              <a:rPr lang="zh-CN" altLang="en-US" sz="2000" dirty="0">
                <a:latin typeface="Arial" panose="020B0604020202020204" pitchFamily="34" charset="0"/>
              </a:rPr>
              <a:t>不相关文献</a:t>
            </a:r>
            <a:endParaRPr lang="zh-CN" altLang="zh-CN" sz="2000"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27857"/>
    </mc:Choice>
    <mc:Fallback xmlns="">
      <p:transition spd="slow" advTm="1278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332582"/>
            <a:ext cx="8229600" cy="792162"/>
          </a:xfrm>
        </p:spPr>
        <p:txBody>
          <a:bodyPr/>
          <a:lstStyle/>
          <a:p>
            <a:pPr eaLnBrk="1" hangingPunct="1"/>
            <a:r>
              <a:rPr lang="zh-CN" altLang="en-US" dirty="0"/>
              <a:t>知识点梳理</a:t>
            </a:r>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68" y="1700808"/>
            <a:ext cx="8118396" cy="351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485389"/>
      </p:ext>
    </p:extLst>
  </p:cSld>
  <p:clrMapOvr>
    <a:masterClrMapping/>
  </p:clrMapOvr>
  <p:transition spd="slow" advTm="1322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457200" y="908720"/>
            <a:ext cx="8229600" cy="4525963"/>
          </a:xfrm>
        </p:spPr>
        <p:txBody>
          <a:bodyPr/>
          <a:lstStyle/>
          <a:p>
            <a:pPr eaLnBrk="1" hangingPunct="1"/>
            <a:r>
              <a:rPr lang="zh-CN" altLang="en-US" sz="2800" dirty="0"/>
              <a:t>从检索系统角度来看，参加检索的全部文献可以分为两部分：一部分是被检出文献，也就是与检索策略相匹配的部分；另一部分是未检出文献，即与检索策略不相匹配的部分。</a:t>
            </a:r>
            <a:endParaRPr lang="en-US" altLang="zh-CN" sz="2800" dirty="0"/>
          </a:p>
          <a:p>
            <a:pPr eaLnBrk="1" hangingPunct="1"/>
            <a:r>
              <a:rPr lang="zh-CN" altLang="en-US" sz="2800" dirty="0"/>
              <a:t>另一方面，从用户的角度来看，参加检索的全部文献也可以分为两个部分：一部分与用户需要相符，称为相关文献；另一部分与用户需求不符，称为不相关文献。</a:t>
            </a:r>
          </a:p>
          <a:p>
            <a:pPr eaLnBrk="1" hangingPunct="1"/>
            <a:r>
              <a:rPr lang="zh-CN" altLang="en-US" sz="2800" dirty="0"/>
              <a:t>这样，确定召回率和准确率最常用的方法就是采用</a:t>
            </a:r>
            <a:r>
              <a:rPr lang="en-US" altLang="zh-CN" sz="2800" dirty="0"/>
              <a:t>2×2</a:t>
            </a:r>
            <a:r>
              <a:rPr lang="zh-CN" altLang="en-US" sz="2800" dirty="0"/>
              <a:t>表。</a:t>
            </a:r>
          </a:p>
        </p:txBody>
      </p:sp>
    </p:spTree>
  </p:cSld>
  <p:clrMapOvr>
    <a:masterClrMapping/>
  </p:clrMapOvr>
  <mc:AlternateContent xmlns:mc="http://schemas.openxmlformats.org/markup-compatibility/2006" xmlns:p14="http://schemas.microsoft.com/office/powerpoint/2010/main">
    <mc:Choice Requires="p14">
      <p:transition spd="slow" p14:dur="2000" advTm="18809"/>
    </mc:Choice>
    <mc:Fallback xmlns="">
      <p:transition spd="slow" advTm="18809"/>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4825282"/>
              </p:ext>
            </p:extLst>
          </p:nvPr>
        </p:nvGraphicFramePr>
        <p:xfrm>
          <a:off x="827584" y="332656"/>
          <a:ext cx="7601471" cy="4015332"/>
        </p:xfrm>
        <a:graphic>
          <a:graphicData uri="http://schemas.openxmlformats.org/drawingml/2006/table">
            <a:tbl>
              <a:tblPr/>
              <a:tblGrid>
                <a:gridCol w="1754673">
                  <a:extLst>
                    <a:ext uri="{9D8B030D-6E8A-4147-A177-3AD203B41FA5}">
                      <a16:colId xmlns:a16="http://schemas.microsoft.com/office/drawing/2014/main" val="20000"/>
                    </a:ext>
                  </a:extLst>
                </a:gridCol>
                <a:gridCol w="1758068">
                  <a:extLst>
                    <a:ext uri="{9D8B030D-6E8A-4147-A177-3AD203B41FA5}">
                      <a16:colId xmlns:a16="http://schemas.microsoft.com/office/drawing/2014/main" val="20001"/>
                    </a:ext>
                  </a:extLst>
                </a:gridCol>
                <a:gridCol w="2023971">
                  <a:extLst>
                    <a:ext uri="{9D8B030D-6E8A-4147-A177-3AD203B41FA5}">
                      <a16:colId xmlns:a16="http://schemas.microsoft.com/office/drawing/2014/main" val="20002"/>
                    </a:ext>
                  </a:extLst>
                </a:gridCol>
                <a:gridCol w="2064759">
                  <a:extLst>
                    <a:ext uri="{9D8B030D-6E8A-4147-A177-3AD203B41FA5}">
                      <a16:colId xmlns:a16="http://schemas.microsoft.com/office/drawing/2014/main" val="20003"/>
                    </a:ext>
                  </a:extLst>
                </a:gridCol>
              </a:tblGrid>
              <a:tr h="1003833">
                <a:tc>
                  <a:txBody>
                    <a:bodyPr/>
                    <a:lstStyle/>
                    <a:p>
                      <a:pPr algn="ctr">
                        <a:lnSpc>
                          <a:spcPct val="125000"/>
                        </a:lnSpc>
                        <a:spcBef>
                          <a:spcPts val="600"/>
                        </a:spcBef>
                        <a:spcAft>
                          <a:spcPts val="0"/>
                        </a:spcAft>
                      </a:pPr>
                      <a:r>
                        <a:rPr lang="en-US" sz="2800" kern="100" dirty="0">
                          <a:latin typeface="Calibri"/>
                          <a:ea typeface="宋体"/>
                          <a:cs typeface="Times New Roman"/>
                        </a:rPr>
                        <a:t>   </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zh-CN" sz="2800" kern="100" dirty="0">
                          <a:latin typeface="Calibri"/>
                          <a:ea typeface="宋体"/>
                          <a:cs typeface="Times New Roman"/>
                        </a:rPr>
                        <a:t>相关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zh-CN" sz="2800" kern="100" dirty="0">
                          <a:latin typeface="Calibri"/>
                          <a:ea typeface="宋体"/>
                          <a:cs typeface="Times New Roman"/>
                        </a:rPr>
                        <a:t>不相关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zh-CN" sz="2800" kern="100" dirty="0">
                          <a:latin typeface="Calibri"/>
                          <a:ea typeface="宋体"/>
                          <a:cs typeface="Times New Roman"/>
                        </a:rPr>
                        <a:t>总计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03833">
                <a:tc>
                  <a:txBody>
                    <a:bodyPr/>
                    <a:lstStyle/>
                    <a:p>
                      <a:pPr algn="ctr">
                        <a:lnSpc>
                          <a:spcPct val="125000"/>
                        </a:lnSpc>
                        <a:spcBef>
                          <a:spcPts val="600"/>
                        </a:spcBef>
                        <a:spcAft>
                          <a:spcPts val="0"/>
                        </a:spcAft>
                      </a:pPr>
                      <a:r>
                        <a:rPr lang="zh-CN" sz="2800" kern="100" dirty="0">
                          <a:latin typeface="Calibri"/>
                          <a:ea typeface="宋体"/>
                          <a:cs typeface="Times New Roman"/>
                        </a:rPr>
                        <a:t>检出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a:latin typeface="Calibri"/>
                          <a:ea typeface="宋体"/>
                          <a:cs typeface="Times New Roman"/>
                        </a:rPr>
                        <a:t>a</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a:latin typeface="Calibri"/>
                          <a:ea typeface="宋体"/>
                          <a:cs typeface="Times New Roman"/>
                        </a:rPr>
                        <a:t>b</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err="1">
                          <a:latin typeface="Calibri"/>
                          <a:ea typeface="宋体"/>
                          <a:cs typeface="Times New Roman"/>
                        </a:rPr>
                        <a:t>a+b</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03833">
                <a:tc>
                  <a:txBody>
                    <a:bodyPr/>
                    <a:lstStyle/>
                    <a:p>
                      <a:pPr algn="ctr">
                        <a:lnSpc>
                          <a:spcPct val="125000"/>
                        </a:lnSpc>
                        <a:spcBef>
                          <a:spcPts val="600"/>
                        </a:spcBef>
                        <a:spcAft>
                          <a:spcPts val="0"/>
                        </a:spcAft>
                      </a:pPr>
                      <a:r>
                        <a:rPr lang="zh-CN" sz="2800" kern="100" dirty="0">
                          <a:latin typeface="Calibri"/>
                          <a:ea typeface="宋体"/>
                          <a:cs typeface="Times New Roman"/>
                        </a:rPr>
                        <a:t>未检出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a:latin typeface="Calibri"/>
                          <a:ea typeface="宋体"/>
                          <a:cs typeface="Times New Roman"/>
                        </a:rPr>
                        <a:t>c</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a:latin typeface="Calibri"/>
                          <a:ea typeface="宋体"/>
                          <a:cs typeface="Times New Roman"/>
                        </a:rPr>
                        <a:t>d</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err="1">
                          <a:latin typeface="Calibri"/>
                          <a:ea typeface="宋体"/>
                          <a:cs typeface="Times New Roman"/>
                        </a:rPr>
                        <a:t>c+d</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03833">
                <a:tc>
                  <a:txBody>
                    <a:bodyPr/>
                    <a:lstStyle/>
                    <a:p>
                      <a:pPr algn="ctr">
                        <a:lnSpc>
                          <a:spcPct val="125000"/>
                        </a:lnSpc>
                        <a:spcBef>
                          <a:spcPts val="600"/>
                        </a:spcBef>
                        <a:spcAft>
                          <a:spcPts val="0"/>
                        </a:spcAft>
                      </a:pPr>
                      <a:r>
                        <a:rPr lang="zh-CN" sz="2800" kern="100" dirty="0">
                          <a:latin typeface="Calibri"/>
                          <a:ea typeface="宋体"/>
                          <a:cs typeface="Times New Roman"/>
                        </a:rPr>
                        <a:t>总计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a:latin typeface="Calibri"/>
                          <a:ea typeface="宋体"/>
                          <a:cs typeface="Times New Roman"/>
                        </a:rPr>
                        <a:t>a+c</a:t>
                      </a:r>
                      <a:endParaRPr lang="zh-CN" sz="2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err="1">
                          <a:latin typeface="Calibri"/>
                          <a:ea typeface="宋体"/>
                          <a:cs typeface="Times New Roman"/>
                        </a:rPr>
                        <a:t>b+d</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err="1">
                          <a:latin typeface="Calibri"/>
                          <a:ea typeface="宋体"/>
                          <a:cs typeface="Times New Roman"/>
                        </a:rPr>
                        <a:t>a+b+c+d</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内容占位符 2">
            <a:extLst>
              <a:ext uri="{FF2B5EF4-FFF2-40B4-BE49-F238E27FC236}">
                <a16:creationId xmlns:a16="http://schemas.microsoft.com/office/drawing/2014/main" id="{7634D299-2098-4224-A080-934943ADFE7E}"/>
              </a:ext>
            </a:extLst>
          </p:cNvPr>
          <p:cNvSpPr>
            <a:spLocks noGrp="1"/>
          </p:cNvSpPr>
          <p:nvPr>
            <p:ph idx="1"/>
          </p:nvPr>
        </p:nvSpPr>
        <p:spPr>
          <a:xfrm>
            <a:off x="611560" y="4437112"/>
            <a:ext cx="8229600" cy="2348880"/>
          </a:xfrm>
        </p:spPr>
        <p:txBody>
          <a:bodyPr/>
          <a:lstStyle/>
          <a:p>
            <a:pPr eaLnBrk="1" hangingPunct="1"/>
            <a:r>
              <a:rPr lang="en-US" altLang="zh-CN" sz="2800" dirty="0"/>
              <a:t>a</a:t>
            </a:r>
            <a:r>
              <a:rPr lang="zh-CN" altLang="en-US" sz="2800" dirty="0"/>
              <a:t>表示被检出的相关文献，即查准的文献；</a:t>
            </a:r>
            <a:endParaRPr lang="en-US" altLang="zh-CN" sz="2800" dirty="0"/>
          </a:p>
          <a:p>
            <a:pPr eaLnBrk="1" hangingPunct="1"/>
            <a:r>
              <a:rPr lang="en-US" altLang="zh-CN" sz="2800" dirty="0"/>
              <a:t>b</a:t>
            </a:r>
            <a:r>
              <a:rPr lang="zh-CN" altLang="en-US" sz="2800" dirty="0"/>
              <a:t>表示被检出的不相关文献，即误检的文献；</a:t>
            </a:r>
            <a:endParaRPr lang="en-US" altLang="zh-CN" sz="2800" dirty="0"/>
          </a:p>
          <a:p>
            <a:pPr eaLnBrk="1" hangingPunct="1"/>
            <a:r>
              <a:rPr lang="en-US" altLang="zh-CN" sz="2800" dirty="0"/>
              <a:t>c</a:t>
            </a:r>
            <a:r>
              <a:rPr lang="zh-CN" altLang="en-US" sz="2800" dirty="0"/>
              <a:t>表示未检出的相关文献，即漏检的文献；</a:t>
            </a:r>
            <a:endParaRPr lang="en-US" altLang="zh-CN" sz="2800" dirty="0"/>
          </a:p>
          <a:p>
            <a:pPr eaLnBrk="1" hangingPunct="1"/>
            <a:r>
              <a:rPr lang="en-US" altLang="zh-CN" sz="2800" dirty="0"/>
              <a:t>d</a:t>
            </a:r>
            <a:r>
              <a:rPr lang="zh-CN" altLang="en-US" sz="2800" dirty="0"/>
              <a:t>表示未检出的不相关文献，即正确拒绝的无关文献。</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52210"/>
    </mc:Choice>
    <mc:Fallback xmlns="">
      <p:transition spd="slow" advTm="15221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zh-CN" altLang="en-US" dirty="0"/>
              <a:t>召回率</a:t>
            </a:r>
          </a:p>
        </p:txBody>
      </p:sp>
      <p:sp>
        <p:nvSpPr>
          <p:cNvPr id="39939" name="内容占位符 2"/>
          <p:cNvSpPr>
            <a:spLocks noGrp="1"/>
          </p:cNvSpPr>
          <p:nvPr>
            <p:ph idx="1"/>
          </p:nvPr>
        </p:nvSpPr>
        <p:spPr>
          <a:xfrm>
            <a:off x="457200" y="1600200"/>
            <a:ext cx="8229600" cy="1685925"/>
          </a:xfrm>
        </p:spPr>
        <p:txBody>
          <a:bodyPr/>
          <a:lstStyle/>
          <a:p>
            <a:pPr eaLnBrk="1" hangingPunct="1"/>
            <a:r>
              <a:rPr lang="zh-CN" altLang="en-US"/>
              <a:t>召回率就是系统在进行某一检索时，被检出的相关文献量与系统文献库中实有的相关文献量的比率，可用下式表示：</a:t>
            </a:r>
          </a:p>
          <a:p>
            <a:pPr eaLnBrk="1" hangingPunct="1"/>
            <a:endParaRPr lang="zh-CN" altLang="en-US"/>
          </a:p>
        </p:txBody>
      </p:sp>
      <p:sp>
        <p:nvSpPr>
          <p:cNvPr id="3994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9941" name="Object 1"/>
          <p:cNvGraphicFramePr>
            <a:graphicFrameLocks noChangeAspect="1"/>
          </p:cNvGraphicFramePr>
          <p:nvPr/>
        </p:nvGraphicFramePr>
        <p:xfrm>
          <a:off x="642938" y="3714750"/>
          <a:ext cx="7715250" cy="1071563"/>
        </p:xfrm>
        <a:graphic>
          <a:graphicData uri="http://schemas.openxmlformats.org/presentationml/2006/ole">
            <mc:AlternateContent xmlns:mc="http://schemas.openxmlformats.org/markup-compatibility/2006">
              <mc:Choice xmlns:v="urn:schemas-microsoft-com:vml" Requires="v">
                <p:oleObj spid="_x0000_s40477" r:id="rId4" imgW="3454400" imgH="419100" progId="Equation.DSMT4">
                  <p:embed/>
                </p:oleObj>
              </mc:Choice>
              <mc:Fallback>
                <p:oleObj r:id="rId4" imgW="34544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714750"/>
                        <a:ext cx="77152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9139"/>
    </mc:Choice>
    <mc:Fallback xmlns="">
      <p:transition spd="slow" advTm="3913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dirty="0"/>
              <a:t>准确率</a:t>
            </a:r>
          </a:p>
        </p:txBody>
      </p:sp>
      <p:sp>
        <p:nvSpPr>
          <p:cNvPr id="40963" name="内容占位符 2"/>
          <p:cNvSpPr>
            <a:spLocks noGrp="1"/>
          </p:cNvSpPr>
          <p:nvPr>
            <p:ph idx="1"/>
          </p:nvPr>
        </p:nvSpPr>
        <p:spPr>
          <a:xfrm>
            <a:off x="457200" y="1600200"/>
            <a:ext cx="8229600" cy="1185863"/>
          </a:xfrm>
        </p:spPr>
        <p:txBody>
          <a:bodyPr/>
          <a:lstStyle/>
          <a:p>
            <a:pPr eaLnBrk="1" hangingPunct="1"/>
            <a:r>
              <a:rPr lang="zh-CN" altLang="en-US" dirty="0"/>
              <a:t>准确率就是被检出的相关文献量与被检出的文献总量的比率，可用下式表示：</a:t>
            </a:r>
          </a:p>
        </p:txBody>
      </p:sp>
      <p:sp>
        <p:nvSpPr>
          <p:cNvPr id="4096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40965" name="Object 1"/>
          <p:cNvGraphicFramePr>
            <a:graphicFrameLocks noChangeAspect="1"/>
          </p:cNvGraphicFramePr>
          <p:nvPr>
            <p:extLst>
              <p:ext uri="{D42A27DB-BD31-4B8C-83A1-F6EECF244321}">
                <p14:modId xmlns:p14="http://schemas.microsoft.com/office/powerpoint/2010/main" val="3693637080"/>
              </p:ext>
            </p:extLst>
          </p:nvPr>
        </p:nvGraphicFramePr>
        <p:xfrm>
          <a:off x="971550" y="3220107"/>
          <a:ext cx="7715250" cy="1143000"/>
        </p:xfrm>
        <a:graphic>
          <a:graphicData uri="http://schemas.openxmlformats.org/presentationml/2006/ole">
            <mc:AlternateContent xmlns:mc="http://schemas.openxmlformats.org/markup-compatibility/2006">
              <mc:Choice xmlns:v="urn:schemas-microsoft-com:vml" Requires="v">
                <p:oleObj spid="_x0000_s41500" r:id="rId4" imgW="3340100" imgH="419100" progId="Equation.DSMT4">
                  <p:embed/>
                </p:oleObj>
              </mc:Choice>
              <mc:Fallback>
                <p:oleObj r:id="rId4" imgW="33401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220107"/>
                        <a:ext cx="7715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内容占位符 2">
            <a:extLst>
              <a:ext uri="{FF2B5EF4-FFF2-40B4-BE49-F238E27FC236}">
                <a16:creationId xmlns:a16="http://schemas.microsoft.com/office/drawing/2014/main" id="{B6F0EDE6-A544-43A1-8186-B221C0BDAF56}"/>
              </a:ext>
            </a:extLst>
          </p:cNvPr>
          <p:cNvSpPr txBox="1">
            <a:spLocks/>
          </p:cNvSpPr>
          <p:nvPr/>
        </p:nvSpPr>
        <p:spPr bwMode="auto">
          <a:xfrm>
            <a:off x="457200" y="4797152"/>
            <a:ext cx="82296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zh-CN" dirty="0"/>
              <a:t>P@TOPN</a:t>
            </a:r>
            <a:r>
              <a:rPr lang="zh-CN" altLang="en-US" dirty="0"/>
              <a:t>，前</a:t>
            </a:r>
            <a:r>
              <a:rPr lang="en-US" altLang="zh-CN" dirty="0"/>
              <a:t>N</a:t>
            </a:r>
            <a:r>
              <a:rPr lang="zh-CN" altLang="en-US" dirty="0"/>
              <a:t>条的准确率</a:t>
            </a:r>
          </a:p>
        </p:txBody>
      </p:sp>
    </p:spTree>
  </p:cSld>
  <p:clrMapOvr>
    <a:masterClrMapping/>
  </p:clrMapOvr>
  <mc:AlternateContent xmlns:mc="http://schemas.openxmlformats.org/markup-compatibility/2006" xmlns:p14="http://schemas.microsoft.com/office/powerpoint/2010/main">
    <mc:Choice Requires="p14">
      <p:transition spd="slow" p14:dur="2000" advTm="99455"/>
    </mc:Choice>
    <mc:Fallback xmlns="">
      <p:transition spd="slow" advTm="9945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endParaRPr lang="zh-CN" altLang="en-US"/>
          </a:p>
        </p:txBody>
      </p:sp>
      <p:sp>
        <p:nvSpPr>
          <p:cNvPr id="41987" name="内容占位符 2"/>
          <p:cNvSpPr>
            <a:spLocks noGrp="1"/>
          </p:cNvSpPr>
          <p:nvPr>
            <p:ph idx="1"/>
          </p:nvPr>
        </p:nvSpPr>
        <p:spPr/>
        <p:txBody>
          <a:bodyPr/>
          <a:lstStyle/>
          <a:p>
            <a:pPr eaLnBrk="1" hangingPunct="1"/>
            <a:r>
              <a:rPr lang="zh-CN" altLang="en-US"/>
              <a:t>可见，召回率是用来衡量检索系统检出相关文献的能力，准确率是用来衡量检索系统拒绝非相关文献的能力。</a:t>
            </a:r>
          </a:p>
          <a:p>
            <a:pPr eaLnBrk="1" hangingPunct="1"/>
            <a:r>
              <a:rPr lang="zh-CN" altLang="en-US"/>
              <a:t>对于信息检索系统而言，最理想的当然是同时拥有高的准确率和召回率。然而准确率和召回率之间并不是相互独立，而是相互制约的。</a:t>
            </a:r>
          </a:p>
        </p:txBody>
      </p:sp>
    </p:spTree>
  </p:cSld>
  <p:clrMapOvr>
    <a:masterClrMapping/>
  </p:clrMapOvr>
  <mc:AlternateContent xmlns:mc="http://schemas.openxmlformats.org/markup-compatibility/2006" xmlns:p14="http://schemas.microsoft.com/office/powerpoint/2010/main">
    <mc:Choice Requires="p14">
      <p:transition spd="slow" p14:dur="2000" advTm="49749"/>
    </mc:Choice>
    <mc:Fallback xmlns="">
      <p:transition spd="slow" advTm="4974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457200" y="991269"/>
            <a:ext cx="8229600" cy="4525963"/>
          </a:xfrm>
        </p:spPr>
        <p:txBody>
          <a:bodyPr/>
          <a:lstStyle/>
          <a:p>
            <a:pPr eaLnBrk="1" hangingPunct="1"/>
            <a:r>
              <a:rPr lang="zh-CN" altLang="en-US" dirty="0"/>
              <a:t>如果想增加召回率，就必须多返回一些检索结果，以便使检索结果中多包含一些相关文档，但这会导致准确率的下降。</a:t>
            </a:r>
            <a:endParaRPr lang="en-US" altLang="zh-CN" dirty="0"/>
          </a:p>
          <a:p>
            <a:pPr eaLnBrk="1" hangingPunct="1"/>
            <a:r>
              <a:rPr lang="zh-CN" altLang="en-US" dirty="0"/>
              <a:t>同样，如果为了增加准确率，就必须收紧是否相关的条件，这又会导致一些相关文档被排除出去，从而使得召回率下降。</a:t>
            </a:r>
            <a:endParaRPr lang="en-US" altLang="zh-CN" dirty="0"/>
          </a:p>
          <a:p>
            <a:pPr eaLnBrk="1" hangingPunct="1"/>
            <a:r>
              <a:rPr lang="zh-CN" altLang="en-US" dirty="0"/>
              <a:t>在具体评价检索系统的检出效果时，应将召回率和准确率结合起来，否则难以准确反映检索系统的效果。</a:t>
            </a:r>
          </a:p>
        </p:txBody>
      </p:sp>
    </p:spTree>
  </p:cSld>
  <p:clrMapOvr>
    <a:masterClrMapping/>
  </p:clrMapOvr>
  <mc:AlternateContent xmlns:mc="http://schemas.openxmlformats.org/markup-compatibility/2006" xmlns:p14="http://schemas.microsoft.com/office/powerpoint/2010/main">
    <mc:Choice Requires="p14">
      <p:transition spd="slow" p14:dur="2000" advTm="189755"/>
    </mc:Choice>
    <mc:Fallback xmlns="">
      <p:transition spd="slow" advTm="189755"/>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dirty="0"/>
              <a:t>综合评价指标（</a:t>
            </a:r>
            <a:r>
              <a:rPr lang="en-US" altLang="zh-CN" dirty="0"/>
              <a:t>F-Measure</a:t>
            </a:r>
            <a:r>
              <a:rPr lang="zh-CN" altLang="en-US" dirty="0"/>
              <a:t>）</a:t>
            </a:r>
          </a:p>
        </p:txBody>
      </p:sp>
      <p:sp>
        <p:nvSpPr>
          <p:cNvPr id="40963" name="内容占位符 2"/>
          <p:cNvSpPr>
            <a:spLocks noGrp="1"/>
          </p:cNvSpPr>
          <p:nvPr>
            <p:ph idx="1"/>
          </p:nvPr>
        </p:nvSpPr>
        <p:spPr>
          <a:xfrm>
            <a:off x="457200" y="1638028"/>
            <a:ext cx="8229600" cy="1143000"/>
          </a:xfrm>
        </p:spPr>
        <p:txBody>
          <a:bodyPr/>
          <a:lstStyle/>
          <a:p>
            <a:pPr eaLnBrk="1" hangingPunct="1"/>
            <a:r>
              <a:rPr lang="en-US" altLang="zh-CN" b="1" dirty="0"/>
              <a:t>F-Measure</a:t>
            </a:r>
            <a:r>
              <a:rPr lang="zh-CN" altLang="en-US" b="1" dirty="0"/>
              <a:t>是</a:t>
            </a:r>
            <a:r>
              <a:rPr lang="en-US" altLang="zh-CN" b="1" dirty="0"/>
              <a:t>Precision</a:t>
            </a:r>
            <a:r>
              <a:rPr lang="zh-CN" altLang="en-US" b="1" dirty="0"/>
              <a:t>和</a:t>
            </a:r>
            <a:r>
              <a:rPr lang="en-US" altLang="zh-CN" b="1" dirty="0"/>
              <a:t>Recall</a:t>
            </a:r>
            <a:r>
              <a:rPr lang="zh-CN" altLang="en-US" b="1" dirty="0"/>
              <a:t>的加权调和平均</a:t>
            </a:r>
            <a:endParaRPr lang="zh-CN" altLang="en-US" dirty="0"/>
          </a:p>
        </p:txBody>
      </p:sp>
      <p:sp>
        <p:nvSpPr>
          <p:cNvPr id="4096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41986" name="Picture 2" descr="https://img-blog.csdn.net/20130808110619562">
            <a:extLst>
              <a:ext uri="{FF2B5EF4-FFF2-40B4-BE49-F238E27FC236}">
                <a16:creationId xmlns:a16="http://schemas.microsoft.com/office/drawing/2014/main" id="{63AA50CE-31BD-4A55-B249-57408739A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1" y="2230959"/>
            <a:ext cx="3240360" cy="1702097"/>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38C06099-09F1-43FB-A4EA-E7BE723612CD}"/>
              </a:ext>
            </a:extLst>
          </p:cNvPr>
          <p:cNvSpPr txBox="1">
            <a:spLocks/>
          </p:cNvSpPr>
          <p:nvPr/>
        </p:nvSpPr>
        <p:spPr bwMode="auto">
          <a:xfrm>
            <a:off x="457200" y="393305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b="1" dirty="0"/>
              <a:t>当参数</a:t>
            </a:r>
            <a:r>
              <a:rPr lang="en-US" altLang="zh-CN" b="1" dirty="0"/>
              <a:t>α=1</a:t>
            </a:r>
            <a:r>
              <a:rPr lang="zh-CN" altLang="en-US" b="1" dirty="0"/>
              <a:t>时，就是最常见的</a:t>
            </a:r>
            <a:r>
              <a:rPr lang="en-US" altLang="zh-CN" b="1" dirty="0"/>
              <a:t>F1</a:t>
            </a:r>
            <a:endParaRPr lang="zh-CN" altLang="en-US" dirty="0"/>
          </a:p>
        </p:txBody>
      </p:sp>
      <p:pic>
        <p:nvPicPr>
          <p:cNvPr id="41988" name="Picture 4" descr="https://img-blog.csdn.net/20130808110942546">
            <a:extLst>
              <a:ext uri="{FF2B5EF4-FFF2-40B4-BE49-F238E27FC236}">
                <a16:creationId xmlns:a16="http://schemas.microsoft.com/office/drawing/2014/main" id="{F8AD051C-6490-441D-9D3E-144A51CC8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734955"/>
            <a:ext cx="2880320" cy="134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4671"/>
      </p:ext>
    </p:extLst>
  </p:cSld>
  <p:clrMapOvr>
    <a:masterClrMapping/>
  </p:clrMapOvr>
  <mc:AlternateContent xmlns:mc="http://schemas.openxmlformats.org/markup-compatibility/2006" xmlns:p14="http://schemas.microsoft.com/office/powerpoint/2010/main">
    <mc:Choice Requires="p14">
      <p:transition spd="slow" p14:dur="2000" advTm="99455"/>
    </mc:Choice>
    <mc:Fallback xmlns="">
      <p:transition spd="slow" advTm="99455"/>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fld id="{33A7487E-CA99-469A-A081-CC01C3CED232}" type="slidenum">
              <a:rPr lang="en-US" altLang="zh-CN" sz="1000" smtClean="0"/>
              <a:pPr eaLnBrk="1" hangingPunct="1">
                <a:spcBef>
                  <a:spcPct val="0"/>
                </a:spcBef>
                <a:buClrTx/>
                <a:buFontTx/>
                <a:buNone/>
              </a:pPr>
              <a:t>47</a:t>
            </a:fld>
            <a:endParaRPr lang="en-US" altLang="zh-CN" sz="1000"/>
          </a:p>
        </p:txBody>
      </p:sp>
      <p:sp>
        <p:nvSpPr>
          <p:cNvPr id="34819" name="Rectangle 2"/>
          <p:cNvSpPr>
            <a:spLocks noChangeArrowheads="1"/>
          </p:cNvSpPr>
          <p:nvPr/>
        </p:nvSpPr>
        <p:spPr bwMode="auto">
          <a:xfrm>
            <a:off x="3505200" y="2606675"/>
            <a:ext cx="1295400" cy="16764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20" name="Rectangle 3"/>
          <p:cNvSpPr>
            <a:spLocks noGrp="1" noChangeArrowheads="1"/>
          </p:cNvSpPr>
          <p:nvPr>
            <p:ph type="title"/>
          </p:nvPr>
        </p:nvSpPr>
        <p:spPr>
          <a:xfrm>
            <a:off x="383232" y="44624"/>
            <a:ext cx="8077200" cy="1143000"/>
          </a:xfrm>
        </p:spPr>
        <p:txBody>
          <a:bodyPr/>
          <a:lstStyle/>
          <a:p>
            <a:pPr eaLnBrk="1" hangingPunct="1"/>
            <a:r>
              <a:rPr lang="en-US" altLang="zh-CN" sz="3600" dirty="0">
                <a:latin typeface="Times New Roman" panose="02020603050405020304" pitchFamily="18" charset="0"/>
                <a:cs typeface="Times New Roman" panose="02020603050405020304" pitchFamily="18" charset="0"/>
              </a:rPr>
              <a:t>User-Oriented Measures</a:t>
            </a:r>
          </a:p>
        </p:txBody>
      </p:sp>
      <p:sp>
        <p:nvSpPr>
          <p:cNvPr id="34821" name="Oval 4"/>
          <p:cNvSpPr>
            <a:spLocks noChangeArrowheads="1"/>
          </p:cNvSpPr>
          <p:nvPr/>
        </p:nvSpPr>
        <p:spPr bwMode="auto">
          <a:xfrm>
            <a:off x="2286000" y="2378075"/>
            <a:ext cx="3124200" cy="2209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22" name="Oval 5"/>
          <p:cNvSpPr>
            <a:spLocks noChangeArrowheads="1"/>
          </p:cNvSpPr>
          <p:nvPr/>
        </p:nvSpPr>
        <p:spPr bwMode="auto">
          <a:xfrm>
            <a:off x="3886200" y="2454275"/>
            <a:ext cx="3352800" cy="190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23" name="Text Box 6"/>
          <p:cNvSpPr txBox="1">
            <a:spLocks noChangeArrowheads="1"/>
          </p:cNvSpPr>
          <p:nvPr/>
        </p:nvSpPr>
        <p:spPr bwMode="auto">
          <a:xfrm>
            <a:off x="1264443" y="2422525"/>
            <a:ext cx="1900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dirty="0">
                <a:latin typeface="Times New Roman" pitchFamily="18" charset="0"/>
              </a:rPr>
              <a:t>Relevant docs</a:t>
            </a:r>
          </a:p>
        </p:txBody>
      </p:sp>
      <p:sp>
        <p:nvSpPr>
          <p:cNvPr id="34824" name="Text Box 7"/>
          <p:cNvSpPr txBox="1">
            <a:spLocks noChangeArrowheads="1"/>
          </p:cNvSpPr>
          <p:nvPr/>
        </p:nvSpPr>
        <p:spPr bwMode="auto">
          <a:xfrm>
            <a:off x="6334991" y="2514600"/>
            <a:ext cx="207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dirty="0">
                <a:latin typeface="Times New Roman" pitchFamily="18" charset="0"/>
              </a:rPr>
              <a:t>Retrieved Docs</a:t>
            </a:r>
          </a:p>
        </p:txBody>
      </p:sp>
      <p:sp>
        <p:nvSpPr>
          <p:cNvPr id="34825" name="Line 8"/>
          <p:cNvSpPr>
            <a:spLocks noChangeShapeType="1"/>
          </p:cNvSpPr>
          <p:nvPr/>
        </p:nvSpPr>
        <p:spPr bwMode="auto">
          <a:xfrm flipH="1">
            <a:off x="3886200" y="2835275"/>
            <a:ext cx="38100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6" name="Line 9"/>
          <p:cNvSpPr>
            <a:spLocks noChangeShapeType="1"/>
          </p:cNvSpPr>
          <p:nvPr/>
        </p:nvSpPr>
        <p:spPr bwMode="auto">
          <a:xfrm flipH="1">
            <a:off x="3962400" y="2606675"/>
            <a:ext cx="609600"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7" name="Line 10"/>
          <p:cNvSpPr>
            <a:spLocks noChangeShapeType="1"/>
          </p:cNvSpPr>
          <p:nvPr/>
        </p:nvSpPr>
        <p:spPr bwMode="auto">
          <a:xfrm flipH="1">
            <a:off x="4038600" y="2606675"/>
            <a:ext cx="68580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8" name="Line 11"/>
          <p:cNvSpPr>
            <a:spLocks noChangeShapeType="1"/>
          </p:cNvSpPr>
          <p:nvPr/>
        </p:nvSpPr>
        <p:spPr bwMode="auto">
          <a:xfrm flipH="1">
            <a:off x="4191000" y="2835275"/>
            <a:ext cx="609600"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9" name="Line 12"/>
          <p:cNvSpPr>
            <a:spLocks noChangeShapeType="1"/>
          </p:cNvSpPr>
          <p:nvPr/>
        </p:nvSpPr>
        <p:spPr bwMode="auto">
          <a:xfrm flipH="1">
            <a:off x="4343400" y="3292475"/>
            <a:ext cx="4572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0" name="Line 13"/>
          <p:cNvSpPr>
            <a:spLocks noChangeShapeType="1"/>
          </p:cNvSpPr>
          <p:nvPr/>
        </p:nvSpPr>
        <p:spPr bwMode="auto">
          <a:xfrm flipH="1">
            <a:off x="4572000" y="3825875"/>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1" name="Line 14"/>
          <p:cNvSpPr>
            <a:spLocks noChangeShapeType="1"/>
          </p:cNvSpPr>
          <p:nvPr/>
        </p:nvSpPr>
        <p:spPr bwMode="auto">
          <a:xfrm flipH="1">
            <a:off x="4495800" y="3597275"/>
            <a:ext cx="30480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2" name="Text Box 15"/>
          <p:cNvSpPr txBox="1">
            <a:spLocks noChangeArrowheads="1"/>
          </p:cNvSpPr>
          <p:nvPr/>
        </p:nvSpPr>
        <p:spPr bwMode="auto">
          <a:xfrm>
            <a:off x="533400" y="4191000"/>
            <a:ext cx="2359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a:latin typeface="Times New Roman" pitchFamily="18" charset="0"/>
              </a:rPr>
              <a:t>Relevant docs </a:t>
            </a:r>
          </a:p>
          <a:p>
            <a:pPr>
              <a:spcBef>
                <a:spcPct val="0"/>
              </a:spcBef>
              <a:buClrTx/>
              <a:buFontTx/>
              <a:buNone/>
            </a:pPr>
            <a:r>
              <a:rPr lang="en-US" altLang="zh-CN" sz="2400">
                <a:latin typeface="Times New Roman" pitchFamily="18" charset="0"/>
              </a:rPr>
              <a:t>known to the user</a:t>
            </a:r>
          </a:p>
        </p:txBody>
      </p:sp>
      <p:sp>
        <p:nvSpPr>
          <p:cNvPr id="34833" name="Line 16"/>
          <p:cNvSpPr>
            <a:spLocks noChangeShapeType="1"/>
          </p:cNvSpPr>
          <p:nvPr/>
        </p:nvSpPr>
        <p:spPr bwMode="auto">
          <a:xfrm flipV="1">
            <a:off x="1905000" y="3505200"/>
            <a:ext cx="18288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4" name="Text Box 17"/>
          <p:cNvSpPr txBox="1">
            <a:spLocks noChangeArrowheads="1"/>
          </p:cNvSpPr>
          <p:nvPr/>
        </p:nvSpPr>
        <p:spPr bwMode="auto">
          <a:xfrm>
            <a:off x="5181600" y="4876800"/>
            <a:ext cx="305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a:latin typeface="Times New Roman" pitchFamily="18" charset="0"/>
              </a:rPr>
              <a:t>Relevant docs retrieved</a:t>
            </a:r>
          </a:p>
          <a:p>
            <a:pPr>
              <a:spcBef>
                <a:spcPct val="0"/>
              </a:spcBef>
              <a:buClrTx/>
              <a:buFontTx/>
              <a:buNone/>
            </a:pPr>
            <a:r>
              <a:rPr lang="en-US" altLang="zh-CN" sz="2400">
                <a:latin typeface="Times New Roman" pitchFamily="18" charset="0"/>
              </a:rPr>
              <a:t>unknown to the user</a:t>
            </a:r>
          </a:p>
        </p:txBody>
      </p:sp>
      <p:sp>
        <p:nvSpPr>
          <p:cNvPr id="34835" name="Line 18"/>
          <p:cNvSpPr>
            <a:spLocks noChangeShapeType="1"/>
          </p:cNvSpPr>
          <p:nvPr/>
        </p:nvSpPr>
        <p:spPr bwMode="auto">
          <a:xfrm flipH="1" flipV="1">
            <a:off x="5105400" y="3673475"/>
            <a:ext cx="1219200" cy="13557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6" name="Rectangle 19"/>
          <p:cNvSpPr>
            <a:spLocks noChangeArrowheads="1"/>
          </p:cNvSpPr>
          <p:nvPr/>
        </p:nvSpPr>
        <p:spPr bwMode="auto">
          <a:xfrm>
            <a:off x="381000" y="1219200"/>
            <a:ext cx="8458200"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37" name="Text Box 20"/>
          <p:cNvSpPr txBox="1">
            <a:spLocks noChangeArrowheads="1"/>
          </p:cNvSpPr>
          <p:nvPr/>
        </p:nvSpPr>
        <p:spPr bwMode="auto">
          <a:xfrm>
            <a:off x="473075" y="1219200"/>
            <a:ext cx="272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dirty="0">
                <a:latin typeface="Times New Roman" pitchFamily="18" charset="0"/>
              </a:rPr>
              <a:t>Document collection</a:t>
            </a:r>
          </a:p>
        </p:txBody>
      </p:sp>
      <p:sp>
        <p:nvSpPr>
          <p:cNvPr id="34838" name="AutoShape 21"/>
          <p:cNvSpPr>
            <a:spLocks noChangeArrowheads="1"/>
          </p:cNvSpPr>
          <p:nvPr/>
        </p:nvSpPr>
        <p:spPr bwMode="auto">
          <a:xfrm>
            <a:off x="2438400" y="5867400"/>
            <a:ext cx="381000" cy="304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39" name="AutoShape 22"/>
          <p:cNvSpPr>
            <a:spLocks noChangeArrowheads="1"/>
          </p:cNvSpPr>
          <p:nvPr/>
        </p:nvSpPr>
        <p:spPr bwMode="auto">
          <a:xfrm>
            <a:off x="6400800" y="5791200"/>
            <a:ext cx="381000" cy="304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40" name="Text Box 23"/>
          <p:cNvSpPr txBox="1">
            <a:spLocks noChangeArrowheads="1"/>
          </p:cNvSpPr>
          <p:nvPr/>
        </p:nvSpPr>
        <p:spPr bwMode="auto">
          <a:xfrm>
            <a:off x="1905000" y="6096000"/>
            <a:ext cx="150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en-US" altLang="zh-CN" sz="2400"/>
              <a:t>Coverage</a:t>
            </a:r>
          </a:p>
        </p:txBody>
      </p:sp>
      <p:sp>
        <p:nvSpPr>
          <p:cNvPr id="34841" name="Text Box 24"/>
          <p:cNvSpPr txBox="1">
            <a:spLocks noChangeArrowheads="1"/>
          </p:cNvSpPr>
          <p:nvPr/>
        </p:nvSpPr>
        <p:spPr bwMode="auto">
          <a:xfrm>
            <a:off x="6019800" y="6096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en-US" altLang="zh-CN" sz="2400"/>
              <a:t>Novelty</a:t>
            </a:r>
          </a:p>
        </p:txBody>
      </p:sp>
      <p:sp>
        <p:nvSpPr>
          <p:cNvPr id="34842" name="Text Box 25"/>
          <p:cNvSpPr txBox="1">
            <a:spLocks noChangeArrowheads="1"/>
          </p:cNvSpPr>
          <p:nvPr/>
        </p:nvSpPr>
        <p:spPr bwMode="auto">
          <a:xfrm>
            <a:off x="1981200" y="6491288"/>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zh-CN" altLang="en-US" sz="1800"/>
              <a:t>覆盖得全不全</a:t>
            </a:r>
          </a:p>
        </p:txBody>
      </p:sp>
      <p:sp>
        <p:nvSpPr>
          <p:cNvPr id="34843" name="Text Box 26"/>
          <p:cNvSpPr txBox="1">
            <a:spLocks noChangeArrowheads="1"/>
          </p:cNvSpPr>
          <p:nvPr/>
        </p:nvSpPr>
        <p:spPr bwMode="auto">
          <a:xfrm>
            <a:off x="5791200" y="649128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zh-CN" altLang="en-US" sz="1800"/>
              <a:t>查没查出新东西</a:t>
            </a:r>
          </a:p>
        </p:txBody>
      </p:sp>
      <p:sp>
        <p:nvSpPr>
          <p:cNvPr id="34844" name="Line 27"/>
          <p:cNvSpPr>
            <a:spLocks noChangeShapeType="1"/>
          </p:cNvSpPr>
          <p:nvPr/>
        </p:nvSpPr>
        <p:spPr bwMode="auto">
          <a:xfrm flipV="1">
            <a:off x="3962400" y="3657600"/>
            <a:ext cx="533400" cy="144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5" name="Text Box 28"/>
          <p:cNvSpPr txBox="1">
            <a:spLocks noChangeArrowheads="1"/>
          </p:cNvSpPr>
          <p:nvPr/>
        </p:nvSpPr>
        <p:spPr bwMode="auto">
          <a:xfrm>
            <a:off x="1905000" y="5029200"/>
            <a:ext cx="305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a:latin typeface="Times New Roman" pitchFamily="18" charset="0"/>
              </a:rPr>
              <a:t>Relevant docs retrieved</a:t>
            </a:r>
          </a:p>
          <a:p>
            <a:pPr>
              <a:spcBef>
                <a:spcPct val="0"/>
              </a:spcBef>
              <a:buClrTx/>
              <a:buFontTx/>
              <a:buNone/>
            </a:pPr>
            <a:r>
              <a:rPr lang="en-US" altLang="zh-CN" sz="2400">
                <a:latin typeface="Times New Roman" pitchFamily="18" charset="0"/>
              </a:rPr>
              <a:t>known to the user</a:t>
            </a:r>
          </a:p>
        </p:txBody>
      </p:sp>
    </p:spTree>
    <p:extLst>
      <p:ext uri="{BB962C8B-B14F-4D97-AF65-F5344CB8AC3E}">
        <p14:creationId xmlns:p14="http://schemas.microsoft.com/office/powerpoint/2010/main" val="2294327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fld id="{1942208A-5299-456D-809A-1CE5F1F40344}" type="slidenum">
              <a:rPr lang="en-US" altLang="zh-CN" sz="1000" smtClean="0"/>
              <a:pPr eaLnBrk="1" hangingPunct="1">
                <a:spcBef>
                  <a:spcPct val="0"/>
                </a:spcBef>
                <a:buClrTx/>
                <a:buFontTx/>
                <a:buNone/>
              </a:pPr>
              <a:t>48</a:t>
            </a:fld>
            <a:endParaRPr lang="en-US" altLang="zh-CN" sz="1000"/>
          </a:p>
        </p:txBody>
      </p:sp>
      <p:sp>
        <p:nvSpPr>
          <p:cNvPr id="35843" name="Rectangle 2"/>
          <p:cNvSpPr>
            <a:spLocks noGrp="1" noChangeArrowheads="1"/>
          </p:cNvSpPr>
          <p:nvPr>
            <p:ph type="title"/>
          </p:nvPr>
        </p:nvSpPr>
        <p:spPr>
          <a:xfrm>
            <a:off x="228352" y="116632"/>
            <a:ext cx="8808144" cy="1143000"/>
          </a:xfrm>
        </p:spPr>
        <p:txBody>
          <a:bodyPr/>
          <a:lstStyle/>
          <a:p>
            <a:pPr eaLnBrk="1" hangingPunct="1"/>
            <a:r>
              <a:rPr lang="en-US" altLang="zh-CN" sz="3600" dirty="0"/>
              <a:t>Measure</a:t>
            </a:r>
            <a:r>
              <a:rPr lang="zh-CN" altLang="en-US" sz="3600" dirty="0"/>
              <a:t>：覆盖率</a:t>
            </a:r>
            <a:r>
              <a:rPr lang="en-US" altLang="zh-CN" sz="3600" dirty="0"/>
              <a:t>Coverage </a:t>
            </a:r>
            <a:r>
              <a:rPr lang="zh-CN" altLang="en-US" sz="3600" dirty="0"/>
              <a:t>和新颖度</a:t>
            </a:r>
            <a:r>
              <a:rPr lang="en-US" altLang="zh-CN" sz="3600" dirty="0"/>
              <a:t>Novelty</a:t>
            </a:r>
          </a:p>
        </p:txBody>
      </p:sp>
      <p:sp>
        <p:nvSpPr>
          <p:cNvPr id="35844" name="Rectangle 3"/>
          <p:cNvSpPr>
            <a:spLocks noGrp="1" noChangeArrowheads="1"/>
          </p:cNvSpPr>
          <p:nvPr>
            <p:ph type="body" idx="1"/>
          </p:nvPr>
        </p:nvSpPr>
        <p:spPr>
          <a:xfrm>
            <a:off x="990600" y="1295400"/>
            <a:ext cx="7589838" cy="2286000"/>
          </a:xfrm>
        </p:spPr>
        <p:txBody>
          <a:bodyPr/>
          <a:lstStyle/>
          <a:p>
            <a:pPr eaLnBrk="1" hangingPunct="1">
              <a:lnSpc>
                <a:spcPct val="90000"/>
              </a:lnSpc>
              <a:buClr>
                <a:schemeClr val="accent1"/>
              </a:buClr>
              <a:buFont typeface="Wingdings" pitchFamily="2" charset="2"/>
              <a:buChar char="l"/>
            </a:pPr>
            <a:r>
              <a:rPr lang="zh-CN" altLang="en-US" sz="2800" dirty="0">
                <a:latin typeface="Arial" panose="020B0604020202020204" pitchFamily="34" charset="0"/>
                <a:ea typeface="宋体" panose="02010600030101010101" pitchFamily="2" charset="-122"/>
              </a:rPr>
              <a:t>覆盖率</a:t>
            </a:r>
            <a:r>
              <a:rPr lang="en-US" altLang="zh-CN" sz="2800" dirty="0">
                <a:latin typeface="Arial" panose="020B0604020202020204" pitchFamily="34" charset="0"/>
                <a:ea typeface="宋体" panose="02010600030101010101" pitchFamily="2" charset="-122"/>
              </a:rPr>
              <a:t>Coverage</a:t>
            </a:r>
          </a:p>
          <a:p>
            <a:pPr lvl="1" eaLnBrk="1" hangingPunct="1">
              <a:lnSpc>
                <a:spcPct val="90000"/>
              </a:lnSpc>
            </a:pPr>
            <a:r>
              <a:rPr lang="zh-CN" altLang="en-US" sz="2400" dirty="0"/>
              <a:t>被检出的相关文档中用户已知的占多少</a:t>
            </a:r>
          </a:p>
          <a:p>
            <a:pPr eaLnBrk="1" hangingPunct="1">
              <a:lnSpc>
                <a:spcPct val="90000"/>
              </a:lnSpc>
            </a:pPr>
            <a:endParaRPr lang="zh-CN" altLang="en-US" sz="2800" dirty="0"/>
          </a:p>
          <a:p>
            <a:pPr marL="0" indent="0" eaLnBrk="1" hangingPunct="1">
              <a:lnSpc>
                <a:spcPct val="90000"/>
              </a:lnSpc>
              <a:buClr>
                <a:schemeClr val="accent1"/>
              </a:buClr>
              <a:buNone/>
            </a:pPr>
            <a:r>
              <a:rPr lang="en-US" altLang="zh-CN" sz="2800" dirty="0">
                <a:latin typeface="Arial" panose="020B0604020202020204" pitchFamily="34" charset="0"/>
                <a:ea typeface="宋体" panose="02010600030101010101" pitchFamily="2" charset="-122"/>
              </a:rPr>
              <a:t>   Coverage = --------------------------------------</a:t>
            </a:r>
          </a:p>
          <a:p>
            <a:pPr eaLnBrk="1" hangingPunct="1">
              <a:lnSpc>
                <a:spcPct val="90000"/>
              </a:lnSpc>
            </a:pPr>
            <a:endParaRPr lang="en-US" altLang="zh-CN" sz="2800" dirty="0"/>
          </a:p>
        </p:txBody>
      </p:sp>
      <p:sp>
        <p:nvSpPr>
          <p:cNvPr id="35845" name="Text Box 4"/>
          <p:cNvSpPr txBox="1">
            <a:spLocks noChangeArrowheads="1"/>
          </p:cNvSpPr>
          <p:nvPr/>
        </p:nvSpPr>
        <p:spPr bwMode="auto">
          <a:xfrm>
            <a:off x="3352800" y="2514600"/>
            <a:ext cx="4510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000" dirty="0">
                <a:latin typeface="Times New Roman" pitchFamily="18" charset="0"/>
              </a:rPr>
              <a:t>Relevant Docs retrieved known to the user</a:t>
            </a:r>
          </a:p>
        </p:txBody>
      </p:sp>
      <p:sp>
        <p:nvSpPr>
          <p:cNvPr id="35846" name="Text Box 5"/>
          <p:cNvSpPr txBox="1">
            <a:spLocks noChangeArrowheads="1"/>
          </p:cNvSpPr>
          <p:nvPr/>
        </p:nvSpPr>
        <p:spPr bwMode="auto">
          <a:xfrm>
            <a:off x="3886200" y="2895600"/>
            <a:ext cx="3546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000" dirty="0">
                <a:latin typeface="Times New Roman" pitchFamily="18" charset="0"/>
              </a:rPr>
              <a:t>Relevant Docs known to the user</a:t>
            </a:r>
          </a:p>
        </p:txBody>
      </p:sp>
      <p:sp>
        <p:nvSpPr>
          <p:cNvPr id="35847" name="Rectangle 6"/>
          <p:cNvSpPr>
            <a:spLocks noChangeArrowheads="1"/>
          </p:cNvSpPr>
          <p:nvPr/>
        </p:nvSpPr>
        <p:spPr bwMode="auto">
          <a:xfrm>
            <a:off x="990600" y="3581400"/>
            <a:ext cx="7924800" cy="366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r>
              <a:rPr lang="zh-CN" altLang="en-US" sz="2800" dirty="0"/>
              <a:t>新颖度</a:t>
            </a:r>
            <a:r>
              <a:rPr lang="en-US" altLang="zh-CN" dirty="0"/>
              <a:t>Novelty</a:t>
            </a:r>
          </a:p>
          <a:p>
            <a:pPr lvl="1" eaLnBrk="1" hangingPunct="1">
              <a:lnSpc>
                <a:spcPct val="90000"/>
              </a:lnSpc>
              <a:buFont typeface="Arial" panose="020B0604020202020204" pitchFamily="34" charset="0"/>
              <a:buChar char="–"/>
            </a:pPr>
            <a:r>
              <a:rPr lang="zh-CN" altLang="en-US" sz="2400" dirty="0">
                <a:latin typeface="+mn-lt"/>
                <a:ea typeface="+mn-ea"/>
              </a:rPr>
              <a:t>被检出的相关文档中用户未知的占多少</a:t>
            </a:r>
          </a:p>
          <a:p>
            <a:pPr lvl="1" eaLnBrk="1" hangingPunct="1"/>
            <a:endParaRPr lang="zh-CN" altLang="en-US" sz="2400" dirty="0"/>
          </a:p>
          <a:p>
            <a:pPr marL="0" indent="0" eaLnBrk="1" hangingPunct="1">
              <a:buNone/>
            </a:pPr>
            <a:r>
              <a:rPr lang="en-US" altLang="zh-CN" dirty="0"/>
              <a:t>  Novelty = ---------------------------------------</a:t>
            </a:r>
          </a:p>
        </p:txBody>
      </p:sp>
      <p:sp>
        <p:nvSpPr>
          <p:cNvPr id="35848" name="Text Box 7"/>
          <p:cNvSpPr txBox="1">
            <a:spLocks noChangeArrowheads="1"/>
          </p:cNvSpPr>
          <p:nvPr/>
        </p:nvSpPr>
        <p:spPr bwMode="auto">
          <a:xfrm>
            <a:off x="3124200" y="49530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dirty="0">
                <a:latin typeface="Times New Roman" pitchFamily="18" charset="0"/>
              </a:rPr>
              <a:t>Relevant docs retrieved unknown to the user</a:t>
            </a:r>
          </a:p>
        </p:txBody>
      </p:sp>
      <p:sp>
        <p:nvSpPr>
          <p:cNvPr id="35849" name="Text Box 8"/>
          <p:cNvSpPr txBox="1">
            <a:spLocks noChangeArrowheads="1"/>
          </p:cNvSpPr>
          <p:nvPr/>
        </p:nvSpPr>
        <p:spPr bwMode="auto">
          <a:xfrm>
            <a:off x="3835400" y="5334000"/>
            <a:ext cx="305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a:latin typeface="Times New Roman" pitchFamily="18" charset="0"/>
              </a:rPr>
              <a:t>Relevant docs retrieved</a:t>
            </a:r>
          </a:p>
        </p:txBody>
      </p:sp>
    </p:spTree>
    <p:extLst>
      <p:ext uri="{BB962C8B-B14F-4D97-AF65-F5344CB8AC3E}">
        <p14:creationId xmlns:p14="http://schemas.microsoft.com/office/powerpoint/2010/main" val="91524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en-US" altLang="zh-CN"/>
              <a:t>4.2</a:t>
            </a:r>
            <a:r>
              <a:rPr lang="zh-CN" altLang="en-US"/>
              <a:t>信息检索语言</a:t>
            </a:r>
          </a:p>
        </p:txBody>
      </p:sp>
      <p:sp>
        <p:nvSpPr>
          <p:cNvPr id="44035" name="内容占位符 2"/>
          <p:cNvSpPr>
            <a:spLocks noGrp="1"/>
          </p:cNvSpPr>
          <p:nvPr>
            <p:ph idx="1"/>
          </p:nvPr>
        </p:nvSpPr>
        <p:spPr/>
        <p:txBody>
          <a:bodyPr/>
          <a:lstStyle/>
          <a:p>
            <a:pPr eaLnBrk="1" hangingPunct="1"/>
            <a:r>
              <a:rPr lang="en-US" altLang="zh-CN" u="sng">
                <a:hlinkClick r:id="" action="ppaction://hlinkfile"/>
              </a:rPr>
              <a:t>4.2.1 信息检索语言概述</a:t>
            </a:r>
            <a:endParaRPr lang="zh-CN" altLang="en-US"/>
          </a:p>
          <a:p>
            <a:pPr eaLnBrk="1" hangingPunct="1"/>
            <a:r>
              <a:rPr lang="en-US" altLang="zh-CN" u="sng">
                <a:hlinkClick r:id="" action="ppaction://hlinkfile"/>
              </a:rPr>
              <a:t>4.2.2 文献检索语言</a:t>
            </a:r>
            <a:endParaRPr lang="zh-CN" altLang="en-US"/>
          </a:p>
          <a:p>
            <a:pPr eaLnBrk="1" hangingPunct="1"/>
            <a:r>
              <a:rPr lang="en-US" altLang="zh-CN" u="sng">
                <a:hlinkClick r:id="" action="ppaction://hlinkfile"/>
              </a:rPr>
              <a:t>4.2.3 计算机检索语言</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3885"/>
    </mc:Choice>
    <mc:Fallback xmlns="">
      <p:transition spd="slow" advTm="2388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88640"/>
            <a:ext cx="8229600" cy="792162"/>
          </a:xfrm>
        </p:spPr>
        <p:txBody>
          <a:bodyPr/>
          <a:lstStyle/>
          <a:p>
            <a:pPr eaLnBrk="1" hangingPunct="1"/>
            <a:r>
              <a:rPr lang="zh-CN" altLang="en-US" dirty="0"/>
              <a:t>知识点梳理</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582" y="1312887"/>
            <a:ext cx="756285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0553242"/>
      </p:ext>
    </p:extLst>
  </p:cSld>
  <p:clrMapOvr>
    <a:masterClrMapping/>
  </p:clrMapOvr>
  <p:transition spd="slow" advTm="1322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en-US" altLang="zh-CN" u="sng">
                <a:hlinkClick r:id="" action="ppaction://hlinkfile"/>
              </a:rPr>
              <a:t>4.2.1 信息检索语言概述</a:t>
            </a:r>
            <a:endParaRPr lang="zh-CN" altLang="en-US"/>
          </a:p>
        </p:txBody>
      </p:sp>
      <p:sp>
        <p:nvSpPr>
          <p:cNvPr id="45059" name="内容占位符 2"/>
          <p:cNvSpPr>
            <a:spLocks noGrp="1"/>
          </p:cNvSpPr>
          <p:nvPr>
            <p:ph idx="1"/>
          </p:nvPr>
        </p:nvSpPr>
        <p:spPr/>
        <p:txBody>
          <a:bodyPr/>
          <a:lstStyle/>
          <a:p>
            <a:pPr eaLnBrk="1" hangingPunct="1"/>
            <a:r>
              <a:rPr lang="zh-CN" altLang="en-US"/>
              <a:t>信息检索语言就是在信息检索过程中使用的检索专用语言。</a:t>
            </a:r>
            <a:endParaRPr lang="en-US" altLang="zh-CN"/>
          </a:p>
          <a:p>
            <a:pPr eaLnBrk="1" hangingPunct="1"/>
            <a:r>
              <a:rPr lang="zh-CN" altLang="en-US"/>
              <a:t>信息检索语言的质量高低对信息检索效率有很大影响，因此，为了保证信息检索的实施能够达到满意的效果，就必须对信息检索语言提出一些共同的基本要求。一般的基本要求如下：</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8117"/>
    </mc:Choice>
    <mc:Fallback xmlns="">
      <p:transition spd="slow" advTm="38117"/>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p:txBody>
          <a:bodyPr/>
          <a:lstStyle/>
          <a:p>
            <a:pPr eaLnBrk="1" hangingPunct="1"/>
            <a:r>
              <a:rPr lang="en-US" altLang="zh-CN" dirty="0"/>
              <a:t>1</a:t>
            </a:r>
            <a:r>
              <a:rPr lang="zh-CN" altLang="en-US" dirty="0"/>
              <a:t>）要求信息检索语言具有较高的查全率和查准率，力求把信息检索系统中与用户需求信息确实相关的信息尽量多地查检出来。</a:t>
            </a:r>
          </a:p>
          <a:p>
            <a:pPr eaLnBrk="1" hangingPunct="1"/>
            <a:r>
              <a:rPr lang="en-US" altLang="zh-CN" dirty="0"/>
              <a:t>2</a:t>
            </a:r>
            <a:r>
              <a:rPr lang="zh-CN" altLang="en-US" dirty="0"/>
              <a:t>）必须易于标引和易于检索。信息检索语言不仅要易于理解，易于为标引人员和检索人员所掌握，而且在加工过程中更要易于标引，在检索过程中易于应用。</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0697"/>
    </mc:Choice>
    <mc:Fallback xmlns="">
      <p:transition spd="slow" advTm="80697"/>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457200" y="836712"/>
            <a:ext cx="8229600" cy="4525963"/>
          </a:xfrm>
        </p:spPr>
        <p:txBody>
          <a:bodyPr/>
          <a:lstStyle/>
          <a:p>
            <a:pPr eaLnBrk="1" hangingPunct="1"/>
            <a:r>
              <a:rPr lang="en-US" altLang="zh-CN" dirty="0"/>
              <a:t>3</a:t>
            </a:r>
            <a:r>
              <a:rPr lang="zh-CN" altLang="en-US" dirty="0"/>
              <a:t>）具有对先进的检索方式和检索设备的适应性，以及对多种检索方式和检索设备的适应性。目前，世界上存在许多检索方式和检索设备，也都有一定优缺点和适用范围，所以信息检索语言应能适应多种检索方式和检索设备，使其发挥更大的效应。</a:t>
            </a:r>
          </a:p>
          <a:p>
            <a:pPr eaLnBrk="1" hangingPunct="1"/>
            <a:r>
              <a:rPr lang="en-US" altLang="zh-CN" dirty="0"/>
              <a:t>4</a:t>
            </a:r>
            <a:r>
              <a:rPr lang="zh-CN" altLang="en-US" dirty="0"/>
              <a:t>）能满足多种检索要求。信息检索语言应能概括信息的外部特征和内容特征，满足从不同方面、不同层次进行检索的要求，提供较多的检索途径。</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6056"/>
    </mc:Choice>
    <mc:Fallback xmlns="">
      <p:transition spd="slow" advTm="36056"/>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内容占位符 2"/>
          <p:cNvSpPr>
            <a:spLocks noGrp="1"/>
          </p:cNvSpPr>
          <p:nvPr>
            <p:ph idx="1"/>
          </p:nvPr>
        </p:nvSpPr>
        <p:spPr>
          <a:xfrm>
            <a:off x="457200" y="1166018"/>
            <a:ext cx="8229600" cy="4525963"/>
          </a:xfrm>
        </p:spPr>
        <p:txBody>
          <a:bodyPr/>
          <a:lstStyle/>
          <a:p>
            <a:pPr eaLnBrk="1" hangingPunct="1"/>
            <a:r>
              <a:rPr lang="en-US" altLang="zh-CN" dirty="0"/>
              <a:t>5</a:t>
            </a:r>
            <a:r>
              <a:rPr lang="zh-CN" altLang="en-US" dirty="0"/>
              <a:t>）具备与其它信息检索语言的兼容性和一定地域范围内的通用性。每一种信息检索语言都有自己的特点，但又不应忽视检索语言之间的相互交流及推广使用，这就要求实现各种信息检索语言的兼容性。尤其是要适应当前信息检索自动化和网络化的发展趋势，更应要求信息检索语言向国际标准化靠拢，以求达到更大范围的通用。</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7723"/>
    </mc:Choice>
    <mc:Fallback xmlns="">
      <p:transition spd="slow" advTm="4772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dirty="0"/>
              <a:t>信息检索语言分类</a:t>
            </a:r>
          </a:p>
        </p:txBody>
      </p:sp>
      <p:sp>
        <p:nvSpPr>
          <p:cNvPr id="49155" name="内容占位符 2"/>
          <p:cNvSpPr>
            <a:spLocks noGrp="1"/>
          </p:cNvSpPr>
          <p:nvPr>
            <p:ph idx="1"/>
          </p:nvPr>
        </p:nvSpPr>
        <p:spPr/>
        <p:txBody>
          <a:bodyPr/>
          <a:lstStyle/>
          <a:p>
            <a:pPr eaLnBrk="1" hangingPunct="1"/>
            <a:r>
              <a:rPr lang="zh-CN" altLang="en-US" dirty="0"/>
              <a:t>现有的信息检索语言多种多样，分类体系也很繁杂。</a:t>
            </a:r>
            <a:endParaRPr lang="en-US" altLang="zh-CN" dirty="0"/>
          </a:p>
          <a:p>
            <a:pPr eaLnBrk="1" hangingPunct="1"/>
            <a:r>
              <a:rPr lang="zh-CN" altLang="en-US" dirty="0"/>
              <a:t>为了容易理解和接受，可采用比较简单的分类方法，即按照信息检索语言是否专业化来分，包括</a:t>
            </a:r>
            <a:r>
              <a:rPr lang="zh-CN" altLang="en-US" b="1" dirty="0"/>
              <a:t>文献检索语言</a:t>
            </a:r>
            <a:r>
              <a:rPr lang="zh-CN" altLang="en-US" dirty="0"/>
              <a:t>和</a:t>
            </a:r>
            <a:r>
              <a:rPr lang="zh-CN" altLang="en-US" b="1" dirty="0"/>
              <a:t>计算机检索语言</a:t>
            </a:r>
            <a:r>
              <a:rPr lang="zh-CN" altLang="en-US" dirty="0"/>
              <a:t>两种。</a:t>
            </a:r>
          </a:p>
        </p:txBody>
      </p:sp>
    </p:spTree>
  </p:cSld>
  <p:clrMapOvr>
    <a:masterClrMapping/>
  </p:clrMapOvr>
  <mc:AlternateContent xmlns:mc="http://schemas.openxmlformats.org/markup-compatibility/2006" xmlns:p14="http://schemas.microsoft.com/office/powerpoint/2010/main">
    <mc:Choice Requires="p14">
      <p:transition spd="slow" p14:dur="2000" advTm="28427"/>
    </mc:Choice>
    <mc:Fallback xmlns="">
      <p:transition spd="slow" advTm="28427"/>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zh-CN" altLang="en-US" dirty="0"/>
              <a:t>文献检索语言</a:t>
            </a:r>
          </a:p>
        </p:txBody>
      </p:sp>
      <p:sp>
        <p:nvSpPr>
          <p:cNvPr id="50179" name="内容占位符 2"/>
          <p:cNvSpPr>
            <a:spLocks noGrp="1"/>
          </p:cNvSpPr>
          <p:nvPr>
            <p:ph idx="1"/>
          </p:nvPr>
        </p:nvSpPr>
        <p:spPr/>
        <p:txBody>
          <a:bodyPr/>
          <a:lstStyle/>
          <a:p>
            <a:pPr eaLnBrk="1" hangingPunct="1"/>
            <a:r>
              <a:rPr lang="zh-CN" altLang="en-US" dirty="0"/>
              <a:t>主要在图书馆、情报所等信息情报工作中使用，通常需要经过专业培训才能掌握。它是根据信息检索的需要而创造的人工语言，有时也被称为索引语言、标引语言、文献工作语言等等。</a:t>
            </a:r>
            <a:endParaRPr lang="en-US" altLang="zh-CN" dirty="0"/>
          </a:p>
          <a:p>
            <a:pPr eaLnBrk="1" hangingPunct="1"/>
            <a:r>
              <a:rPr lang="zh-CN" altLang="en-US" dirty="0"/>
              <a:t>其实质是用于表达一系列概括文献信息内容的概念及其相互关系的概念标识系统。</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9382"/>
    </mc:Choice>
    <mc:Fallback xmlns="">
      <p:transition spd="slow" advTm="5938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zh-CN" altLang="en-US" dirty="0"/>
              <a:t>计算机检索语言</a:t>
            </a:r>
          </a:p>
        </p:txBody>
      </p:sp>
      <p:sp>
        <p:nvSpPr>
          <p:cNvPr id="51203" name="内容占位符 2"/>
          <p:cNvSpPr>
            <a:spLocks noGrp="1"/>
          </p:cNvSpPr>
          <p:nvPr>
            <p:ph idx="1"/>
          </p:nvPr>
        </p:nvSpPr>
        <p:spPr>
          <a:xfrm>
            <a:off x="529208" y="1340768"/>
            <a:ext cx="8363272" cy="5188350"/>
          </a:xfrm>
        </p:spPr>
        <p:txBody>
          <a:bodyPr/>
          <a:lstStyle/>
          <a:p>
            <a:pPr eaLnBrk="1" hangingPunct="1"/>
            <a:r>
              <a:rPr lang="zh-CN" altLang="en-US" dirty="0"/>
              <a:t>是信息检索网络化和大众化的产物。</a:t>
            </a:r>
            <a:endParaRPr lang="en-US" altLang="zh-CN" dirty="0"/>
          </a:p>
          <a:p>
            <a:pPr lvl="1" eaLnBrk="1" hangingPunct="1"/>
            <a:r>
              <a:rPr lang="zh-CN" altLang="en-US" dirty="0"/>
              <a:t>随着网络信息资源的快速发展，信息用户的构成、用户的信息需求和检索行为都发生了很大变化，用户不再以专业技术人员为主，而是包括了不同年龄阶段和不同职业的用户。在网络环境下，非专业人员的网络信息检索活动大幅度提高，而这些用户大多没有经过检索培训，检索经验也比较缺乏。</a:t>
            </a:r>
            <a:endParaRPr lang="en-US" altLang="zh-CN" dirty="0"/>
          </a:p>
          <a:p>
            <a:pPr eaLnBrk="1" hangingPunct="1"/>
            <a:r>
              <a:rPr lang="zh-CN" altLang="en-US" dirty="0"/>
              <a:t>以自然语言检索技术为主要特色的计算机检索语言，日益受到信息检索界的高度重视，其研究日趋深入，应用也越来越广泛。</a:t>
            </a:r>
          </a:p>
        </p:txBody>
      </p:sp>
    </p:spTree>
  </p:cSld>
  <p:clrMapOvr>
    <a:masterClrMapping/>
  </p:clrMapOvr>
  <mc:AlternateContent xmlns:mc="http://schemas.openxmlformats.org/markup-compatibility/2006" xmlns:p14="http://schemas.microsoft.com/office/powerpoint/2010/main">
    <mc:Choice Requires="p14">
      <p:transition spd="slow" p14:dur="2000" advTm="159306"/>
    </mc:Choice>
    <mc:Fallback xmlns="">
      <p:transition spd="slow" advTm="159306"/>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r>
              <a:rPr lang="en-US" altLang="zh-CN" u="sng">
                <a:hlinkClick r:id="" action="ppaction://hlinkfile"/>
              </a:rPr>
              <a:t>4.2.2 文献检索语言</a:t>
            </a:r>
            <a:endParaRPr lang="zh-CN" altLang="en-US"/>
          </a:p>
        </p:txBody>
      </p:sp>
      <p:sp>
        <p:nvSpPr>
          <p:cNvPr id="52227" name="内容占位符 2"/>
          <p:cNvSpPr>
            <a:spLocks noGrp="1"/>
          </p:cNvSpPr>
          <p:nvPr>
            <p:ph idx="1"/>
          </p:nvPr>
        </p:nvSpPr>
        <p:spPr/>
        <p:txBody>
          <a:bodyPr/>
          <a:lstStyle/>
          <a:p>
            <a:pPr eaLnBrk="1" hangingPunct="1"/>
            <a:r>
              <a:rPr lang="zh-CN" altLang="en-US" sz="2800" dirty="0"/>
              <a:t>文献检索语言可以是从自然语言中精选出来并加以规范化的一套词汇，可以是代表某种分类体系的一套分类号码，也可以是代表某一类事物的某一方面特征的一套代码，用于对文献内容和信息需求进行主题标引、特征描述或逻辑分类。</a:t>
            </a:r>
          </a:p>
          <a:p>
            <a:pPr eaLnBrk="1" hangingPunct="1"/>
            <a:r>
              <a:rPr lang="zh-CN" altLang="en-US" sz="2800" dirty="0"/>
              <a:t>目前世界上有许多种文献检索语言，比较著名的有：</a:t>
            </a:r>
            <a:r>
              <a:rPr lang="en-US" altLang="zh-CN" sz="2800" dirty="0"/>
              <a:t>《</a:t>
            </a:r>
            <a:r>
              <a:rPr lang="zh-CN" altLang="en-US" sz="2800" dirty="0"/>
              <a:t>国际十进分类法</a:t>
            </a:r>
            <a:r>
              <a:rPr lang="en-US" altLang="zh-CN" sz="2800" dirty="0"/>
              <a:t>》</a:t>
            </a:r>
            <a:r>
              <a:rPr lang="zh-CN" altLang="en-US" sz="2800" dirty="0"/>
              <a:t>、</a:t>
            </a:r>
            <a:r>
              <a:rPr lang="en-US" altLang="zh-CN" sz="2800" dirty="0"/>
              <a:t>《</a:t>
            </a:r>
            <a:r>
              <a:rPr lang="zh-CN" altLang="en-US" sz="2800" dirty="0"/>
              <a:t>杜威十进分类法</a:t>
            </a:r>
            <a:r>
              <a:rPr lang="en-US" altLang="zh-CN" sz="2800" dirty="0"/>
              <a:t>》</a:t>
            </a:r>
            <a:r>
              <a:rPr lang="zh-CN" altLang="en-US" sz="2800" dirty="0"/>
              <a:t>、</a:t>
            </a:r>
            <a:r>
              <a:rPr lang="en-US" altLang="zh-CN" sz="2800" dirty="0"/>
              <a:t>《</a:t>
            </a:r>
            <a:r>
              <a:rPr lang="zh-CN" altLang="en-US" sz="2800" dirty="0"/>
              <a:t>中国图书馆图书分类法</a:t>
            </a:r>
            <a:r>
              <a:rPr lang="en-US" altLang="zh-CN" sz="2800" dirty="0"/>
              <a:t>》</a:t>
            </a:r>
            <a:r>
              <a:rPr lang="zh-CN" altLang="en-US" sz="2800" dirty="0"/>
              <a:t>、</a:t>
            </a:r>
            <a:r>
              <a:rPr lang="en-US" altLang="zh-CN" sz="2800" dirty="0"/>
              <a:t>《</a:t>
            </a:r>
            <a:r>
              <a:rPr lang="zh-CN" altLang="en-US" sz="2800" dirty="0"/>
              <a:t>汉语主题词表</a:t>
            </a:r>
            <a:r>
              <a:rPr lang="en-US" altLang="zh-CN" sz="2800" dirty="0"/>
              <a:t>》</a:t>
            </a:r>
            <a:r>
              <a:rPr lang="zh-CN" altLang="en-US" sz="2800" dirty="0"/>
              <a:t>等。对图书文献资料所标的分类号或检索词，就是文献检索语言语词的一种。</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9172"/>
    </mc:Choice>
    <mc:Fallback xmlns="">
      <p:transition spd="slow" advTm="79172"/>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sz="4000" dirty="0"/>
              <a:t>文献检索语言基本要素</a:t>
            </a:r>
          </a:p>
        </p:txBody>
      </p:sp>
      <p:sp>
        <p:nvSpPr>
          <p:cNvPr id="53251" name="内容占位符 2"/>
          <p:cNvSpPr>
            <a:spLocks noGrp="1"/>
          </p:cNvSpPr>
          <p:nvPr>
            <p:ph idx="1"/>
          </p:nvPr>
        </p:nvSpPr>
        <p:spPr/>
        <p:txBody>
          <a:bodyPr/>
          <a:lstStyle/>
          <a:p>
            <a:pPr eaLnBrk="1" hangingPunct="1"/>
            <a:r>
              <a:rPr lang="zh-CN" altLang="en-US" dirty="0"/>
              <a:t>一般来说，文献检索语言应具备下列三个基本要素：</a:t>
            </a:r>
          </a:p>
          <a:p>
            <a:pPr eaLnBrk="1" hangingPunct="1"/>
            <a:r>
              <a:rPr lang="en-US" altLang="zh-CN" dirty="0"/>
              <a:t>1</a:t>
            </a:r>
            <a:r>
              <a:rPr lang="zh-CN" altLang="en-US" dirty="0"/>
              <a:t>）有一套用于构词的专用字符。</a:t>
            </a:r>
            <a:endParaRPr lang="en-US" altLang="zh-CN" dirty="0"/>
          </a:p>
          <a:p>
            <a:pPr lvl="1" eaLnBrk="1" hangingPunct="1"/>
            <a:r>
              <a:rPr lang="zh-CN" altLang="en-US" dirty="0"/>
              <a:t>字符是检索语词的具体表现形式，它可以是自然语词中的规范化名词或名词性词组，也可以是具有特定含义的一套数码、字母或代码。</a:t>
            </a:r>
          </a:p>
          <a:p>
            <a:pPr eaLnBrk="1" hangingPunct="1"/>
            <a:endParaRPr lang="zh-CN" altLang="en-US"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5415"/>
    </mc:Choice>
    <mc:Fallback xmlns="">
      <p:transition spd="slow" advTm="25415"/>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a:xfrm>
            <a:off x="457200" y="1340768"/>
            <a:ext cx="8229600" cy="4525963"/>
          </a:xfrm>
        </p:spPr>
        <p:txBody>
          <a:bodyPr/>
          <a:lstStyle/>
          <a:p>
            <a:pPr eaLnBrk="1" hangingPunct="1"/>
            <a:r>
              <a:rPr lang="en-US" altLang="zh-CN" dirty="0"/>
              <a:t>2</a:t>
            </a:r>
            <a:r>
              <a:rPr lang="zh-CN" altLang="en-US" dirty="0"/>
              <a:t>）有一定数量的基本词汇，用来表述各种基本概念。</a:t>
            </a:r>
            <a:endParaRPr lang="en-US" altLang="zh-CN" dirty="0"/>
          </a:p>
          <a:p>
            <a:pPr lvl="1" eaLnBrk="1" hangingPunct="1"/>
            <a:r>
              <a:rPr lang="zh-CN" altLang="en-US" dirty="0"/>
              <a:t>基本词汇是指组成一部分类表或词表中的全部检索语词标识的总汇，如分类号码的集合就是分类语词的基本词汇，一个标识（如分类号、检索词、代码）就是一个语词。</a:t>
            </a:r>
            <a:endParaRPr lang="en-US" altLang="zh-CN" dirty="0"/>
          </a:p>
          <a:p>
            <a:pPr lvl="1" eaLnBrk="1" hangingPunct="1"/>
            <a:r>
              <a:rPr lang="zh-CN" altLang="en-US" dirty="0"/>
              <a:t>分类表、词表等可以说成是检索语词词典，是把自然语词转换成检索用语的工具。</a:t>
            </a:r>
          </a:p>
        </p:txBody>
      </p:sp>
    </p:spTree>
  </p:cSld>
  <p:clrMapOvr>
    <a:masterClrMapping/>
  </p:clrMapOvr>
  <mc:AlternateContent xmlns:mc="http://schemas.openxmlformats.org/markup-compatibility/2006" xmlns:p14="http://schemas.microsoft.com/office/powerpoint/2010/main">
    <mc:Choice Requires="p14">
      <p:transition spd="slow" p14:dur="2000" advTm="34042"/>
    </mc:Choice>
    <mc:Fallback xmlns="">
      <p:transition spd="slow" advTm="340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a:t>目  录</a:t>
            </a:r>
          </a:p>
        </p:txBody>
      </p:sp>
      <p:sp>
        <p:nvSpPr>
          <p:cNvPr id="4099" name="内容占位符 2"/>
          <p:cNvSpPr>
            <a:spLocks noGrp="1"/>
          </p:cNvSpPr>
          <p:nvPr>
            <p:ph idx="1"/>
          </p:nvPr>
        </p:nvSpPr>
        <p:spPr/>
        <p:txBody>
          <a:bodyPr/>
          <a:lstStyle/>
          <a:p>
            <a:pPr eaLnBrk="1" hangingPunct="1"/>
            <a:r>
              <a:rPr lang="en-US" altLang="zh-CN" dirty="0"/>
              <a:t>4.1</a:t>
            </a:r>
            <a:r>
              <a:rPr lang="zh-CN" altLang="en-US" dirty="0"/>
              <a:t>信息检索简介</a:t>
            </a:r>
          </a:p>
          <a:p>
            <a:pPr eaLnBrk="1" hangingPunct="1"/>
            <a:r>
              <a:rPr lang="en-US" altLang="zh-CN" dirty="0"/>
              <a:t>4.2</a:t>
            </a:r>
            <a:r>
              <a:rPr lang="zh-CN" altLang="en-US" dirty="0"/>
              <a:t>信息检索语言</a:t>
            </a:r>
            <a:endParaRPr lang="en-US" altLang="zh-CN" dirty="0"/>
          </a:p>
          <a:p>
            <a:pPr eaLnBrk="1" hangingPunct="1"/>
            <a:r>
              <a:rPr lang="en-US" altLang="zh-CN" dirty="0"/>
              <a:t>4.3</a:t>
            </a:r>
            <a:r>
              <a:rPr lang="zh-CN" altLang="en-US" dirty="0"/>
              <a:t>计算机信息检索</a:t>
            </a:r>
            <a:endParaRPr lang="en-US" altLang="zh-CN" dirty="0"/>
          </a:p>
          <a:p>
            <a:pPr eaLnBrk="1" hangingPunct="1"/>
            <a:r>
              <a:rPr lang="en-US" altLang="zh-CN" dirty="0"/>
              <a:t>4.4</a:t>
            </a:r>
            <a:r>
              <a:rPr lang="zh-CN" altLang="en-US" dirty="0"/>
              <a:t>信息检索技术的发展</a:t>
            </a:r>
            <a:endParaRPr lang="en-US" altLang="zh-CN" dirty="0"/>
          </a:p>
          <a:p>
            <a:pPr eaLnBrk="1" hangingPunct="1"/>
            <a:r>
              <a:rPr lang="zh-CN" altLang="en-US" dirty="0"/>
              <a:t>补充附：论文写作建议</a:t>
            </a:r>
            <a:endParaRPr lang="en-US" altLang="zh-CN" dirty="0"/>
          </a:p>
          <a:p>
            <a:pPr eaLnBrk="1" hangingPunct="1"/>
            <a:endParaRPr lang="zh-CN" altLang="en-US"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5558"/>
    </mc:Choice>
    <mc:Fallback xmlns="">
      <p:transition spd="slow" advTm="35558"/>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内容占位符 2"/>
          <p:cNvSpPr>
            <a:spLocks noGrp="1"/>
          </p:cNvSpPr>
          <p:nvPr>
            <p:ph idx="1"/>
          </p:nvPr>
        </p:nvSpPr>
        <p:spPr>
          <a:xfrm>
            <a:off x="457200" y="1196752"/>
            <a:ext cx="8229600" cy="4525963"/>
          </a:xfrm>
        </p:spPr>
        <p:txBody>
          <a:bodyPr/>
          <a:lstStyle/>
          <a:p>
            <a:pPr eaLnBrk="1" hangingPunct="1"/>
            <a:r>
              <a:rPr lang="en-US" altLang="zh-CN" dirty="0"/>
              <a:t>3</a:t>
            </a:r>
            <a:r>
              <a:rPr lang="zh-CN" altLang="en-US" dirty="0"/>
              <a:t>）有一套专用语法规则来表达由各种复杂概念所构成的概念标识系统。</a:t>
            </a:r>
            <a:endParaRPr lang="en-US" altLang="zh-CN" dirty="0"/>
          </a:p>
          <a:p>
            <a:pPr lvl="1" eaLnBrk="1" hangingPunct="1"/>
            <a:r>
              <a:rPr lang="zh-CN" altLang="en-US" dirty="0"/>
              <a:t>标识是对文献信息特征所做的最简洁的表述。</a:t>
            </a:r>
            <a:endParaRPr lang="en-US" altLang="zh-CN" dirty="0"/>
          </a:p>
          <a:p>
            <a:pPr lvl="1" eaLnBrk="1" hangingPunct="1"/>
            <a:r>
              <a:rPr lang="zh-CN" altLang="en-US" dirty="0"/>
              <a:t>标识系统是对全部标识按其一定的逻辑关系编排组合成的有序的整体。</a:t>
            </a:r>
            <a:endParaRPr lang="en-US" altLang="zh-CN" dirty="0"/>
          </a:p>
          <a:p>
            <a:pPr lvl="1" eaLnBrk="1" hangingPunct="1"/>
            <a:r>
              <a:rPr lang="zh-CN" altLang="en-US" dirty="0"/>
              <a:t>语法是指如何创造和运用那些标识来正确表达</a:t>
            </a:r>
            <a:r>
              <a:rPr lang="zh-CN" altLang="en-US" dirty="0">
                <a:solidFill>
                  <a:srgbClr val="FF0000"/>
                </a:solidFill>
              </a:rPr>
              <a:t>文献信息内容</a:t>
            </a:r>
            <a:r>
              <a:rPr lang="zh-CN" altLang="en-US" dirty="0"/>
              <a:t>和</a:t>
            </a:r>
            <a:r>
              <a:rPr lang="zh-CN" altLang="en-US" dirty="0">
                <a:solidFill>
                  <a:srgbClr val="FF0000"/>
                </a:solidFill>
              </a:rPr>
              <a:t>信息需求</a:t>
            </a:r>
            <a:r>
              <a:rPr lang="zh-CN" altLang="en-US" dirty="0"/>
              <a:t>，以有效地实现文献信息检索的一整套规则。</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2873"/>
    </mc:Choice>
    <mc:Fallback xmlns="">
      <p:transition spd="slow" advTm="92873"/>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z="4000" dirty="0"/>
              <a:t>信息检索语言的主要功能</a:t>
            </a:r>
          </a:p>
        </p:txBody>
      </p:sp>
      <p:sp>
        <p:nvSpPr>
          <p:cNvPr id="56323" name="内容占位符 2"/>
          <p:cNvSpPr>
            <a:spLocks noGrp="1"/>
          </p:cNvSpPr>
          <p:nvPr>
            <p:ph idx="1"/>
          </p:nvPr>
        </p:nvSpPr>
        <p:spPr/>
        <p:txBody>
          <a:bodyPr/>
          <a:lstStyle/>
          <a:p>
            <a:pPr eaLnBrk="1" hangingPunct="1"/>
            <a:r>
              <a:rPr lang="zh-CN" altLang="en-US" dirty="0"/>
              <a:t>任何一种文献检索语言，都要采取一定的方法和手段将它的各种要素按照一定的结构组合成一个有机的统一体，以便发挥其最佳功能。</a:t>
            </a:r>
            <a:endParaRPr lang="en-US" altLang="zh-CN" dirty="0"/>
          </a:p>
          <a:p>
            <a:pPr eaLnBrk="1" hangingPunct="1"/>
            <a:r>
              <a:rPr lang="zh-CN" altLang="en-US" dirty="0"/>
              <a:t>概括起来，文献检索语言的主要</a:t>
            </a:r>
            <a:r>
              <a:rPr lang="zh-CN" altLang="en-US" b="1" dirty="0"/>
              <a:t>功能</a:t>
            </a:r>
            <a:r>
              <a:rPr lang="zh-CN" altLang="en-US" dirty="0"/>
              <a:t>大致有如下四点：</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1006"/>
    </mc:Choice>
    <mc:Fallback xmlns="">
      <p:transition spd="slow" advTm="31006"/>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p:cNvSpPr>
          <p:nvPr>
            <p:ph idx="1"/>
          </p:nvPr>
        </p:nvSpPr>
        <p:spPr>
          <a:xfrm>
            <a:off x="457200" y="1268760"/>
            <a:ext cx="8229600" cy="4525963"/>
          </a:xfrm>
        </p:spPr>
        <p:txBody>
          <a:bodyPr/>
          <a:lstStyle/>
          <a:p>
            <a:pPr lvl="1" eaLnBrk="1" hangingPunct="1"/>
            <a:r>
              <a:rPr lang="zh-CN" altLang="en-US" dirty="0"/>
              <a:t>（</a:t>
            </a:r>
            <a:r>
              <a:rPr lang="en-US" altLang="zh-CN" dirty="0"/>
              <a:t>1</a:t>
            </a:r>
            <a:r>
              <a:rPr lang="zh-CN" altLang="en-US" dirty="0"/>
              <a:t>）对文献的信息内容（及某些外表特征）进行</a:t>
            </a:r>
            <a:r>
              <a:rPr lang="zh-CN" altLang="en-US" b="1" dirty="0"/>
              <a:t>标引</a:t>
            </a:r>
            <a:r>
              <a:rPr lang="zh-CN" altLang="en-US" dirty="0"/>
              <a:t>；</a:t>
            </a:r>
          </a:p>
          <a:p>
            <a:pPr lvl="1" eaLnBrk="1" hangingPunct="1"/>
            <a:r>
              <a:rPr lang="zh-CN" altLang="en-US" dirty="0"/>
              <a:t>（</a:t>
            </a:r>
            <a:r>
              <a:rPr lang="en-US" altLang="zh-CN" dirty="0"/>
              <a:t>2</a:t>
            </a:r>
            <a:r>
              <a:rPr lang="zh-CN" altLang="en-US" dirty="0"/>
              <a:t>）对内容相同、相关的信息加以集中或揭示其</a:t>
            </a:r>
            <a:r>
              <a:rPr lang="zh-CN" altLang="en-US" b="1" dirty="0"/>
              <a:t>相关性</a:t>
            </a:r>
            <a:r>
              <a:rPr lang="zh-CN" altLang="en-US" dirty="0"/>
              <a:t>；</a:t>
            </a:r>
          </a:p>
          <a:p>
            <a:pPr lvl="1" eaLnBrk="1" hangingPunct="1"/>
            <a:r>
              <a:rPr lang="zh-CN" altLang="en-US" dirty="0"/>
              <a:t>（</a:t>
            </a:r>
            <a:r>
              <a:rPr lang="en-US" altLang="zh-CN" dirty="0"/>
              <a:t>3</a:t>
            </a:r>
            <a:r>
              <a:rPr lang="zh-CN" altLang="en-US" dirty="0"/>
              <a:t>）对大量信息加以</a:t>
            </a:r>
            <a:r>
              <a:rPr lang="zh-CN" altLang="en-US" b="1" dirty="0"/>
              <a:t>系统化</a:t>
            </a:r>
            <a:r>
              <a:rPr lang="zh-CN" altLang="en-US" dirty="0"/>
              <a:t>或组织化；</a:t>
            </a:r>
          </a:p>
          <a:p>
            <a:pPr lvl="1" eaLnBrk="1" hangingPunct="1"/>
            <a:r>
              <a:rPr lang="zh-CN" altLang="en-US" dirty="0"/>
              <a:t>（</a:t>
            </a:r>
            <a:r>
              <a:rPr lang="en-US" altLang="zh-CN" dirty="0"/>
              <a:t>4</a:t>
            </a:r>
            <a:r>
              <a:rPr lang="zh-CN" altLang="en-US" dirty="0"/>
              <a:t>）便于将</a:t>
            </a:r>
            <a:r>
              <a:rPr lang="zh-CN" altLang="en-US" b="1" dirty="0"/>
              <a:t>标引用语</a:t>
            </a:r>
            <a:r>
              <a:rPr lang="zh-CN" altLang="en-US" dirty="0"/>
              <a:t>和</a:t>
            </a:r>
            <a:r>
              <a:rPr lang="zh-CN" altLang="en-US" b="1" dirty="0"/>
              <a:t>检索用语</a:t>
            </a:r>
            <a:r>
              <a:rPr lang="zh-CN" altLang="en-US" dirty="0"/>
              <a:t>进行</a:t>
            </a:r>
            <a:r>
              <a:rPr lang="zh-CN" altLang="en-US" b="1" dirty="0"/>
              <a:t>相关性比较</a:t>
            </a:r>
            <a:r>
              <a:rPr lang="zh-CN" altLang="en-US" dirty="0"/>
              <a:t>。</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9303"/>
    </mc:Choice>
    <mc:Fallback xmlns="">
      <p:transition spd="slow" advTm="89303"/>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2"/>
          <p:cNvSpPr>
            <a:spLocks noGrp="1"/>
          </p:cNvSpPr>
          <p:nvPr>
            <p:ph idx="1"/>
          </p:nvPr>
        </p:nvSpPr>
        <p:spPr>
          <a:xfrm>
            <a:off x="457200" y="1166018"/>
            <a:ext cx="8229600" cy="4525963"/>
          </a:xfrm>
        </p:spPr>
        <p:txBody>
          <a:bodyPr/>
          <a:lstStyle/>
          <a:p>
            <a:pPr eaLnBrk="1" hangingPunct="1"/>
            <a:r>
              <a:rPr lang="zh-CN" altLang="en-US" dirty="0"/>
              <a:t>下面结合文献信息检索的过程来分析文献检索语言的作用。</a:t>
            </a:r>
            <a:endParaRPr lang="en-US" altLang="zh-CN" dirty="0"/>
          </a:p>
          <a:p>
            <a:pPr eaLnBrk="1" hangingPunct="1"/>
            <a:r>
              <a:rPr lang="zh-CN" altLang="en-US" dirty="0"/>
              <a:t>文献信息检索的全过程包括信息的</a:t>
            </a:r>
            <a:r>
              <a:rPr lang="zh-CN" altLang="en-US" b="1" dirty="0"/>
              <a:t>存贮</a:t>
            </a:r>
            <a:r>
              <a:rPr lang="zh-CN" altLang="en-US" dirty="0"/>
              <a:t>和信息的</a:t>
            </a:r>
            <a:r>
              <a:rPr lang="zh-CN" altLang="en-US" b="1" dirty="0"/>
              <a:t>检索</a:t>
            </a:r>
            <a:r>
              <a:rPr lang="zh-CN" altLang="en-US" dirty="0"/>
              <a:t>两个密切联系的过程。</a:t>
            </a:r>
            <a:endParaRPr lang="en-US" altLang="zh-CN" dirty="0"/>
          </a:p>
          <a:p>
            <a:pPr lvl="1" eaLnBrk="1" hangingPunct="1"/>
            <a:r>
              <a:rPr lang="zh-CN" altLang="en-US" dirty="0"/>
              <a:t>信息存贮是指编制检索工具和建立检索系统。</a:t>
            </a:r>
            <a:endParaRPr lang="en-US" altLang="zh-CN" dirty="0"/>
          </a:p>
          <a:p>
            <a:pPr lvl="1" eaLnBrk="1" hangingPunct="1"/>
            <a:r>
              <a:rPr lang="zh-CN" altLang="en-US" dirty="0"/>
              <a:t>文献检索是指利用这些检索工具和检索系统来查找所需的信息。</a:t>
            </a:r>
            <a:endParaRPr lang="en-US" altLang="zh-CN" dirty="0"/>
          </a:p>
          <a:p>
            <a:pPr lvl="1" eaLnBrk="1" hangingPunct="1"/>
            <a:r>
              <a:rPr lang="zh-CN" altLang="en-US" dirty="0"/>
              <a:t>文献检索语言在这两个过程中的作用以及这两个过程的相互关系可用下图表示。</a:t>
            </a:r>
          </a:p>
        </p:txBody>
      </p:sp>
    </p:spTree>
  </p:cSld>
  <p:clrMapOvr>
    <a:masterClrMapping/>
  </p:clrMapOvr>
  <mc:AlternateContent xmlns:mc="http://schemas.openxmlformats.org/markup-compatibility/2006" xmlns:p14="http://schemas.microsoft.com/office/powerpoint/2010/main">
    <mc:Choice Requires="p14">
      <p:transition spd="slow" p14:dur="2000" advTm="14747"/>
    </mc:Choice>
    <mc:Fallback xmlns="">
      <p:transition spd="slow" advTm="14747"/>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图片 3" descr="IR.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8501063"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34446"/>
    </mc:Choice>
    <mc:Fallback xmlns="">
      <p:transition spd="slow" advTm="134446"/>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2"/>
          <p:cNvSpPr>
            <a:spLocks noGrp="1"/>
          </p:cNvSpPr>
          <p:nvPr>
            <p:ph idx="1"/>
          </p:nvPr>
        </p:nvSpPr>
        <p:spPr/>
        <p:txBody>
          <a:bodyPr/>
          <a:lstStyle/>
          <a:p>
            <a:pPr eaLnBrk="1" hangingPunct="1"/>
            <a:r>
              <a:rPr lang="zh-CN" altLang="en-US" dirty="0"/>
              <a:t>当</a:t>
            </a:r>
            <a:r>
              <a:rPr lang="zh-CN" altLang="en-US" b="1" dirty="0"/>
              <a:t>存贮</a:t>
            </a:r>
            <a:r>
              <a:rPr lang="zh-CN" altLang="en-US" dirty="0"/>
              <a:t>信息时：</a:t>
            </a:r>
            <a:endParaRPr lang="en-US" altLang="zh-CN" dirty="0"/>
          </a:p>
          <a:p>
            <a:pPr lvl="1" eaLnBrk="1" hangingPunct="1"/>
            <a:r>
              <a:rPr lang="zh-CN" altLang="en-US" dirty="0"/>
              <a:t>文献标引人员首先要对各种文献进行</a:t>
            </a:r>
            <a:r>
              <a:rPr lang="zh-CN" altLang="en-US" b="1" dirty="0"/>
              <a:t>主题分析</a:t>
            </a:r>
            <a:r>
              <a:rPr lang="zh-CN" altLang="en-US" dirty="0"/>
              <a:t>，即把它所包含的信息内容分析出来，使之形成若干能代表文献主题的</a:t>
            </a:r>
            <a:r>
              <a:rPr lang="zh-CN" altLang="en-US" b="1" dirty="0"/>
              <a:t>概念</a:t>
            </a:r>
            <a:r>
              <a:rPr lang="zh-CN" altLang="en-US" dirty="0"/>
              <a:t>，并用</a:t>
            </a:r>
            <a:r>
              <a:rPr lang="zh-CN" altLang="en-US" b="1" dirty="0"/>
              <a:t>文献检索语言的语词（标识）</a:t>
            </a:r>
            <a:r>
              <a:rPr lang="zh-CN" altLang="en-US" dirty="0"/>
              <a:t>把这些概念标示出来，然后纳入检索工具或检索系统。</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169"/>
    </mc:Choice>
    <mc:Fallback xmlns="">
      <p:transition spd="slow" advTm="7169"/>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内容占位符 2"/>
          <p:cNvSpPr>
            <a:spLocks noGrp="1"/>
          </p:cNvSpPr>
          <p:nvPr>
            <p:ph idx="1"/>
          </p:nvPr>
        </p:nvSpPr>
        <p:spPr/>
        <p:txBody>
          <a:bodyPr/>
          <a:lstStyle/>
          <a:p>
            <a:pPr eaLnBrk="1" hangingPunct="1"/>
            <a:r>
              <a:rPr lang="zh-CN" altLang="en-US" dirty="0"/>
              <a:t>当检索文献信息时：</a:t>
            </a:r>
            <a:endParaRPr lang="en-US" altLang="zh-CN" dirty="0"/>
          </a:p>
          <a:p>
            <a:pPr lvl="1" eaLnBrk="1" hangingPunct="1"/>
            <a:r>
              <a:rPr lang="zh-CN" altLang="en-US" dirty="0"/>
              <a:t>检索人员首先对检索课题进行</a:t>
            </a:r>
            <a:r>
              <a:rPr lang="zh-CN" altLang="en-US" b="1" dirty="0"/>
              <a:t>主题分析</a:t>
            </a:r>
            <a:r>
              <a:rPr lang="zh-CN" altLang="en-US" dirty="0"/>
              <a:t>，即把它所涉及的检索范围明确起来，使之形成若干能代表信息需求的</a:t>
            </a:r>
            <a:r>
              <a:rPr lang="zh-CN" altLang="en-US" b="1" dirty="0"/>
              <a:t>概念</a:t>
            </a:r>
            <a:r>
              <a:rPr lang="zh-CN" altLang="en-US" dirty="0"/>
              <a:t>，并把这些概念转换成</a:t>
            </a:r>
            <a:r>
              <a:rPr lang="zh-CN" altLang="en-US" b="1" dirty="0"/>
              <a:t>文献检索语言的语词（标识</a:t>
            </a:r>
            <a:r>
              <a:rPr lang="zh-CN" altLang="en-US" dirty="0"/>
              <a:t>），然后从检索工具或检索系统中</a:t>
            </a:r>
            <a:r>
              <a:rPr lang="zh-CN" altLang="en-US" b="1" dirty="0"/>
              <a:t>查找</a:t>
            </a:r>
            <a:r>
              <a:rPr lang="zh-CN" altLang="en-US" dirty="0"/>
              <a:t>用该语词标引的文献，从而找到包含所需信息的文献。</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183"/>
    </mc:Choice>
    <mc:Fallback xmlns="">
      <p:transition spd="slow" advTm="9183"/>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457200" y="1052736"/>
            <a:ext cx="8229600" cy="4525963"/>
          </a:xfrm>
        </p:spPr>
        <p:txBody>
          <a:bodyPr/>
          <a:lstStyle/>
          <a:p>
            <a:pPr eaLnBrk="1" hangingPunct="1"/>
            <a:r>
              <a:rPr lang="zh-CN" altLang="en-US" dirty="0"/>
              <a:t>可见，</a:t>
            </a:r>
            <a:r>
              <a:rPr lang="zh-CN" altLang="en-US" b="1" dirty="0"/>
              <a:t>文献检索语言</a:t>
            </a:r>
            <a:r>
              <a:rPr lang="zh-CN" altLang="en-US" dirty="0"/>
              <a:t>是文献信息检索系统的重要组成部分，起着</a:t>
            </a:r>
            <a:r>
              <a:rPr lang="zh-CN" altLang="en-US" b="1" dirty="0"/>
              <a:t>语言保障</a:t>
            </a:r>
            <a:r>
              <a:rPr lang="zh-CN" altLang="en-US" dirty="0"/>
              <a:t>的作用，是</a:t>
            </a:r>
            <a:r>
              <a:rPr lang="zh-CN" altLang="en-US" b="1" dirty="0"/>
              <a:t>沟通</a:t>
            </a:r>
            <a:r>
              <a:rPr lang="zh-CN" altLang="en-US" dirty="0"/>
              <a:t>信息的存贮和检索两个过程，标引人员和检索人员双方思想的</a:t>
            </a:r>
            <a:r>
              <a:rPr lang="zh-CN" altLang="en-US" b="1" dirty="0"/>
              <a:t>桥梁</a:t>
            </a:r>
            <a:r>
              <a:rPr lang="zh-CN" altLang="en-US" dirty="0"/>
              <a:t>。</a:t>
            </a:r>
            <a:endParaRPr lang="en-US" altLang="zh-CN" dirty="0"/>
          </a:p>
          <a:p>
            <a:pPr eaLnBrk="1" hangingPunct="1"/>
            <a:r>
              <a:rPr lang="zh-CN" altLang="en-US" dirty="0"/>
              <a:t>否则，很难使标引人员对文献信息内容的表达（标引用语）和检索人员对相同内容的信息需求的表达（检索用语）取得一致，信息检索也就不可能顺利实现，甚至根本不能实现。</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7018"/>
    </mc:Choice>
    <mc:Fallback xmlns="">
      <p:transition spd="slow" advTm="67018"/>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zh-CN" altLang="en-US" dirty="0"/>
              <a:t>文献检索语言的特点</a:t>
            </a:r>
          </a:p>
        </p:txBody>
      </p:sp>
      <p:sp>
        <p:nvSpPr>
          <p:cNvPr id="63491" name="内容占位符 2"/>
          <p:cNvSpPr>
            <a:spLocks noGrp="1"/>
          </p:cNvSpPr>
          <p:nvPr>
            <p:ph idx="1"/>
          </p:nvPr>
        </p:nvSpPr>
        <p:spPr/>
        <p:txBody>
          <a:bodyPr/>
          <a:lstStyle/>
          <a:p>
            <a:pPr eaLnBrk="1" hangingPunct="1"/>
            <a:r>
              <a:rPr lang="zh-CN" altLang="en-US" dirty="0"/>
              <a:t>文献检索语言作为文献信息检索</a:t>
            </a:r>
            <a:r>
              <a:rPr lang="zh-CN" altLang="en-US" b="1" dirty="0"/>
              <a:t>专用语言</a:t>
            </a:r>
            <a:r>
              <a:rPr lang="zh-CN" altLang="en-US" dirty="0"/>
              <a:t>的特点</a:t>
            </a:r>
            <a:r>
              <a:rPr lang="zh-CN" altLang="en-US" dirty="0">
                <a:sym typeface="Wingdings" panose="05000000000000000000" pitchFamily="2" charset="2"/>
              </a:rPr>
              <a:t>（与功能对应）</a:t>
            </a:r>
            <a:endParaRPr lang="en-US" altLang="zh-CN" dirty="0"/>
          </a:p>
          <a:p>
            <a:pPr lvl="1" eaLnBrk="1" hangingPunct="1"/>
            <a:r>
              <a:rPr lang="zh-CN" altLang="en-US" dirty="0"/>
              <a:t>能简单明白又能比较专指地表达文献及检索课题的主题概念。</a:t>
            </a:r>
            <a:endParaRPr lang="en-US" altLang="zh-CN" dirty="0"/>
          </a:p>
          <a:p>
            <a:pPr lvl="1" eaLnBrk="1" hangingPunct="1"/>
            <a:r>
              <a:rPr lang="zh-CN" altLang="en-US" dirty="0"/>
              <a:t>容易将概念进行系统排列。</a:t>
            </a:r>
            <a:endParaRPr lang="en-US" altLang="zh-CN" dirty="0"/>
          </a:p>
          <a:p>
            <a:pPr lvl="1" eaLnBrk="1" hangingPunct="1"/>
            <a:r>
              <a:rPr lang="zh-CN" altLang="en-US" dirty="0"/>
              <a:t>在检索时便于将标引用语和检索用语进行相关性比较。</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41646"/>
    </mc:Choice>
    <mc:Fallback xmlns="">
      <p:transition spd="slow" advTm="41646"/>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6368" y="980728"/>
            <a:ext cx="8291264" cy="4525963"/>
          </a:xfrm>
        </p:spPr>
        <p:txBody>
          <a:bodyPr/>
          <a:lstStyle/>
          <a:p>
            <a:r>
              <a:rPr lang="zh-CN" altLang="en-US" b="1" dirty="0"/>
              <a:t>语词与概念一一对应：</a:t>
            </a:r>
            <a:endParaRPr lang="en-US" altLang="zh-CN" b="1" dirty="0"/>
          </a:p>
          <a:p>
            <a:pPr lvl="1"/>
            <a:r>
              <a:rPr lang="zh-CN" altLang="en-US" dirty="0"/>
              <a:t>排除了</a:t>
            </a:r>
            <a:r>
              <a:rPr lang="zh-CN" altLang="en-US" u="sng" dirty="0"/>
              <a:t>多词一义、一词多义和词义含糊</a:t>
            </a:r>
            <a:r>
              <a:rPr lang="zh-CN" altLang="en-US" dirty="0"/>
              <a:t>的现象</a:t>
            </a:r>
            <a:endParaRPr lang="en-US" altLang="zh-CN" dirty="0"/>
          </a:p>
          <a:p>
            <a:pPr lvl="1"/>
            <a:r>
              <a:rPr lang="zh-CN" altLang="en-US" dirty="0"/>
              <a:t>能显示出概念之间的相互关系（全同、全异、交叉、包含、包含于）</a:t>
            </a:r>
            <a:endParaRPr lang="en-US" altLang="zh-CN" dirty="0"/>
          </a:p>
          <a:p>
            <a:pPr lvl="1"/>
            <a:r>
              <a:rPr lang="zh-CN" altLang="en-US" dirty="0"/>
              <a:t>能帮助信息检索人员全、准、快地检索到含有所需信息的文献。</a:t>
            </a:r>
            <a:endParaRPr lang="en-US" altLang="zh-CN" dirty="0"/>
          </a:p>
          <a:p>
            <a:r>
              <a:rPr lang="zh-CN" altLang="en-US" dirty="0"/>
              <a:t>可见，文献检索语言对提高信息检索效率，特别是查全率和查准率具有重要的作用。</a:t>
            </a:r>
            <a:endParaRPr lang="en-US" altLang="zh-CN" dirty="0"/>
          </a:p>
          <a:p>
            <a:r>
              <a:rPr lang="zh-CN" altLang="en-US" dirty="0"/>
              <a:t>下面介绍三个例子。</a:t>
            </a:r>
          </a:p>
          <a:p>
            <a:endParaRPr lang="zh-CN" altLang="en-US" dirty="0"/>
          </a:p>
        </p:txBody>
      </p:sp>
    </p:spTree>
    <p:extLst>
      <p:ext uri="{BB962C8B-B14F-4D97-AF65-F5344CB8AC3E}">
        <p14:creationId xmlns:p14="http://schemas.microsoft.com/office/powerpoint/2010/main" val="1618320159"/>
      </p:ext>
    </p:extLst>
  </p:cSld>
  <p:clrMapOvr>
    <a:masterClrMapping/>
  </p:clrMapOvr>
  <mc:AlternateContent xmlns:mc="http://schemas.openxmlformats.org/markup-compatibility/2006" xmlns:p14="http://schemas.microsoft.com/office/powerpoint/2010/main">
    <mc:Choice Requires="p14">
      <p:transition spd="slow" p14:dur="2000" advTm="192287"/>
    </mc:Choice>
    <mc:Fallback xmlns="">
      <p:transition spd="slow" advTm="19228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a:t>4.1</a:t>
            </a:r>
            <a:r>
              <a:rPr lang="zh-CN" altLang="en-US"/>
              <a:t>信息检索简介</a:t>
            </a:r>
          </a:p>
        </p:txBody>
      </p:sp>
      <p:sp>
        <p:nvSpPr>
          <p:cNvPr id="3" name="内容占位符 2"/>
          <p:cNvSpPr>
            <a:spLocks noGrp="1"/>
          </p:cNvSpPr>
          <p:nvPr>
            <p:ph idx="1"/>
          </p:nvPr>
        </p:nvSpPr>
        <p:spPr/>
        <p:txBody>
          <a:bodyPr rtlCol="0">
            <a:normAutofit/>
          </a:bodyPr>
          <a:lstStyle/>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.1 </a:t>
            </a:r>
            <a:r>
              <a:rPr lang="en-US" u="sng" dirty="0" err="1">
                <a:solidFill>
                  <a:schemeClr val="tx1">
                    <a:lumMod val="95000"/>
                    <a:lumOff val="5000"/>
                  </a:schemeClr>
                </a:solidFill>
                <a:hlinkClick r:id="" action="ppaction://hlinkfile"/>
              </a:rPr>
              <a:t>信息检索的概念</a:t>
            </a:r>
            <a:endParaRPr lang="zh-CN" altLang="en-US" dirty="0">
              <a:solidFill>
                <a:schemeClr val="tx1">
                  <a:lumMod val="95000"/>
                  <a:lumOff val="5000"/>
                </a:schemeClr>
              </a:solidFill>
            </a:endParaRPr>
          </a:p>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.2 </a:t>
            </a:r>
            <a:r>
              <a:rPr lang="en-US" u="sng" dirty="0" err="1">
                <a:solidFill>
                  <a:schemeClr val="tx1">
                    <a:lumMod val="95000"/>
                    <a:lumOff val="5000"/>
                  </a:schemeClr>
                </a:solidFill>
                <a:hlinkClick r:id="" action="ppaction://hlinkfile"/>
              </a:rPr>
              <a:t>信息检索的产生和发展</a:t>
            </a:r>
            <a:endParaRPr lang="zh-CN" altLang="en-US" dirty="0">
              <a:solidFill>
                <a:schemeClr val="tx1">
                  <a:lumMod val="95000"/>
                  <a:lumOff val="5000"/>
                </a:schemeClr>
              </a:solidFill>
            </a:endParaRPr>
          </a:p>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.3 </a:t>
            </a:r>
            <a:r>
              <a:rPr lang="en-US" u="sng" dirty="0" err="1">
                <a:solidFill>
                  <a:schemeClr val="tx1">
                    <a:lumMod val="95000"/>
                    <a:lumOff val="5000"/>
                  </a:schemeClr>
                </a:solidFill>
                <a:hlinkClick r:id="" action="ppaction://hlinkfile"/>
              </a:rPr>
              <a:t>信息检索的效果评价</a:t>
            </a:r>
            <a:endParaRPr lang="zh-CN" altLang="en-US"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9135"/>
    </mc:Choice>
    <mc:Fallback xmlns="">
      <p:transition spd="slow" advTm="19135"/>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r>
              <a:rPr lang="en-US" altLang="zh-CN"/>
              <a:t>《</a:t>
            </a:r>
            <a:r>
              <a:rPr lang="zh-CN" altLang="en-US"/>
              <a:t>中国图书馆图书分类法</a:t>
            </a:r>
            <a:r>
              <a:rPr lang="en-US" altLang="zh-CN"/>
              <a:t>》</a:t>
            </a:r>
            <a:endParaRPr lang="zh-CN" altLang="en-US"/>
          </a:p>
        </p:txBody>
      </p:sp>
      <p:sp>
        <p:nvSpPr>
          <p:cNvPr id="80899" name="内容占位符 2"/>
          <p:cNvSpPr>
            <a:spLocks noGrp="1"/>
          </p:cNvSpPr>
          <p:nvPr>
            <p:ph idx="1"/>
          </p:nvPr>
        </p:nvSpPr>
        <p:spPr>
          <a:xfrm>
            <a:off x="428625" y="1571625"/>
            <a:ext cx="8229600" cy="4737695"/>
          </a:xfrm>
        </p:spPr>
        <p:txBody>
          <a:bodyPr/>
          <a:lstStyle/>
          <a:p>
            <a:pPr eaLnBrk="1" hangingPunct="1"/>
            <a:r>
              <a:rPr lang="zh-CN" altLang="en-US" sz="2400" dirty="0"/>
              <a:t>简称</a:t>
            </a:r>
            <a:r>
              <a:rPr lang="en-US" altLang="zh-CN" sz="2400" dirty="0"/>
              <a:t>《</a:t>
            </a:r>
            <a:r>
              <a:rPr lang="zh-CN" altLang="en-US" sz="2400" dirty="0"/>
              <a:t>中图法</a:t>
            </a:r>
            <a:r>
              <a:rPr lang="en-US" altLang="zh-CN" sz="2400" dirty="0"/>
              <a:t>》</a:t>
            </a:r>
            <a:r>
              <a:rPr lang="zh-CN" altLang="en-US" sz="2400" dirty="0"/>
              <a:t>，是我国图书信息界最常用、普及范围最广的一部大型文献分类法。它是北京图书馆等组织全国力量编辑而成。</a:t>
            </a:r>
            <a:endParaRPr lang="en-US" altLang="zh-CN" sz="2400" dirty="0"/>
          </a:p>
          <a:p>
            <a:pPr eaLnBrk="1" hangingPunct="1"/>
            <a:r>
              <a:rPr lang="zh-CN" altLang="en-US" sz="2400" dirty="0"/>
              <a:t>由</a:t>
            </a:r>
            <a:r>
              <a:rPr lang="en-US" altLang="zh-CN" sz="2400" dirty="0"/>
              <a:t>5</a:t>
            </a:r>
            <a:r>
              <a:rPr lang="zh-CN" altLang="en-US" sz="2400" dirty="0"/>
              <a:t>大部类、</a:t>
            </a:r>
            <a:r>
              <a:rPr lang="en-US" altLang="zh-CN" sz="2400" dirty="0"/>
              <a:t>22</a:t>
            </a:r>
            <a:r>
              <a:rPr lang="zh-CN" altLang="en-US" sz="2400" dirty="0"/>
              <a:t>个大类、</a:t>
            </a:r>
            <a:r>
              <a:rPr lang="en-US" altLang="zh-CN" sz="2400" dirty="0"/>
              <a:t>6</a:t>
            </a:r>
            <a:r>
              <a:rPr lang="zh-CN" altLang="en-US" sz="2400" dirty="0"/>
              <a:t>个总论复分表、</a:t>
            </a:r>
            <a:r>
              <a:rPr lang="en-US" altLang="zh-CN" sz="2400" dirty="0"/>
              <a:t>30</a:t>
            </a:r>
            <a:r>
              <a:rPr lang="zh-CN" altLang="en-US" sz="2400" dirty="0"/>
              <a:t>多个专类复分表、</a:t>
            </a:r>
            <a:r>
              <a:rPr lang="en-US" altLang="zh-CN" sz="2400" dirty="0"/>
              <a:t>4</a:t>
            </a:r>
            <a:r>
              <a:rPr lang="zh-CN" altLang="en-US" sz="2400" dirty="0"/>
              <a:t>万余条类目，组成了一个完善的分类体系。</a:t>
            </a:r>
            <a:endParaRPr lang="en-US" altLang="zh-CN" sz="2400" dirty="0"/>
          </a:p>
          <a:p>
            <a:pPr eaLnBrk="1" hangingPunct="1"/>
            <a:r>
              <a:rPr lang="zh-CN" altLang="en-US" sz="2400" dirty="0"/>
              <a:t>为体现整部分类法的指导思想，把马克思主义、列宁主义、毛泽东思想作为一个基本类列于首位，哲学、社会科学、自然科学分别按其知识的逻辑关系列为第二、第三、第四部类，最后一个部类为综合性图书。</a:t>
            </a:r>
            <a:endParaRPr lang="en-US" altLang="zh-CN" sz="2400" dirty="0"/>
          </a:p>
          <a:p>
            <a:pPr eaLnBrk="1" hangingPunct="1"/>
            <a:r>
              <a:rPr lang="zh-CN" altLang="en-US" sz="2400" dirty="0"/>
              <a:t>标记制度采用汉语拼音字母与阿拉伯数字相结合的混合小数层累制，以字母的顺序反映大类序列。例如：</a:t>
            </a:r>
          </a:p>
        </p:txBody>
      </p:sp>
    </p:spTree>
  </p:cSld>
  <p:clrMapOvr>
    <a:masterClrMapping/>
  </p:clrMapOvr>
  <mc:AlternateContent xmlns:mc="http://schemas.openxmlformats.org/markup-compatibility/2006" xmlns:p14="http://schemas.microsoft.com/office/powerpoint/2010/main">
    <mc:Choice Requires="p14">
      <p:transition spd="slow" p14:dur="2000" advTm="86264"/>
    </mc:Choice>
    <mc:Fallback xmlns="">
      <p:transition spd="slow" advTm="86264"/>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内容占位符 2"/>
          <p:cNvSpPr>
            <a:spLocks noGrp="1"/>
          </p:cNvSpPr>
          <p:nvPr>
            <p:ph idx="1"/>
          </p:nvPr>
        </p:nvSpPr>
        <p:spPr/>
        <p:txBody>
          <a:bodyPr/>
          <a:lstStyle/>
          <a:p>
            <a:pPr eaLnBrk="1" hangingPunct="1"/>
            <a:r>
              <a:rPr lang="en-US" altLang="zh-CN" sz="2400"/>
              <a:t>T</a:t>
            </a:r>
            <a:r>
              <a:rPr lang="zh-CN" altLang="en-US" sz="2400"/>
              <a:t>　工业技术　　　　　　　　（一级类目）</a:t>
            </a:r>
            <a:r>
              <a:rPr lang="en-US" altLang="zh-CN" sz="2400"/>
              <a:t> </a:t>
            </a:r>
            <a:endParaRPr lang="zh-CN" altLang="en-US" sz="2400"/>
          </a:p>
          <a:p>
            <a:pPr eaLnBrk="1" hangingPunct="1"/>
            <a:r>
              <a:rPr lang="zh-CN" altLang="en-US" sz="2400"/>
              <a:t>　　</a:t>
            </a:r>
            <a:r>
              <a:rPr lang="en-US" altLang="zh-CN" sz="2400"/>
              <a:t>TP</a:t>
            </a:r>
            <a:r>
              <a:rPr lang="zh-CN" altLang="en-US" sz="2400"/>
              <a:t>　　自动化技术、计算机技术　（二级类目）</a:t>
            </a:r>
            <a:r>
              <a:rPr lang="en-US" altLang="zh-CN" sz="2400"/>
              <a:t> </a:t>
            </a:r>
            <a:endParaRPr lang="zh-CN" altLang="en-US" sz="2400"/>
          </a:p>
          <a:p>
            <a:pPr eaLnBrk="1" hangingPunct="1"/>
            <a:r>
              <a:rPr lang="zh-CN" altLang="en-US" sz="2400"/>
              <a:t>　　</a:t>
            </a:r>
            <a:r>
              <a:rPr lang="en-US" altLang="zh-CN" sz="2400"/>
              <a:t>TP3</a:t>
            </a:r>
            <a:r>
              <a:rPr lang="zh-CN" altLang="en-US" sz="2400"/>
              <a:t>　　　计算技术、计算机技术　　（三级类目）</a:t>
            </a:r>
            <a:r>
              <a:rPr lang="en-US" altLang="zh-CN" sz="2400"/>
              <a:t> </a:t>
            </a:r>
            <a:endParaRPr lang="zh-CN" altLang="en-US" sz="2400"/>
          </a:p>
          <a:p>
            <a:pPr eaLnBrk="1" hangingPunct="1"/>
            <a:r>
              <a:rPr lang="zh-CN" altLang="en-US" sz="2400"/>
              <a:t>　　</a:t>
            </a:r>
            <a:r>
              <a:rPr lang="en-US" altLang="zh-CN" sz="2400"/>
              <a:t>TP33</a:t>
            </a:r>
            <a:r>
              <a:rPr lang="zh-CN" altLang="en-US" sz="2400"/>
              <a:t>　　　　电子数字计算机　　　　　（四级类目）</a:t>
            </a:r>
            <a:r>
              <a:rPr lang="en-US" altLang="zh-CN" sz="2400"/>
              <a:t> </a:t>
            </a:r>
            <a:endParaRPr lang="zh-CN" altLang="en-US" sz="2400"/>
          </a:p>
          <a:p>
            <a:pPr eaLnBrk="1" hangingPunct="1"/>
            <a:r>
              <a:rPr lang="zh-CN" altLang="en-US" sz="2400"/>
              <a:t>　　</a:t>
            </a:r>
            <a:r>
              <a:rPr lang="en-US" altLang="zh-CN" sz="2400"/>
              <a:t>TP331</a:t>
            </a:r>
            <a:r>
              <a:rPr lang="zh-CN" altLang="en-US" sz="2400"/>
              <a:t>　　基本电路　　　　　　（五级类目）</a:t>
            </a:r>
            <a:r>
              <a:rPr lang="en-US" altLang="zh-CN" sz="2400"/>
              <a:t> </a:t>
            </a:r>
            <a:endParaRPr lang="zh-CN" altLang="en-US" sz="2400"/>
          </a:p>
          <a:p>
            <a:pPr eaLnBrk="1" hangingPunct="1"/>
            <a:r>
              <a:rPr lang="zh-CN" altLang="en-US" sz="2400"/>
              <a:t>　　</a:t>
            </a:r>
            <a:r>
              <a:rPr lang="en-US" altLang="zh-CN" sz="2400"/>
              <a:t>TP331.1</a:t>
            </a:r>
            <a:r>
              <a:rPr lang="zh-CN" altLang="en-US" sz="2400"/>
              <a:t>　　　逻辑电路　　　　　　（六级类目）</a:t>
            </a:r>
            <a:r>
              <a:rPr lang="en-US" altLang="zh-CN" sz="2400"/>
              <a:t> </a:t>
            </a:r>
            <a:endParaRPr lang="zh-CN" altLang="en-US" sz="2400"/>
          </a:p>
          <a:p>
            <a:pPr eaLnBrk="1" hangingPunct="1"/>
            <a:r>
              <a:rPr lang="zh-CN" altLang="en-US" sz="2400"/>
              <a:t>　　</a:t>
            </a:r>
            <a:r>
              <a:rPr lang="en-US" altLang="zh-CN" sz="2400"/>
              <a:t>TP331.11</a:t>
            </a:r>
            <a:r>
              <a:rPr lang="zh-CN" altLang="en-US" sz="2400"/>
              <a:t>　　　　集成化逻辑电路　　　（七级类目）</a:t>
            </a:r>
            <a:r>
              <a:rPr lang="en-US" altLang="zh-CN" sz="2400"/>
              <a:t> </a:t>
            </a:r>
            <a:endParaRPr lang="zh-CN" altLang="en-US" sz="2400"/>
          </a:p>
          <a:p>
            <a:pPr eaLnBrk="1" hangingPunct="1"/>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advTm="30989"/>
    </mc:Choice>
    <mc:Fallback xmlns="">
      <p:transition spd="slow" advTm="30989"/>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eaLnBrk="1" hangingPunct="1"/>
            <a:r>
              <a:rPr lang="zh-CN" altLang="en-US"/>
              <a:t>叙词检索语言</a:t>
            </a:r>
          </a:p>
        </p:txBody>
      </p:sp>
      <p:sp>
        <p:nvSpPr>
          <p:cNvPr id="82947" name="内容占位符 2"/>
          <p:cNvSpPr>
            <a:spLocks noGrp="1"/>
          </p:cNvSpPr>
          <p:nvPr>
            <p:ph idx="1"/>
          </p:nvPr>
        </p:nvSpPr>
        <p:spPr>
          <a:xfrm>
            <a:off x="457200" y="1417638"/>
            <a:ext cx="8229600" cy="4525963"/>
          </a:xfrm>
        </p:spPr>
        <p:txBody>
          <a:bodyPr/>
          <a:lstStyle/>
          <a:p>
            <a:pPr eaLnBrk="1" hangingPunct="1"/>
            <a:r>
              <a:rPr lang="zh-CN" altLang="en-US" dirty="0"/>
              <a:t>是应用较广的主题检索语言之一，以规范化的名词为基础，吸收了多种检索语言的原理和方法而综合形成的。</a:t>
            </a:r>
            <a:endParaRPr lang="en-US" altLang="zh-CN" dirty="0"/>
          </a:p>
          <a:p>
            <a:pPr eaLnBrk="1" hangingPunct="1"/>
            <a:r>
              <a:rPr lang="zh-CN" altLang="en-US" dirty="0"/>
              <a:t>采用单元概念的规范化语词的组配来对文献主题进行描述，概念组配是它的主要特征。</a:t>
            </a:r>
            <a:endParaRPr lang="en-US" altLang="zh-CN" dirty="0"/>
          </a:p>
          <a:p>
            <a:pPr eaLnBrk="1" hangingPunct="1"/>
            <a:r>
              <a:rPr lang="zh-CN" altLang="en-US" dirty="0"/>
              <a:t>以逻辑与运算为例，其符号为</a:t>
            </a:r>
            <a:r>
              <a:rPr lang="en-US" altLang="zh-CN" dirty="0"/>
              <a:t>“AND”</a:t>
            </a:r>
            <a:r>
              <a:rPr lang="zh-CN" altLang="en-US" dirty="0"/>
              <a:t>，主要用于概念上具有交叉、限定关系的两个或多个叙词之间的运算。</a:t>
            </a:r>
          </a:p>
        </p:txBody>
      </p:sp>
    </p:spTree>
  </p:cSld>
  <p:clrMapOvr>
    <a:masterClrMapping/>
  </p:clrMapOvr>
  <mc:AlternateContent xmlns:mc="http://schemas.openxmlformats.org/markup-compatibility/2006" xmlns:p14="http://schemas.microsoft.com/office/powerpoint/2010/main">
    <mc:Choice Requires="p14">
      <p:transition spd="slow" p14:dur="2000" advTm="43190"/>
    </mc:Choice>
    <mc:Fallback xmlns="">
      <p:transition spd="slow" advTm="4319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pPr eaLnBrk="1" hangingPunct="1"/>
            <a:r>
              <a:rPr lang="zh-CN" altLang="en-US" dirty="0"/>
              <a:t>概念组配示例</a:t>
            </a:r>
          </a:p>
        </p:txBody>
      </p:sp>
      <p:sp>
        <p:nvSpPr>
          <p:cNvPr id="83971" name="内容占位符 2"/>
          <p:cNvSpPr>
            <a:spLocks noGrp="1"/>
          </p:cNvSpPr>
          <p:nvPr>
            <p:ph idx="1"/>
          </p:nvPr>
        </p:nvSpPr>
        <p:spPr>
          <a:xfrm>
            <a:off x="487110" y="1417638"/>
            <a:ext cx="8229600" cy="4525963"/>
          </a:xfrm>
        </p:spPr>
        <p:txBody>
          <a:bodyPr/>
          <a:lstStyle/>
          <a:p>
            <a:pPr eaLnBrk="1" hangingPunct="1"/>
            <a:r>
              <a:rPr lang="zh-CN" altLang="en-US" dirty="0"/>
              <a:t>例如某文献系统中含有叙词“图书馆”的文献有：</a:t>
            </a:r>
            <a:r>
              <a:rPr lang="en-US" altLang="zh-CN" dirty="0"/>
              <a:t>2</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8</a:t>
            </a:r>
            <a:r>
              <a:rPr lang="zh-CN" altLang="en-US" dirty="0"/>
              <a:t>，</a:t>
            </a:r>
            <a:r>
              <a:rPr lang="en-US" altLang="zh-CN" dirty="0"/>
              <a:t>17</a:t>
            </a:r>
            <a:r>
              <a:rPr lang="zh-CN" altLang="en-US" dirty="0"/>
              <a:t>，</a:t>
            </a:r>
            <a:r>
              <a:rPr lang="en-US" altLang="zh-CN" dirty="0"/>
              <a:t>21</a:t>
            </a:r>
            <a:r>
              <a:rPr lang="zh-CN" altLang="en-US" dirty="0"/>
              <a:t>（数字表示文献号，下同）；含有叙词“信息服务”的文献有：</a:t>
            </a:r>
            <a:r>
              <a:rPr lang="en-US" altLang="zh-CN" dirty="0"/>
              <a:t>2</a:t>
            </a:r>
            <a:r>
              <a:rPr lang="zh-CN" altLang="en-US" dirty="0"/>
              <a:t>，</a:t>
            </a:r>
            <a:r>
              <a:rPr lang="en-US" altLang="zh-CN" dirty="0"/>
              <a:t>3</a:t>
            </a:r>
            <a:r>
              <a:rPr lang="zh-CN" altLang="en-US" dirty="0"/>
              <a:t>，</a:t>
            </a:r>
            <a:r>
              <a:rPr lang="en-US" altLang="zh-CN" dirty="0"/>
              <a:t>5</a:t>
            </a:r>
            <a:r>
              <a:rPr lang="zh-CN" altLang="en-US" dirty="0"/>
              <a:t>，</a:t>
            </a:r>
            <a:r>
              <a:rPr lang="en-US" altLang="zh-CN" dirty="0"/>
              <a:t>9</a:t>
            </a:r>
            <a:r>
              <a:rPr lang="zh-CN" altLang="en-US" dirty="0"/>
              <a:t>，</a:t>
            </a:r>
            <a:r>
              <a:rPr lang="en-US" altLang="zh-CN" dirty="0"/>
              <a:t>16</a:t>
            </a:r>
            <a:r>
              <a:rPr lang="zh-CN" altLang="en-US" dirty="0"/>
              <a:t>，</a:t>
            </a:r>
            <a:r>
              <a:rPr lang="en-US" altLang="zh-CN" dirty="0"/>
              <a:t>17</a:t>
            </a:r>
            <a:r>
              <a:rPr lang="zh-CN" altLang="en-US" dirty="0"/>
              <a:t>，</a:t>
            </a:r>
            <a:r>
              <a:rPr lang="en-US" altLang="zh-CN" dirty="0"/>
              <a:t>20</a:t>
            </a:r>
            <a:r>
              <a:rPr lang="zh-CN" altLang="en-US" dirty="0"/>
              <a:t>。要求检索出“图书馆信息服务”的文献，可用逻辑与运算表达：</a:t>
            </a:r>
          </a:p>
          <a:p>
            <a:pPr eaLnBrk="1" hangingPunct="1"/>
            <a:r>
              <a:rPr lang="en-US" altLang="zh-CN" dirty="0"/>
              <a:t>“</a:t>
            </a:r>
            <a:r>
              <a:rPr lang="zh-CN" altLang="en-US" dirty="0"/>
              <a:t>图书馆</a:t>
            </a:r>
            <a:r>
              <a:rPr lang="en-US" altLang="zh-CN" dirty="0"/>
              <a:t>”AND“</a:t>
            </a:r>
            <a:r>
              <a:rPr lang="zh-CN" altLang="en-US" dirty="0"/>
              <a:t>信息服务</a:t>
            </a:r>
            <a:r>
              <a:rPr lang="en-US" altLang="zh-CN" dirty="0"/>
              <a:t>”=2</a:t>
            </a:r>
            <a:r>
              <a:rPr lang="zh-CN" altLang="en-US" dirty="0"/>
              <a:t>，</a:t>
            </a:r>
            <a:r>
              <a:rPr lang="en-US" altLang="zh-CN" dirty="0"/>
              <a:t>5</a:t>
            </a:r>
            <a:r>
              <a:rPr lang="zh-CN" altLang="en-US" dirty="0"/>
              <a:t>，</a:t>
            </a:r>
            <a:r>
              <a:rPr lang="en-US" altLang="zh-CN" dirty="0"/>
              <a:t>17 </a:t>
            </a:r>
            <a:endParaRPr lang="zh-CN" altLang="en-US" dirty="0"/>
          </a:p>
          <a:p>
            <a:pPr eaLnBrk="1" hangingPunct="1"/>
            <a:r>
              <a:rPr lang="zh-CN" altLang="en-US" dirty="0"/>
              <a:t>结果说明在文献</a:t>
            </a:r>
            <a:r>
              <a:rPr lang="en-US" altLang="zh-CN" dirty="0"/>
              <a:t>2</a:t>
            </a:r>
            <a:r>
              <a:rPr lang="zh-CN" altLang="en-US" dirty="0"/>
              <a:t>，</a:t>
            </a:r>
            <a:r>
              <a:rPr lang="en-US" altLang="zh-CN" dirty="0"/>
              <a:t>5</a:t>
            </a:r>
            <a:r>
              <a:rPr lang="zh-CN" altLang="en-US" dirty="0"/>
              <a:t>，</a:t>
            </a:r>
            <a:r>
              <a:rPr lang="en-US" altLang="zh-CN" dirty="0"/>
              <a:t>17</a:t>
            </a:r>
            <a:r>
              <a:rPr lang="zh-CN" altLang="en-US" dirty="0"/>
              <a:t>中含有叙词“图书馆信息服务”。</a:t>
            </a:r>
          </a:p>
        </p:txBody>
      </p:sp>
    </p:spTree>
  </p:cSld>
  <p:clrMapOvr>
    <a:masterClrMapping/>
  </p:clrMapOvr>
  <mc:AlternateContent xmlns:mc="http://schemas.openxmlformats.org/markup-compatibility/2006" xmlns:p14="http://schemas.microsoft.com/office/powerpoint/2010/main">
    <mc:Choice Requires="p14">
      <p:transition spd="slow" p14:dur="2000" advTm="69559"/>
    </mc:Choice>
    <mc:Fallback xmlns="">
      <p:transition spd="slow" advTm="69559"/>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pPr eaLnBrk="1" hangingPunct="1"/>
            <a:r>
              <a:rPr lang="zh-CN" altLang="en-US"/>
              <a:t>引文检索语言</a:t>
            </a:r>
          </a:p>
        </p:txBody>
      </p:sp>
      <p:sp>
        <p:nvSpPr>
          <p:cNvPr id="84995" name="内容占位符 2"/>
          <p:cNvSpPr>
            <a:spLocks noGrp="1"/>
          </p:cNvSpPr>
          <p:nvPr>
            <p:ph idx="1"/>
          </p:nvPr>
        </p:nvSpPr>
        <p:spPr/>
        <p:txBody>
          <a:bodyPr/>
          <a:lstStyle/>
          <a:p>
            <a:pPr eaLnBrk="1" hangingPunct="1"/>
            <a:r>
              <a:rPr lang="zh-CN" altLang="en-US" dirty="0"/>
              <a:t>是一种新型的信息检索语言，与传统信息检索语言相比，在内容特点、检索标识、词汇来源等方面有所不同，引起了广大信息界及知识界的关注，并在检索实践中得到了越来越广泛的应用。</a:t>
            </a:r>
            <a:endParaRPr lang="en-US" altLang="zh-CN" dirty="0"/>
          </a:p>
          <a:p>
            <a:pPr eaLnBrk="1" hangingPunct="1"/>
            <a:r>
              <a:rPr lang="zh-CN" altLang="en-US" dirty="0"/>
              <a:t>引文检索语言是利用文献之间的“</a:t>
            </a:r>
            <a:r>
              <a:rPr lang="zh-CN" altLang="en-US" b="1" dirty="0"/>
              <a:t>引证</a:t>
            </a:r>
            <a:r>
              <a:rPr lang="zh-CN" altLang="en-US" dirty="0"/>
              <a:t>”与“</a:t>
            </a:r>
            <a:r>
              <a:rPr lang="zh-CN" altLang="en-US" b="1" dirty="0"/>
              <a:t>被引证</a:t>
            </a:r>
            <a:r>
              <a:rPr lang="zh-CN" altLang="en-US" dirty="0"/>
              <a:t>”的关系建立起来的。</a:t>
            </a:r>
          </a:p>
        </p:txBody>
      </p:sp>
    </p:spTree>
  </p:cSld>
  <p:clrMapOvr>
    <a:masterClrMapping/>
  </p:clrMapOvr>
  <mc:AlternateContent xmlns:mc="http://schemas.openxmlformats.org/markup-compatibility/2006" xmlns:p14="http://schemas.microsoft.com/office/powerpoint/2010/main">
    <mc:Choice Requires="p14">
      <p:transition spd="slow" p14:dur="2000" advTm="111093"/>
    </mc:Choice>
    <mc:Fallback xmlns="">
      <p:transition spd="slow" advTm="111093"/>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内容占位符 2"/>
          <p:cNvSpPr>
            <a:spLocks noGrp="1"/>
          </p:cNvSpPr>
          <p:nvPr>
            <p:ph idx="1"/>
          </p:nvPr>
        </p:nvSpPr>
        <p:spPr>
          <a:xfrm>
            <a:off x="457200" y="764704"/>
            <a:ext cx="8229600" cy="4525963"/>
          </a:xfrm>
        </p:spPr>
        <p:txBody>
          <a:bodyPr/>
          <a:lstStyle/>
          <a:p>
            <a:pPr eaLnBrk="1" hangingPunct="1"/>
            <a:r>
              <a:rPr lang="zh-CN" altLang="en-US" sz="2800" dirty="0"/>
              <a:t>文献在大范围内以“引证”与“被引证”关系串联起具有一定相关程序的“著者网络”和“文献网络”，以此原理出发，进而扩大并研究其中的关系，并对其间的规律性加以阐述和证明，并用于文献信息检索工作，即形成独具特色的引文检索语言。</a:t>
            </a:r>
            <a:endParaRPr lang="en-US" altLang="zh-CN" sz="2800" dirty="0"/>
          </a:p>
          <a:p>
            <a:pPr eaLnBrk="1" hangingPunct="1"/>
            <a:endParaRPr lang="en-US" altLang="zh-CN" sz="2800" dirty="0"/>
          </a:p>
          <a:p>
            <a:pPr eaLnBrk="1" hangingPunct="1"/>
            <a:r>
              <a:rPr lang="zh-CN" altLang="en-US" sz="2800" dirty="0"/>
              <a:t>例如引文索引，即列出一段时间内发表文献的全部被引文献，按被引文献的第一著者排列，其下按时间先后列出各被引文献的出处，包括年份、刊名、卷次、页次等，再在各条被引文献之下依次列出引证过它的全部文献。</a:t>
            </a:r>
          </a:p>
        </p:txBody>
      </p:sp>
    </p:spTree>
  </p:cSld>
  <p:clrMapOvr>
    <a:masterClrMapping/>
  </p:clrMapOvr>
  <mc:AlternateContent xmlns:mc="http://schemas.openxmlformats.org/markup-compatibility/2006" xmlns:p14="http://schemas.microsoft.com/office/powerpoint/2010/main">
    <mc:Choice Requires="p14">
      <p:transition spd="slow" p14:dur="2000" advTm="111137"/>
    </mc:Choice>
    <mc:Fallback xmlns="">
      <p:transition spd="slow" advTm="111137"/>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文献网络</a:t>
            </a:r>
          </a:p>
        </p:txBody>
      </p:sp>
      <p:sp>
        <p:nvSpPr>
          <p:cNvPr id="4" name="流程图: 文档 3"/>
          <p:cNvSpPr/>
          <p:nvPr/>
        </p:nvSpPr>
        <p:spPr>
          <a:xfrm>
            <a:off x="683568" y="1628800"/>
            <a:ext cx="2664296" cy="35283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正文</a:t>
            </a:r>
            <a:endParaRPr lang="en-US" altLang="zh-CN" dirty="0"/>
          </a:p>
          <a:p>
            <a:pPr algn="ctr"/>
            <a:endParaRPr lang="en-US" altLang="zh-CN" dirty="0"/>
          </a:p>
          <a:p>
            <a:pPr algn="ctr"/>
            <a:endParaRPr lang="en-US" altLang="zh-CN" dirty="0"/>
          </a:p>
          <a:p>
            <a:pPr algn="ctr"/>
            <a:r>
              <a:rPr lang="zh-CN" altLang="en-US" dirty="0"/>
              <a:t>参考文献：</a:t>
            </a:r>
            <a:endParaRPr lang="en-US" altLang="zh-CN" dirty="0"/>
          </a:p>
          <a:p>
            <a:pPr algn="ctr"/>
            <a:r>
              <a:rPr lang="en-US" altLang="zh-CN" dirty="0"/>
              <a:t>1</a:t>
            </a:r>
            <a:r>
              <a:rPr lang="zh-CN" altLang="en-US" dirty="0"/>
              <a:t>：</a:t>
            </a:r>
            <a:endParaRPr lang="en-US" altLang="zh-CN" dirty="0"/>
          </a:p>
          <a:p>
            <a:pPr algn="ctr"/>
            <a:r>
              <a:rPr lang="en-US" altLang="zh-CN" dirty="0"/>
              <a:t>2</a:t>
            </a:r>
            <a:r>
              <a:rPr lang="zh-CN" altLang="en-US" dirty="0"/>
              <a:t>：</a:t>
            </a:r>
            <a:endParaRPr lang="en-US" altLang="zh-CN" dirty="0"/>
          </a:p>
          <a:p>
            <a:pPr algn="ctr"/>
            <a:r>
              <a:rPr lang="en-US" altLang="zh-CN" dirty="0"/>
              <a:t>3</a:t>
            </a:r>
            <a:r>
              <a:rPr lang="zh-CN" altLang="en-US" dirty="0"/>
              <a:t>：</a:t>
            </a:r>
            <a:endParaRPr lang="en-US" altLang="zh-CN" dirty="0"/>
          </a:p>
          <a:p>
            <a:pPr algn="ctr"/>
            <a:endParaRPr lang="zh-CN" altLang="en-US" dirty="0"/>
          </a:p>
        </p:txBody>
      </p:sp>
      <p:sp>
        <p:nvSpPr>
          <p:cNvPr id="5" name="流程图: 文档 4"/>
          <p:cNvSpPr/>
          <p:nvPr/>
        </p:nvSpPr>
        <p:spPr>
          <a:xfrm>
            <a:off x="4180783" y="1616270"/>
            <a:ext cx="1080120" cy="1224136"/>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文档 5"/>
          <p:cNvSpPr/>
          <p:nvPr/>
        </p:nvSpPr>
        <p:spPr>
          <a:xfrm>
            <a:off x="4139952" y="3179314"/>
            <a:ext cx="1080120" cy="1224136"/>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文档 6"/>
          <p:cNvSpPr/>
          <p:nvPr/>
        </p:nvSpPr>
        <p:spPr>
          <a:xfrm>
            <a:off x="4118611" y="4713748"/>
            <a:ext cx="1080120" cy="1224136"/>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5" idx="1"/>
          </p:cNvCxnSpPr>
          <p:nvPr/>
        </p:nvCxnSpPr>
        <p:spPr>
          <a:xfrm flipV="1">
            <a:off x="2013974" y="2228338"/>
            <a:ext cx="2166809" cy="468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6" idx="1"/>
          </p:cNvCxnSpPr>
          <p:nvPr/>
        </p:nvCxnSpPr>
        <p:spPr>
          <a:xfrm>
            <a:off x="2015716" y="3459080"/>
            <a:ext cx="2124236" cy="3323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015716" y="3760804"/>
            <a:ext cx="2165067" cy="18484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259632" y="5252519"/>
            <a:ext cx="1656184" cy="523220"/>
          </a:xfrm>
          <a:prstGeom prst="rect">
            <a:avLst/>
          </a:prstGeom>
          <a:noFill/>
        </p:spPr>
        <p:txBody>
          <a:bodyPr wrap="square" rtlCol="0">
            <a:spAutoFit/>
          </a:bodyPr>
          <a:lstStyle/>
          <a:p>
            <a:r>
              <a:rPr lang="zh-CN" altLang="en-US" sz="2800" dirty="0"/>
              <a:t>引证文献</a:t>
            </a:r>
          </a:p>
        </p:txBody>
      </p:sp>
      <p:sp>
        <p:nvSpPr>
          <p:cNvPr id="15" name="文本框 14"/>
          <p:cNvSpPr txBox="1"/>
          <p:nvPr/>
        </p:nvSpPr>
        <p:spPr>
          <a:xfrm>
            <a:off x="3568715" y="6110373"/>
            <a:ext cx="2304256" cy="523220"/>
          </a:xfrm>
          <a:prstGeom prst="rect">
            <a:avLst/>
          </a:prstGeom>
          <a:noFill/>
        </p:spPr>
        <p:txBody>
          <a:bodyPr wrap="square" rtlCol="0">
            <a:spAutoFit/>
          </a:bodyPr>
          <a:lstStyle/>
          <a:p>
            <a:r>
              <a:rPr lang="zh-CN" altLang="en-US" sz="2800" dirty="0"/>
              <a:t>被引证文献</a:t>
            </a:r>
          </a:p>
        </p:txBody>
      </p:sp>
      <p:sp>
        <p:nvSpPr>
          <p:cNvPr id="16" name="流程图: 文档 15"/>
          <p:cNvSpPr/>
          <p:nvPr/>
        </p:nvSpPr>
        <p:spPr>
          <a:xfrm>
            <a:off x="6948264" y="2017215"/>
            <a:ext cx="1080120" cy="1224136"/>
          </a:xfrm>
          <a:prstGeom prst="flowChart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文档 16"/>
          <p:cNvSpPr/>
          <p:nvPr/>
        </p:nvSpPr>
        <p:spPr>
          <a:xfrm>
            <a:off x="6948264" y="4101680"/>
            <a:ext cx="1080120" cy="1224136"/>
          </a:xfrm>
          <a:prstGeom prst="flowChart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6" idx="1"/>
            <a:endCxn id="6" idx="3"/>
          </p:cNvCxnSpPr>
          <p:nvPr/>
        </p:nvCxnSpPr>
        <p:spPr>
          <a:xfrm flipH="1">
            <a:off x="5220072" y="2629283"/>
            <a:ext cx="1728192" cy="11620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1"/>
          </p:cNvCxnSpPr>
          <p:nvPr/>
        </p:nvCxnSpPr>
        <p:spPr>
          <a:xfrm flipH="1" flipV="1">
            <a:off x="5220072" y="3933056"/>
            <a:ext cx="1728192" cy="7806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401526" y="5770241"/>
            <a:ext cx="2490954" cy="523220"/>
          </a:xfrm>
          <a:prstGeom prst="rect">
            <a:avLst/>
          </a:prstGeom>
          <a:noFill/>
        </p:spPr>
        <p:txBody>
          <a:bodyPr wrap="square" rtlCol="0">
            <a:spAutoFit/>
          </a:bodyPr>
          <a:lstStyle/>
          <a:p>
            <a:r>
              <a:rPr lang="zh-CN" altLang="en-US" sz="2800" dirty="0"/>
              <a:t>其它引证文献</a:t>
            </a:r>
          </a:p>
        </p:txBody>
      </p:sp>
    </p:spTree>
    <p:extLst>
      <p:ext uri="{BB962C8B-B14F-4D97-AF65-F5344CB8AC3E}">
        <p14:creationId xmlns:p14="http://schemas.microsoft.com/office/powerpoint/2010/main" val="1753658903"/>
      </p:ext>
    </p:extLst>
  </p:cSld>
  <p:clrMapOvr>
    <a:masterClrMapping/>
  </p:clrMapOvr>
  <mc:AlternateContent xmlns:mc="http://schemas.openxmlformats.org/markup-compatibility/2006" xmlns:p14="http://schemas.microsoft.com/office/powerpoint/2010/main">
    <mc:Choice Requires="p14">
      <p:transition spd="slow" p14:dur="2000" advTm="38602"/>
    </mc:Choice>
    <mc:Fallback xmlns="">
      <p:transition spd="slow" advTm="38602"/>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pPr eaLnBrk="1" hangingPunct="1"/>
            <a:r>
              <a:rPr lang="en-US" altLang="zh-CN" u="sng">
                <a:hlinkClick r:id="" action="ppaction://hlinkfile"/>
              </a:rPr>
              <a:t>4.2.3 计算机检索语言</a:t>
            </a:r>
            <a:endParaRPr lang="zh-CN" altLang="en-US"/>
          </a:p>
        </p:txBody>
      </p:sp>
      <p:sp>
        <p:nvSpPr>
          <p:cNvPr id="87043" name="内容占位符 2"/>
          <p:cNvSpPr>
            <a:spLocks noGrp="1"/>
          </p:cNvSpPr>
          <p:nvPr>
            <p:ph idx="1"/>
          </p:nvPr>
        </p:nvSpPr>
        <p:spPr/>
        <p:txBody>
          <a:bodyPr/>
          <a:lstStyle/>
          <a:p>
            <a:pPr eaLnBrk="1" hangingPunct="1"/>
            <a:r>
              <a:rPr lang="zh-CN" altLang="en-US" dirty="0"/>
              <a:t>一个理想的信息检索系统应该是一个“问答机”。</a:t>
            </a:r>
            <a:endParaRPr lang="en-US" altLang="zh-CN" dirty="0"/>
          </a:p>
          <a:p>
            <a:pPr lvl="1" eaLnBrk="1" hangingPunct="1"/>
            <a:r>
              <a:rPr lang="zh-CN" altLang="en-US" dirty="0"/>
              <a:t>人们提出问题，它负责解释并回答。</a:t>
            </a:r>
            <a:endParaRPr lang="en-US" altLang="zh-CN" dirty="0"/>
          </a:p>
          <a:p>
            <a:pPr lvl="1" eaLnBrk="1" hangingPunct="1"/>
            <a:r>
              <a:rPr lang="zh-CN" altLang="en-US" dirty="0"/>
              <a:t>它理解的不是只字片语，而是提问者的意图。作为最终用户，不应多费心思表达自己的提问，也不需要学习一套繁琐的命令、格式或代码。</a:t>
            </a:r>
            <a:endParaRPr lang="en-US" altLang="zh-CN" dirty="0"/>
          </a:p>
          <a:p>
            <a:pPr lvl="1" eaLnBrk="1" hangingPunct="1"/>
            <a:r>
              <a:rPr lang="zh-CN" altLang="en-US" dirty="0"/>
              <a:t>人们希望能走进信息仓库，就像走进商店看看有什么，买点什么。</a:t>
            </a:r>
          </a:p>
        </p:txBody>
      </p:sp>
    </p:spTree>
  </p:cSld>
  <p:clrMapOvr>
    <a:masterClrMapping/>
  </p:clrMapOvr>
  <mc:AlternateContent xmlns:mc="http://schemas.openxmlformats.org/markup-compatibility/2006" xmlns:p14="http://schemas.microsoft.com/office/powerpoint/2010/main">
    <mc:Choice Requires="p14">
      <p:transition spd="slow" p14:dur="2000" advTm="60420"/>
    </mc:Choice>
    <mc:Fallback xmlns="">
      <p:transition spd="slow" advTm="6042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内容占位符 2"/>
          <p:cNvSpPr>
            <a:spLocks noGrp="1"/>
          </p:cNvSpPr>
          <p:nvPr>
            <p:ph idx="1"/>
          </p:nvPr>
        </p:nvSpPr>
        <p:spPr>
          <a:xfrm>
            <a:off x="457200" y="1412776"/>
            <a:ext cx="8229600" cy="4525963"/>
          </a:xfrm>
        </p:spPr>
        <p:txBody>
          <a:bodyPr/>
          <a:lstStyle/>
          <a:p>
            <a:pPr eaLnBrk="1" hangingPunct="1"/>
            <a:r>
              <a:rPr lang="zh-CN" altLang="en-US" dirty="0"/>
              <a:t>随着以相关排序和智能文本处理为特征的自然语言处理（</a:t>
            </a:r>
            <a:r>
              <a:rPr lang="en-US" altLang="zh-CN" dirty="0"/>
              <a:t>Natural Language Processing</a:t>
            </a:r>
            <a:r>
              <a:rPr lang="zh-CN" altLang="en-US" dirty="0"/>
              <a:t>，</a:t>
            </a:r>
            <a:r>
              <a:rPr lang="en-US" altLang="zh-CN" dirty="0"/>
              <a:t>NLP</a:t>
            </a:r>
            <a:r>
              <a:rPr lang="zh-CN" altLang="en-US" dirty="0"/>
              <a:t>）系统开始流行，将</a:t>
            </a:r>
            <a:r>
              <a:rPr lang="en-US" altLang="zh-CN" dirty="0"/>
              <a:t>NLP</a:t>
            </a:r>
            <a:r>
              <a:rPr lang="zh-CN" altLang="en-US" dirty="0"/>
              <a:t>引入信息检索，即</a:t>
            </a:r>
            <a:r>
              <a:rPr lang="zh-CN" altLang="en-US" b="1" dirty="0"/>
              <a:t>自然语言检索</a:t>
            </a:r>
            <a:r>
              <a:rPr lang="zh-CN" altLang="en-US" dirty="0"/>
              <a:t>，已由理论研究逐渐转向应用。</a:t>
            </a:r>
            <a:endParaRPr lang="en-US" altLang="zh-CN" dirty="0"/>
          </a:p>
          <a:p>
            <a:pPr eaLnBrk="1" hangingPunct="1"/>
            <a:r>
              <a:rPr lang="zh-CN" altLang="en-US" dirty="0"/>
              <a:t>自然语言检索的发展是信息检索发展史上的突破。</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3321"/>
    </mc:Choice>
    <mc:Fallback xmlns="">
      <p:transition spd="slow" advTm="53321"/>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dirty="0"/>
              <a:t>自然语言检索</a:t>
            </a:r>
          </a:p>
        </p:txBody>
      </p:sp>
      <p:sp>
        <p:nvSpPr>
          <p:cNvPr id="89091" name="内容占位符 2"/>
          <p:cNvSpPr>
            <a:spLocks noGrp="1"/>
          </p:cNvSpPr>
          <p:nvPr>
            <p:ph idx="1"/>
          </p:nvPr>
        </p:nvSpPr>
        <p:spPr/>
        <p:txBody>
          <a:bodyPr/>
          <a:lstStyle/>
          <a:p>
            <a:r>
              <a:rPr lang="zh-CN" altLang="en-US" sz="2800" dirty="0"/>
              <a:t>将</a:t>
            </a:r>
            <a:r>
              <a:rPr lang="en-US" altLang="zh-CN" sz="2800" dirty="0"/>
              <a:t>NLP</a:t>
            </a:r>
            <a:r>
              <a:rPr lang="zh-CN" altLang="en-US" sz="2800" dirty="0"/>
              <a:t>技术应用于信息检索系统的信息组织、标引与输出。</a:t>
            </a:r>
            <a:endParaRPr lang="en-US" altLang="zh-CN" sz="2800" dirty="0"/>
          </a:p>
          <a:p>
            <a:r>
              <a:rPr lang="zh-CN" altLang="en-US" sz="2800" dirty="0"/>
              <a:t>从用户角度：用自然语言作为提问输入和对话接口的检索方式，即直接采用自然语言中的字、词、或句子进行检索，同一般口语一样。</a:t>
            </a:r>
            <a:endParaRPr lang="en-US" altLang="zh-CN" sz="2800" dirty="0"/>
          </a:p>
          <a:p>
            <a:pPr lvl="1"/>
            <a:r>
              <a:rPr lang="zh-CN" altLang="en-US" sz="2400" dirty="0"/>
              <a:t>如</a:t>
            </a:r>
            <a:r>
              <a:rPr lang="en-US" altLang="zh-CN" sz="2400" dirty="0"/>
              <a:t>"What is search engine</a:t>
            </a:r>
            <a:r>
              <a:rPr lang="zh-CN" altLang="en-US" sz="2400" dirty="0"/>
              <a:t>？</a:t>
            </a:r>
            <a:r>
              <a:rPr lang="en-US" altLang="zh-CN" sz="2400" dirty="0"/>
              <a:t>"</a:t>
            </a:r>
            <a:r>
              <a:rPr lang="zh-CN" altLang="en-US" sz="2400" dirty="0"/>
              <a:t>或</a:t>
            </a:r>
            <a:r>
              <a:rPr lang="en-US" altLang="zh-CN" sz="2400" dirty="0"/>
              <a:t>"</a:t>
            </a:r>
            <a:r>
              <a:rPr lang="zh-CN" altLang="en-US" sz="2400" dirty="0"/>
              <a:t>孔子是谁？</a:t>
            </a:r>
            <a:r>
              <a:rPr lang="en-US" altLang="zh-CN" sz="2400" dirty="0"/>
              <a:t>"</a:t>
            </a:r>
            <a:r>
              <a:rPr lang="zh-CN" altLang="en-US" sz="2400" dirty="0"/>
              <a:t>。</a:t>
            </a:r>
            <a:endParaRPr lang="en-US" altLang="zh-CN" sz="2400" dirty="0"/>
          </a:p>
          <a:p>
            <a:r>
              <a:rPr lang="zh-CN" altLang="en-US" sz="2800" dirty="0"/>
              <a:t>自然语言检索使得检索式的组成不再依赖于专门的检索语言，检索变得简单、直接、自然而人性化，特别适合非专业的一般检索者使用。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41589"/>
    </mc:Choice>
    <mc:Fallback xmlns="">
      <p:transition spd="slow" advTm="14158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.1 </a:t>
            </a:r>
            <a:r>
              <a:rPr lang="en-US" u="sng" dirty="0" err="1">
                <a:solidFill>
                  <a:schemeClr val="tx1">
                    <a:lumMod val="95000"/>
                    <a:lumOff val="5000"/>
                  </a:schemeClr>
                </a:solidFill>
                <a:hlinkClick r:id="" action="ppaction://hlinkfile"/>
              </a:rPr>
              <a:t>信息检索的概念</a:t>
            </a:r>
            <a:endParaRPr lang="zh-CN" altLang="en-US" dirty="0"/>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defRPr/>
            </a:pPr>
            <a:r>
              <a:rPr lang="zh-CN" altLang="en-US" dirty="0"/>
              <a:t>信息检索的重要性和必要性</a:t>
            </a:r>
            <a:endParaRPr lang="en-US" altLang="zh-CN" dirty="0"/>
          </a:p>
          <a:p>
            <a:pPr eaLnBrk="1" fontAlgn="auto" hangingPunct="1">
              <a:spcAft>
                <a:spcPts val="0"/>
              </a:spcAft>
              <a:defRPr/>
            </a:pPr>
            <a:r>
              <a:rPr lang="zh-CN" altLang="en-US" dirty="0"/>
              <a:t>随着现代科学技术的飞速发展，各种报刊、书籍、科技文献信息大量涌现。</a:t>
            </a:r>
            <a:endParaRPr lang="en-US" altLang="zh-CN" dirty="0"/>
          </a:p>
          <a:p>
            <a:pPr lvl="1" eaLnBrk="1" fontAlgn="auto" hangingPunct="1">
              <a:spcAft>
                <a:spcPts val="0"/>
              </a:spcAft>
              <a:defRPr/>
            </a:pPr>
            <a:r>
              <a:rPr lang="zh-CN" altLang="en-US" dirty="0"/>
              <a:t>有关资料表明，仅科技论文一项，</a:t>
            </a:r>
            <a:r>
              <a:rPr lang="en-US" dirty="0"/>
              <a:t>20</a:t>
            </a:r>
            <a:r>
              <a:rPr lang="zh-CN" altLang="en-US" dirty="0"/>
              <a:t>世纪出版的论文数量已经超过了</a:t>
            </a:r>
            <a:r>
              <a:rPr lang="en-US" dirty="0"/>
              <a:t>20</a:t>
            </a:r>
            <a:r>
              <a:rPr lang="zh-CN" altLang="en-US" dirty="0"/>
              <a:t>世纪以前出版的论文数量的总和。</a:t>
            </a:r>
            <a:endParaRPr lang="en-US" altLang="zh-CN" dirty="0"/>
          </a:p>
          <a:p>
            <a:pPr eaLnBrk="1" fontAlgn="auto" hangingPunct="1">
              <a:spcAft>
                <a:spcPts val="0"/>
              </a:spcAft>
              <a:defRPr/>
            </a:pPr>
            <a:r>
              <a:rPr lang="zh-CN" altLang="en-US" dirty="0"/>
              <a:t>在计算机和互联网高速发展的带动下，出现了大量联机电子信息，“电子政务”、“电子商务”、“信息化”、“数字化”等等，都已经成为人们耳熟能详的热点词汇。</a:t>
            </a:r>
          </a:p>
        </p:txBody>
      </p:sp>
    </p:spTree>
  </p:cSld>
  <p:clrMapOvr>
    <a:masterClrMapping/>
  </p:clrMapOvr>
  <mc:AlternateContent xmlns:mc="http://schemas.openxmlformats.org/markup-compatibility/2006" xmlns:p14="http://schemas.microsoft.com/office/powerpoint/2010/main">
    <mc:Choice Requires="p14">
      <p:transition spd="slow" p14:dur="2000" advTm="88311"/>
    </mc:Choice>
    <mc:Fallback xmlns="">
      <p:transition spd="slow" advTm="88311"/>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endParaRPr lang="zh-CN" altLang="en-US"/>
          </a:p>
        </p:txBody>
      </p:sp>
      <p:sp>
        <p:nvSpPr>
          <p:cNvPr id="90115" name="内容占位符 2"/>
          <p:cNvSpPr>
            <a:spLocks noGrp="1"/>
          </p:cNvSpPr>
          <p:nvPr>
            <p:ph idx="1"/>
          </p:nvPr>
        </p:nvSpPr>
        <p:spPr/>
        <p:txBody>
          <a:bodyPr/>
          <a:lstStyle/>
          <a:p>
            <a:r>
              <a:rPr lang="zh-CN" altLang="en-US" sz="2800" dirty="0"/>
              <a:t>从检索系统角度：一个理想的自然语言检索系统既采用自然语言进行标引，又能接收并处理自然语言形式的用户提问。</a:t>
            </a:r>
            <a:endParaRPr lang="en-US" altLang="zh-CN" sz="2800" dirty="0"/>
          </a:p>
          <a:p>
            <a:r>
              <a:rPr lang="zh-CN" altLang="en-US" sz="2800" dirty="0"/>
              <a:t>这样的信息检索系统不仅具有标引简便、快捷，检索方便、简单，以及用户负担小等优点，而且在理论上能够提供更丰富的手段，获得更高的查准率，为检索过程的智能控制提供了便利。</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3174"/>
    </mc:Choice>
    <mc:Fallback xmlns="">
      <p:transition spd="slow" advTm="43174"/>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dirty="0"/>
              <a:t>存在问题</a:t>
            </a:r>
          </a:p>
        </p:txBody>
      </p:sp>
      <p:sp>
        <p:nvSpPr>
          <p:cNvPr id="91139" name="内容占位符 2"/>
          <p:cNvSpPr>
            <a:spLocks noGrp="1"/>
          </p:cNvSpPr>
          <p:nvPr>
            <p:ph idx="1"/>
          </p:nvPr>
        </p:nvSpPr>
        <p:spPr/>
        <p:txBody>
          <a:bodyPr/>
          <a:lstStyle/>
          <a:p>
            <a:r>
              <a:rPr lang="zh-CN" altLang="en-US" dirty="0"/>
              <a:t>自然语言检索尚未完全解决的问题：</a:t>
            </a:r>
            <a:endParaRPr lang="en-US" altLang="zh-CN" dirty="0"/>
          </a:p>
          <a:p>
            <a:pPr lvl="1"/>
            <a:r>
              <a:rPr lang="zh-CN" altLang="en-US" dirty="0"/>
              <a:t>信息内容和用户提问的深层次分析和理解</a:t>
            </a:r>
            <a:endParaRPr lang="en-US" altLang="zh-CN" dirty="0"/>
          </a:p>
          <a:p>
            <a:pPr lvl="1"/>
            <a:r>
              <a:rPr lang="zh-CN" altLang="en-US" dirty="0"/>
              <a:t>检索匹配过程的控制</a:t>
            </a:r>
            <a:endParaRPr lang="en-US" altLang="zh-CN" dirty="0"/>
          </a:p>
          <a:p>
            <a:pPr lvl="1"/>
            <a:r>
              <a:rPr lang="zh-CN" altLang="en-US" dirty="0"/>
              <a:t>语种相关性</a:t>
            </a:r>
          </a:p>
        </p:txBody>
      </p:sp>
    </p:spTree>
  </p:cSld>
  <p:clrMapOvr>
    <a:masterClrMapping/>
  </p:clrMapOvr>
  <mc:AlternateContent xmlns:mc="http://schemas.openxmlformats.org/markup-compatibility/2006" xmlns:p14="http://schemas.microsoft.com/office/powerpoint/2010/main">
    <mc:Choice Requires="p14">
      <p:transition spd="slow" p14:dur="2000" advTm="76634"/>
    </mc:Choice>
    <mc:Fallback xmlns="">
      <p:transition spd="slow" advTm="76634"/>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内容占位符 2"/>
          <p:cNvSpPr>
            <a:spLocks noGrp="1"/>
          </p:cNvSpPr>
          <p:nvPr>
            <p:ph idx="1"/>
          </p:nvPr>
        </p:nvSpPr>
        <p:spPr>
          <a:xfrm>
            <a:off x="539552" y="1196752"/>
            <a:ext cx="8229600" cy="4781128"/>
          </a:xfrm>
        </p:spPr>
        <p:txBody>
          <a:bodyPr/>
          <a:lstStyle/>
          <a:p>
            <a:r>
              <a:rPr lang="zh-CN" altLang="en-US" dirty="0"/>
              <a:t>自然语言检索有着良好的发展前景。</a:t>
            </a:r>
            <a:endParaRPr lang="en-US" altLang="zh-CN" dirty="0"/>
          </a:p>
          <a:p>
            <a:pPr lvl="1"/>
            <a:r>
              <a:rPr lang="zh-CN" altLang="en-US" dirty="0"/>
              <a:t>从用户需求角度看，普通用户必定会钟情于自然语言检索，因为无需接受传统检索方式繁琐的系统培训。</a:t>
            </a:r>
            <a:endParaRPr lang="en-US" altLang="zh-CN" dirty="0"/>
          </a:p>
          <a:p>
            <a:pPr lvl="1"/>
            <a:r>
              <a:rPr lang="zh-CN" altLang="en-US" dirty="0"/>
              <a:t>未来的信息检索应该是跨语言检索，即支持多种语言。对于大多数检索者来说，同时掌握多种语言的检索命令和检索技巧是非常困难的。</a:t>
            </a:r>
            <a:endParaRPr lang="en-US" altLang="zh-CN" dirty="0"/>
          </a:p>
          <a:p>
            <a:pPr lvl="1"/>
            <a:r>
              <a:rPr lang="zh-CN" altLang="en-US" dirty="0"/>
              <a:t>尤其是随着</a:t>
            </a:r>
            <a:r>
              <a:rPr lang="en-US" altLang="zh-CN" dirty="0"/>
              <a:t>Internet</a:t>
            </a:r>
            <a:r>
              <a:rPr lang="zh-CN" altLang="en-US" dirty="0"/>
              <a:t>的发展和普及，信息检索的最终用户日趋壮大，自然语言检索必将成为一大发展趋势。</a:t>
            </a:r>
          </a:p>
          <a:p>
            <a:pPr lvl="1"/>
            <a:endParaRPr lang="zh-CN" altLang="en-US" dirty="0"/>
          </a:p>
          <a:p>
            <a:endParaRPr lang="zh-CN" altLang="en-US" dirty="0"/>
          </a:p>
        </p:txBody>
      </p:sp>
      <p:sp>
        <p:nvSpPr>
          <p:cNvPr id="3" name="标题 1">
            <a:extLst>
              <a:ext uri="{FF2B5EF4-FFF2-40B4-BE49-F238E27FC236}">
                <a16:creationId xmlns:a16="http://schemas.microsoft.com/office/drawing/2014/main" id="{1A7DE643-7927-4E27-A560-9A15343B53AD}"/>
              </a:ext>
            </a:extLst>
          </p:cNvPr>
          <p:cNvSpPr>
            <a:spLocks noGrp="1"/>
          </p:cNvSpPr>
          <p:nvPr>
            <p:ph type="title"/>
          </p:nvPr>
        </p:nvSpPr>
        <p:spPr>
          <a:xfrm>
            <a:off x="457200" y="188640"/>
            <a:ext cx="8229600" cy="1143000"/>
          </a:xfrm>
        </p:spPr>
        <p:txBody>
          <a:bodyPr/>
          <a:lstStyle/>
          <a:p>
            <a:r>
              <a:rPr lang="zh-CN" altLang="en-US" dirty="0"/>
              <a:t>发展前景</a:t>
            </a:r>
          </a:p>
        </p:txBody>
      </p:sp>
    </p:spTree>
  </p:cSld>
  <p:clrMapOvr>
    <a:masterClrMapping/>
  </p:clrMapOvr>
  <mc:AlternateContent xmlns:mc="http://schemas.openxmlformats.org/markup-compatibility/2006" xmlns:p14="http://schemas.microsoft.com/office/powerpoint/2010/main">
    <mc:Choice Requires="p14">
      <p:transition spd="slow" p14:dur="2000" advTm="10694"/>
    </mc:Choice>
    <mc:Fallback xmlns="">
      <p:transition spd="slow" advTm="10694"/>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pPr eaLnBrk="1" hangingPunct="1"/>
            <a:r>
              <a:rPr lang="zh-CN" altLang="en-US" dirty="0"/>
              <a:t>论文写作建议</a:t>
            </a:r>
          </a:p>
        </p:txBody>
      </p:sp>
      <p:sp>
        <p:nvSpPr>
          <p:cNvPr id="176131" name="内容占位符 2"/>
          <p:cNvSpPr>
            <a:spLocks noGrp="1"/>
          </p:cNvSpPr>
          <p:nvPr>
            <p:ph idx="1"/>
          </p:nvPr>
        </p:nvSpPr>
        <p:spPr/>
        <p:txBody>
          <a:bodyPr/>
          <a:lstStyle/>
          <a:p>
            <a:pPr eaLnBrk="1" hangingPunct="1"/>
            <a:r>
              <a:rPr lang="zh-CN" altLang="en-US" dirty="0"/>
              <a:t>论文写作的第一步主要是选题和文献调研，这两者经常是同步进行、互为支撑的。</a:t>
            </a:r>
            <a:endParaRPr lang="en-US" altLang="zh-CN" dirty="0"/>
          </a:p>
          <a:p>
            <a:pPr eaLnBrk="1" hangingPunct="1"/>
            <a:r>
              <a:rPr lang="zh-CN" altLang="en-US" dirty="0"/>
              <a:t>选题时主要应注意勤于思索，刻意求新，同时注重理论价值和实用价值。这些都需要有充分的文献调研来论证。</a:t>
            </a:r>
            <a:endParaRPr lang="en-US" altLang="zh-CN" dirty="0"/>
          </a:p>
          <a:p>
            <a:pPr eaLnBrk="1" hangingPunct="1"/>
            <a:r>
              <a:rPr lang="zh-CN" altLang="en-US" dirty="0"/>
              <a:t>文献调研时，要根据选题来选择检索工具，确定检索范围。</a:t>
            </a:r>
          </a:p>
        </p:txBody>
      </p:sp>
    </p:spTree>
  </p:cSld>
  <p:clrMapOvr>
    <a:masterClrMapping/>
  </p:clrMapOvr>
  <mc:AlternateContent xmlns:mc="http://schemas.openxmlformats.org/markup-compatibility/2006" xmlns:p14="http://schemas.microsoft.com/office/powerpoint/2010/main">
    <mc:Choice Requires="p14">
      <p:transition spd="slow" p14:dur="2000" advTm="72062"/>
    </mc:Choice>
    <mc:Fallback xmlns="">
      <p:transition spd="slow" advTm="72062"/>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525963"/>
          </a:xfrm>
        </p:spPr>
        <p:txBody>
          <a:bodyPr/>
          <a:lstStyle/>
          <a:p>
            <a:r>
              <a:rPr lang="zh-CN" altLang="en-US" dirty="0"/>
              <a:t>学科属性是考察检索工具是否适用的首选因素。</a:t>
            </a:r>
            <a:endParaRPr lang="en-US" altLang="zh-CN" dirty="0"/>
          </a:p>
          <a:p>
            <a:pPr lvl="1"/>
            <a:r>
              <a:rPr lang="zh-CN" altLang="en-US" dirty="0"/>
              <a:t>首先要保证所选择的检索工具与检索课题的学科一致</a:t>
            </a:r>
            <a:endParaRPr lang="en-US" altLang="zh-CN" dirty="0"/>
          </a:p>
          <a:p>
            <a:pPr lvl="1"/>
            <a:r>
              <a:rPr lang="zh-CN" altLang="en-US" dirty="0"/>
              <a:t>其次应考虑所选检索工具在该学科领域的权威性如何，尽量使用权威性的专业数据库作为检索工具。</a:t>
            </a:r>
            <a:endParaRPr lang="en-US" altLang="zh-CN" dirty="0"/>
          </a:p>
          <a:p>
            <a:pPr lvl="1"/>
            <a:r>
              <a:rPr lang="zh-CN" altLang="en-US" dirty="0"/>
              <a:t>当前互联网搜索已经相当进步了，很多最新的研究方向和研究成果都是首先在网络上公布的，因此互联网搜索也是很重要的环节。</a:t>
            </a:r>
          </a:p>
          <a:p>
            <a:endParaRPr lang="zh-CN" altLang="en-US" dirty="0"/>
          </a:p>
        </p:txBody>
      </p:sp>
    </p:spTree>
    <p:extLst>
      <p:ext uri="{BB962C8B-B14F-4D97-AF65-F5344CB8AC3E}">
        <p14:creationId xmlns:p14="http://schemas.microsoft.com/office/powerpoint/2010/main" val="25089364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内容占位符 2"/>
          <p:cNvSpPr>
            <a:spLocks noGrp="1"/>
          </p:cNvSpPr>
          <p:nvPr>
            <p:ph idx="1"/>
          </p:nvPr>
        </p:nvSpPr>
        <p:spPr>
          <a:xfrm>
            <a:off x="457200" y="908720"/>
            <a:ext cx="8229600" cy="4525963"/>
          </a:xfrm>
        </p:spPr>
        <p:txBody>
          <a:bodyPr/>
          <a:lstStyle/>
          <a:p>
            <a:r>
              <a:rPr lang="zh-CN" altLang="en-US" sz="2800" dirty="0"/>
              <a:t>接下来是评估检索结果，如是否提供了足够的信息使你对所研究的课题有了全面的认识和了解，是否涵盖某些部分的研究课题，是否涵盖研究课题所包括的国家或地方的情况，是否涵盖其它国家或地方的情况。</a:t>
            </a:r>
            <a:endParaRPr lang="en-US" altLang="zh-CN" sz="2800" dirty="0"/>
          </a:p>
          <a:p>
            <a:r>
              <a:rPr lang="zh-CN" altLang="en-US" sz="2800" dirty="0"/>
              <a:t>当所需要的检索结果太少时，必须重新思考并建立新的查询表达式，对检索策略进行优化。如对已确定的检索词进行同义词、同义的相关词、缩写和全称检索，以保证文献的检全率，防止漏检。或利用论文所引用的参考文献，即当找到和课题相关的论文时，可参考其所引用的参考文献。</a:t>
            </a:r>
          </a:p>
          <a:p>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内容占位符 2"/>
          <p:cNvSpPr>
            <a:spLocks noGrp="1"/>
          </p:cNvSpPr>
          <p:nvPr>
            <p:ph idx="1"/>
          </p:nvPr>
        </p:nvSpPr>
        <p:spPr>
          <a:xfrm>
            <a:off x="539552" y="1052736"/>
            <a:ext cx="8280920" cy="4525963"/>
          </a:xfrm>
        </p:spPr>
        <p:txBody>
          <a:bodyPr/>
          <a:lstStyle/>
          <a:p>
            <a:r>
              <a:rPr lang="zh-CN" altLang="en-US" dirty="0"/>
              <a:t>接着要进行资料的辨析，考察其适用性、全面性、真实性、新颖性、典型性等方面。</a:t>
            </a:r>
            <a:endParaRPr lang="en-US" altLang="zh-CN" dirty="0"/>
          </a:p>
          <a:p>
            <a:r>
              <a:rPr lang="zh-CN" altLang="en-US" dirty="0"/>
              <a:t>要有全局观念，从整体出发去检查每一部分在论文中所占的地位和作用。</a:t>
            </a:r>
            <a:endParaRPr lang="en-US" altLang="zh-CN" dirty="0"/>
          </a:p>
          <a:p>
            <a:r>
              <a:rPr lang="zh-CN" altLang="en-US" dirty="0"/>
              <a:t>从中心论点出发，决定材料的取舍。</a:t>
            </a:r>
            <a:endParaRPr lang="en-US" altLang="zh-CN" dirty="0"/>
          </a:p>
          <a:p>
            <a:r>
              <a:rPr lang="zh-CN" altLang="en-US" dirty="0"/>
              <a:t>要考虑各部分之间的逻辑关系，形成论点和论据。</a:t>
            </a:r>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内容占位符 2"/>
          <p:cNvSpPr>
            <a:spLocks noGrp="1"/>
          </p:cNvSpPr>
          <p:nvPr>
            <p:ph idx="1"/>
          </p:nvPr>
        </p:nvSpPr>
        <p:spPr>
          <a:xfrm>
            <a:off x="251520" y="764704"/>
            <a:ext cx="8640960" cy="5246043"/>
          </a:xfrm>
        </p:spPr>
        <p:txBody>
          <a:bodyPr/>
          <a:lstStyle/>
          <a:p>
            <a:r>
              <a:rPr lang="zh-CN" altLang="en-US" dirty="0"/>
              <a:t>论文的撰写。一般来说，论文要具有下面</a:t>
            </a:r>
            <a:r>
              <a:rPr lang="en-US" altLang="zh-CN" dirty="0"/>
              <a:t>5</a:t>
            </a:r>
            <a:r>
              <a:rPr lang="zh-CN" altLang="en-US" dirty="0"/>
              <a:t>个特性：</a:t>
            </a:r>
            <a:endParaRPr lang="en-US" altLang="zh-CN" dirty="0"/>
          </a:p>
          <a:p>
            <a:pPr lvl="1"/>
            <a:r>
              <a:rPr lang="zh-CN" altLang="en-US" dirty="0"/>
              <a:t>科学性－内容可靠、数据准确，实验可重复。</a:t>
            </a:r>
          </a:p>
          <a:p>
            <a:pPr lvl="1"/>
            <a:r>
              <a:rPr lang="zh-CN" altLang="en-US" dirty="0"/>
              <a:t>创造性－原则上是不能重复别人工作，可以改进，严禁抄袭；引用他人的成果要标明出处。</a:t>
            </a:r>
          </a:p>
          <a:p>
            <a:pPr lvl="1"/>
            <a:r>
              <a:rPr lang="zh-CN" altLang="en-US" dirty="0"/>
              <a:t>逻辑性－思路清晰、结构严谨、推导合理和编排规范。</a:t>
            </a:r>
          </a:p>
          <a:p>
            <a:pPr lvl="1"/>
            <a:r>
              <a:rPr lang="zh-CN" altLang="en-US" dirty="0"/>
              <a:t>有效性－公开发表或经同行答辩。</a:t>
            </a:r>
          </a:p>
          <a:p>
            <a:pPr lvl="1"/>
            <a:r>
              <a:rPr lang="zh-CN" altLang="en-US" dirty="0"/>
              <a:t>学术性－对事物进行抽象概括和论证，描述事物本质，表现内容的专业性和系统性。论文不同于科技报道和科普文章，要用书面语言精练论述。</a:t>
            </a:r>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内容占位符 2"/>
          <p:cNvSpPr>
            <a:spLocks noGrp="1"/>
          </p:cNvSpPr>
          <p:nvPr>
            <p:ph idx="1"/>
          </p:nvPr>
        </p:nvSpPr>
        <p:spPr>
          <a:xfrm>
            <a:off x="457200" y="764704"/>
            <a:ext cx="8435280" cy="5361459"/>
          </a:xfrm>
        </p:spPr>
        <p:txBody>
          <a:bodyPr/>
          <a:lstStyle/>
          <a:p>
            <a:r>
              <a:rPr lang="zh-CN" altLang="en-US" sz="2800" dirty="0"/>
              <a:t>写作过程中要注意文笔文风：</a:t>
            </a:r>
            <a:endParaRPr lang="en-US" altLang="zh-CN" sz="2800" dirty="0"/>
          </a:p>
          <a:p>
            <a:r>
              <a:rPr lang="zh-CN" altLang="en-US" sz="2800" dirty="0"/>
              <a:t>避免口语化，注意避免平时用惯了的简化词，要用规范书面语；</a:t>
            </a:r>
            <a:endParaRPr lang="en-US" altLang="zh-CN" sz="2800" dirty="0"/>
          </a:p>
          <a:p>
            <a:r>
              <a:rPr lang="zh-CN" altLang="en-US" sz="2800" dirty="0"/>
              <a:t>除了论文工作只有你一个人完成，其他人没有参与任何工作，在论文中才可以使用第一人称“我／</a:t>
            </a:r>
            <a:r>
              <a:rPr lang="en-US" altLang="zh-CN" sz="2800" dirty="0"/>
              <a:t>I</a:t>
            </a:r>
            <a:r>
              <a:rPr lang="zh-CN" altLang="en-US" sz="2800" dirty="0"/>
              <a:t>”，而这种情况几乎是不可能的，所以通常都使用“我们／Ｗ</a:t>
            </a:r>
            <a:r>
              <a:rPr lang="en-US" altLang="zh-CN" sz="2800" dirty="0"/>
              <a:t>e</a:t>
            </a:r>
            <a:r>
              <a:rPr lang="zh-CN" altLang="en-US" sz="2800" dirty="0"/>
              <a:t>”；</a:t>
            </a:r>
            <a:endParaRPr lang="en-US" altLang="zh-CN" sz="2800" dirty="0"/>
          </a:p>
          <a:p>
            <a:r>
              <a:rPr lang="zh-CN" altLang="en-US" sz="2800" dirty="0"/>
              <a:t>仔细检查，使每一句话简洁、准确；</a:t>
            </a:r>
            <a:endParaRPr lang="en-US" altLang="zh-CN" sz="2800" dirty="0"/>
          </a:p>
          <a:p>
            <a:r>
              <a:rPr lang="zh-CN" altLang="en-US" sz="2800" dirty="0"/>
              <a:t>注意拼写、打印错误；</a:t>
            </a:r>
            <a:endParaRPr lang="en-US" altLang="zh-CN" sz="2800" dirty="0"/>
          </a:p>
          <a:p>
            <a:r>
              <a:rPr lang="zh-CN" altLang="en-US" sz="2800" dirty="0"/>
              <a:t>不要忽略字体、格式、插图排版等小细节；</a:t>
            </a:r>
            <a:endParaRPr lang="en-US" altLang="zh-CN" sz="2800" dirty="0"/>
          </a:p>
          <a:p>
            <a:r>
              <a:rPr lang="zh-CN" altLang="en-US" sz="2800" dirty="0"/>
              <a:t>标题、序号一定要清晰，层次安排也要避免繁琐。</a:t>
            </a:r>
          </a:p>
          <a:p>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
          <p:cNvSpPr>
            <a:spLocks noGrp="1"/>
          </p:cNvSpPr>
          <p:nvPr>
            <p:ph type="title"/>
          </p:nvPr>
        </p:nvSpPr>
        <p:spPr/>
        <p:txBody>
          <a:bodyPr/>
          <a:lstStyle/>
          <a:p>
            <a:r>
              <a:rPr lang="zh-CN" altLang="en-US" dirty="0"/>
              <a:t>学术论文的一般结构</a:t>
            </a:r>
          </a:p>
        </p:txBody>
      </p:sp>
      <p:sp>
        <p:nvSpPr>
          <p:cNvPr id="181251" name="内容占位符 2"/>
          <p:cNvSpPr>
            <a:spLocks noGrp="1"/>
          </p:cNvSpPr>
          <p:nvPr>
            <p:ph idx="1"/>
          </p:nvPr>
        </p:nvSpPr>
        <p:spPr/>
        <p:txBody>
          <a:bodyPr/>
          <a:lstStyle/>
          <a:p>
            <a:r>
              <a:rPr lang="zh-CN" altLang="en-US" sz="2800" b="1" dirty="0"/>
              <a:t>题目：</a:t>
            </a:r>
            <a:r>
              <a:rPr lang="zh-CN" altLang="en-US" sz="2800" dirty="0"/>
              <a:t>要用简洁恰当的词组反映文章的特定内容，明确无误，避免“虚”、“大”的题目。</a:t>
            </a:r>
          </a:p>
          <a:p>
            <a:r>
              <a:rPr lang="zh-CN" altLang="en-US" sz="2800" dirty="0"/>
              <a:t>作者及单位</a:t>
            </a:r>
          </a:p>
          <a:p>
            <a:r>
              <a:rPr lang="zh-CN" altLang="en-US" sz="2800" b="1" dirty="0"/>
              <a:t>摘要：</a:t>
            </a:r>
            <a:r>
              <a:rPr lang="zh-CN" altLang="en-US" sz="2800" dirty="0"/>
              <a:t>对文章内容不加注释和评论的简短陈述，具有独立性和完整性，一般包括：研究的目的与重要性、内容、解决的问题、获得的主要成果及其意义。</a:t>
            </a:r>
          </a:p>
          <a:p>
            <a:r>
              <a:rPr lang="zh-CN" altLang="en-US" sz="2800" b="1" dirty="0"/>
              <a:t>关键词：</a:t>
            </a:r>
            <a:r>
              <a:rPr lang="zh-CN" altLang="en-US" sz="2800" dirty="0"/>
              <a:t>是</a:t>
            </a:r>
            <a:r>
              <a:rPr lang="en-US" altLang="zh-CN" sz="2800" dirty="0"/>
              <a:t>4-6</a:t>
            </a:r>
            <a:r>
              <a:rPr lang="zh-CN" altLang="en-US" sz="2800" dirty="0"/>
              <a:t>个反映文章特征内容，通用性比较强的词组。</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525963"/>
          </a:xfrm>
        </p:spPr>
        <p:txBody>
          <a:bodyPr rtlCol="0">
            <a:normAutofit fontScale="92500"/>
          </a:bodyPr>
          <a:lstStyle/>
          <a:p>
            <a:pPr eaLnBrk="1" fontAlgn="auto" hangingPunct="1">
              <a:spcAft>
                <a:spcPts val="0"/>
              </a:spcAft>
              <a:defRPr/>
            </a:pPr>
            <a:r>
              <a:rPr lang="zh-CN" altLang="en-US" dirty="0"/>
              <a:t>人们正生活在一个巨大的信息海洋之中。</a:t>
            </a:r>
            <a:endParaRPr lang="en-US" altLang="zh-CN" dirty="0"/>
          </a:p>
          <a:p>
            <a:pPr eaLnBrk="1" fontAlgn="auto" hangingPunct="1">
              <a:spcAft>
                <a:spcPts val="0"/>
              </a:spcAft>
              <a:defRPr/>
            </a:pPr>
            <a:r>
              <a:rPr lang="zh-CN" altLang="en-US" dirty="0"/>
              <a:t>然而目前信息丰富的巨大价值并没有充分体现出来，人们面对的仍然是一个无序繁杂的信息世界，有价值、无价值的信息相互混杂在一起。</a:t>
            </a:r>
            <a:endParaRPr lang="en-US" altLang="zh-CN" dirty="0"/>
          </a:p>
          <a:p>
            <a:pPr eaLnBrk="1" fontAlgn="auto" hangingPunct="1">
              <a:spcAft>
                <a:spcPts val="0"/>
              </a:spcAft>
              <a:defRPr/>
            </a:pPr>
            <a:r>
              <a:rPr lang="zh-CN" altLang="en-US" dirty="0"/>
              <a:t>如何找到真正需要的信息变成了一个难题，人们迫切需要新的技术手段组织、整理和存取海量信息。</a:t>
            </a:r>
            <a:endParaRPr lang="en-US" altLang="zh-CN" dirty="0"/>
          </a:p>
          <a:p>
            <a:pPr eaLnBrk="1" fontAlgn="auto" hangingPunct="1">
              <a:spcAft>
                <a:spcPts val="0"/>
              </a:spcAft>
              <a:defRPr/>
            </a:pPr>
            <a:r>
              <a:rPr lang="zh-CN" altLang="en-US" dirty="0"/>
              <a:t>信息检索（</a:t>
            </a:r>
            <a:r>
              <a:rPr lang="en-US" dirty="0"/>
              <a:t>Information Retrieval</a:t>
            </a:r>
            <a:r>
              <a:rPr lang="zh-CN" altLang="en-US" dirty="0"/>
              <a:t>，</a:t>
            </a:r>
            <a:r>
              <a:rPr lang="en-US" dirty="0"/>
              <a:t>IR</a:t>
            </a:r>
            <a:r>
              <a:rPr lang="zh-CN" altLang="en-US" dirty="0"/>
              <a:t>）技术就是其中之一。</a:t>
            </a:r>
          </a:p>
        </p:txBody>
      </p:sp>
    </p:spTree>
  </p:cSld>
  <p:clrMapOvr>
    <a:masterClrMapping/>
  </p:clrMapOvr>
  <mc:AlternateContent xmlns:mc="http://schemas.openxmlformats.org/markup-compatibility/2006" xmlns:p14="http://schemas.microsoft.com/office/powerpoint/2010/main">
    <mc:Choice Requires="p14">
      <p:transition spd="slow" p14:dur="2000" advTm="70573"/>
    </mc:Choice>
    <mc:Fallback xmlns="">
      <p:transition spd="slow" advTm="70573"/>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内容占位符 2"/>
          <p:cNvSpPr>
            <a:spLocks noGrp="1"/>
          </p:cNvSpPr>
          <p:nvPr>
            <p:ph idx="1"/>
          </p:nvPr>
        </p:nvSpPr>
        <p:spPr>
          <a:xfrm>
            <a:off x="457200" y="1052736"/>
            <a:ext cx="8229600" cy="4525963"/>
          </a:xfrm>
        </p:spPr>
        <p:txBody>
          <a:bodyPr/>
          <a:lstStyle/>
          <a:p>
            <a:r>
              <a:rPr lang="zh-CN" altLang="en-US" sz="2800" b="1" dirty="0"/>
              <a:t>引言</a:t>
            </a:r>
            <a:r>
              <a:rPr lang="en-US" altLang="zh-CN" sz="2800" b="1" dirty="0"/>
              <a:t>(</a:t>
            </a:r>
            <a:r>
              <a:rPr lang="zh-CN" altLang="en-US" sz="2800" b="1" dirty="0"/>
              <a:t>前言</a:t>
            </a:r>
            <a:r>
              <a:rPr lang="en-US" altLang="zh-CN" sz="2800" b="1" dirty="0"/>
              <a:t>)</a:t>
            </a:r>
            <a:r>
              <a:rPr lang="zh-CN" altLang="en-US" sz="2800" b="1" dirty="0"/>
              <a:t>：</a:t>
            </a:r>
            <a:r>
              <a:rPr lang="zh-CN" altLang="en-US" sz="2800" dirty="0"/>
              <a:t>主要回答为什么研究论文课题，介绍论文背景、相关领域研究历史与现状，本文目的、工作和结论。</a:t>
            </a:r>
          </a:p>
          <a:p>
            <a:r>
              <a:rPr lang="zh-CN" altLang="en-US" sz="2800" b="1" dirty="0"/>
              <a:t>正文：</a:t>
            </a:r>
            <a:r>
              <a:rPr lang="zh-CN" altLang="en-US" sz="2800" dirty="0"/>
              <a:t>是论文的核心，主要回答研究的过程、研究的方法、研究的结论是什么。一般正文应有本文观点、理论或原理分析、实现方法或方案、数值计算、仿真分析或实验结果讨论，主要根据理论分析、仿真或实验结果讨论不同参数产生的变化，理论分析与实验相符的程度以及可能出现的问题等。</a:t>
            </a:r>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
          <p:cNvSpPr>
            <a:spLocks noGrp="1"/>
          </p:cNvSpPr>
          <p:nvPr>
            <p:ph type="title"/>
          </p:nvPr>
        </p:nvSpPr>
        <p:spPr/>
        <p:txBody>
          <a:bodyPr/>
          <a:lstStyle/>
          <a:p>
            <a:endParaRPr lang="zh-CN" altLang="en-US"/>
          </a:p>
        </p:txBody>
      </p:sp>
      <p:sp>
        <p:nvSpPr>
          <p:cNvPr id="183299" name="内容占位符 2"/>
          <p:cNvSpPr>
            <a:spLocks noGrp="1"/>
          </p:cNvSpPr>
          <p:nvPr>
            <p:ph idx="1"/>
          </p:nvPr>
        </p:nvSpPr>
        <p:spPr/>
        <p:txBody>
          <a:bodyPr/>
          <a:lstStyle/>
          <a:p>
            <a:r>
              <a:rPr lang="zh-CN" altLang="en-US" b="1" dirty="0"/>
              <a:t>结论：</a:t>
            </a:r>
            <a:r>
              <a:rPr lang="zh-CN" altLang="en-US" dirty="0"/>
              <a:t>文章的总结，要回答研究出什么，以正文为依据，简洁指出由研究结果所揭示的原理及其普遍性，研究中有无例外或本论文尚难以解决的问题，与以前已经发表的论文异同，在理论与实际上的意义，对进一步研究的建议。</a:t>
            </a:r>
            <a:endParaRPr lang="en-US" altLang="zh-CN" dirty="0"/>
          </a:p>
          <a:p>
            <a:r>
              <a:rPr lang="zh-CN" altLang="en-US" dirty="0">
                <a:solidFill>
                  <a:srgbClr val="FF0000"/>
                </a:solidFill>
              </a:rPr>
              <a:t>要注意结论与摘要的异和同</a:t>
            </a:r>
            <a:r>
              <a:rPr lang="zh-CN" altLang="en-US" dirty="0"/>
              <a:t>。</a:t>
            </a:r>
          </a:p>
          <a:p>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内容占位符 2"/>
          <p:cNvSpPr>
            <a:spLocks noGrp="1"/>
          </p:cNvSpPr>
          <p:nvPr>
            <p:ph idx="1"/>
          </p:nvPr>
        </p:nvSpPr>
        <p:spPr>
          <a:xfrm>
            <a:off x="457200" y="980728"/>
            <a:ext cx="8229600" cy="4525963"/>
          </a:xfrm>
        </p:spPr>
        <p:txBody>
          <a:bodyPr/>
          <a:lstStyle/>
          <a:p>
            <a:r>
              <a:rPr lang="zh-CN" altLang="en-US" dirty="0"/>
              <a:t>参考文献：文章中引用他人成果或文章内容应注明出处</a:t>
            </a:r>
            <a:r>
              <a:rPr lang="en-US" altLang="zh-CN" dirty="0"/>
              <a:t>——</a:t>
            </a:r>
            <a:r>
              <a:rPr lang="zh-CN" altLang="en-US" dirty="0"/>
              <a:t>参考文献。</a:t>
            </a:r>
            <a:endParaRPr lang="en-US" altLang="zh-CN" dirty="0"/>
          </a:p>
          <a:p>
            <a:r>
              <a:rPr lang="zh-CN" altLang="en-US" dirty="0"/>
              <a:t>决不做有违知识产权的事。</a:t>
            </a:r>
            <a:endParaRPr lang="en-US" altLang="zh-CN" dirty="0"/>
          </a:p>
          <a:p>
            <a:pPr lvl="1"/>
            <a:r>
              <a:rPr lang="zh-CN" altLang="en-US" dirty="0"/>
              <a:t>抵制社会上不良风气的影响，决不做抄袭、剽窃、侵权的事。</a:t>
            </a:r>
            <a:endParaRPr lang="en-US" altLang="zh-CN" dirty="0"/>
          </a:p>
          <a:p>
            <a:pPr lvl="1"/>
            <a:r>
              <a:rPr lang="zh-CN" altLang="en-US" dirty="0"/>
              <a:t>加强法制意识，仔细、慎重防止无意识侵权事情的发生。</a:t>
            </a:r>
            <a:endParaRPr lang="en-US" altLang="zh-CN" dirty="0"/>
          </a:p>
          <a:p>
            <a:r>
              <a:rPr lang="zh-CN" altLang="en-US" dirty="0"/>
              <a:t>重视参考文献的引录和标识，要一一对应，不要遗漏，格式要规范。</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内容占位符 2"/>
          <p:cNvSpPr>
            <a:spLocks noGrp="1"/>
          </p:cNvSpPr>
          <p:nvPr>
            <p:ph idx="1"/>
          </p:nvPr>
        </p:nvSpPr>
        <p:spPr/>
        <p:txBody>
          <a:bodyPr/>
          <a:lstStyle/>
          <a:p>
            <a:r>
              <a:rPr lang="zh-CN" altLang="en-US" sz="2800"/>
              <a:t>附录性材料：附录不是文章的必要组成部分，但是可以为要深入了解本文的人员提供参考。主要提供论文有关公式推导、演算以及不宜列入正文的数据和图表等。</a:t>
            </a:r>
          </a:p>
          <a:p>
            <a:r>
              <a:rPr lang="zh-CN" altLang="en-US" sz="2800"/>
              <a:t>致谢：对给予本文研究的选题、构思、实验或撰写等方面给以指导、帮助或建议的人员致以谢意；由于论文作者不能太多，所以部分次要参加者可不列为作者，但要表示致谢。</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内容占位符 2"/>
          <p:cNvSpPr>
            <a:spLocks noGrp="1"/>
          </p:cNvSpPr>
          <p:nvPr>
            <p:ph idx="1"/>
          </p:nvPr>
        </p:nvSpPr>
        <p:spPr/>
        <p:txBody>
          <a:bodyPr/>
          <a:lstStyle/>
          <a:p>
            <a:endParaRPr lang="en-US" altLang="zh-CN"/>
          </a:p>
          <a:p>
            <a:endParaRPr lang="en-US" altLang="zh-CN"/>
          </a:p>
          <a:p>
            <a:pPr algn="ctr"/>
            <a:r>
              <a:rPr lang="zh-CN" altLang="en-US" sz="6600"/>
              <a:t>谢谢聆听！</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13842</TotalTime>
  <Words>7394</Words>
  <Application>Microsoft Office PowerPoint</Application>
  <PresentationFormat>全屏显示(4:3)</PresentationFormat>
  <Paragraphs>399</Paragraphs>
  <Slides>94</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102" baseType="lpstr">
      <vt:lpstr>等线</vt:lpstr>
      <vt:lpstr>宋体</vt:lpstr>
      <vt:lpstr>Arial</vt:lpstr>
      <vt:lpstr>Calibri</vt:lpstr>
      <vt:lpstr>Times New Roman</vt:lpstr>
      <vt:lpstr>Wingdings</vt:lpstr>
      <vt:lpstr>Office 主题</vt:lpstr>
      <vt:lpstr>Equation.DSMT4</vt:lpstr>
      <vt:lpstr>信息与知识获取 –  第四章 信息检索（一）</vt:lpstr>
      <vt:lpstr>知识点梳理</vt:lpstr>
      <vt:lpstr>知识点梳理</vt:lpstr>
      <vt:lpstr>知识点梳理</vt:lpstr>
      <vt:lpstr>知识点梳理</vt:lpstr>
      <vt:lpstr>目  录</vt:lpstr>
      <vt:lpstr>4.1信息检索简介</vt:lpstr>
      <vt:lpstr>4.1.1 信息检索的概念</vt:lpstr>
      <vt:lpstr>PowerPoint 演示文稿</vt:lpstr>
      <vt:lpstr>信息检索示意图</vt:lpstr>
      <vt:lpstr>PowerPoint 演示文稿</vt:lpstr>
      <vt:lpstr>PowerPoint 演示文稿</vt:lpstr>
      <vt:lpstr>PowerPoint 演示文稿</vt:lpstr>
      <vt:lpstr>PowerPoint 演示文稿</vt:lpstr>
      <vt:lpstr>PowerPoint 演示文稿</vt:lpstr>
      <vt:lpstr>4.1.2 信息检索的产生和发展</vt:lpstr>
      <vt:lpstr>PowerPoint 演示文稿</vt:lpstr>
      <vt:lpstr>PowerPoint 演示文稿</vt:lpstr>
      <vt:lpstr>（一）手工检索阶段</vt:lpstr>
      <vt:lpstr>PowerPoint 演示文稿</vt:lpstr>
      <vt:lpstr>PowerPoint 演示文稿</vt:lpstr>
      <vt:lpstr>PowerPoint 演示文稿</vt:lpstr>
      <vt:lpstr>黄页</vt:lpstr>
      <vt:lpstr>图书馆</vt:lpstr>
      <vt:lpstr>字典</vt:lpstr>
      <vt:lpstr>114电话号码查询</vt:lpstr>
      <vt:lpstr>（二）计算机信息检索</vt:lpstr>
      <vt:lpstr>PowerPoint 演示文稿</vt:lpstr>
      <vt:lpstr>PowerPoint 演示文稿</vt:lpstr>
      <vt:lpstr>文献数据库</vt:lpstr>
      <vt:lpstr>远距离检索</vt:lpstr>
      <vt:lpstr>网络化检索</vt:lpstr>
      <vt:lpstr>我国发展情况</vt:lpstr>
      <vt:lpstr>PowerPoint 演示文稿</vt:lpstr>
      <vt:lpstr>PowerPoint 演示文稿</vt:lpstr>
      <vt:lpstr>4.1.3 信息检索的效果评价</vt:lpstr>
      <vt:lpstr>PowerPoint 演示文稿</vt:lpstr>
      <vt:lpstr>PowerPoint 演示文稿</vt:lpstr>
      <vt:lpstr>PowerPoint 演示文稿</vt:lpstr>
      <vt:lpstr>PowerPoint 演示文稿</vt:lpstr>
      <vt:lpstr>PowerPoint 演示文稿</vt:lpstr>
      <vt:lpstr>召回率</vt:lpstr>
      <vt:lpstr>准确率</vt:lpstr>
      <vt:lpstr>PowerPoint 演示文稿</vt:lpstr>
      <vt:lpstr>PowerPoint 演示文稿</vt:lpstr>
      <vt:lpstr>综合评价指标（F-Measure）</vt:lpstr>
      <vt:lpstr>User-Oriented Measures</vt:lpstr>
      <vt:lpstr>Measure：覆盖率Coverage 和新颖度Novelty</vt:lpstr>
      <vt:lpstr>4.2信息检索语言</vt:lpstr>
      <vt:lpstr>4.2.1 信息检索语言概述</vt:lpstr>
      <vt:lpstr>PowerPoint 演示文稿</vt:lpstr>
      <vt:lpstr>PowerPoint 演示文稿</vt:lpstr>
      <vt:lpstr>PowerPoint 演示文稿</vt:lpstr>
      <vt:lpstr>信息检索语言分类</vt:lpstr>
      <vt:lpstr>文献检索语言</vt:lpstr>
      <vt:lpstr>计算机检索语言</vt:lpstr>
      <vt:lpstr>4.2.2 文献检索语言</vt:lpstr>
      <vt:lpstr>文献检索语言基本要素</vt:lpstr>
      <vt:lpstr>PowerPoint 演示文稿</vt:lpstr>
      <vt:lpstr>PowerPoint 演示文稿</vt:lpstr>
      <vt:lpstr>信息检索语言的主要功能</vt:lpstr>
      <vt:lpstr>PowerPoint 演示文稿</vt:lpstr>
      <vt:lpstr>PowerPoint 演示文稿</vt:lpstr>
      <vt:lpstr>PowerPoint 演示文稿</vt:lpstr>
      <vt:lpstr>PowerPoint 演示文稿</vt:lpstr>
      <vt:lpstr>PowerPoint 演示文稿</vt:lpstr>
      <vt:lpstr>PowerPoint 演示文稿</vt:lpstr>
      <vt:lpstr>文献检索语言的特点</vt:lpstr>
      <vt:lpstr>PowerPoint 演示文稿</vt:lpstr>
      <vt:lpstr>《中国图书馆图书分类法》</vt:lpstr>
      <vt:lpstr>PowerPoint 演示文稿</vt:lpstr>
      <vt:lpstr>叙词检索语言</vt:lpstr>
      <vt:lpstr>概念组配示例</vt:lpstr>
      <vt:lpstr>引文检索语言</vt:lpstr>
      <vt:lpstr>PowerPoint 演示文稿</vt:lpstr>
      <vt:lpstr>文献网络</vt:lpstr>
      <vt:lpstr>4.2.3 计算机检索语言</vt:lpstr>
      <vt:lpstr>PowerPoint 演示文稿</vt:lpstr>
      <vt:lpstr>自然语言检索</vt:lpstr>
      <vt:lpstr>PowerPoint 演示文稿</vt:lpstr>
      <vt:lpstr>存在问题</vt:lpstr>
      <vt:lpstr>发展前景</vt:lpstr>
      <vt:lpstr>论文写作建议</vt:lpstr>
      <vt:lpstr>PowerPoint 演示文稿</vt:lpstr>
      <vt:lpstr>PowerPoint 演示文稿</vt:lpstr>
      <vt:lpstr>PowerPoint 演示文稿</vt:lpstr>
      <vt:lpstr>PowerPoint 演示文稿</vt:lpstr>
      <vt:lpstr>PowerPoint 演示文稿</vt:lpstr>
      <vt:lpstr>学术论文的一般结构</vt:lpstr>
      <vt:lpstr>PowerPoint 演示文稿</vt:lpstr>
      <vt:lpstr>PowerPoint 演示文稿</vt:lpstr>
      <vt:lpstr>PowerPoint 演示文稿</vt:lpstr>
      <vt:lpstr>PowerPoint 演示文稿</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第四章 信息检索</dc:title>
  <dc:creator>番茄花园</dc:creator>
  <cp:lastModifiedBy>Windows 用户</cp:lastModifiedBy>
  <cp:revision>628</cp:revision>
  <cp:lastPrinted>2024-03-11T08:20:45Z</cp:lastPrinted>
  <dcterms:created xsi:type="dcterms:W3CDTF">2009-03-18T08:17:43Z</dcterms:created>
  <dcterms:modified xsi:type="dcterms:W3CDTF">2024-03-19T23:45:08Z</dcterms:modified>
</cp:coreProperties>
</file>