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6858000" cx="9144000"/>
  <p:notesSz cx="6858000" cy="9144000"/>
  <p:embeddedFontLst>
    <p:embeddedFont>
      <p:font typeface="Book Antiqua"/>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50" roundtripDataSignature="AMtx7miITJ9hoHrqdjLpa8DNXpTMTHiC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BookAntiqua-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ookAntiqua-italic.fntdata"/><Relationship Id="rId47" Type="http://schemas.openxmlformats.org/officeDocument/2006/relationships/font" Target="fonts/BookAntiqua-bold.fntdata"/><Relationship Id="rId49" Type="http://schemas.openxmlformats.org/officeDocument/2006/relationships/font" Target="fonts/BookAntiqu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4" name="Google Shape;4;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6" name="Google Shape;6;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7" name="Google Shape;7;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9" name="Google Shape;9;n"/>
          <p:cNvSpPr txBox="1"/>
          <p:nvPr>
            <p:ph idx="4"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 name="Shape 26"/>
        <p:cNvGrpSpPr/>
        <p:nvPr/>
      </p:nvGrpSpPr>
      <p:grpSpPr>
        <a:xfrm>
          <a:off x="0" y="0"/>
          <a:ext cx="0" cy="0"/>
          <a:chOff x="0" y="0"/>
          <a:chExt cx="0" cy="0"/>
        </a:xfrm>
      </p:grpSpPr>
      <p:sp>
        <p:nvSpPr>
          <p:cNvPr id="27" name="Google Shape;27;p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8" name="Google Shape;2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 name="Google Shape;2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94" name="Google Shape;9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95" name="Google Shape;9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01" name="Google Shape;10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2" name="Google Shape;10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08" name="Google Shape;10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09" name="Google Shape;10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18" name="Google Shape;11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9" name="Google Shape;11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31" name="Google Shape;13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2" name="Google Shape;13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38" name="Google Shape;13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39" name="Google Shape;139;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45" name="Google Shape;14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46" name="Google Shape;146;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52" name="Google Shape;15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53" name="Google Shape;153;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2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59" name="Google Shape;15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0" name="Google Shape;16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2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66" name="Google Shape;166;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67" name="Google Shape;16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p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6" name="Google Shape;3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7" name="Google Shape;37;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73" name="Google Shape;17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74" name="Google Shape;17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80" name="Google Shape;18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1" name="Google Shape;181;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2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87" name="Google Shape;18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88" name="Google Shape;188;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194" name="Google Shape;19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5" name="Google Shape;195;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01" name="Google Shape;20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2" name="Google Shape;202;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08" name="Google Shape;20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9" name="Google Shape;209;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15" name="Google Shape;21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6" name="Google Shape;216;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22" name="Google Shape;22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23" name="Google Shape;223;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3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29" name="Google Shape;22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0" name="Google Shape;230;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3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36" name="Google Shape;23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37" name="Google Shape;237;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43" name="Google Shape;4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44" name="Google Shape;4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43" name="Google Shape;243;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44" name="Google Shape;244;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3: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50" name="Google Shape;250;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1" name="Google Shape;251;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57" name="Google Shape;25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8" name="Google Shape;258;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64" name="Google Shape;26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65" name="Google Shape;265;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71" name="Google Shape;27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2" name="Google Shape;272;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78" name="Google Shape;278;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79" name="Google Shape;279;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85" name="Google Shape;285;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6" name="Google Shape;286;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92" name="Google Shape;29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93" name="Google Shape;293;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4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299" name="Google Shape;29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0" name="Google Shape;300;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4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06" name="Google Shape;306;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07" name="Google Shape;307;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0" name="Google Shape;5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1" name="Google Shape;5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4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313" name="Google Shape;313;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314" name="Google Shape;314;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57" name="Google Shape;5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58" name="Google Shape;5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64" name="Google Shape;6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65" name="Google Shape;65;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72" name="Google Shape;7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73" name="Google Shape;7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79" name="Google Shape;7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0" name="Google Shape;8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None/>
            </a:pPr>
            <a:fld id="{00000000-1234-1234-1234-123412341234}" type="slidenum">
              <a:rPr lang="en-US"/>
              <a:t>‹#›</a:t>
            </a:fld>
            <a:endParaRPr/>
          </a:p>
        </p:txBody>
      </p:sp>
      <p:sp>
        <p:nvSpPr>
          <p:cNvPr id="87" name="Google Shape;8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88" name="Google Shape;8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16" name="Shape 16"/>
        <p:cNvGrpSpPr/>
        <p:nvPr/>
      </p:nvGrpSpPr>
      <p:grpSpPr>
        <a:xfrm>
          <a:off x="0" y="0"/>
          <a:ext cx="0" cy="0"/>
          <a:chOff x="0" y="0"/>
          <a:chExt cx="0" cy="0"/>
        </a:xfrm>
      </p:grpSpPr>
      <p:sp>
        <p:nvSpPr>
          <p:cNvPr id="17" name="Google Shape;17;p44"/>
          <p:cNvSpPr txBox="1"/>
          <p:nvPr>
            <p:ph type="ctrTitle"/>
          </p:nvPr>
        </p:nvSpPr>
        <p:spPr>
          <a:xfrm>
            <a:off x="685800" y="990600"/>
            <a:ext cx="8153400" cy="13716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44"/>
          <p:cNvSpPr txBox="1"/>
          <p:nvPr>
            <p:ph idx="1" type="subTitle"/>
          </p:nvPr>
        </p:nvSpPr>
        <p:spPr>
          <a:xfrm>
            <a:off x="381000" y="3429000"/>
            <a:ext cx="8458200" cy="1600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360"/>
              </a:spcBef>
              <a:spcAft>
                <a:spcPts val="0"/>
              </a:spcAft>
              <a:buSzPts val="1800"/>
              <a:buChar char="■"/>
              <a:defRPr/>
            </a:lvl1pPr>
            <a:lvl2pPr lvl="1" algn="l">
              <a:lnSpc>
                <a:spcPct val="100000"/>
              </a:lnSpc>
              <a:spcBef>
                <a:spcPts val="450"/>
              </a:spcBef>
              <a:spcAft>
                <a:spcPts val="0"/>
              </a:spcAft>
              <a:buSzPts val="1800"/>
              <a:buChar char="□"/>
              <a:defRPr/>
            </a:lvl2pPr>
            <a:lvl3pPr lvl="2" algn="l">
              <a:lnSpc>
                <a:spcPct val="100000"/>
              </a:lnSpc>
              <a:spcBef>
                <a:spcPts val="450"/>
              </a:spcBef>
              <a:spcAft>
                <a:spcPts val="0"/>
              </a:spcAft>
              <a:buSzPts val="1800"/>
              <a:buChar char="■"/>
              <a:defRPr/>
            </a:lvl3pPr>
            <a:lvl4pPr lvl="3" algn="l">
              <a:lnSpc>
                <a:spcPct val="100000"/>
              </a:lnSpc>
              <a:spcBef>
                <a:spcPts val="450"/>
              </a:spcBef>
              <a:spcAft>
                <a:spcPts val="0"/>
              </a:spcAft>
              <a:buSzPts val="1800"/>
              <a:buChar char="□"/>
              <a:defRPr/>
            </a:lvl4pPr>
            <a:lvl5pPr lvl="4" algn="l">
              <a:lnSpc>
                <a:spcPct val="100000"/>
              </a:lnSpc>
              <a:spcBef>
                <a:spcPts val="450"/>
              </a:spcBef>
              <a:spcAft>
                <a:spcPts val="0"/>
              </a:spcAft>
              <a:buSzPts val="1800"/>
              <a:buChar char="▪"/>
              <a:defRPr/>
            </a:lvl5pPr>
            <a:lvl6pPr lvl="5" algn="l">
              <a:lnSpc>
                <a:spcPct val="100000"/>
              </a:lnSpc>
              <a:spcBef>
                <a:spcPts val="450"/>
              </a:spcBef>
              <a:spcAft>
                <a:spcPts val="0"/>
              </a:spcAft>
              <a:buSzPts val="1800"/>
              <a:buChar char="▪"/>
              <a:defRPr/>
            </a:lvl6pPr>
            <a:lvl7pPr lvl="6" algn="l">
              <a:lnSpc>
                <a:spcPct val="100000"/>
              </a:lnSpc>
              <a:spcBef>
                <a:spcPts val="450"/>
              </a:spcBef>
              <a:spcAft>
                <a:spcPts val="0"/>
              </a:spcAft>
              <a:buSzPts val="1800"/>
              <a:buChar char="▪"/>
              <a:defRPr/>
            </a:lvl7pPr>
            <a:lvl8pPr lvl="7" algn="l">
              <a:lnSpc>
                <a:spcPct val="100000"/>
              </a:lnSpc>
              <a:spcBef>
                <a:spcPts val="450"/>
              </a:spcBef>
              <a:spcAft>
                <a:spcPts val="0"/>
              </a:spcAft>
              <a:buSzPts val="1800"/>
              <a:buChar char="▪"/>
              <a:defRPr/>
            </a:lvl8pPr>
            <a:lvl9pPr lvl="8" algn="l">
              <a:lnSpc>
                <a:spcPct val="100000"/>
              </a:lnSpc>
              <a:spcBef>
                <a:spcPts val="450"/>
              </a:spcBef>
              <a:spcAft>
                <a:spcPts val="450"/>
              </a:spcAft>
              <a:buSzPts val="1800"/>
              <a:buChar char="▪"/>
              <a:defRPr/>
            </a:lvl9pPr>
          </a:lstStyle>
          <a:p/>
        </p:txBody>
      </p:sp>
      <p:sp>
        <p:nvSpPr>
          <p:cNvPr id="19" name="Google Shape;19;p44"/>
          <p:cNvSpPr/>
          <p:nvPr/>
        </p:nvSpPr>
        <p:spPr>
          <a:xfrm>
            <a:off x="685800" y="2393950"/>
            <a:ext cx="7772400" cy="109537"/>
          </a:xfrm>
          <a:custGeom>
            <a:rect b="b" l="l" r="r" t="t"/>
            <a:pathLst>
              <a:path extrusionOk="0" h="1000" w="1000">
                <a:moveTo>
                  <a:pt x="0" y="0"/>
                </a:moveTo>
                <a:lnTo>
                  <a:pt x="618" y="0"/>
                </a:lnTo>
                <a:lnTo>
                  <a:pt x="618" y="1000"/>
                </a:lnTo>
                <a:lnTo>
                  <a:pt x="0" y="100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0" name="Shape 20"/>
        <p:cNvGrpSpPr/>
        <p:nvPr/>
      </p:nvGrpSpPr>
      <p:grpSpPr>
        <a:xfrm>
          <a:off x="0" y="0"/>
          <a:ext cx="0" cy="0"/>
          <a:chOff x="0" y="0"/>
          <a:chExt cx="0" cy="0"/>
        </a:xfrm>
      </p:grpSpPr>
      <p:sp>
        <p:nvSpPr>
          <p:cNvPr id="21" name="Google Shape;21;p45"/>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5"/>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450"/>
              </a:spcBef>
              <a:spcAft>
                <a:spcPts val="0"/>
              </a:spcAft>
              <a:buSzPts val="1800"/>
              <a:buChar char="□"/>
              <a:defRPr/>
            </a:lvl2pPr>
            <a:lvl3pPr indent="-342900" lvl="2" marL="1371600" algn="l">
              <a:lnSpc>
                <a:spcPct val="100000"/>
              </a:lnSpc>
              <a:spcBef>
                <a:spcPts val="450"/>
              </a:spcBef>
              <a:spcAft>
                <a:spcPts val="0"/>
              </a:spcAft>
              <a:buSzPts val="1800"/>
              <a:buChar char="■"/>
              <a:defRPr/>
            </a:lvl3pPr>
            <a:lvl4pPr indent="-342900" lvl="3" marL="1828800" algn="l">
              <a:lnSpc>
                <a:spcPct val="100000"/>
              </a:lnSpc>
              <a:spcBef>
                <a:spcPts val="450"/>
              </a:spcBef>
              <a:spcAft>
                <a:spcPts val="0"/>
              </a:spcAft>
              <a:buSzPts val="1800"/>
              <a:buChar char="□"/>
              <a:defRPr/>
            </a:lvl4pPr>
            <a:lvl5pPr indent="-342900" lvl="4" marL="2286000" algn="l">
              <a:lnSpc>
                <a:spcPct val="100000"/>
              </a:lnSpc>
              <a:spcBef>
                <a:spcPts val="450"/>
              </a:spcBef>
              <a:spcAft>
                <a:spcPts val="0"/>
              </a:spcAft>
              <a:buSzPts val="1800"/>
              <a:buChar char="▪"/>
              <a:defRPr/>
            </a:lvl5pPr>
            <a:lvl6pPr indent="-342900" lvl="5" marL="2743200" algn="l">
              <a:lnSpc>
                <a:spcPct val="100000"/>
              </a:lnSpc>
              <a:spcBef>
                <a:spcPts val="450"/>
              </a:spcBef>
              <a:spcAft>
                <a:spcPts val="0"/>
              </a:spcAft>
              <a:buSzPts val="1800"/>
              <a:buChar char="▪"/>
              <a:defRPr/>
            </a:lvl6pPr>
            <a:lvl7pPr indent="-342900" lvl="6" marL="3200400" algn="l">
              <a:lnSpc>
                <a:spcPct val="100000"/>
              </a:lnSpc>
              <a:spcBef>
                <a:spcPts val="450"/>
              </a:spcBef>
              <a:spcAft>
                <a:spcPts val="0"/>
              </a:spcAft>
              <a:buSzPts val="1800"/>
              <a:buChar char="▪"/>
              <a:defRPr/>
            </a:lvl7pPr>
            <a:lvl8pPr indent="-342900" lvl="7" marL="3657600" algn="l">
              <a:lnSpc>
                <a:spcPct val="100000"/>
              </a:lnSpc>
              <a:spcBef>
                <a:spcPts val="450"/>
              </a:spcBef>
              <a:spcAft>
                <a:spcPts val="0"/>
              </a:spcAft>
              <a:buSzPts val="1800"/>
              <a:buChar char="▪"/>
              <a:defRPr/>
            </a:lvl8pPr>
            <a:lvl9pPr indent="-342900" lvl="8" marL="4114800" algn="l">
              <a:lnSpc>
                <a:spcPct val="100000"/>
              </a:lnSpc>
              <a:spcBef>
                <a:spcPts val="450"/>
              </a:spcBef>
              <a:spcAft>
                <a:spcPts val="450"/>
              </a:spcAft>
              <a:buSzPts val="1800"/>
              <a:buChar char="▪"/>
              <a:defRPr/>
            </a:lvl9pPr>
          </a:lstStyle>
          <a:p/>
        </p:txBody>
      </p:sp>
      <p:sp>
        <p:nvSpPr>
          <p:cNvPr id="23" name="Google Shape;23;p45"/>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 name="Google Shape;24;p45"/>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45"/>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800" u="none">
                <a:solidFill>
                  <a:schemeClr val="dk1"/>
                </a:solidFill>
                <a:latin typeface="Arial"/>
                <a:ea typeface="Arial"/>
                <a:cs typeface="Arial"/>
                <a:sym typeface="Arial"/>
              </a:defRPr>
            </a:lvl1pPr>
            <a:lvl2pPr indent="0" lvl="1" marL="0" marR="0" rtl="0" algn="l">
              <a:lnSpc>
                <a:spcPct val="100000"/>
              </a:lnSpc>
              <a:spcBef>
                <a:spcPts val="0"/>
              </a:spcBef>
              <a:spcAft>
                <a:spcPts val="0"/>
              </a:spcAft>
              <a:buNone/>
              <a:defRPr b="0" i="0" sz="1800" u="none">
                <a:solidFill>
                  <a:schemeClr val="dk1"/>
                </a:solidFill>
                <a:latin typeface="Arial"/>
                <a:ea typeface="Arial"/>
                <a:cs typeface="Arial"/>
                <a:sym typeface="Arial"/>
              </a:defRPr>
            </a:lvl2pPr>
            <a:lvl3pPr indent="0" lvl="2" marL="0" marR="0" rtl="0" algn="l">
              <a:lnSpc>
                <a:spcPct val="100000"/>
              </a:lnSpc>
              <a:spcBef>
                <a:spcPts val="0"/>
              </a:spcBef>
              <a:spcAft>
                <a:spcPts val="0"/>
              </a:spcAft>
              <a:buNone/>
              <a:defRPr b="0" i="0" sz="1800" u="none">
                <a:solidFill>
                  <a:schemeClr val="dk1"/>
                </a:solidFill>
                <a:latin typeface="Arial"/>
                <a:ea typeface="Arial"/>
                <a:cs typeface="Arial"/>
                <a:sym typeface="Arial"/>
              </a:defRPr>
            </a:lvl3pPr>
            <a:lvl4pPr indent="0" lvl="3" marL="0" marR="0" rtl="0" algn="l">
              <a:lnSpc>
                <a:spcPct val="100000"/>
              </a:lnSpc>
              <a:spcBef>
                <a:spcPts val="0"/>
              </a:spcBef>
              <a:spcAft>
                <a:spcPts val="0"/>
              </a:spcAft>
              <a:buNone/>
              <a:defRPr b="0" i="0" sz="1800" u="none">
                <a:solidFill>
                  <a:schemeClr val="dk1"/>
                </a:solidFill>
                <a:latin typeface="Arial"/>
                <a:ea typeface="Arial"/>
                <a:cs typeface="Arial"/>
                <a:sym typeface="Arial"/>
              </a:defRPr>
            </a:lvl4pPr>
            <a:lvl5pPr indent="0" lvl="4" marL="0" marR="0" rtl="0" algn="l">
              <a:lnSpc>
                <a:spcPct val="100000"/>
              </a:lnSpc>
              <a:spcBef>
                <a:spcPts val="0"/>
              </a:spcBef>
              <a:spcAft>
                <a:spcPts val="0"/>
              </a:spcAft>
              <a:buNone/>
              <a:defRPr b="0" i="0" sz="1800" u="none">
                <a:solidFill>
                  <a:schemeClr val="dk1"/>
                </a:solidFill>
                <a:latin typeface="Arial"/>
                <a:ea typeface="Arial"/>
                <a:cs typeface="Arial"/>
                <a:sym typeface="Arial"/>
              </a:defRPr>
            </a:lvl5pPr>
            <a:lvl6pPr indent="0" lvl="5" marL="0" marR="0" rtl="0" algn="l">
              <a:lnSpc>
                <a:spcPct val="100000"/>
              </a:lnSpc>
              <a:spcBef>
                <a:spcPts val="0"/>
              </a:spcBef>
              <a:spcAft>
                <a:spcPts val="0"/>
              </a:spcAft>
              <a:buNone/>
              <a:defRPr b="0" i="0" sz="1800" u="none">
                <a:solidFill>
                  <a:schemeClr val="dk1"/>
                </a:solidFill>
                <a:latin typeface="Arial"/>
                <a:ea typeface="Arial"/>
                <a:cs typeface="Arial"/>
                <a:sym typeface="Arial"/>
              </a:defRPr>
            </a:lvl6pPr>
            <a:lvl7pPr indent="0" lvl="6" marL="0" marR="0" rtl="0" algn="l">
              <a:lnSpc>
                <a:spcPct val="100000"/>
              </a:lnSpc>
              <a:spcBef>
                <a:spcPts val="0"/>
              </a:spcBef>
              <a:spcAft>
                <a:spcPts val="0"/>
              </a:spcAft>
              <a:buNone/>
              <a:defRPr b="0" i="0" sz="1800" u="none">
                <a:solidFill>
                  <a:schemeClr val="dk1"/>
                </a:solidFill>
                <a:latin typeface="Arial"/>
                <a:ea typeface="Arial"/>
                <a:cs typeface="Arial"/>
                <a:sym typeface="Arial"/>
              </a:defRPr>
            </a:lvl7pPr>
            <a:lvl8pPr indent="0" lvl="7" marL="0" marR="0" rtl="0" algn="l">
              <a:lnSpc>
                <a:spcPct val="100000"/>
              </a:lnSpc>
              <a:spcBef>
                <a:spcPts val="0"/>
              </a:spcBef>
              <a:spcAft>
                <a:spcPts val="0"/>
              </a:spcAft>
              <a:buNone/>
              <a:defRPr b="0" i="0" sz="1800" u="none">
                <a:solidFill>
                  <a:schemeClr val="dk1"/>
                </a:solidFill>
                <a:latin typeface="Arial"/>
                <a:ea typeface="Arial"/>
                <a:cs typeface="Arial"/>
                <a:sym typeface="Arial"/>
              </a:defRPr>
            </a:lvl8pPr>
            <a:lvl9pPr indent="0" lvl="8" marL="0" marR="0" rtl="0" algn="l">
              <a:lnSpc>
                <a:spcPct val="100000"/>
              </a:lnSpc>
              <a:spcBef>
                <a:spcPts val="0"/>
              </a:spcBef>
              <a:spcAft>
                <a:spcPts val="0"/>
              </a:spcAft>
              <a:buNone/>
              <a:defRPr b="0" i="0" sz="1800" u="non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 name="Shape 10"/>
        <p:cNvGrpSpPr/>
        <p:nvPr/>
      </p:nvGrpSpPr>
      <p:grpSpPr>
        <a:xfrm>
          <a:off x="0" y="0"/>
          <a:ext cx="0" cy="0"/>
          <a:chOff x="0" y="0"/>
          <a:chExt cx="0" cy="0"/>
        </a:xfrm>
      </p:grpSpPr>
      <p:sp>
        <p:nvSpPr>
          <p:cNvPr id="11" name="Google Shape;11;p43"/>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3600" u="none" cap="none" strike="noStrike">
                <a:solidFill>
                  <a:schemeClr val="dk2"/>
                </a:solidFill>
                <a:latin typeface="Verdana"/>
                <a:ea typeface="Verdana"/>
                <a:cs typeface="Verdana"/>
                <a:sym typeface="Verdana"/>
              </a:defRPr>
            </a:lvl1pPr>
            <a:lvl2pPr lvl="1" marR="0" rtl="0" algn="l">
              <a:lnSpc>
                <a:spcPct val="100000"/>
              </a:lnSpc>
              <a:spcBef>
                <a:spcPts val="0"/>
              </a:spcBef>
              <a:spcAft>
                <a:spcPts val="0"/>
              </a:spcAft>
              <a:buSzPts val="1400"/>
              <a:buNone/>
              <a:defRPr b="0" i="0" sz="3600" u="none" cap="none" strike="noStrike">
                <a:solidFill>
                  <a:schemeClr val="dk2"/>
                </a:solidFill>
                <a:latin typeface="Verdana"/>
                <a:ea typeface="Verdana"/>
                <a:cs typeface="Verdana"/>
                <a:sym typeface="Verdana"/>
              </a:defRPr>
            </a:lvl2pPr>
            <a:lvl3pPr lvl="2" marR="0" rtl="0" algn="l">
              <a:lnSpc>
                <a:spcPct val="100000"/>
              </a:lnSpc>
              <a:spcBef>
                <a:spcPts val="0"/>
              </a:spcBef>
              <a:spcAft>
                <a:spcPts val="0"/>
              </a:spcAft>
              <a:buSzPts val="1400"/>
              <a:buNone/>
              <a:defRPr b="0" i="0" sz="3600" u="none" cap="none" strike="noStrike">
                <a:solidFill>
                  <a:schemeClr val="dk2"/>
                </a:solidFill>
                <a:latin typeface="Verdana"/>
                <a:ea typeface="Verdana"/>
                <a:cs typeface="Verdana"/>
                <a:sym typeface="Verdana"/>
              </a:defRPr>
            </a:lvl3pPr>
            <a:lvl4pPr lvl="3" marR="0" rtl="0" algn="l">
              <a:lnSpc>
                <a:spcPct val="100000"/>
              </a:lnSpc>
              <a:spcBef>
                <a:spcPts val="0"/>
              </a:spcBef>
              <a:spcAft>
                <a:spcPts val="0"/>
              </a:spcAft>
              <a:buSzPts val="1400"/>
              <a:buNone/>
              <a:defRPr b="0" i="0" sz="3600" u="none" cap="none" strike="noStrike">
                <a:solidFill>
                  <a:schemeClr val="dk2"/>
                </a:solidFill>
                <a:latin typeface="Verdana"/>
                <a:ea typeface="Verdana"/>
                <a:cs typeface="Verdana"/>
                <a:sym typeface="Verdana"/>
              </a:defRPr>
            </a:lvl4pPr>
            <a:lvl5pPr lvl="4" marR="0" rtl="0" algn="l">
              <a:lnSpc>
                <a:spcPct val="100000"/>
              </a:lnSpc>
              <a:spcBef>
                <a:spcPts val="0"/>
              </a:spcBef>
              <a:spcAft>
                <a:spcPts val="0"/>
              </a:spcAft>
              <a:buSzPts val="1400"/>
              <a:buNone/>
              <a:defRPr b="0" i="0" sz="3600" u="none" cap="none" strike="noStrike">
                <a:solidFill>
                  <a:schemeClr val="dk2"/>
                </a:solidFill>
                <a:latin typeface="Verdana"/>
                <a:ea typeface="Verdana"/>
                <a:cs typeface="Verdana"/>
                <a:sym typeface="Verdana"/>
              </a:defRPr>
            </a:lvl5pPr>
            <a:lvl6pPr lvl="5" marR="0" rtl="0" algn="l">
              <a:lnSpc>
                <a:spcPct val="100000"/>
              </a:lnSpc>
              <a:spcBef>
                <a:spcPts val="0"/>
              </a:spcBef>
              <a:spcAft>
                <a:spcPts val="0"/>
              </a:spcAft>
              <a:buSzPts val="1400"/>
              <a:buNone/>
              <a:defRPr b="0" i="0" sz="3600" u="none" cap="none" strike="noStrike">
                <a:solidFill>
                  <a:schemeClr val="dk2"/>
                </a:solidFill>
                <a:latin typeface="Verdana"/>
                <a:ea typeface="Verdana"/>
                <a:cs typeface="Verdana"/>
                <a:sym typeface="Verdana"/>
              </a:defRPr>
            </a:lvl6pPr>
            <a:lvl7pPr lvl="6" marR="0" rtl="0" algn="l">
              <a:lnSpc>
                <a:spcPct val="100000"/>
              </a:lnSpc>
              <a:spcBef>
                <a:spcPts val="0"/>
              </a:spcBef>
              <a:spcAft>
                <a:spcPts val="0"/>
              </a:spcAft>
              <a:buSzPts val="1400"/>
              <a:buNone/>
              <a:defRPr b="0" i="0" sz="3600" u="none" cap="none" strike="noStrike">
                <a:solidFill>
                  <a:schemeClr val="dk2"/>
                </a:solidFill>
                <a:latin typeface="Verdana"/>
                <a:ea typeface="Verdana"/>
                <a:cs typeface="Verdana"/>
                <a:sym typeface="Verdana"/>
              </a:defRPr>
            </a:lvl7pPr>
            <a:lvl8pPr lvl="7" marR="0" rtl="0" algn="l">
              <a:lnSpc>
                <a:spcPct val="100000"/>
              </a:lnSpc>
              <a:spcBef>
                <a:spcPts val="0"/>
              </a:spcBef>
              <a:spcAft>
                <a:spcPts val="0"/>
              </a:spcAft>
              <a:buSzPts val="1400"/>
              <a:buNone/>
              <a:defRPr b="0" i="0" sz="3600" u="none" cap="none" strike="noStrike">
                <a:solidFill>
                  <a:schemeClr val="dk2"/>
                </a:solidFill>
                <a:latin typeface="Verdana"/>
                <a:ea typeface="Verdana"/>
                <a:cs typeface="Verdana"/>
                <a:sym typeface="Verdana"/>
              </a:defRPr>
            </a:lvl8pPr>
            <a:lvl9pPr lvl="8" marR="0" rtl="0" algn="l">
              <a:lnSpc>
                <a:spcPct val="100000"/>
              </a:lnSpc>
              <a:spcBef>
                <a:spcPts val="0"/>
              </a:spcBef>
              <a:spcAft>
                <a:spcPts val="0"/>
              </a:spcAft>
              <a:buSzPts val="1400"/>
              <a:buNone/>
              <a:defRPr b="0" i="0" sz="3600" u="none" cap="none" strike="noStrike">
                <a:solidFill>
                  <a:schemeClr val="dk2"/>
                </a:solidFill>
                <a:latin typeface="Verdana"/>
                <a:ea typeface="Verdana"/>
                <a:cs typeface="Verdana"/>
                <a:sym typeface="Verdana"/>
              </a:defRPr>
            </a:lvl9pPr>
          </a:lstStyle>
          <a:p/>
        </p:txBody>
      </p:sp>
      <p:sp>
        <p:nvSpPr>
          <p:cNvPr id="12" name="Google Shape;12;p43"/>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chemeClr val="accent2"/>
              </a:buClr>
              <a:buSzPts val="2400"/>
              <a:buFont typeface="Noto Sans Symbols"/>
              <a:buChar char="■"/>
              <a:defRPr b="0" i="0" sz="2400" u="none" cap="none" strike="noStrike">
                <a:solidFill>
                  <a:schemeClr val="dk1"/>
                </a:solidFill>
                <a:latin typeface="Verdana"/>
                <a:ea typeface="Verdana"/>
                <a:cs typeface="Verdana"/>
                <a:sym typeface="Verdana"/>
              </a:defRPr>
            </a:lvl1pPr>
            <a:lvl2pPr indent="-355600" lvl="1" marL="914400" marR="0" rtl="0" algn="l">
              <a:lnSpc>
                <a:spcPct val="100000"/>
              </a:lnSpc>
              <a:spcBef>
                <a:spcPts val="600"/>
              </a:spcBef>
              <a:spcAft>
                <a:spcPts val="0"/>
              </a:spcAft>
              <a:buClr>
                <a:schemeClr val="accent2"/>
              </a:buClr>
              <a:buSzPts val="2000"/>
              <a:buFont typeface="Noto Sans Symbols"/>
              <a:buChar char="□"/>
              <a:defRPr b="0" i="0" sz="2000" u="none" cap="none" strike="noStrike">
                <a:solidFill>
                  <a:schemeClr val="dk1"/>
                </a:solidFill>
                <a:latin typeface="Verdana"/>
                <a:ea typeface="Verdana"/>
                <a:cs typeface="Verdana"/>
                <a:sym typeface="Verdana"/>
              </a:defRPr>
            </a:lvl2pPr>
            <a:lvl3pPr indent="-349250" lvl="2" marL="1371600" marR="0" rtl="0" algn="l">
              <a:lnSpc>
                <a:spcPct val="100000"/>
              </a:lnSpc>
              <a:spcBef>
                <a:spcPts val="500"/>
              </a:spcBef>
              <a:spcAft>
                <a:spcPts val="0"/>
              </a:spcAft>
              <a:buClr>
                <a:schemeClr val="accent2"/>
              </a:buClr>
              <a:buSzPts val="1900"/>
              <a:buFont typeface="Noto Sans Symbols"/>
              <a:buChar char="■"/>
              <a:defRPr b="0" i="0" sz="19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475"/>
              </a:spcBef>
              <a:spcAft>
                <a:spcPts val="0"/>
              </a:spcAft>
              <a:buClr>
                <a:schemeClr val="accent2"/>
              </a:buClr>
              <a:buSzPts val="1600"/>
              <a:buFont typeface="Noto Sans Symbols"/>
              <a:buChar char="□"/>
              <a:defRPr b="0" i="0" sz="1600" u="none" cap="none" strike="noStrike">
                <a:solidFill>
                  <a:schemeClr val="dk1"/>
                </a:solidFill>
                <a:latin typeface="Verdana"/>
                <a:ea typeface="Verdana"/>
                <a:cs typeface="Verdana"/>
                <a:sym typeface="Verdana"/>
              </a:defRPr>
            </a:lvl4pPr>
            <a:lvl5pPr indent="-330200" lvl="4" marL="2286000" marR="0" rtl="0" algn="l">
              <a:lnSpc>
                <a:spcPct val="100000"/>
              </a:lnSpc>
              <a:spcBef>
                <a:spcPts val="400"/>
              </a:spcBef>
              <a:spcAft>
                <a:spcPts val="0"/>
              </a:spcAft>
              <a:buClr>
                <a:schemeClr val="accent2"/>
              </a:buClr>
              <a:buSzPts val="1600"/>
              <a:buFont typeface="Noto Sans Symbols"/>
              <a:buChar char="▪"/>
              <a:defRPr b="0" i="0" sz="1600" u="none" cap="none" strike="noStrike">
                <a:solidFill>
                  <a:schemeClr val="dk1"/>
                </a:solidFill>
                <a:latin typeface="Verdana"/>
                <a:ea typeface="Verdana"/>
                <a:cs typeface="Verdana"/>
                <a:sym typeface="Verdana"/>
              </a:defRPr>
            </a:lvl5pPr>
            <a:lvl6pPr indent="-330200" lvl="5" marL="2743200" marR="0" rtl="0" algn="l">
              <a:lnSpc>
                <a:spcPct val="100000"/>
              </a:lnSpc>
              <a:spcBef>
                <a:spcPts val="400"/>
              </a:spcBef>
              <a:spcAft>
                <a:spcPts val="0"/>
              </a:spcAft>
              <a:buClr>
                <a:schemeClr val="accent2"/>
              </a:buClr>
              <a:buSzPts val="1600"/>
              <a:buFont typeface="Noto Sans Symbols"/>
              <a:buChar char="▪"/>
              <a:defRPr b="0" i="0" sz="1600" u="none" cap="none" strike="noStrike">
                <a:solidFill>
                  <a:schemeClr val="dk1"/>
                </a:solidFill>
                <a:latin typeface="Verdana"/>
                <a:ea typeface="Verdana"/>
                <a:cs typeface="Verdana"/>
                <a:sym typeface="Verdana"/>
              </a:defRPr>
            </a:lvl6pPr>
            <a:lvl7pPr indent="-330200" lvl="6" marL="3200400" marR="0" rtl="0" algn="l">
              <a:lnSpc>
                <a:spcPct val="100000"/>
              </a:lnSpc>
              <a:spcBef>
                <a:spcPts val="400"/>
              </a:spcBef>
              <a:spcAft>
                <a:spcPts val="0"/>
              </a:spcAft>
              <a:buClr>
                <a:schemeClr val="accent2"/>
              </a:buClr>
              <a:buSzPts val="1600"/>
              <a:buFont typeface="Noto Sans Symbols"/>
              <a:buChar char="▪"/>
              <a:defRPr b="0" i="0" sz="1600" u="none" cap="none" strike="noStrike">
                <a:solidFill>
                  <a:schemeClr val="dk1"/>
                </a:solidFill>
                <a:latin typeface="Verdana"/>
                <a:ea typeface="Verdana"/>
                <a:cs typeface="Verdana"/>
                <a:sym typeface="Verdana"/>
              </a:defRPr>
            </a:lvl7pPr>
            <a:lvl8pPr indent="-330200" lvl="7" marL="3657600" marR="0" rtl="0" algn="l">
              <a:lnSpc>
                <a:spcPct val="100000"/>
              </a:lnSpc>
              <a:spcBef>
                <a:spcPts val="400"/>
              </a:spcBef>
              <a:spcAft>
                <a:spcPts val="0"/>
              </a:spcAft>
              <a:buClr>
                <a:schemeClr val="accent2"/>
              </a:buClr>
              <a:buSzPts val="1600"/>
              <a:buFont typeface="Noto Sans Symbols"/>
              <a:buChar char="▪"/>
              <a:defRPr b="0" i="0" sz="1600" u="none" cap="none" strike="noStrike">
                <a:solidFill>
                  <a:schemeClr val="dk1"/>
                </a:solidFill>
                <a:latin typeface="Verdana"/>
                <a:ea typeface="Verdana"/>
                <a:cs typeface="Verdana"/>
                <a:sym typeface="Verdana"/>
              </a:defRPr>
            </a:lvl8pPr>
            <a:lvl9pPr indent="-330200" lvl="8" marL="4114800" marR="0" rtl="0" algn="l">
              <a:lnSpc>
                <a:spcPct val="100000"/>
              </a:lnSpc>
              <a:spcBef>
                <a:spcPts val="400"/>
              </a:spcBef>
              <a:spcAft>
                <a:spcPts val="400"/>
              </a:spcAft>
              <a:buClr>
                <a:schemeClr val="accent2"/>
              </a:buClr>
              <a:buSzPts val="1600"/>
              <a:buFont typeface="Noto Sans Symbols"/>
              <a:buChar char="▪"/>
              <a:defRPr b="0" i="0" sz="1600" u="none" cap="none" strike="noStrike">
                <a:solidFill>
                  <a:schemeClr val="dk1"/>
                </a:solidFill>
                <a:latin typeface="Verdana"/>
                <a:ea typeface="Verdana"/>
                <a:cs typeface="Verdana"/>
                <a:sym typeface="Verdana"/>
              </a:defRPr>
            </a:lvl9pPr>
          </a:lstStyle>
          <a:p/>
        </p:txBody>
      </p:sp>
      <p:sp>
        <p:nvSpPr>
          <p:cNvPr id="13" name="Google Shape;13;p43"/>
          <p:cNvSpPr/>
          <p:nvPr/>
        </p:nvSpPr>
        <p:spPr>
          <a:xfrm>
            <a:off x="609600" y="1262062"/>
            <a:ext cx="7958137" cy="109537"/>
          </a:xfrm>
          <a:custGeom>
            <a:rect b="b" l="l" r="r" t="t"/>
            <a:pathLst>
              <a:path extrusionOk="0" h="1000" w="1000">
                <a:moveTo>
                  <a:pt x="0" y="0"/>
                </a:moveTo>
                <a:lnTo>
                  <a:pt x="585" y="0"/>
                </a:lnTo>
                <a:lnTo>
                  <a:pt x="585" y="1000"/>
                </a:lnTo>
                <a:lnTo>
                  <a:pt x="0" y="1000"/>
                </a:lnTo>
                <a:close/>
              </a:path>
              <a:path extrusionOk="0" h="1000" w="1000">
                <a:moveTo>
                  <a:pt x="0" y="0"/>
                </a:moveTo>
                <a:lnTo>
                  <a:pt x="1000" y="0"/>
                </a:lnTo>
              </a:path>
            </a:pathLst>
          </a:custGeom>
          <a:solidFill>
            <a:schemeClr val="accent2"/>
          </a:solidFill>
          <a:ln cap="flat" cmpd="sng" w="9525">
            <a:solidFill>
              <a:schemeClr val="accen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4" name="Google Shape;14;p43"/>
          <p:cNvCxnSpPr/>
          <p:nvPr/>
        </p:nvCxnSpPr>
        <p:spPr>
          <a:xfrm>
            <a:off x="609600" y="6629400"/>
            <a:ext cx="7924800" cy="0"/>
          </a:xfrm>
          <a:prstGeom prst="straightConnector1">
            <a:avLst/>
          </a:prstGeom>
          <a:noFill/>
          <a:ln cap="flat" cmpd="sng" w="9525">
            <a:solidFill>
              <a:schemeClr val="accent2"/>
            </a:solidFill>
            <a:prstDash val="solid"/>
            <a:miter lim="800000"/>
            <a:headEnd len="med" w="med" type="none"/>
            <a:tailEnd len="med" w="med" type="none"/>
          </a:ln>
        </p:spPr>
      </p:cxnSp>
      <p:sp>
        <p:nvSpPr>
          <p:cNvPr id="15" name="Google Shape;15;p43"/>
          <p:cNvSpPr txBox="1"/>
          <p:nvPr/>
        </p:nvSpPr>
        <p:spPr>
          <a:xfrm>
            <a:off x="8610600" y="6356350"/>
            <a:ext cx="485775" cy="274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Verdana"/>
              <a:buNone/>
            </a:pPr>
            <a:fld id="{00000000-1234-1234-1234-123412341234}" type="slidenum">
              <a:rPr b="0" i="0" lang="en-US" sz="1200" u="none">
                <a:solidFill>
                  <a:schemeClr val="dk1"/>
                </a:solidFill>
                <a:latin typeface="Verdana"/>
                <a:ea typeface="Verdana"/>
                <a:cs typeface="Verdana"/>
                <a:sym typeface="Verdana"/>
              </a:rP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 name="Shape 30"/>
        <p:cNvGrpSpPr/>
        <p:nvPr/>
      </p:nvGrpSpPr>
      <p:grpSpPr>
        <a:xfrm>
          <a:off x="0" y="0"/>
          <a:ext cx="0" cy="0"/>
          <a:chOff x="0" y="0"/>
          <a:chExt cx="0" cy="0"/>
        </a:xfrm>
      </p:grpSpPr>
      <p:sp>
        <p:nvSpPr>
          <p:cNvPr id="31" name="Google Shape;31;p1"/>
          <p:cNvSpPr txBox="1"/>
          <p:nvPr>
            <p:ph type="ctrTitle"/>
          </p:nvPr>
        </p:nvSpPr>
        <p:spPr>
          <a:xfrm>
            <a:off x="685800" y="990600"/>
            <a:ext cx="8153400" cy="1371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400"/>
              <a:buFont typeface="Verdana"/>
              <a:buNone/>
            </a:pPr>
            <a:r>
              <a:rPr b="0" i="0" lang="en-US" sz="3400" u="none">
                <a:solidFill>
                  <a:schemeClr val="dk2"/>
                </a:solidFill>
                <a:latin typeface="Verdana"/>
                <a:ea typeface="Verdana"/>
                <a:cs typeface="Verdana"/>
                <a:sym typeface="Verdana"/>
              </a:rPr>
              <a:t>Chapter 1</a:t>
            </a:r>
            <a:br>
              <a:rPr b="0" i="0" lang="en-US" sz="3400" u="none">
                <a:solidFill>
                  <a:schemeClr val="dk2"/>
                </a:solidFill>
                <a:latin typeface="Verdana"/>
                <a:ea typeface="Verdana"/>
                <a:cs typeface="Verdana"/>
                <a:sym typeface="Verdana"/>
              </a:rPr>
            </a:br>
            <a:br>
              <a:rPr b="0" i="0" lang="en-US" sz="3400" u="none">
                <a:solidFill>
                  <a:schemeClr val="dk2"/>
                </a:solidFill>
                <a:latin typeface="Verdana"/>
                <a:ea typeface="Verdana"/>
                <a:cs typeface="Verdana"/>
                <a:sym typeface="Verdana"/>
              </a:rPr>
            </a:br>
            <a:r>
              <a:rPr b="0" i="0" lang="en-US" sz="3400" u="none">
                <a:solidFill>
                  <a:schemeClr val="dk2"/>
                </a:solidFill>
                <a:latin typeface="Verdana"/>
                <a:ea typeface="Verdana"/>
                <a:cs typeface="Verdana"/>
                <a:sym typeface="Verdana"/>
              </a:rPr>
              <a:t>An Introduction to Model Building</a:t>
            </a:r>
            <a:endParaRPr/>
          </a:p>
        </p:txBody>
      </p:sp>
      <p:sp>
        <p:nvSpPr>
          <p:cNvPr id="32" name="Google Shape;32;p1"/>
          <p:cNvSpPr txBox="1"/>
          <p:nvPr>
            <p:ph idx="1" type="subTitle"/>
          </p:nvPr>
        </p:nvSpPr>
        <p:spPr>
          <a:xfrm>
            <a:off x="381000" y="3429000"/>
            <a:ext cx="8458200" cy="16002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800"/>
              <a:buNone/>
            </a:pPr>
            <a:r>
              <a:rPr b="0" i="0" lang="en-US" sz="1800" u="none">
                <a:solidFill>
                  <a:schemeClr val="dk1"/>
                </a:solidFill>
                <a:latin typeface="Verdana"/>
                <a:ea typeface="Verdana"/>
                <a:cs typeface="Verdana"/>
                <a:sym typeface="Verdana"/>
              </a:rPr>
              <a:t>to accompany</a:t>
            </a:r>
            <a:endParaRPr/>
          </a:p>
          <a:p>
            <a:pPr indent="0" lvl="0" marL="0" rtl="0" algn="ctr">
              <a:lnSpc>
                <a:spcPct val="100000"/>
              </a:lnSpc>
              <a:spcBef>
                <a:spcPts val="810"/>
              </a:spcBef>
              <a:spcAft>
                <a:spcPts val="0"/>
              </a:spcAft>
              <a:buSzPts val="1800"/>
              <a:buNone/>
            </a:pPr>
            <a:r>
              <a:rPr b="0" i="0" lang="en-US" sz="1800" u="none">
                <a:solidFill>
                  <a:schemeClr val="dk1"/>
                </a:solidFill>
                <a:latin typeface="Verdana"/>
                <a:ea typeface="Verdana"/>
                <a:cs typeface="Verdana"/>
                <a:sym typeface="Verdana"/>
              </a:rPr>
              <a:t>Operations Research: Applications and Algorithms </a:t>
            </a:r>
            <a:endParaRPr/>
          </a:p>
          <a:p>
            <a:pPr indent="0" lvl="0" marL="0" rtl="0" algn="ctr">
              <a:lnSpc>
                <a:spcPct val="100000"/>
              </a:lnSpc>
              <a:spcBef>
                <a:spcPts val="810"/>
              </a:spcBef>
              <a:spcAft>
                <a:spcPts val="0"/>
              </a:spcAft>
              <a:buSzPts val="1800"/>
              <a:buNone/>
            </a:pPr>
            <a:r>
              <a:rPr b="0" i="0" lang="en-US" sz="1800" u="none">
                <a:solidFill>
                  <a:schemeClr val="dk1"/>
                </a:solidFill>
                <a:latin typeface="Verdana"/>
                <a:ea typeface="Verdana"/>
                <a:cs typeface="Verdana"/>
                <a:sym typeface="Verdana"/>
              </a:rPr>
              <a:t>4th edition</a:t>
            </a:r>
            <a:endParaRPr/>
          </a:p>
          <a:p>
            <a:pPr indent="0" lvl="0" marL="0" rtl="0" algn="ctr">
              <a:lnSpc>
                <a:spcPct val="100000"/>
              </a:lnSpc>
              <a:spcBef>
                <a:spcPts val="810"/>
              </a:spcBef>
              <a:spcAft>
                <a:spcPts val="0"/>
              </a:spcAft>
              <a:buSzPts val="1800"/>
              <a:buNone/>
            </a:pPr>
            <a:r>
              <a:rPr b="0" i="0" lang="en-US" sz="1800" u="none">
                <a:solidFill>
                  <a:schemeClr val="dk1"/>
                </a:solidFill>
                <a:latin typeface="Verdana"/>
                <a:ea typeface="Verdana"/>
                <a:cs typeface="Verdana"/>
                <a:sym typeface="Verdana"/>
              </a:rPr>
              <a:t>by Wayne L. Winston</a:t>
            </a:r>
            <a:endParaRPr/>
          </a:p>
        </p:txBody>
      </p:sp>
      <p:sp>
        <p:nvSpPr>
          <p:cNvPr id="33" name="Google Shape;33;p1"/>
          <p:cNvSpPr txBox="1"/>
          <p:nvPr/>
        </p:nvSpPr>
        <p:spPr>
          <a:xfrm>
            <a:off x="3429000" y="6477000"/>
            <a:ext cx="5562600" cy="22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Verdana"/>
              <a:buNone/>
            </a:pPr>
            <a:r>
              <a:rPr b="0" i="0" lang="en-US" sz="1200" u="none">
                <a:solidFill>
                  <a:schemeClr val="dk1"/>
                </a:solidFill>
                <a:latin typeface="Verdana"/>
                <a:ea typeface="Verdana"/>
                <a:cs typeface="Verdana"/>
                <a:sym typeface="Verdana"/>
              </a:rPr>
              <a:t>Copyright (c) 2004 Brooks/Cole, a division of Thomson Learning, Inc.</a:t>
            </a:r>
            <a:endParaRPr/>
          </a:p>
          <a:p>
            <a:pPr indent="0" lvl="0" marL="0" marR="0" rtl="0" algn="l">
              <a:lnSpc>
                <a:spcPct val="100000"/>
              </a:lnSpc>
              <a:spcBef>
                <a:spcPts val="0"/>
              </a:spcBef>
              <a:spcAft>
                <a:spcPts val="0"/>
              </a:spcAft>
              <a:buNone/>
            </a:pPr>
            <a:r>
              <a:t/>
            </a:r>
            <a:endParaRPr b="0" i="0" sz="1200" u="none">
              <a:solidFill>
                <a:schemeClr val="dk1"/>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10"/>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 </a:t>
            </a:r>
            <a:endParaRPr/>
          </a:p>
        </p:txBody>
      </p:sp>
      <p:sp>
        <p:nvSpPr>
          <p:cNvPr id="98" name="Google Shape;98;p10"/>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9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Variables whose values are under our control and influence system performance are called </a:t>
            </a:r>
            <a:r>
              <a:rPr b="0" i="1" lang="en-US" sz="2400" u="none">
                <a:solidFill>
                  <a:schemeClr val="dk1"/>
                </a:solidFill>
                <a:latin typeface="Verdana"/>
                <a:ea typeface="Verdana"/>
                <a:cs typeface="Verdana"/>
                <a:sym typeface="Verdana"/>
              </a:rPr>
              <a:t>decision variables</a:t>
            </a:r>
            <a:r>
              <a:rPr b="0" i="0" lang="en-US" sz="2400" u="none">
                <a:solidFill>
                  <a:schemeClr val="dk1"/>
                </a:solidFill>
                <a:latin typeface="Verdana"/>
                <a:ea typeface="Verdana"/>
                <a:cs typeface="Verdana"/>
                <a:sym typeface="Verdana"/>
              </a:rPr>
              <a:t>. </a:t>
            </a:r>
            <a:endParaRPr/>
          </a:p>
          <a:p>
            <a:pPr indent="-436562" lvl="1" marL="908050" marR="0" rtl="0" algn="l">
              <a:lnSpc>
                <a:spcPct val="90000"/>
              </a:lnSpc>
              <a:spcBef>
                <a:spcPts val="10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In the Daisy example, V, P, T, A, B, and C are decision variables.  </a:t>
            </a:r>
            <a:endParaRPr/>
          </a:p>
          <a:p>
            <a:pPr indent="-469900" lvl="0" marL="469900" marR="0" rtl="0" algn="l">
              <a:lnSpc>
                <a:spcPct val="90000"/>
              </a:lnSpc>
              <a:spcBef>
                <a:spcPts val="9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In most situations, only certain values of the decision variables are possible.  </a:t>
            </a:r>
            <a:endParaRPr/>
          </a:p>
          <a:p>
            <a:pPr indent="-436562" lvl="1" marL="908050" marR="0" rtl="0" algn="l">
              <a:lnSpc>
                <a:spcPct val="90000"/>
              </a:lnSpc>
              <a:spcBef>
                <a:spcPts val="10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For example, certain volume, pressure, and temperature conditions might be unsafe.  Also, A, B, and C must be nonnegative numbers that sum to one.  </a:t>
            </a:r>
            <a:endParaRPr/>
          </a:p>
          <a:p>
            <a:pPr indent="-469900" lvl="0" marL="469900" marR="0" rtl="0" algn="l">
              <a:lnSpc>
                <a:spcPct val="90000"/>
              </a:lnSpc>
              <a:spcBef>
                <a:spcPts val="9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These restrictions on the decision variable values are called </a:t>
            </a:r>
            <a:r>
              <a:rPr b="0" i="1" lang="en-US" sz="2400" u="none">
                <a:solidFill>
                  <a:schemeClr val="dk1"/>
                </a:solidFill>
                <a:latin typeface="Verdana"/>
                <a:ea typeface="Verdana"/>
                <a:cs typeface="Verdana"/>
                <a:sym typeface="Verdana"/>
              </a:rPr>
              <a:t>constraints</a:t>
            </a:r>
            <a:r>
              <a:rPr b="0" i="0" lang="en-US" sz="2400" u="none">
                <a:solidFill>
                  <a:schemeClr val="dk1"/>
                </a:solidFill>
                <a:latin typeface="Verdana"/>
                <a:ea typeface="Verdana"/>
                <a:cs typeface="Verdana"/>
                <a:sym typeface="Verdana"/>
              </a:rPr>
              <a:t>.</a:t>
            </a:r>
            <a:endParaRPr/>
          </a:p>
          <a:p>
            <a:pPr indent="-317500" lvl="0" marL="469900" marR="0" rtl="0" algn="l">
              <a:lnSpc>
                <a:spcPct val="90000"/>
              </a:lnSpc>
              <a:spcBef>
                <a:spcPts val="1080"/>
              </a:spcBef>
              <a:spcAft>
                <a:spcPts val="0"/>
              </a:spcAft>
              <a:buClr>
                <a:schemeClr val="accent2"/>
              </a:buClr>
              <a:buSzPts val="2400"/>
              <a:buFont typeface="Noto Sans Symbols"/>
              <a:buNone/>
            </a:pPr>
            <a:r>
              <a:t/>
            </a:r>
            <a:endParaRPr b="0" i="0" sz="2400" u="none">
              <a:solidFill>
                <a:schemeClr val="dk1"/>
              </a:solidFill>
              <a:latin typeface="Verdana"/>
              <a:ea typeface="Verdana"/>
              <a:cs typeface="Verdana"/>
              <a:sym typeface="Verdana"/>
            </a:endParaRPr>
          </a:p>
          <a:p>
            <a:pPr indent="-317500" lvl="0" marL="469900" marR="0" rtl="0" algn="l">
              <a:lnSpc>
                <a:spcPct val="100000"/>
              </a:lnSpc>
              <a:spcBef>
                <a:spcPts val="1080"/>
              </a:spcBef>
              <a:spcAft>
                <a:spcPts val="0"/>
              </a:spcAft>
              <a:buClr>
                <a:schemeClr val="accent2"/>
              </a:buClr>
              <a:buSzPts val="2400"/>
              <a:buFont typeface="Noto Sans Symbols"/>
              <a:buNone/>
            </a:pPr>
            <a:r>
              <a:t/>
            </a:r>
            <a:endParaRPr b="0" i="0" sz="2400" u="none">
              <a:solidFill>
                <a:schemeClr val="dk1"/>
              </a:solidFill>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3" name="Shape 103"/>
        <p:cNvGrpSpPr/>
        <p:nvPr/>
      </p:nvGrpSpPr>
      <p:grpSpPr>
        <a:xfrm>
          <a:off x="0" y="0"/>
          <a:ext cx="0" cy="0"/>
          <a:chOff x="0" y="0"/>
          <a:chExt cx="0" cy="0"/>
        </a:xfrm>
      </p:grpSpPr>
      <p:sp>
        <p:nvSpPr>
          <p:cNvPr id="104" name="Google Shape;104;p11"/>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 Ex. 1: Solution continued</a:t>
            </a:r>
            <a:endParaRPr/>
          </a:p>
        </p:txBody>
      </p:sp>
      <p:sp>
        <p:nvSpPr>
          <p:cNvPr id="105" name="Google Shape;105;p11"/>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Suppose the Daisy example has the following constraints:</a:t>
            </a:r>
            <a:endParaRPr/>
          </a:p>
          <a:p>
            <a:pPr indent="-436562" lvl="1" marL="908050" marR="0" rtl="0" algn="l">
              <a:lnSpc>
                <a:spcPct val="100000"/>
              </a:lnSpc>
              <a:spcBef>
                <a:spcPts val="10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Volume must be between 1 and 5 liters</a:t>
            </a:r>
            <a:endParaRPr/>
          </a:p>
          <a:p>
            <a:pPr indent="-436562" lvl="1" marL="908050" marR="0" rtl="0" algn="l">
              <a:lnSpc>
                <a:spcPct val="100000"/>
              </a:lnSpc>
              <a:spcBef>
                <a:spcPts val="9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Pressure must be between 200 and 400 milliliters</a:t>
            </a:r>
            <a:endParaRPr/>
          </a:p>
          <a:p>
            <a:pPr indent="-436562" lvl="1" marL="908050" marR="0" rtl="0" algn="l">
              <a:lnSpc>
                <a:spcPct val="100000"/>
              </a:lnSpc>
              <a:spcBef>
                <a:spcPts val="9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Temperature must be between 100 and 200 degrees centigrade</a:t>
            </a:r>
            <a:endParaRPr/>
          </a:p>
          <a:p>
            <a:pPr indent="-436562" lvl="1" marL="908050" marR="0" rtl="0" algn="l">
              <a:lnSpc>
                <a:spcPct val="100000"/>
              </a:lnSpc>
              <a:spcBef>
                <a:spcPts val="9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Mixture must be made up entirely of A, B, and C</a:t>
            </a:r>
            <a:endParaRPr/>
          </a:p>
          <a:p>
            <a:pPr indent="-436562" lvl="1" marL="908050" marR="0" rtl="0" algn="l">
              <a:lnSpc>
                <a:spcPct val="100000"/>
              </a:lnSpc>
              <a:spcBef>
                <a:spcPts val="9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For the drug to perform properly, only  half the mixture at most can be product A.</a:t>
            </a:r>
            <a:endParaRPr/>
          </a:p>
          <a:p>
            <a:pPr indent="-342900" lvl="0" marL="469900" marR="0" rtl="0" algn="l">
              <a:lnSpc>
                <a:spcPct val="100000"/>
              </a:lnSpc>
              <a:spcBef>
                <a:spcPts val="900"/>
              </a:spcBef>
              <a:spcAft>
                <a:spcPts val="0"/>
              </a:spcAft>
              <a:buClr>
                <a:schemeClr val="accent2"/>
              </a:buClr>
              <a:buSzPts val="2000"/>
              <a:buFont typeface="Noto Sans Symbols"/>
              <a:buNone/>
            </a:pPr>
            <a:r>
              <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12"/>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Ex. 1: Solution continued </a:t>
            </a:r>
            <a:endParaRPr/>
          </a:p>
        </p:txBody>
      </p:sp>
      <p:sp>
        <p:nvSpPr>
          <p:cNvPr id="112" name="Google Shape;112;p12"/>
          <p:cNvSpPr txBox="1"/>
          <p:nvPr>
            <p:ph idx="1" type="body"/>
          </p:nvPr>
        </p:nvSpPr>
        <p:spPr>
          <a:xfrm>
            <a:off x="566737" y="1524000"/>
            <a:ext cx="8001000" cy="906462"/>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Mathematically, these constraints can be expressed:</a:t>
            </a:r>
            <a:endParaRPr/>
          </a:p>
        </p:txBody>
      </p:sp>
      <p:sp>
        <p:nvSpPr>
          <p:cNvPr id="113" name="Google Shape;113;p12"/>
          <p:cNvSpPr txBox="1"/>
          <p:nvPr/>
        </p:nvSpPr>
        <p:spPr>
          <a:xfrm>
            <a:off x="2057400" y="2519362"/>
            <a:ext cx="1752600" cy="3195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V ≤ 5</a:t>
            </a:r>
            <a:endParaRPr/>
          </a:p>
          <a:p>
            <a:pPr indent="0" lvl="0" marL="0" marR="0" rtl="0" algn="l">
              <a:lnSpc>
                <a:spcPct val="100000"/>
              </a:lnSpc>
              <a:spcBef>
                <a:spcPts val="120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V ≥ 1</a:t>
            </a:r>
            <a:endParaRPr/>
          </a:p>
          <a:p>
            <a:pPr indent="0" lvl="0" marL="0" marR="0" rtl="0" algn="l">
              <a:lnSpc>
                <a:spcPct val="100000"/>
              </a:lnSpc>
              <a:spcBef>
                <a:spcPts val="120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 </a:t>
            </a:r>
            <a:r>
              <a:rPr b="0" i="0" lang="en-US" sz="2400" u="none">
                <a:solidFill>
                  <a:schemeClr val="dk1"/>
                </a:solidFill>
                <a:latin typeface="Book Antiqua"/>
                <a:ea typeface="Book Antiqua"/>
                <a:cs typeface="Book Antiqua"/>
                <a:sym typeface="Book Antiqua"/>
              </a:rPr>
              <a:t>≤</a:t>
            </a:r>
            <a:r>
              <a:rPr b="0" i="0" lang="en-US" sz="2400" u="none">
                <a:solidFill>
                  <a:schemeClr val="dk1"/>
                </a:solidFill>
                <a:latin typeface="Arial"/>
                <a:ea typeface="Arial"/>
                <a:cs typeface="Arial"/>
                <a:sym typeface="Arial"/>
              </a:rPr>
              <a:t> 400</a:t>
            </a:r>
            <a:endParaRPr/>
          </a:p>
          <a:p>
            <a:pPr indent="0" lvl="0" marL="0" marR="0" rtl="0" algn="l">
              <a:lnSpc>
                <a:spcPct val="100000"/>
              </a:lnSpc>
              <a:spcBef>
                <a:spcPts val="120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P </a:t>
            </a:r>
            <a:r>
              <a:rPr b="0" i="0" lang="en-US" sz="2400" u="none">
                <a:solidFill>
                  <a:schemeClr val="dk1"/>
                </a:solidFill>
                <a:latin typeface="Book Antiqua"/>
                <a:ea typeface="Book Antiqua"/>
                <a:cs typeface="Book Antiqua"/>
                <a:sym typeface="Book Antiqua"/>
              </a:rPr>
              <a:t>≥</a:t>
            </a:r>
            <a:r>
              <a:rPr b="0" i="0" lang="en-US" sz="2400" u="none">
                <a:solidFill>
                  <a:schemeClr val="dk1"/>
                </a:solidFill>
                <a:latin typeface="Arial"/>
                <a:ea typeface="Arial"/>
                <a:cs typeface="Arial"/>
                <a:sym typeface="Arial"/>
              </a:rPr>
              <a:t> 200</a:t>
            </a:r>
            <a:endParaRPr/>
          </a:p>
          <a:p>
            <a:pPr indent="0" lvl="0" marL="0" marR="0" rtl="0" algn="l">
              <a:lnSpc>
                <a:spcPct val="100000"/>
              </a:lnSpc>
              <a:spcBef>
                <a:spcPts val="120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 </a:t>
            </a:r>
            <a:r>
              <a:rPr b="0" i="0" lang="en-US" sz="2400" u="none">
                <a:solidFill>
                  <a:schemeClr val="dk1"/>
                </a:solidFill>
                <a:latin typeface="Book Antiqua"/>
                <a:ea typeface="Book Antiqua"/>
                <a:cs typeface="Book Antiqua"/>
                <a:sym typeface="Book Antiqua"/>
              </a:rPr>
              <a:t>≤</a:t>
            </a:r>
            <a:r>
              <a:rPr b="0" i="0" lang="en-US" sz="2400" u="none">
                <a:solidFill>
                  <a:schemeClr val="dk1"/>
                </a:solidFill>
                <a:latin typeface="Arial"/>
                <a:ea typeface="Arial"/>
                <a:cs typeface="Arial"/>
                <a:sym typeface="Arial"/>
              </a:rPr>
              <a:t> 200</a:t>
            </a:r>
            <a:endParaRPr/>
          </a:p>
          <a:p>
            <a:pPr indent="0" lvl="0" marL="0" marR="0" rtl="0" algn="l">
              <a:lnSpc>
                <a:spcPct val="100000"/>
              </a:lnSpc>
              <a:spcBef>
                <a:spcPts val="120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 </a:t>
            </a:r>
            <a:r>
              <a:rPr b="0" i="0" lang="en-US" sz="2400" u="none">
                <a:solidFill>
                  <a:schemeClr val="dk1"/>
                </a:solidFill>
                <a:latin typeface="Book Antiqua"/>
                <a:ea typeface="Book Antiqua"/>
                <a:cs typeface="Book Antiqua"/>
                <a:sym typeface="Book Antiqua"/>
              </a:rPr>
              <a:t>≥</a:t>
            </a:r>
            <a:r>
              <a:rPr b="0" i="0" lang="en-US" sz="2400" u="none">
                <a:solidFill>
                  <a:schemeClr val="dk1"/>
                </a:solidFill>
                <a:latin typeface="Arial"/>
                <a:ea typeface="Arial"/>
                <a:cs typeface="Arial"/>
                <a:sym typeface="Arial"/>
              </a:rPr>
              <a:t> 100</a:t>
            </a:r>
            <a:endParaRPr/>
          </a:p>
        </p:txBody>
      </p:sp>
      <p:sp>
        <p:nvSpPr>
          <p:cNvPr id="114" name="Google Shape;114;p12"/>
          <p:cNvSpPr txBox="1"/>
          <p:nvPr/>
        </p:nvSpPr>
        <p:spPr>
          <a:xfrm>
            <a:off x="5105400" y="2519362"/>
            <a:ext cx="2514600" cy="26479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 </a:t>
            </a:r>
            <a:r>
              <a:rPr b="0" i="0" lang="en-US" sz="2400" u="none">
                <a:solidFill>
                  <a:schemeClr val="dk1"/>
                </a:solidFill>
                <a:latin typeface="Book Antiqua"/>
                <a:ea typeface="Book Antiqua"/>
                <a:cs typeface="Book Antiqua"/>
                <a:sym typeface="Book Antiqua"/>
              </a:rPr>
              <a:t>≥</a:t>
            </a:r>
            <a:r>
              <a:rPr b="0" i="0" lang="en-US" sz="2400" u="none">
                <a:solidFill>
                  <a:schemeClr val="dk1"/>
                </a:solidFill>
                <a:latin typeface="Arial"/>
                <a:ea typeface="Arial"/>
                <a:cs typeface="Arial"/>
                <a:sym typeface="Arial"/>
              </a:rPr>
              <a:t> 0</a:t>
            </a:r>
            <a:endParaRPr/>
          </a:p>
          <a:p>
            <a:pPr indent="0" lvl="0" marL="0" marR="0" rtl="0" algn="l">
              <a:lnSpc>
                <a:spcPct val="100000"/>
              </a:lnSpc>
              <a:spcBef>
                <a:spcPts val="120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B </a:t>
            </a:r>
            <a:r>
              <a:rPr b="0" i="0" lang="en-US" sz="2400" u="none">
                <a:solidFill>
                  <a:schemeClr val="dk1"/>
                </a:solidFill>
                <a:latin typeface="Book Antiqua"/>
                <a:ea typeface="Book Antiqua"/>
                <a:cs typeface="Book Antiqua"/>
                <a:sym typeface="Book Antiqua"/>
              </a:rPr>
              <a:t>≥</a:t>
            </a:r>
            <a:r>
              <a:rPr b="0" i="0" lang="en-US" sz="2400" u="none">
                <a:solidFill>
                  <a:schemeClr val="dk1"/>
                </a:solidFill>
                <a:latin typeface="Arial"/>
                <a:ea typeface="Arial"/>
                <a:cs typeface="Arial"/>
                <a:sym typeface="Arial"/>
              </a:rPr>
              <a:t> 0</a:t>
            </a:r>
            <a:endParaRPr/>
          </a:p>
          <a:p>
            <a:pPr indent="0" lvl="0" marL="0" marR="0" rtl="0" algn="l">
              <a:lnSpc>
                <a:spcPct val="100000"/>
              </a:lnSpc>
              <a:spcBef>
                <a:spcPts val="120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 </a:t>
            </a:r>
            <a:r>
              <a:rPr b="0" i="0" lang="en-US" sz="2400" u="none">
                <a:solidFill>
                  <a:schemeClr val="dk1"/>
                </a:solidFill>
                <a:latin typeface="Book Antiqua"/>
                <a:ea typeface="Book Antiqua"/>
                <a:cs typeface="Book Antiqua"/>
                <a:sym typeface="Book Antiqua"/>
              </a:rPr>
              <a:t>≥</a:t>
            </a:r>
            <a:r>
              <a:rPr b="0" i="0" lang="en-US" sz="2400" u="none">
                <a:solidFill>
                  <a:schemeClr val="dk1"/>
                </a:solidFill>
                <a:latin typeface="Arial"/>
                <a:ea typeface="Arial"/>
                <a:cs typeface="Arial"/>
                <a:sym typeface="Arial"/>
              </a:rPr>
              <a:t> 0</a:t>
            </a:r>
            <a:endParaRPr/>
          </a:p>
          <a:p>
            <a:pPr indent="0" lvl="0" marL="0" marR="0" rtl="0" algn="l">
              <a:lnSpc>
                <a:spcPct val="100000"/>
              </a:lnSpc>
              <a:spcBef>
                <a:spcPts val="120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 + B + C = 1.0</a:t>
            </a:r>
            <a:endParaRPr/>
          </a:p>
          <a:p>
            <a:pPr indent="0" lvl="0" marL="0" marR="0" rtl="0" algn="l">
              <a:lnSpc>
                <a:spcPct val="100000"/>
              </a:lnSpc>
              <a:spcBef>
                <a:spcPts val="120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 </a:t>
            </a:r>
            <a:r>
              <a:rPr b="0" i="0" lang="en-US" sz="2400" u="none">
                <a:solidFill>
                  <a:schemeClr val="dk1"/>
                </a:solidFill>
                <a:latin typeface="Book Antiqua"/>
                <a:ea typeface="Book Antiqua"/>
                <a:cs typeface="Book Antiqua"/>
                <a:sym typeface="Book Antiqua"/>
              </a:rPr>
              <a:t>≤</a:t>
            </a:r>
            <a:r>
              <a:rPr b="0" i="0" lang="en-US" sz="2400" u="none">
                <a:solidFill>
                  <a:schemeClr val="dk1"/>
                </a:solidFill>
                <a:latin typeface="Arial"/>
                <a:ea typeface="Arial"/>
                <a:cs typeface="Arial"/>
                <a:sym typeface="Arial"/>
              </a:rPr>
              <a:t> 0.5</a:t>
            </a:r>
            <a:endParaRPr/>
          </a:p>
        </p:txBody>
      </p:sp>
      <p:cxnSp>
        <p:nvCxnSpPr>
          <p:cNvPr id="115" name="Google Shape;115;p12"/>
          <p:cNvCxnSpPr/>
          <p:nvPr/>
        </p:nvCxnSpPr>
        <p:spPr>
          <a:xfrm>
            <a:off x="4191000" y="1905000"/>
            <a:ext cx="0" cy="3581400"/>
          </a:xfrm>
          <a:prstGeom prst="straightConnector1">
            <a:avLst/>
          </a:prstGeom>
          <a:noFill/>
          <a:ln cap="flat" cmpd="sng" w="25400">
            <a:solidFill>
              <a:schemeClr val="dk1"/>
            </a:solidFill>
            <a:prstDash val="solid"/>
            <a:miter lim="800000"/>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sp>
        <p:nvSpPr>
          <p:cNvPr id="121" name="Google Shape;121;p13"/>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 Ex. 1: Solution continued</a:t>
            </a:r>
            <a:endParaRPr/>
          </a:p>
        </p:txBody>
      </p:sp>
      <p:sp>
        <p:nvSpPr>
          <p:cNvPr id="122" name="Google Shape;122;p13"/>
          <p:cNvSpPr txBox="1"/>
          <p:nvPr>
            <p:ph idx="1" type="body"/>
          </p:nvPr>
        </p:nvSpPr>
        <p:spPr>
          <a:xfrm>
            <a:off x="566737" y="1524000"/>
            <a:ext cx="8001000" cy="16764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The Complete Daisy Optimization Model</a:t>
            </a:r>
            <a:endParaRPr/>
          </a:p>
          <a:p>
            <a:pPr indent="-436562" lvl="1" marL="908050" marR="0" rtl="0" algn="l">
              <a:lnSpc>
                <a:spcPct val="100000"/>
              </a:lnSpc>
              <a:spcBef>
                <a:spcPts val="10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Letting z represent the value of the objection function (the yield), the entire optimization model may be written as:</a:t>
            </a:r>
            <a:endParaRPr/>
          </a:p>
          <a:p>
            <a:pPr indent="-317500" lvl="0" marL="469900" marR="0" rtl="0" algn="l">
              <a:lnSpc>
                <a:spcPct val="100000"/>
              </a:lnSpc>
              <a:spcBef>
                <a:spcPts val="980"/>
              </a:spcBef>
              <a:spcAft>
                <a:spcPts val="0"/>
              </a:spcAft>
              <a:buClr>
                <a:schemeClr val="accent2"/>
              </a:buClr>
              <a:buSzPts val="2400"/>
              <a:buFont typeface="Noto Sans Symbols"/>
              <a:buNone/>
            </a:pPr>
            <a:r>
              <a:t/>
            </a:r>
            <a:endParaRPr b="0" i="0" sz="2400" u="none">
              <a:solidFill>
                <a:schemeClr val="dk1"/>
              </a:solidFill>
              <a:latin typeface="Verdana"/>
              <a:ea typeface="Verdana"/>
              <a:cs typeface="Verdana"/>
              <a:sym typeface="Verdana"/>
            </a:endParaRPr>
          </a:p>
          <a:p>
            <a:pPr indent="-317500" lvl="0" marL="469900" marR="0" rtl="0" algn="l">
              <a:lnSpc>
                <a:spcPct val="100000"/>
              </a:lnSpc>
              <a:spcBef>
                <a:spcPts val="1080"/>
              </a:spcBef>
              <a:spcAft>
                <a:spcPts val="0"/>
              </a:spcAft>
              <a:buClr>
                <a:schemeClr val="accent2"/>
              </a:buClr>
              <a:buSzPts val="2400"/>
              <a:buFont typeface="Noto Sans Symbols"/>
              <a:buNone/>
            </a:pPr>
            <a:r>
              <a:t/>
            </a:r>
            <a:endParaRPr b="0" i="0" sz="2400" u="none">
              <a:solidFill>
                <a:schemeClr val="dk1"/>
              </a:solidFill>
              <a:latin typeface="Verdana"/>
              <a:ea typeface="Verdana"/>
              <a:cs typeface="Verdana"/>
              <a:sym typeface="Verdana"/>
            </a:endParaRPr>
          </a:p>
        </p:txBody>
      </p:sp>
      <p:grpSp>
        <p:nvGrpSpPr>
          <p:cNvPr id="123" name="Google Shape;123;p13"/>
          <p:cNvGrpSpPr/>
          <p:nvPr/>
        </p:nvGrpSpPr>
        <p:grpSpPr>
          <a:xfrm>
            <a:off x="457200" y="3124200"/>
            <a:ext cx="8382000" cy="2911475"/>
            <a:chOff x="288" y="1584"/>
            <a:chExt cx="5280" cy="1834"/>
          </a:xfrm>
        </p:grpSpPr>
        <p:sp>
          <p:nvSpPr>
            <p:cNvPr id="124" name="Google Shape;124;p13"/>
            <p:cNvSpPr txBox="1"/>
            <p:nvPr/>
          </p:nvSpPr>
          <p:spPr>
            <a:xfrm>
              <a:off x="336" y="1584"/>
              <a:ext cx="5232" cy="5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Maximize z = 300 + 0.8V +0.01P + 0.06T + 0.001T*P - 0.01T</a:t>
              </a:r>
              <a:r>
                <a:rPr b="1" baseline="30000" i="0" lang="en-US" sz="2000" u="none">
                  <a:solidFill>
                    <a:schemeClr val="dk1"/>
                  </a:solidFill>
                  <a:latin typeface="Arial"/>
                  <a:ea typeface="Arial"/>
                  <a:cs typeface="Arial"/>
                  <a:sym typeface="Arial"/>
                </a:rPr>
                <a:t>2</a:t>
              </a:r>
              <a:r>
                <a:rPr b="0" i="0" lang="en-US" sz="2000" u="none">
                  <a:solidFill>
                    <a:schemeClr val="dk1"/>
                  </a:solidFill>
                  <a:latin typeface="Arial"/>
                  <a:ea typeface="Arial"/>
                  <a:cs typeface="Arial"/>
                  <a:sym typeface="Arial"/>
                </a:rPr>
                <a:t> </a:t>
              </a:r>
              <a:endParaRPr/>
            </a:p>
            <a:p>
              <a:pPr indent="0" lvl="0" marL="0" marR="0" rtl="0" algn="l">
                <a:lnSpc>
                  <a:spcPct val="100000"/>
                </a:lnSpc>
                <a:spcBef>
                  <a:spcPts val="10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 0.001P</a:t>
              </a:r>
              <a:r>
                <a:rPr b="1" baseline="30000" i="0" lang="en-US" sz="2000" u="none">
                  <a:solidFill>
                    <a:schemeClr val="dk1"/>
                  </a:solidFill>
                  <a:latin typeface="Arial"/>
                  <a:ea typeface="Arial"/>
                  <a:cs typeface="Arial"/>
                  <a:sym typeface="Arial"/>
                </a:rPr>
                <a:t>2 </a:t>
              </a:r>
              <a:r>
                <a:rPr b="0" i="0" lang="en-US" sz="2000" u="none">
                  <a:solidFill>
                    <a:schemeClr val="dk1"/>
                  </a:solidFill>
                  <a:latin typeface="Arial"/>
                  <a:ea typeface="Arial"/>
                  <a:cs typeface="Arial"/>
                  <a:sym typeface="Arial"/>
                </a:rPr>
                <a:t>+ 11.7A + 9.4B + 16.4C + 19A*B + 11.4A*C – 9.6B*C</a:t>
              </a:r>
              <a:endParaRPr/>
            </a:p>
          </p:txBody>
        </p:sp>
        <p:sp>
          <p:nvSpPr>
            <p:cNvPr id="125" name="Google Shape;125;p13"/>
            <p:cNvSpPr txBox="1"/>
            <p:nvPr/>
          </p:nvSpPr>
          <p:spPr>
            <a:xfrm>
              <a:off x="1680" y="2304"/>
              <a:ext cx="720" cy="11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V ≤ 5</a:t>
              </a:r>
              <a:endParaRPr/>
            </a:p>
            <a:p>
              <a:pPr indent="0" lvl="0" marL="0" marR="0" rtl="0" algn="l">
                <a:lnSpc>
                  <a:spcPct val="100000"/>
                </a:lnSpc>
                <a:spcBef>
                  <a:spcPts val="10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V ≥ 1</a:t>
              </a:r>
              <a:endParaRPr/>
            </a:p>
            <a:p>
              <a:pPr indent="0" lvl="0" marL="0" marR="0" rtl="0" algn="l">
                <a:lnSpc>
                  <a:spcPct val="100000"/>
                </a:lnSpc>
                <a:spcBef>
                  <a:spcPts val="10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 </a:t>
              </a:r>
              <a:r>
                <a:rPr b="0" i="0" lang="en-US" sz="2000" u="none">
                  <a:solidFill>
                    <a:schemeClr val="dk1"/>
                  </a:solidFill>
                  <a:latin typeface="Book Antiqua"/>
                  <a:ea typeface="Book Antiqua"/>
                  <a:cs typeface="Book Antiqua"/>
                  <a:sym typeface="Book Antiqua"/>
                </a:rPr>
                <a:t>≤</a:t>
              </a:r>
              <a:r>
                <a:rPr b="0" i="0" lang="en-US" sz="2000" u="none">
                  <a:solidFill>
                    <a:schemeClr val="dk1"/>
                  </a:solidFill>
                  <a:latin typeface="Arial"/>
                  <a:ea typeface="Arial"/>
                  <a:cs typeface="Arial"/>
                  <a:sym typeface="Arial"/>
                </a:rPr>
                <a:t> 400</a:t>
              </a:r>
              <a:endParaRPr/>
            </a:p>
            <a:p>
              <a:pPr indent="0" lvl="0" marL="0" marR="0" rtl="0" algn="l">
                <a:lnSpc>
                  <a:spcPct val="100000"/>
                </a:lnSpc>
                <a:spcBef>
                  <a:spcPts val="10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 </a:t>
              </a:r>
              <a:r>
                <a:rPr b="0" i="0" lang="en-US" sz="2000" u="none">
                  <a:solidFill>
                    <a:schemeClr val="dk1"/>
                  </a:solidFill>
                  <a:latin typeface="Book Antiqua"/>
                  <a:ea typeface="Book Antiqua"/>
                  <a:cs typeface="Book Antiqua"/>
                  <a:sym typeface="Book Antiqua"/>
                </a:rPr>
                <a:t>≥</a:t>
              </a:r>
              <a:r>
                <a:rPr b="0" i="0" lang="en-US" sz="2000" u="none">
                  <a:solidFill>
                    <a:schemeClr val="dk1"/>
                  </a:solidFill>
                  <a:latin typeface="Arial"/>
                  <a:ea typeface="Arial"/>
                  <a:cs typeface="Arial"/>
                  <a:sym typeface="Arial"/>
                </a:rPr>
                <a:t> 200</a:t>
              </a:r>
              <a:endParaRPr/>
            </a:p>
          </p:txBody>
        </p:sp>
        <p:sp>
          <p:nvSpPr>
            <p:cNvPr id="126" name="Google Shape;126;p13"/>
            <p:cNvSpPr txBox="1"/>
            <p:nvPr/>
          </p:nvSpPr>
          <p:spPr>
            <a:xfrm>
              <a:off x="2592" y="2304"/>
              <a:ext cx="1344" cy="11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 </a:t>
              </a:r>
              <a:r>
                <a:rPr b="0" i="0" lang="en-US" sz="2000" u="none">
                  <a:solidFill>
                    <a:schemeClr val="dk1"/>
                  </a:solidFill>
                  <a:latin typeface="Book Antiqua"/>
                  <a:ea typeface="Book Antiqua"/>
                  <a:cs typeface="Book Antiqua"/>
                  <a:sym typeface="Book Antiqua"/>
                </a:rPr>
                <a:t>≤</a:t>
              </a:r>
              <a:r>
                <a:rPr b="0" i="0" lang="en-US" sz="2000" u="none">
                  <a:solidFill>
                    <a:schemeClr val="dk1"/>
                  </a:solidFill>
                  <a:latin typeface="Arial"/>
                  <a:ea typeface="Arial"/>
                  <a:cs typeface="Arial"/>
                  <a:sym typeface="Arial"/>
                </a:rPr>
                <a:t> 200</a:t>
              </a:r>
              <a:endParaRPr/>
            </a:p>
            <a:p>
              <a:pPr indent="0" lvl="0" marL="0" marR="0" rtl="0" algn="l">
                <a:lnSpc>
                  <a:spcPct val="100000"/>
                </a:lnSpc>
                <a:spcBef>
                  <a:spcPts val="10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T </a:t>
              </a:r>
              <a:r>
                <a:rPr b="0" i="0" lang="en-US" sz="2000" u="none">
                  <a:solidFill>
                    <a:schemeClr val="dk1"/>
                  </a:solidFill>
                  <a:latin typeface="Book Antiqua"/>
                  <a:ea typeface="Book Antiqua"/>
                  <a:cs typeface="Book Antiqua"/>
                  <a:sym typeface="Book Antiqua"/>
                </a:rPr>
                <a:t>≥</a:t>
              </a:r>
              <a:r>
                <a:rPr b="0" i="0" lang="en-US" sz="2000" u="none">
                  <a:solidFill>
                    <a:schemeClr val="dk1"/>
                  </a:solidFill>
                  <a:latin typeface="Arial"/>
                  <a:ea typeface="Arial"/>
                  <a:cs typeface="Arial"/>
                  <a:sym typeface="Arial"/>
                </a:rPr>
                <a:t> 100</a:t>
              </a:r>
              <a:endParaRPr/>
            </a:p>
            <a:p>
              <a:pPr indent="0" lvl="0" marL="0" marR="0" rtl="0" algn="l">
                <a:lnSpc>
                  <a:spcPct val="100000"/>
                </a:lnSpc>
                <a:spcBef>
                  <a:spcPts val="10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 + B + C = 1.0</a:t>
              </a:r>
              <a:endParaRPr/>
            </a:p>
            <a:p>
              <a:pPr indent="0" lvl="0" marL="0" marR="0" rtl="0" algn="l">
                <a:lnSpc>
                  <a:spcPct val="100000"/>
                </a:lnSpc>
                <a:spcBef>
                  <a:spcPts val="10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 </a:t>
              </a:r>
              <a:r>
                <a:rPr b="0" i="0" lang="en-US" sz="2000" u="none">
                  <a:solidFill>
                    <a:schemeClr val="dk1"/>
                  </a:solidFill>
                  <a:latin typeface="Book Antiqua"/>
                  <a:ea typeface="Book Antiqua"/>
                  <a:cs typeface="Book Antiqua"/>
                  <a:sym typeface="Book Antiqua"/>
                </a:rPr>
                <a:t>≤</a:t>
              </a:r>
              <a:r>
                <a:rPr b="0" i="0" lang="en-US" sz="2000" u="none">
                  <a:solidFill>
                    <a:schemeClr val="dk1"/>
                  </a:solidFill>
                  <a:latin typeface="Arial"/>
                  <a:ea typeface="Arial"/>
                  <a:cs typeface="Arial"/>
                  <a:sym typeface="Arial"/>
                </a:rPr>
                <a:t> 0.5</a:t>
              </a:r>
              <a:endParaRPr/>
            </a:p>
          </p:txBody>
        </p:sp>
        <p:sp>
          <p:nvSpPr>
            <p:cNvPr id="127" name="Google Shape;127;p13"/>
            <p:cNvSpPr txBox="1"/>
            <p:nvPr/>
          </p:nvSpPr>
          <p:spPr>
            <a:xfrm>
              <a:off x="3984" y="2304"/>
              <a:ext cx="816" cy="8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A </a:t>
              </a:r>
              <a:r>
                <a:rPr b="0" i="0" lang="en-US" sz="2000" u="none">
                  <a:solidFill>
                    <a:schemeClr val="dk1"/>
                  </a:solidFill>
                  <a:latin typeface="Book Antiqua"/>
                  <a:ea typeface="Book Antiqua"/>
                  <a:cs typeface="Book Antiqua"/>
                  <a:sym typeface="Book Antiqua"/>
                </a:rPr>
                <a:t>≥</a:t>
              </a:r>
              <a:r>
                <a:rPr b="0" i="0" lang="en-US" sz="2000" u="none">
                  <a:solidFill>
                    <a:schemeClr val="dk1"/>
                  </a:solidFill>
                  <a:latin typeface="Arial"/>
                  <a:ea typeface="Arial"/>
                  <a:cs typeface="Arial"/>
                  <a:sym typeface="Arial"/>
                </a:rPr>
                <a:t> 0</a:t>
              </a:r>
              <a:endParaRPr/>
            </a:p>
            <a:p>
              <a:pPr indent="0" lvl="0" marL="0" marR="0" rtl="0" algn="l">
                <a:lnSpc>
                  <a:spcPct val="100000"/>
                </a:lnSpc>
                <a:spcBef>
                  <a:spcPts val="10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B </a:t>
              </a:r>
              <a:r>
                <a:rPr b="0" i="0" lang="en-US" sz="2000" u="none">
                  <a:solidFill>
                    <a:schemeClr val="dk1"/>
                  </a:solidFill>
                  <a:latin typeface="Book Antiqua"/>
                  <a:ea typeface="Book Antiqua"/>
                  <a:cs typeface="Book Antiqua"/>
                  <a:sym typeface="Book Antiqua"/>
                </a:rPr>
                <a:t>≥</a:t>
              </a:r>
              <a:r>
                <a:rPr b="0" i="0" lang="en-US" sz="2000" u="none">
                  <a:solidFill>
                    <a:schemeClr val="dk1"/>
                  </a:solidFill>
                  <a:latin typeface="Arial"/>
                  <a:ea typeface="Arial"/>
                  <a:cs typeface="Arial"/>
                  <a:sym typeface="Arial"/>
                </a:rPr>
                <a:t> 0</a:t>
              </a:r>
              <a:endParaRPr/>
            </a:p>
            <a:p>
              <a:pPr indent="0" lvl="0" marL="0" marR="0" rtl="0" algn="l">
                <a:lnSpc>
                  <a:spcPct val="100000"/>
                </a:lnSpc>
                <a:spcBef>
                  <a:spcPts val="10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C </a:t>
              </a:r>
              <a:r>
                <a:rPr b="0" i="0" lang="en-US" sz="2000" u="none">
                  <a:solidFill>
                    <a:schemeClr val="dk1"/>
                  </a:solidFill>
                  <a:latin typeface="Book Antiqua"/>
                  <a:ea typeface="Book Antiqua"/>
                  <a:cs typeface="Book Antiqua"/>
                  <a:sym typeface="Book Antiqua"/>
                </a:rPr>
                <a:t>≥</a:t>
              </a:r>
              <a:r>
                <a:rPr b="0" i="0" lang="en-US" sz="2000" u="none">
                  <a:solidFill>
                    <a:schemeClr val="dk1"/>
                  </a:solidFill>
                  <a:latin typeface="Arial"/>
                  <a:ea typeface="Arial"/>
                  <a:cs typeface="Arial"/>
                  <a:sym typeface="Arial"/>
                </a:rPr>
                <a:t> 0</a:t>
              </a:r>
              <a:endParaRPr/>
            </a:p>
          </p:txBody>
        </p:sp>
        <p:sp>
          <p:nvSpPr>
            <p:cNvPr id="128" name="Google Shape;128;p13"/>
            <p:cNvSpPr txBox="1"/>
            <p:nvPr/>
          </p:nvSpPr>
          <p:spPr>
            <a:xfrm>
              <a:off x="288" y="2304"/>
              <a:ext cx="1200"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Subject to (s.t.)</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14"/>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 Ex. 1: Solution continued</a:t>
            </a:r>
            <a:endParaRPr/>
          </a:p>
        </p:txBody>
      </p:sp>
      <p:sp>
        <p:nvSpPr>
          <p:cNvPr id="135" name="Google Shape;135;p14"/>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Any specification of the decision variables that satisfies all the model’s constraints is said to be in the </a:t>
            </a:r>
            <a:r>
              <a:rPr b="1" i="0" lang="en-US" sz="2400" u="none">
                <a:solidFill>
                  <a:schemeClr val="dk1"/>
                </a:solidFill>
                <a:latin typeface="Verdana"/>
                <a:ea typeface="Verdana"/>
                <a:cs typeface="Verdana"/>
                <a:sym typeface="Verdana"/>
              </a:rPr>
              <a:t>feasible region</a:t>
            </a:r>
            <a:r>
              <a:rPr b="0" i="0" lang="en-US" sz="2400" u="none">
                <a:solidFill>
                  <a:schemeClr val="dk1"/>
                </a:solidFill>
                <a:latin typeface="Verdana"/>
                <a:ea typeface="Verdana"/>
                <a:cs typeface="Verdana"/>
                <a:sym typeface="Verdana"/>
              </a:rPr>
              <a:t>.  </a:t>
            </a:r>
            <a:endParaRPr/>
          </a:p>
          <a:p>
            <a:pPr indent="-436562" lvl="1" marL="908050" marR="0" rtl="0" algn="l">
              <a:lnSpc>
                <a:spcPct val="100000"/>
              </a:lnSpc>
              <a:spcBef>
                <a:spcPts val="10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For example, V = 2, P = 300, T = 150, A = 0.4, B = 0.3 and C = 0.3 is in the feasible region.  </a:t>
            </a:r>
            <a:endParaRPr/>
          </a:p>
          <a:p>
            <a:pPr indent="-469900" lvl="0" marL="469900" marR="0" rtl="0" algn="l">
              <a:lnSpc>
                <a:spcPct val="100000"/>
              </a:lnSpc>
              <a:spcBef>
                <a:spcPts val="9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An </a:t>
            </a:r>
            <a:r>
              <a:rPr b="1" i="0" lang="en-US" sz="2400" u="none">
                <a:solidFill>
                  <a:schemeClr val="dk1"/>
                </a:solidFill>
                <a:latin typeface="Verdana"/>
                <a:ea typeface="Verdana"/>
                <a:cs typeface="Verdana"/>
                <a:sym typeface="Verdana"/>
              </a:rPr>
              <a:t>optimal solution</a:t>
            </a:r>
            <a:r>
              <a:rPr b="0" i="0" lang="en-US" sz="2400" u="none">
                <a:solidFill>
                  <a:schemeClr val="dk1"/>
                </a:solidFill>
                <a:latin typeface="Verdana"/>
                <a:ea typeface="Verdana"/>
                <a:cs typeface="Verdana"/>
                <a:sym typeface="Verdana"/>
              </a:rPr>
              <a:t> to an optimization model any point in the feasible region that optimizes (in this case maximizes) the objective function.</a:t>
            </a:r>
            <a:endParaRPr/>
          </a:p>
          <a:p>
            <a:pPr indent="-436562" lvl="1" marL="908050" marR="0" rtl="0" algn="l">
              <a:lnSpc>
                <a:spcPct val="100000"/>
              </a:lnSpc>
              <a:spcBef>
                <a:spcPts val="10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Using LINGO, it can be determined that the optimal solution to its model is V = 5, P = 200, T = 100, A = 0.294, B = 0, C = 0.706, and z = 209.384.</a:t>
            </a:r>
            <a:endParaRPr/>
          </a:p>
          <a:p>
            <a:pPr indent="-342900" lvl="0" marL="469900" marR="0" rtl="0" algn="l">
              <a:lnSpc>
                <a:spcPct val="100000"/>
              </a:lnSpc>
              <a:spcBef>
                <a:spcPts val="900"/>
              </a:spcBef>
              <a:spcAft>
                <a:spcPts val="0"/>
              </a:spcAft>
              <a:buClr>
                <a:schemeClr val="accent2"/>
              </a:buClr>
              <a:buSzPts val="2000"/>
              <a:buFont typeface="Noto Sans Symbols"/>
              <a:buNone/>
            </a:pPr>
            <a:r>
              <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17"/>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 </a:t>
            </a:r>
            <a:endParaRPr/>
          </a:p>
        </p:txBody>
      </p:sp>
      <p:sp>
        <p:nvSpPr>
          <p:cNvPr id="142" name="Google Shape;142;p17"/>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A </a:t>
            </a:r>
            <a:r>
              <a:rPr b="1" i="0" lang="en-US" sz="2400" u="none">
                <a:solidFill>
                  <a:schemeClr val="dk1"/>
                </a:solidFill>
                <a:latin typeface="Verdana"/>
                <a:ea typeface="Verdana"/>
                <a:cs typeface="Verdana"/>
                <a:sym typeface="Verdana"/>
              </a:rPr>
              <a:t>static model</a:t>
            </a:r>
            <a:r>
              <a:rPr b="0" i="0" lang="en-US" sz="2400" u="none">
                <a:solidFill>
                  <a:schemeClr val="dk1"/>
                </a:solidFill>
                <a:latin typeface="Verdana"/>
                <a:ea typeface="Verdana"/>
                <a:cs typeface="Verdana"/>
                <a:sym typeface="Verdana"/>
              </a:rPr>
              <a:t> is one in which the decision variables do not involve sequences of decisions over multiple periods.  </a:t>
            </a:r>
            <a:endParaRPr/>
          </a:p>
          <a:p>
            <a:pPr indent="-469900" lvl="0" marL="469900" marR="0" rtl="0" algn="l">
              <a:lnSpc>
                <a:spcPct val="100000"/>
              </a:lnSpc>
              <a:spcBef>
                <a:spcPts val="10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A </a:t>
            </a:r>
            <a:r>
              <a:rPr b="1" i="0" lang="en-US" sz="2400" u="none">
                <a:solidFill>
                  <a:schemeClr val="dk1"/>
                </a:solidFill>
                <a:latin typeface="Verdana"/>
                <a:ea typeface="Verdana"/>
                <a:cs typeface="Verdana"/>
                <a:sym typeface="Verdana"/>
              </a:rPr>
              <a:t>dynamic model</a:t>
            </a:r>
            <a:r>
              <a:rPr b="0" i="0" lang="en-US" sz="2400" u="none">
                <a:solidFill>
                  <a:schemeClr val="dk1"/>
                </a:solidFill>
                <a:latin typeface="Verdana"/>
                <a:ea typeface="Verdana"/>
                <a:cs typeface="Verdana"/>
                <a:sym typeface="Verdana"/>
              </a:rPr>
              <a:t> is a model in which the decision variables do involve sequences of decisions over multiple periods.  </a:t>
            </a:r>
            <a:endParaRPr/>
          </a:p>
          <a:p>
            <a:pPr indent="-469900" lvl="0" marL="469900" marR="0" rtl="0" algn="l">
              <a:lnSpc>
                <a:spcPct val="100000"/>
              </a:lnSpc>
              <a:spcBef>
                <a:spcPts val="10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A </a:t>
            </a:r>
            <a:r>
              <a:rPr b="1" i="0" lang="en-US" sz="2400" u="none">
                <a:solidFill>
                  <a:schemeClr val="dk1"/>
                </a:solidFill>
                <a:latin typeface="Verdana"/>
                <a:ea typeface="Verdana"/>
                <a:cs typeface="Verdana"/>
                <a:sym typeface="Verdana"/>
              </a:rPr>
              <a:t>linear model</a:t>
            </a:r>
            <a:r>
              <a:rPr b="0" i="0" lang="en-US" sz="2400" u="none">
                <a:solidFill>
                  <a:schemeClr val="dk1"/>
                </a:solidFill>
                <a:latin typeface="Verdana"/>
                <a:ea typeface="Verdana"/>
                <a:cs typeface="Verdana"/>
                <a:sym typeface="Verdana"/>
              </a:rPr>
              <a:t> is one in which decision variables appear in the objective function and in the constraints of an optimization model.</a:t>
            </a:r>
            <a:endParaRPr/>
          </a:p>
          <a:p>
            <a:pPr indent="-469900" lvl="0" marL="469900" marR="0" rtl="0" algn="l">
              <a:lnSpc>
                <a:spcPct val="100000"/>
              </a:lnSpc>
              <a:spcBef>
                <a:spcPts val="10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The Daisy example is a </a:t>
            </a:r>
            <a:r>
              <a:rPr b="1" i="0" lang="en-US" sz="2400" u="none">
                <a:solidFill>
                  <a:schemeClr val="dk1"/>
                </a:solidFill>
                <a:latin typeface="Verdana"/>
                <a:ea typeface="Verdana"/>
                <a:cs typeface="Verdana"/>
                <a:sym typeface="Verdana"/>
              </a:rPr>
              <a:t>nonlinear model</a:t>
            </a:r>
            <a:r>
              <a:rPr b="0" i="0" lang="en-US" sz="2400" u="none">
                <a:solidFill>
                  <a:schemeClr val="dk1"/>
                </a:solidFill>
                <a:latin typeface="Verdana"/>
                <a:ea typeface="Verdana"/>
                <a:cs typeface="Verdana"/>
                <a:sym typeface="Verdana"/>
              </a:rPr>
              <a:t>. In general, nonlinear models are much harder to solve.</a:t>
            </a:r>
            <a:endParaRPr/>
          </a:p>
          <a:p>
            <a:pPr indent="-317500" lvl="0" marL="469900" marR="0" rtl="0" algn="l">
              <a:lnSpc>
                <a:spcPct val="100000"/>
              </a:lnSpc>
              <a:spcBef>
                <a:spcPts val="1080"/>
              </a:spcBef>
              <a:spcAft>
                <a:spcPts val="0"/>
              </a:spcAft>
              <a:buClr>
                <a:schemeClr val="accent2"/>
              </a:buClr>
              <a:buSzPts val="2400"/>
              <a:buFont typeface="Noto Sans Symbols"/>
              <a:buNone/>
            </a:pPr>
            <a:r>
              <a:t/>
            </a:r>
            <a:endParaRPr b="0" i="0" sz="2400" u="none">
              <a:solidFill>
                <a:schemeClr val="dk1"/>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7" name="Shape 147"/>
        <p:cNvGrpSpPr/>
        <p:nvPr/>
      </p:nvGrpSpPr>
      <p:grpSpPr>
        <a:xfrm>
          <a:off x="0" y="0"/>
          <a:ext cx="0" cy="0"/>
          <a:chOff x="0" y="0"/>
          <a:chExt cx="0" cy="0"/>
        </a:xfrm>
      </p:grpSpPr>
      <p:sp>
        <p:nvSpPr>
          <p:cNvPr id="148" name="Google Shape;148;p18"/>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 </a:t>
            </a:r>
            <a:endParaRPr/>
          </a:p>
        </p:txBody>
      </p:sp>
      <p:sp>
        <p:nvSpPr>
          <p:cNvPr id="149" name="Google Shape;149;p18"/>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If one or more of the decision variables must be integer, then we say that an optimization model is an </a:t>
            </a:r>
            <a:r>
              <a:rPr b="1" i="0" lang="en-US" sz="2400" u="none">
                <a:solidFill>
                  <a:schemeClr val="dk1"/>
                </a:solidFill>
                <a:latin typeface="Verdana"/>
                <a:ea typeface="Verdana"/>
                <a:cs typeface="Verdana"/>
                <a:sym typeface="Verdana"/>
              </a:rPr>
              <a:t>integer model</a:t>
            </a:r>
            <a:r>
              <a:rPr b="0" i="0" lang="en-US" sz="2400" u="none">
                <a:solidFill>
                  <a:schemeClr val="dk1"/>
                </a:solidFill>
                <a:latin typeface="Verdana"/>
                <a:ea typeface="Verdana"/>
                <a:cs typeface="Verdana"/>
                <a:sym typeface="Verdana"/>
              </a:rPr>
              <a:t>.  </a:t>
            </a:r>
            <a:endParaRPr/>
          </a:p>
          <a:p>
            <a:pPr indent="-469900" lvl="0" marL="469900" marR="0" rtl="0" algn="l">
              <a:lnSpc>
                <a:spcPct val="100000"/>
              </a:lnSpc>
              <a:spcBef>
                <a:spcPts val="10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If all the decision variables are free to assume fractional values, then an optimization model is a </a:t>
            </a:r>
            <a:r>
              <a:rPr b="1" i="0" lang="en-US" sz="2400" u="none">
                <a:solidFill>
                  <a:schemeClr val="dk1"/>
                </a:solidFill>
                <a:latin typeface="Verdana"/>
                <a:ea typeface="Verdana"/>
                <a:cs typeface="Verdana"/>
                <a:sym typeface="Verdana"/>
              </a:rPr>
              <a:t>noninteger model</a:t>
            </a:r>
            <a:r>
              <a:rPr b="0" i="0" lang="en-US" sz="2400" u="none">
                <a:solidFill>
                  <a:schemeClr val="dk1"/>
                </a:solidFill>
                <a:latin typeface="Verdana"/>
                <a:ea typeface="Verdana"/>
                <a:cs typeface="Verdana"/>
                <a:sym typeface="Verdana"/>
              </a:rPr>
              <a:t>.  </a:t>
            </a:r>
            <a:endParaRPr/>
          </a:p>
          <a:p>
            <a:pPr indent="-436562" lvl="1" marL="908050" marR="0" rtl="0" algn="l">
              <a:lnSpc>
                <a:spcPct val="100000"/>
              </a:lnSpc>
              <a:spcBef>
                <a:spcPts val="10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The Daisy example is a noninteger example since volume, pressure, temperature, and percentage composition are all decision variables which may assume fractional values.  </a:t>
            </a:r>
            <a:endParaRPr/>
          </a:p>
          <a:p>
            <a:pPr indent="-469900" lvl="0" marL="469900" marR="0" rtl="0" algn="l">
              <a:lnSpc>
                <a:spcPct val="100000"/>
              </a:lnSpc>
              <a:spcBef>
                <a:spcPts val="9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Integer models are much harder to solve than noninteger models.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4" name="Shape 154"/>
        <p:cNvGrpSpPr/>
        <p:nvPr/>
      </p:nvGrpSpPr>
      <p:grpSpPr>
        <a:xfrm>
          <a:off x="0" y="0"/>
          <a:ext cx="0" cy="0"/>
          <a:chOff x="0" y="0"/>
          <a:chExt cx="0" cy="0"/>
        </a:xfrm>
      </p:grpSpPr>
      <p:sp>
        <p:nvSpPr>
          <p:cNvPr id="155" name="Google Shape;155;p19"/>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 </a:t>
            </a:r>
            <a:endParaRPr/>
          </a:p>
        </p:txBody>
      </p:sp>
      <p:sp>
        <p:nvSpPr>
          <p:cNvPr id="156" name="Google Shape;156;p19"/>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A </a:t>
            </a:r>
            <a:r>
              <a:rPr b="1" i="0" lang="en-US" sz="2400" u="none">
                <a:solidFill>
                  <a:schemeClr val="dk1"/>
                </a:solidFill>
                <a:latin typeface="Verdana"/>
                <a:ea typeface="Verdana"/>
                <a:cs typeface="Verdana"/>
                <a:sym typeface="Verdana"/>
              </a:rPr>
              <a:t>deterministic model</a:t>
            </a:r>
            <a:r>
              <a:rPr b="0" i="0" lang="en-US" sz="2400" u="none">
                <a:solidFill>
                  <a:schemeClr val="dk1"/>
                </a:solidFill>
                <a:latin typeface="Verdana"/>
                <a:ea typeface="Verdana"/>
                <a:cs typeface="Verdana"/>
                <a:sym typeface="Verdana"/>
              </a:rPr>
              <a:t> is a model in which for any value of the decision variables the value of the objective function and whether or not the constraints are satisfied is known with certainty. If this is not the case, then we have a </a:t>
            </a:r>
            <a:r>
              <a:rPr b="1" i="0" lang="en-US" sz="2400" u="none">
                <a:solidFill>
                  <a:schemeClr val="dk1"/>
                </a:solidFill>
                <a:latin typeface="Verdana"/>
                <a:ea typeface="Verdana"/>
                <a:cs typeface="Verdana"/>
                <a:sym typeface="Verdana"/>
              </a:rPr>
              <a:t>stochastic model</a:t>
            </a:r>
            <a:r>
              <a:rPr b="0" i="0" lang="en-US" sz="2400" u="none">
                <a:solidFill>
                  <a:schemeClr val="dk1"/>
                </a:solidFill>
                <a:latin typeface="Verdana"/>
                <a:ea typeface="Verdana"/>
                <a:cs typeface="Verdana"/>
                <a:sym typeface="Verdana"/>
              </a:rPr>
              <a:t>.  </a:t>
            </a:r>
            <a:endParaRPr/>
          </a:p>
          <a:p>
            <a:pPr indent="-436562" lvl="1" marL="908050" marR="0" rtl="0" algn="l">
              <a:lnSpc>
                <a:spcPct val="100000"/>
              </a:lnSpc>
              <a:spcBef>
                <a:spcPts val="10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If we view the Daisy example as a deterministic model, then we are making the assumption that for given values of V, P, T, A, B, and C the process yield will always be the same.  </a:t>
            </a:r>
            <a:endParaRPr/>
          </a:p>
          <a:p>
            <a:pPr indent="-436562" lvl="1" marL="908050" marR="0" rtl="0" algn="l">
              <a:lnSpc>
                <a:spcPct val="100000"/>
              </a:lnSpc>
              <a:spcBef>
                <a:spcPts val="9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Since this is unlikely, the objective function can be viewed as the average yield of the process for given decision variable values. </a:t>
            </a:r>
            <a:endParaRPr/>
          </a:p>
          <a:p>
            <a:pPr indent="-342900" lvl="0" marL="469900" marR="0" rtl="0" algn="l">
              <a:lnSpc>
                <a:spcPct val="100000"/>
              </a:lnSpc>
              <a:spcBef>
                <a:spcPts val="900"/>
              </a:spcBef>
              <a:spcAft>
                <a:spcPts val="0"/>
              </a:spcAft>
              <a:buClr>
                <a:schemeClr val="accent2"/>
              </a:buClr>
              <a:buSzPts val="2000"/>
              <a:buFont typeface="Noto Sans Symbols"/>
              <a:buNone/>
            </a:pPr>
            <a:r>
              <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20"/>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1.2 The Seven-Step Model-Building Process</a:t>
            </a:r>
            <a:endParaRPr/>
          </a:p>
        </p:txBody>
      </p:sp>
      <p:sp>
        <p:nvSpPr>
          <p:cNvPr id="163" name="Google Shape;163;p20"/>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400"/>
              <a:buFont typeface="Noto Sans Symbols"/>
              <a:buAutoNum type="arabicPeriod"/>
            </a:pPr>
            <a:r>
              <a:rPr b="1" i="0" lang="en-US" sz="2400" u="none">
                <a:solidFill>
                  <a:schemeClr val="dk1"/>
                </a:solidFill>
                <a:latin typeface="Verdana"/>
                <a:ea typeface="Verdana"/>
                <a:cs typeface="Verdana"/>
                <a:sym typeface="Verdana"/>
              </a:rPr>
              <a:t>Formulate the Problem</a:t>
            </a:r>
            <a:r>
              <a:rPr b="0" i="0" lang="en-US" sz="2400" u="none">
                <a:solidFill>
                  <a:schemeClr val="dk1"/>
                </a:solidFill>
                <a:latin typeface="Verdana"/>
                <a:ea typeface="Verdana"/>
                <a:cs typeface="Verdana"/>
                <a:sym typeface="Verdana"/>
              </a:rPr>
              <a:t> </a:t>
            </a:r>
            <a:endParaRPr/>
          </a:p>
          <a:p>
            <a:pPr indent="-436562" lvl="1" marL="908050" marR="0" rtl="0" algn="l">
              <a:lnSpc>
                <a:spcPct val="100000"/>
              </a:lnSpc>
              <a:spcBef>
                <a:spcPts val="10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Define the problem.  </a:t>
            </a:r>
            <a:endParaRPr/>
          </a:p>
          <a:p>
            <a:pPr indent="-436562" lvl="1" marL="908050" marR="0" rtl="0" algn="l">
              <a:lnSpc>
                <a:spcPct val="100000"/>
              </a:lnSpc>
              <a:spcBef>
                <a:spcPts val="9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Specify objectives.  </a:t>
            </a:r>
            <a:endParaRPr/>
          </a:p>
          <a:p>
            <a:pPr indent="-436562" lvl="1" marL="908050" marR="0" rtl="0" algn="l">
              <a:lnSpc>
                <a:spcPct val="100000"/>
              </a:lnSpc>
              <a:spcBef>
                <a:spcPts val="9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Determine parts of the organization to be studied.</a:t>
            </a:r>
            <a:endParaRPr/>
          </a:p>
          <a:p>
            <a:pPr indent="-469900" lvl="0" marL="469900" marR="0" rtl="0" algn="l">
              <a:lnSpc>
                <a:spcPct val="100000"/>
              </a:lnSpc>
              <a:spcBef>
                <a:spcPts val="980"/>
              </a:spcBef>
              <a:spcAft>
                <a:spcPts val="0"/>
              </a:spcAft>
              <a:buClr>
                <a:schemeClr val="accent2"/>
              </a:buClr>
              <a:buSzPts val="2400"/>
              <a:buFont typeface="Noto Sans Symbols"/>
              <a:buAutoNum type="arabicPeriod"/>
            </a:pPr>
            <a:r>
              <a:rPr b="1" i="0" lang="en-US" sz="2400" u="none">
                <a:solidFill>
                  <a:schemeClr val="dk1"/>
                </a:solidFill>
                <a:latin typeface="Verdana"/>
                <a:ea typeface="Verdana"/>
                <a:cs typeface="Verdana"/>
                <a:sym typeface="Verdana"/>
              </a:rPr>
              <a:t>Observe the System</a:t>
            </a:r>
            <a:r>
              <a:rPr b="0" i="0" lang="en-US" sz="2400" u="none">
                <a:solidFill>
                  <a:schemeClr val="dk1"/>
                </a:solidFill>
                <a:latin typeface="Verdana"/>
                <a:ea typeface="Verdana"/>
                <a:cs typeface="Verdana"/>
                <a:sym typeface="Verdana"/>
              </a:rPr>
              <a:t>  </a:t>
            </a:r>
            <a:endParaRPr/>
          </a:p>
          <a:p>
            <a:pPr indent="-436562" lvl="1" marL="908050" marR="0" rtl="0" algn="l">
              <a:lnSpc>
                <a:spcPct val="100000"/>
              </a:lnSpc>
              <a:spcBef>
                <a:spcPts val="10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Determine parameters affecting the problem.    </a:t>
            </a:r>
            <a:endParaRPr/>
          </a:p>
          <a:p>
            <a:pPr indent="-436562" lvl="1" marL="908050" marR="0" rtl="0" algn="l">
              <a:lnSpc>
                <a:spcPct val="100000"/>
              </a:lnSpc>
              <a:spcBef>
                <a:spcPts val="9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Collect data to estimate values of the parameters.</a:t>
            </a:r>
            <a:endParaRPr/>
          </a:p>
          <a:p>
            <a:pPr indent="-469900" lvl="0" marL="469900" marR="0" rtl="0" algn="l">
              <a:lnSpc>
                <a:spcPct val="100000"/>
              </a:lnSpc>
              <a:spcBef>
                <a:spcPts val="980"/>
              </a:spcBef>
              <a:spcAft>
                <a:spcPts val="0"/>
              </a:spcAft>
              <a:buClr>
                <a:schemeClr val="accent2"/>
              </a:buClr>
              <a:buSzPts val="2400"/>
              <a:buFont typeface="Noto Sans Symbols"/>
              <a:buAutoNum type="arabicPeriod"/>
            </a:pPr>
            <a:r>
              <a:rPr b="1" i="0" lang="en-US" sz="2400" u="none">
                <a:solidFill>
                  <a:schemeClr val="dk1"/>
                </a:solidFill>
                <a:latin typeface="Verdana"/>
                <a:ea typeface="Verdana"/>
                <a:cs typeface="Verdana"/>
                <a:sym typeface="Verdana"/>
              </a:rPr>
              <a:t>Formulate a Mathematical Model of the Problem</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p21"/>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 </a:t>
            </a:r>
            <a:endParaRPr/>
          </a:p>
        </p:txBody>
      </p:sp>
      <p:sp>
        <p:nvSpPr>
          <p:cNvPr id="170" name="Google Shape;170;p21"/>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400"/>
              <a:buFont typeface="Noto Sans Symbols"/>
              <a:buAutoNum type="arabicPeriod" startAt="4"/>
            </a:pPr>
            <a:r>
              <a:rPr b="1" i="0" lang="en-US" sz="2400" u="none">
                <a:solidFill>
                  <a:schemeClr val="dk1"/>
                </a:solidFill>
                <a:latin typeface="Verdana"/>
                <a:ea typeface="Verdana"/>
                <a:cs typeface="Verdana"/>
                <a:sym typeface="Verdana"/>
              </a:rPr>
              <a:t>Verify the Model and Use the Model for Prediction</a:t>
            </a:r>
            <a:endParaRPr/>
          </a:p>
          <a:p>
            <a:pPr indent="-436562" lvl="1" marL="908050" marR="0" rtl="0" algn="l">
              <a:lnSpc>
                <a:spcPct val="100000"/>
              </a:lnSpc>
              <a:spcBef>
                <a:spcPts val="10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Does the model yield results for values of decision variables </a:t>
            </a:r>
            <a:r>
              <a:rPr b="1" i="0" lang="en-US" sz="2000" u="none" cap="none" strike="noStrike">
                <a:solidFill>
                  <a:schemeClr val="dk1"/>
                </a:solidFill>
                <a:latin typeface="Verdana"/>
                <a:ea typeface="Verdana"/>
                <a:cs typeface="Verdana"/>
                <a:sym typeface="Verdana"/>
              </a:rPr>
              <a:t>not</a:t>
            </a:r>
            <a:r>
              <a:rPr b="0" i="0" lang="en-US" sz="2000" u="none" cap="none" strike="noStrike">
                <a:solidFill>
                  <a:schemeClr val="dk1"/>
                </a:solidFill>
                <a:latin typeface="Verdana"/>
                <a:ea typeface="Verdana"/>
                <a:cs typeface="Verdana"/>
                <a:sym typeface="Verdana"/>
              </a:rPr>
              <a:t> used to develop the model?</a:t>
            </a:r>
            <a:endParaRPr/>
          </a:p>
          <a:p>
            <a:pPr indent="-436562" lvl="1" marL="908050" marR="0" rtl="0" algn="l">
              <a:lnSpc>
                <a:spcPct val="100000"/>
              </a:lnSpc>
              <a:spcBef>
                <a:spcPts val="9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What eventualities might cause the model to become invalid?</a:t>
            </a:r>
            <a:endParaRPr/>
          </a:p>
          <a:p>
            <a:pPr indent="-469900" lvl="0" marL="469900" marR="0" rtl="0" algn="l">
              <a:lnSpc>
                <a:spcPct val="100000"/>
              </a:lnSpc>
              <a:spcBef>
                <a:spcPts val="980"/>
              </a:spcBef>
              <a:spcAft>
                <a:spcPts val="0"/>
              </a:spcAft>
              <a:buClr>
                <a:schemeClr val="accent2"/>
              </a:buClr>
              <a:buSzPts val="2400"/>
              <a:buFont typeface="Noto Sans Symbols"/>
              <a:buAutoNum type="arabicPeriod" startAt="4"/>
            </a:pPr>
            <a:r>
              <a:rPr b="1" i="0" lang="en-US" sz="2400" u="none">
                <a:solidFill>
                  <a:schemeClr val="dk1"/>
                </a:solidFill>
                <a:latin typeface="Verdana"/>
                <a:ea typeface="Verdana"/>
                <a:cs typeface="Verdana"/>
                <a:sym typeface="Verdana"/>
              </a:rPr>
              <a:t>Select a Suitable Alternative</a:t>
            </a:r>
            <a:endParaRPr/>
          </a:p>
          <a:p>
            <a:pPr indent="-436562" lvl="1" marL="908050" marR="0" rtl="0" algn="l">
              <a:lnSpc>
                <a:spcPct val="100000"/>
              </a:lnSpc>
              <a:spcBef>
                <a:spcPts val="10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Given a model and a set of alternative solutions, determine which solution best meets the organizations objectives.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 name="Shape 38"/>
        <p:cNvGrpSpPr/>
        <p:nvPr/>
      </p:nvGrpSpPr>
      <p:grpSpPr>
        <a:xfrm>
          <a:off x="0" y="0"/>
          <a:ext cx="0" cy="0"/>
          <a:chOff x="0" y="0"/>
          <a:chExt cx="0" cy="0"/>
        </a:xfrm>
      </p:grpSpPr>
      <p:sp>
        <p:nvSpPr>
          <p:cNvPr id="39" name="Google Shape;39;p2"/>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Verdana"/>
              <a:buNone/>
            </a:pPr>
            <a:r>
              <a:rPr b="0" i="0" lang="en-US" sz="3200" u="none">
                <a:solidFill>
                  <a:schemeClr val="dk2"/>
                </a:solidFill>
                <a:latin typeface="Verdana"/>
                <a:ea typeface="Verdana"/>
                <a:cs typeface="Verdana"/>
                <a:sym typeface="Verdana"/>
              </a:rPr>
              <a:t>1.1 An Introduction to Modeling</a:t>
            </a:r>
            <a:endParaRPr/>
          </a:p>
        </p:txBody>
      </p:sp>
      <p:sp>
        <p:nvSpPr>
          <p:cNvPr id="40" name="Google Shape;40;p2"/>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400"/>
              <a:buFont typeface="Noto Sans Symbols"/>
              <a:buChar char="■"/>
            </a:pPr>
            <a:r>
              <a:rPr b="1" i="0" lang="en-US" sz="2400" u="none" cap="none" strike="noStrike">
                <a:solidFill>
                  <a:schemeClr val="dk1"/>
                </a:solidFill>
                <a:latin typeface="Verdana"/>
                <a:ea typeface="Verdana"/>
                <a:cs typeface="Verdana"/>
                <a:sym typeface="Verdana"/>
              </a:rPr>
              <a:t>Operations research</a:t>
            </a:r>
            <a:r>
              <a:rPr b="0" i="0" lang="en-US" sz="2400" u="none" cap="none" strike="noStrike">
                <a:solidFill>
                  <a:schemeClr val="dk1"/>
                </a:solidFill>
                <a:latin typeface="Verdana"/>
                <a:ea typeface="Verdana"/>
                <a:cs typeface="Verdana"/>
                <a:sym typeface="Verdana"/>
              </a:rPr>
              <a:t> (management science) is a scientific approach to decision making that seeks to best design and operate a system, usually under conditions requiring the allocation of scarce resources.</a:t>
            </a:r>
            <a:endParaRPr/>
          </a:p>
          <a:p>
            <a:pPr indent="-436562" lvl="1" marL="908050" marR="0" rtl="0" algn="l">
              <a:lnSpc>
                <a:spcPct val="100000"/>
              </a:lnSpc>
              <a:spcBef>
                <a:spcPts val="10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Term coined during WW II when leaders asked scientists and engineers to analyze several military problems.</a:t>
            </a:r>
            <a:endParaRPr/>
          </a:p>
          <a:p>
            <a:pPr indent="-469900" lvl="0" marL="469900" marR="0" rtl="0" algn="l">
              <a:lnSpc>
                <a:spcPct val="100000"/>
              </a:lnSpc>
              <a:spcBef>
                <a:spcPts val="980"/>
              </a:spcBef>
              <a:spcAft>
                <a:spcPts val="0"/>
              </a:spcAft>
              <a:buClr>
                <a:schemeClr val="accent2"/>
              </a:buClr>
              <a:buSzPts val="2400"/>
              <a:buFont typeface="Noto Sans Symbols"/>
              <a:buChar char="■"/>
            </a:pPr>
            <a:r>
              <a:rPr b="0" i="0" lang="en-US" sz="2400" u="none" cap="none" strike="noStrike">
                <a:solidFill>
                  <a:schemeClr val="dk1"/>
                </a:solidFill>
                <a:latin typeface="Verdana"/>
                <a:ea typeface="Verdana"/>
                <a:cs typeface="Verdana"/>
                <a:sym typeface="Verdana"/>
              </a:rPr>
              <a:t>A </a:t>
            </a:r>
            <a:r>
              <a:rPr b="1" i="0" lang="en-US" sz="2400" u="none" cap="none" strike="noStrike">
                <a:solidFill>
                  <a:schemeClr val="dk1"/>
                </a:solidFill>
                <a:latin typeface="Verdana"/>
                <a:ea typeface="Verdana"/>
                <a:cs typeface="Verdana"/>
                <a:sym typeface="Verdana"/>
              </a:rPr>
              <a:t>system</a:t>
            </a:r>
            <a:r>
              <a:rPr b="0" i="0" lang="en-US" sz="2400" u="none" cap="none" strike="noStrike">
                <a:solidFill>
                  <a:schemeClr val="dk1"/>
                </a:solidFill>
                <a:latin typeface="Verdana"/>
                <a:ea typeface="Verdana"/>
                <a:cs typeface="Verdana"/>
                <a:sym typeface="Verdana"/>
              </a:rPr>
              <a:t> is an organization of interdependent components that work together to accomplish the goal of the system.</a:t>
            </a:r>
            <a:endParaRPr/>
          </a:p>
          <a:p>
            <a:pPr indent="-317500" lvl="0" marL="469900" marR="0" rtl="0" algn="l">
              <a:lnSpc>
                <a:spcPct val="100000"/>
              </a:lnSpc>
              <a:spcBef>
                <a:spcPts val="1080"/>
              </a:spcBef>
              <a:spcAft>
                <a:spcPts val="0"/>
              </a:spcAft>
              <a:buClr>
                <a:schemeClr val="accent2"/>
              </a:buClr>
              <a:buSzPts val="2400"/>
              <a:buFont typeface="Noto Sans Symbols"/>
              <a:buNone/>
            </a:pPr>
            <a:r>
              <a:t/>
            </a:r>
            <a:endParaRPr b="0" i="0" sz="2400" u="none" cap="none" strike="noStrike">
              <a:solidFill>
                <a:schemeClr val="dk1"/>
              </a:solidFill>
              <a:latin typeface="Verdana"/>
              <a:ea typeface="Verdana"/>
              <a:cs typeface="Verdana"/>
              <a:sym typeface="Verdana"/>
            </a:endParaRPr>
          </a:p>
          <a:p>
            <a:pPr indent="-317500" lvl="0" marL="469900" marR="0" rtl="0" algn="l">
              <a:lnSpc>
                <a:spcPct val="100000"/>
              </a:lnSpc>
              <a:spcBef>
                <a:spcPts val="1080"/>
              </a:spcBef>
              <a:spcAft>
                <a:spcPts val="0"/>
              </a:spcAft>
              <a:buClr>
                <a:schemeClr val="accent2"/>
              </a:buClr>
              <a:buSzPts val="2400"/>
              <a:buFont typeface="Noto Sans Symbols"/>
              <a:buNone/>
            </a:pPr>
            <a:r>
              <a:t/>
            </a:r>
            <a:endParaRPr b="0" i="0" sz="2400" u="none">
              <a:solidFill>
                <a:schemeClr val="dk1"/>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5" name="Shape 175"/>
        <p:cNvGrpSpPr/>
        <p:nvPr/>
      </p:nvGrpSpPr>
      <p:grpSpPr>
        <a:xfrm>
          <a:off x="0" y="0"/>
          <a:ext cx="0" cy="0"/>
          <a:chOff x="0" y="0"/>
          <a:chExt cx="0" cy="0"/>
        </a:xfrm>
      </p:grpSpPr>
      <p:sp>
        <p:nvSpPr>
          <p:cNvPr id="176" name="Google Shape;176;p22"/>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 </a:t>
            </a:r>
            <a:endParaRPr/>
          </a:p>
        </p:txBody>
      </p:sp>
      <p:sp>
        <p:nvSpPr>
          <p:cNvPr id="177" name="Google Shape;177;p22"/>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400"/>
              <a:buFont typeface="Noto Sans Symbols"/>
              <a:buAutoNum type="arabicPeriod" startAt="6"/>
            </a:pPr>
            <a:r>
              <a:rPr b="1" i="0" lang="en-US" sz="2400" u="none">
                <a:solidFill>
                  <a:schemeClr val="dk1"/>
                </a:solidFill>
                <a:latin typeface="Verdana"/>
                <a:ea typeface="Verdana"/>
                <a:cs typeface="Verdana"/>
                <a:sym typeface="Verdana"/>
              </a:rPr>
              <a:t>Present the Results and Conclusion(s) of the Study to the Organization</a:t>
            </a:r>
            <a:endParaRPr/>
          </a:p>
          <a:p>
            <a:pPr indent="-436562" lvl="1" marL="908050" marR="0" rtl="0" algn="l">
              <a:lnSpc>
                <a:spcPct val="100000"/>
              </a:lnSpc>
              <a:spcBef>
                <a:spcPts val="10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Present the results to the decision maker(s)</a:t>
            </a:r>
            <a:endParaRPr/>
          </a:p>
          <a:p>
            <a:pPr indent="-395287" lvl="2" marL="1304925" marR="0" rtl="0" algn="l">
              <a:lnSpc>
                <a:spcPct val="100000"/>
              </a:lnSpc>
              <a:spcBef>
                <a:spcPts val="880"/>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If necessary, prepare several alternative solutions and permit the organization to choose the one that best meets their needs.</a:t>
            </a:r>
            <a:endParaRPr/>
          </a:p>
          <a:p>
            <a:pPr indent="-436562" lvl="1" marL="908050" marR="0" rtl="0" algn="l">
              <a:lnSpc>
                <a:spcPct val="100000"/>
              </a:lnSpc>
              <a:spcBef>
                <a:spcPts val="875"/>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Any non-approval of the study’s recommendations may have stemmed from an incorrect problem definition or failure to involve the decision maker(s) from the start of the project.  </a:t>
            </a:r>
            <a:endParaRPr/>
          </a:p>
          <a:p>
            <a:pPr indent="-395287" lvl="2" marL="1304925" marR="0" rtl="0" algn="l">
              <a:lnSpc>
                <a:spcPct val="100000"/>
              </a:lnSpc>
              <a:spcBef>
                <a:spcPts val="880"/>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In such a case, return to step 1, 2, or 3.</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23"/>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 </a:t>
            </a:r>
            <a:endParaRPr/>
          </a:p>
        </p:txBody>
      </p:sp>
      <p:sp>
        <p:nvSpPr>
          <p:cNvPr id="184" name="Google Shape;184;p23"/>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400"/>
              <a:buFont typeface="Noto Sans Symbols"/>
              <a:buAutoNum type="arabicPeriod" startAt="7"/>
            </a:pPr>
            <a:r>
              <a:rPr b="1" i="0" lang="en-US" sz="2400" u="none">
                <a:solidFill>
                  <a:schemeClr val="dk1"/>
                </a:solidFill>
                <a:latin typeface="Verdana"/>
                <a:ea typeface="Verdana"/>
                <a:cs typeface="Verdana"/>
                <a:sym typeface="Verdana"/>
              </a:rPr>
              <a:t>Implement and Evaluate Recommendations</a:t>
            </a:r>
            <a:endParaRPr/>
          </a:p>
          <a:p>
            <a:pPr indent="-436562" lvl="1" marL="908050" marR="0" rtl="0" algn="l">
              <a:lnSpc>
                <a:spcPct val="100000"/>
              </a:lnSpc>
              <a:spcBef>
                <a:spcPts val="10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Assist in implementing the  recommendations.</a:t>
            </a:r>
            <a:endParaRPr/>
          </a:p>
          <a:p>
            <a:pPr indent="-436562" lvl="1" marL="908050" marR="0" rtl="0" algn="l">
              <a:lnSpc>
                <a:spcPct val="100000"/>
              </a:lnSpc>
              <a:spcBef>
                <a:spcPts val="9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Monitor and dynamically update the system as the environment and parameters change to ensure that recommendations enable the organization to meet its goals.</a:t>
            </a:r>
            <a:endParaRPr/>
          </a:p>
          <a:p>
            <a:pPr indent="-342900" lvl="0" marL="469900" marR="0" rtl="0" algn="l">
              <a:lnSpc>
                <a:spcPct val="100000"/>
              </a:lnSpc>
              <a:spcBef>
                <a:spcPts val="900"/>
              </a:spcBef>
              <a:spcAft>
                <a:spcPts val="0"/>
              </a:spcAft>
              <a:buClr>
                <a:schemeClr val="accent2"/>
              </a:buClr>
              <a:buSzPts val="2000"/>
              <a:buFont typeface="Noto Sans Symbols"/>
              <a:buNone/>
            </a:pPr>
            <a:r>
              <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9" name="Shape 189"/>
        <p:cNvGrpSpPr/>
        <p:nvPr/>
      </p:nvGrpSpPr>
      <p:grpSpPr>
        <a:xfrm>
          <a:off x="0" y="0"/>
          <a:ext cx="0" cy="0"/>
          <a:chOff x="0" y="0"/>
          <a:chExt cx="0" cy="0"/>
        </a:xfrm>
      </p:grpSpPr>
      <p:sp>
        <p:nvSpPr>
          <p:cNvPr id="190" name="Google Shape;190;p24"/>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1.3 CITGO Petroleum</a:t>
            </a:r>
            <a:endParaRPr/>
          </a:p>
        </p:txBody>
      </p:sp>
      <p:sp>
        <p:nvSpPr>
          <p:cNvPr id="191" name="Google Shape;191;p24"/>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Klingman et. Al. (1987) applied a variety of management-science techniques to CITGO Petroleum.  Their work saved the company an estimated $70 million per year.  </a:t>
            </a:r>
            <a:endParaRPr/>
          </a:p>
          <a:p>
            <a:pPr indent="-469900" lvl="0" marL="469900" marR="0" rtl="0" algn="l">
              <a:lnSpc>
                <a:spcPct val="100000"/>
              </a:lnSpc>
              <a:spcBef>
                <a:spcPts val="10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Focus on two aspects of the CITGO’s team’s work:</a:t>
            </a:r>
            <a:endParaRPr/>
          </a:p>
          <a:p>
            <a:pPr indent="-436562" lvl="1" marL="908050" marR="0" rtl="0" algn="l">
              <a:lnSpc>
                <a:spcPct val="100000"/>
              </a:lnSpc>
              <a:spcBef>
                <a:spcPts val="1000"/>
              </a:spcBef>
              <a:spcAft>
                <a:spcPts val="0"/>
              </a:spcAft>
              <a:buClr>
                <a:schemeClr val="accent2"/>
              </a:buClr>
              <a:buSzPts val="2000"/>
              <a:buFont typeface="Noto Sans Symbols"/>
              <a:buAutoNum type="arabicPeriod"/>
            </a:pPr>
            <a:r>
              <a:rPr b="0" i="0" lang="en-US" sz="2000" u="none" cap="none" strike="noStrike">
                <a:solidFill>
                  <a:schemeClr val="dk1"/>
                </a:solidFill>
                <a:latin typeface="Verdana"/>
                <a:ea typeface="Verdana"/>
                <a:cs typeface="Verdana"/>
                <a:sym typeface="Verdana"/>
              </a:rPr>
              <a:t>A mathematical model to optimize the operation of CITGO’s refineries.</a:t>
            </a:r>
            <a:endParaRPr/>
          </a:p>
          <a:p>
            <a:pPr indent="-436562" lvl="1" marL="908050" marR="0" rtl="0" algn="l">
              <a:lnSpc>
                <a:spcPct val="100000"/>
              </a:lnSpc>
              <a:spcBef>
                <a:spcPts val="900"/>
              </a:spcBef>
              <a:spcAft>
                <a:spcPts val="0"/>
              </a:spcAft>
              <a:buClr>
                <a:schemeClr val="accent2"/>
              </a:buClr>
              <a:buSzPts val="2000"/>
              <a:buFont typeface="Noto Sans Symbols"/>
              <a:buAutoNum type="arabicPeriod"/>
            </a:pPr>
            <a:r>
              <a:rPr b="0" i="0" lang="en-US" sz="2000" u="none" cap="none" strike="noStrike">
                <a:solidFill>
                  <a:schemeClr val="dk1"/>
                </a:solidFill>
                <a:latin typeface="Verdana"/>
                <a:ea typeface="Verdana"/>
                <a:cs typeface="Verdana"/>
                <a:sym typeface="Verdana"/>
              </a:rPr>
              <a:t>A mathematical model – supply, distribution and marketing (SDM) system – used to develop an 11- week supply, distribution and marketing plan for the entire business.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 name="Shape 196"/>
        <p:cNvGrpSpPr/>
        <p:nvPr/>
      </p:nvGrpSpPr>
      <p:grpSpPr>
        <a:xfrm>
          <a:off x="0" y="0"/>
          <a:ext cx="0" cy="0"/>
          <a:chOff x="0" y="0"/>
          <a:chExt cx="0" cy="0"/>
        </a:xfrm>
      </p:grpSpPr>
      <p:sp>
        <p:nvSpPr>
          <p:cNvPr id="197" name="Google Shape;197;p25"/>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 </a:t>
            </a:r>
            <a:endParaRPr/>
          </a:p>
        </p:txBody>
      </p:sp>
      <p:sp>
        <p:nvSpPr>
          <p:cNvPr id="198" name="Google Shape;198;p25"/>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Optimizing Refinery Operations</a:t>
            </a:r>
            <a:endParaRPr/>
          </a:p>
          <a:p>
            <a:pPr indent="-436562" lvl="1" marL="908050" marR="0" rtl="0" algn="l">
              <a:lnSpc>
                <a:spcPct val="100000"/>
              </a:lnSpc>
              <a:spcBef>
                <a:spcPts val="1000"/>
              </a:spcBef>
              <a:spcAft>
                <a:spcPts val="0"/>
              </a:spcAft>
              <a:buClr>
                <a:schemeClr val="accent2"/>
              </a:buClr>
              <a:buSzPts val="2000"/>
              <a:buFont typeface="Noto Sans Symbols"/>
              <a:buNone/>
            </a:pPr>
            <a:r>
              <a:rPr b="1" i="0" lang="en-US" sz="2000" u="none" cap="none" strike="noStrike">
                <a:solidFill>
                  <a:schemeClr val="dk1"/>
                </a:solidFill>
                <a:latin typeface="Verdana"/>
                <a:ea typeface="Verdana"/>
                <a:cs typeface="Verdana"/>
                <a:sym typeface="Verdana"/>
              </a:rPr>
              <a:t>Step 1 </a:t>
            </a:r>
            <a:r>
              <a:rPr b="0" i="0" lang="en-US" sz="2000" u="none" cap="none" strike="noStrike">
                <a:solidFill>
                  <a:schemeClr val="dk1"/>
                </a:solidFill>
                <a:latin typeface="Verdana"/>
                <a:ea typeface="Verdana"/>
                <a:cs typeface="Verdana"/>
                <a:sym typeface="Verdana"/>
              </a:rPr>
              <a:t>(Formulate the Problem)  Klingman et. Al. wanted to minimize the cost of CITGO’s refineries. </a:t>
            </a:r>
            <a:endParaRPr/>
          </a:p>
          <a:p>
            <a:pPr indent="-436562" lvl="1" marL="908050" marR="0" rtl="0" algn="l">
              <a:lnSpc>
                <a:spcPct val="100000"/>
              </a:lnSpc>
              <a:spcBef>
                <a:spcPts val="900"/>
              </a:spcBef>
              <a:spcAft>
                <a:spcPts val="0"/>
              </a:spcAft>
              <a:buClr>
                <a:schemeClr val="accent2"/>
              </a:buClr>
              <a:buSzPts val="2000"/>
              <a:buFont typeface="Noto Sans Symbols"/>
              <a:buNone/>
            </a:pPr>
            <a:r>
              <a:rPr b="1" i="0" lang="en-US" sz="2000" u="none" cap="none" strike="noStrike">
                <a:solidFill>
                  <a:schemeClr val="dk1"/>
                </a:solidFill>
                <a:latin typeface="Verdana"/>
                <a:ea typeface="Verdana"/>
                <a:cs typeface="Verdana"/>
                <a:sym typeface="Verdana"/>
              </a:rPr>
              <a:t>Step 2 </a:t>
            </a:r>
            <a:r>
              <a:rPr b="0" i="0" lang="en-US" sz="2000" u="none" cap="none" strike="noStrike">
                <a:solidFill>
                  <a:schemeClr val="dk1"/>
                </a:solidFill>
                <a:latin typeface="Verdana"/>
                <a:ea typeface="Verdana"/>
                <a:cs typeface="Verdana"/>
                <a:sym typeface="Verdana"/>
              </a:rPr>
              <a:t>(Observe the System)  The Lake Charles, Louisiana, refinery was closely observed in an attempt to estimate key relationships such as:</a:t>
            </a:r>
            <a:endParaRPr/>
          </a:p>
          <a:p>
            <a:pPr indent="-395287" lvl="2" marL="1304925" marR="0" rtl="0" algn="l">
              <a:lnSpc>
                <a:spcPct val="100000"/>
              </a:lnSpc>
              <a:spcBef>
                <a:spcPts val="880"/>
              </a:spcBef>
              <a:spcAft>
                <a:spcPts val="0"/>
              </a:spcAft>
              <a:buClr>
                <a:schemeClr val="accent2"/>
              </a:buClr>
              <a:buSzPts val="1900"/>
              <a:buFont typeface="Noto Sans Symbols"/>
              <a:buAutoNum type="arabicPeriod"/>
            </a:pPr>
            <a:r>
              <a:rPr b="0" i="0" lang="en-US" sz="1900" u="none" cap="none" strike="noStrike">
                <a:solidFill>
                  <a:schemeClr val="dk1"/>
                </a:solidFill>
                <a:latin typeface="Verdana"/>
                <a:ea typeface="Verdana"/>
                <a:cs typeface="Verdana"/>
                <a:sym typeface="Verdana"/>
              </a:rPr>
              <a:t>How the cost of producing each of CITGO’s products (motor fuel, no. 2 fuel oil, turbine fuel, naphtha, and several blended motor fuels) depends upon the inputs used to produce each product.</a:t>
            </a:r>
            <a:endParaRPr/>
          </a:p>
          <a:p>
            <a:pPr indent="-395287" lvl="2" marL="1304925" marR="0" rtl="0" algn="l">
              <a:lnSpc>
                <a:spcPct val="100000"/>
              </a:lnSpc>
              <a:spcBef>
                <a:spcPts val="855"/>
              </a:spcBef>
              <a:spcAft>
                <a:spcPts val="0"/>
              </a:spcAft>
              <a:buClr>
                <a:schemeClr val="accent2"/>
              </a:buClr>
              <a:buSzPts val="1900"/>
              <a:buFont typeface="Noto Sans Symbols"/>
              <a:buAutoNum type="arabicPeriod"/>
            </a:pPr>
            <a:r>
              <a:rPr b="0" i="0" lang="en-US" sz="1900" u="none" cap="none" strike="noStrike">
                <a:solidFill>
                  <a:schemeClr val="dk1"/>
                </a:solidFill>
                <a:latin typeface="Verdana"/>
                <a:ea typeface="Verdana"/>
                <a:cs typeface="Verdana"/>
                <a:sym typeface="Verdana"/>
              </a:rPr>
              <a:t>The amount of energy needed to produce each product (requiring the installation of a new metering system).</a:t>
            </a:r>
            <a:endParaRPr/>
          </a:p>
          <a:p>
            <a:pPr indent="-349250" lvl="0" marL="469900" marR="0" rtl="0" algn="l">
              <a:lnSpc>
                <a:spcPct val="100000"/>
              </a:lnSpc>
              <a:spcBef>
                <a:spcPts val="855"/>
              </a:spcBef>
              <a:spcAft>
                <a:spcPts val="0"/>
              </a:spcAft>
              <a:buClr>
                <a:schemeClr val="accent2"/>
              </a:buClr>
              <a:buSzPts val="1900"/>
              <a:buFont typeface="Noto Sans Symbols"/>
              <a:buNone/>
            </a:pPr>
            <a:r>
              <a:t/>
            </a:r>
            <a:endParaRPr b="0" i="0" sz="1900" u="none" cap="none" strike="noStrike">
              <a:solidFill>
                <a:schemeClr val="dk1"/>
              </a:solidFill>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sp>
        <p:nvSpPr>
          <p:cNvPr id="204" name="Google Shape;204;p26"/>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 </a:t>
            </a:r>
            <a:endParaRPr/>
          </a:p>
        </p:txBody>
      </p:sp>
      <p:sp>
        <p:nvSpPr>
          <p:cNvPr id="205" name="Google Shape;205;p26"/>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395287" lvl="2" marL="1304925" marR="0" rtl="0" algn="l">
              <a:lnSpc>
                <a:spcPct val="100000"/>
              </a:lnSpc>
              <a:spcBef>
                <a:spcPts val="0"/>
              </a:spcBef>
              <a:spcAft>
                <a:spcPts val="0"/>
              </a:spcAft>
              <a:buClr>
                <a:schemeClr val="accent2"/>
              </a:buClr>
              <a:buSzPts val="1900"/>
              <a:buFont typeface="Noto Sans Symbols"/>
              <a:buAutoNum type="arabicPeriod" startAt="3"/>
            </a:pPr>
            <a:r>
              <a:rPr b="0" i="0" lang="en-US" sz="1900" u="none" cap="none" strike="noStrike">
                <a:solidFill>
                  <a:schemeClr val="dk1"/>
                </a:solidFill>
                <a:latin typeface="Verdana"/>
                <a:ea typeface="Verdana"/>
                <a:cs typeface="Verdana"/>
                <a:sym typeface="Verdana"/>
              </a:rPr>
              <a:t>The yield associated with each input – output combination.  For example, if 1 gallon of crude oil would yield 0.52 gallons of motor fuel, then the yield would be 52%.</a:t>
            </a:r>
            <a:endParaRPr/>
          </a:p>
          <a:p>
            <a:pPr indent="-395287" lvl="2" marL="1304925" marR="0" rtl="0" algn="l">
              <a:lnSpc>
                <a:spcPct val="100000"/>
              </a:lnSpc>
              <a:spcBef>
                <a:spcPts val="855"/>
              </a:spcBef>
              <a:spcAft>
                <a:spcPts val="0"/>
              </a:spcAft>
              <a:buClr>
                <a:schemeClr val="accent2"/>
              </a:buClr>
              <a:buSzPts val="1900"/>
              <a:buFont typeface="Noto Sans Symbols"/>
              <a:buAutoNum type="arabicPeriod" startAt="3"/>
            </a:pPr>
            <a:r>
              <a:rPr b="0" i="0" lang="en-US" sz="1900" u="none" cap="none" strike="noStrike">
                <a:solidFill>
                  <a:schemeClr val="dk1"/>
                </a:solidFill>
                <a:latin typeface="Verdana"/>
                <a:ea typeface="Verdana"/>
                <a:cs typeface="Verdana"/>
                <a:sym typeface="Verdana"/>
              </a:rPr>
              <a:t>To reduce maintenance costs, data was collected on parts inventories and equipment breakdowns.  Obtaining accurate data required the installation of a new data based - management system and integrated maintenance information system.  Additionally, a process control system was also installed to accurately monitor the inputs and resources used to manufacture each product.</a:t>
            </a:r>
            <a:endParaRPr/>
          </a:p>
          <a:p>
            <a:pPr indent="-349250" lvl="0" marL="469900" marR="0" rtl="0" algn="l">
              <a:lnSpc>
                <a:spcPct val="100000"/>
              </a:lnSpc>
              <a:spcBef>
                <a:spcPts val="855"/>
              </a:spcBef>
              <a:spcAft>
                <a:spcPts val="0"/>
              </a:spcAft>
              <a:buClr>
                <a:schemeClr val="accent2"/>
              </a:buClr>
              <a:buSzPts val="1900"/>
              <a:buFont typeface="Noto Sans Symbols"/>
              <a:buNone/>
            </a:pPr>
            <a:r>
              <a:t/>
            </a:r>
            <a:endParaRPr b="0" i="0" sz="1900" u="none" cap="none" strike="noStrike">
              <a:solidFill>
                <a:schemeClr val="dk1"/>
              </a:solidFill>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27"/>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 </a:t>
            </a:r>
            <a:endParaRPr/>
          </a:p>
        </p:txBody>
      </p:sp>
      <p:sp>
        <p:nvSpPr>
          <p:cNvPr id="212" name="Google Shape;212;p27"/>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36562" lvl="1" marL="908050" marR="0" rtl="0" algn="l">
              <a:lnSpc>
                <a:spcPct val="100000"/>
              </a:lnSpc>
              <a:spcBef>
                <a:spcPts val="0"/>
              </a:spcBef>
              <a:spcAft>
                <a:spcPts val="0"/>
              </a:spcAft>
              <a:buClr>
                <a:schemeClr val="accent2"/>
              </a:buClr>
              <a:buSzPts val="2000"/>
              <a:buFont typeface="Noto Sans Symbols"/>
              <a:buNone/>
            </a:pPr>
            <a:r>
              <a:rPr b="1" i="0" lang="en-US" sz="2000" u="none" cap="none" strike="noStrike">
                <a:solidFill>
                  <a:schemeClr val="dk1"/>
                </a:solidFill>
                <a:latin typeface="Verdana"/>
                <a:ea typeface="Verdana"/>
                <a:cs typeface="Verdana"/>
                <a:sym typeface="Verdana"/>
              </a:rPr>
              <a:t>Step 3 </a:t>
            </a:r>
            <a:r>
              <a:rPr b="0" i="0" lang="en-US" sz="2000" u="none" cap="none" strike="noStrike">
                <a:solidFill>
                  <a:schemeClr val="dk1"/>
                </a:solidFill>
                <a:latin typeface="Verdana"/>
                <a:ea typeface="Verdana"/>
                <a:cs typeface="Verdana"/>
                <a:sym typeface="Verdana"/>
              </a:rPr>
              <a:t>(Formulate a Mathematical Model of the Problem)  Using linear programming (LP), a model was developed to optimize refinery operations.  </a:t>
            </a:r>
            <a:endParaRPr/>
          </a:p>
          <a:p>
            <a:pPr indent="-395287" lvl="2" marL="1304925" marR="0" rtl="0" algn="l">
              <a:lnSpc>
                <a:spcPct val="100000"/>
              </a:lnSpc>
              <a:spcBef>
                <a:spcPts val="880"/>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The model: </a:t>
            </a:r>
            <a:endParaRPr/>
          </a:p>
          <a:p>
            <a:pPr indent="-387348" lvl="3" marL="1693861" marR="0" rtl="0" algn="l">
              <a:lnSpc>
                <a:spcPct val="100000"/>
              </a:lnSpc>
              <a:spcBef>
                <a:spcPts val="795"/>
              </a:spcBef>
              <a:spcAft>
                <a:spcPts val="0"/>
              </a:spcAft>
              <a:buClr>
                <a:schemeClr val="accent2"/>
              </a:buClr>
              <a:buSzPts val="1600"/>
              <a:buFont typeface="Noto Sans Symbols"/>
              <a:buChar char="□"/>
            </a:pPr>
            <a:r>
              <a:rPr b="0" i="0" lang="en-US" sz="1600" u="none" cap="none" strike="noStrike">
                <a:solidFill>
                  <a:schemeClr val="dk1"/>
                </a:solidFill>
                <a:latin typeface="Verdana"/>
                <a:ea typeface="Verdana"/>
                <a:cs typeface="Verdana"/>
                <a:sym typeface="Verdana"/>
              </a:rPr>
              <a:t>Determines the cost-minimizing method for mixing or blending together inputs to obtain desired results.  </a:t>
            </a:r>
            <a:endParaRPr/>
          </a:p>
          <a:p>
            <a:pPr indent="-387348" lvl="3" marL="1693861" marR="0" rtl="0" algn="l">
              <a:lnSpc>
                <a:spcPct val="100000"/>
              </a:lnSpc>
              <a:spcBef>
                <a:spcPts val="720"/>
              </a:spcBef>
              <a:spcAft>
                <a:spcPts val="0"/>
              </a:spcAft>
              <a:buClr>
                <a:schemeClr val="accent2"/>
              </a:buClr>
              <a:buSzPts val="1600"/>
              <a:buFont typeface="Noto Sans Symbols"/>
              <a:buChar char="□"/>
            </a:pPr>
            <a:r>
              <a:rPr b="0" i="0" lang="en-US" sz="1600" u="none" cap="none" strike="noStrike">
                <a:solidFill>
                  <a:schemeClr val="dk1"/>
                </a:solidFill>
                <a:latin typeface="Verdana"/>
                <a:ea typeface="Verdana"/>
                <a:cs typeface="Verdana"/>
                <a:sym typeface="Verdana"/>
              </a:rPr>
              <a:t>Contains constraints that ensure that inputs are blended to produce desired results.  </a:t>
            </a:r>
            <a:endParaRPr/>
          </a:p>
          <a:p>
            <a:pPr indent="-387348" lvl="3" marL="1693861" marR="0" rtl="0" algn="l">
              <a:lnSpc>
                <a:spcPct val="100000"/>
              </a:lnSpc>
              <a:spcBef>
                <a:spcPts val="720"/>
              </a:spcBef>
              <a:spcAft>
                <a:spcPts val="0"/>
              </a:spcAft>
              <a:buClr>
                <a:schemeClr val="accent2"/>
              </a:buClr>
              <a:buSzPts val="1600"/>
              <a:buFont typeface="Noto Sans Symbols"/>
              <a:buChar char="□"/>
            </a:pPr>
            <a:r>
              <a:rPr b="0" i="0" lang="en-US" sz="1600" u="none" cap="none" strike="noStrike">
                <a:solidFill>
                  <a:schemeClr val="dk1"/>
                </a:solidFill>
                <a:latin typeface="Verdana"/>
                <a:ea typeface="Verdana"/>
                <a:cs typeface="Verdana"/>
                <a:sym typeface="Verdana"/>
              </a:rPr>
              <a:t>Includes constraints that ensure inputs are blended so that each output is of the desired quality.  </a:t>
            </a:r>
            <a:endParaRPr/>
          </a:p>
          <a:p>
            <a:pPr indent="-387348" lvl="3" marL="1693861" marR="0" rtl="0" algn="l">
              <a:lnSpc>
                <a:spcPct val="100000"/>
              </a:lnSpc>
              <a:spcBef>
                <a:spcPts val="720"/>
              </a:spcBef>
              <a:spcAft>
                <a:spcPts val="0"/>
              </a:spcAft>
              <a:buClr>
                <a:schemeClr val="accent2"/>
              </a:buClr>
              <a:buSzPts val="1600"/>
              <a:buFont typeface="Noto Sans Symbols"/>
              <a:buChar char="□"/>
            </a:pPr>
            <a:r>
              <a:rPr b="0" i="0" lang="en-US" sz="1600" u="none" cap="none" strike="noStrike">
                <a:solidFill>
                  <a:schemeClr val="dk1"/>
                </a:solidFill>
                <a:latin typeface="Verdana"/>
                <a:ea typeface="Verdana"/>
                <a:cs typeface="Verdana"/>
                <a:sym typeface="Verdana"/>
              </a:rPr>
              <a:t>Ensures that plant capacities are not exceeded and allow for inventory for each end product.  </a:t>
            </a:r>
            <a:endParaRPr/>
          </a:p>
          <a:p>
            <a:pPr indent="-368300" lvl="0" marL="469900" marR="0" rtl="0" algn="l">
              <a:lnSpc>
                <a:spcPct val="100000"/>
              </a:lnSpc>
              <a:spcBef>
                <a:spcPts val="720"/>
              </a:spcBef>
              <a:spcAft>
                <a:spcPts val="0"/>
              </a:spcAft>
              <a:buClr>
                <a:schemeClr val="accent2"/>
              </a:buClr>
              <a:buSzPts val="1600"/>
              <a:buFont typeface="Noto Sans Symbols"/>
              <a:buNone/>
            </a:pPr>
            <a:r>
              <a:t/>
            </a:r>
            <a:endParaRPr b="0" i="0" sz="1600" u="none" cap="none" strike="noStrike">
              <a:solidFill>
                <a:schemeClr val="dk1"/>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7" name="Shape 217"/>
        <p:cNvGrpSpPr/>
        <p:nvPr/>
      </p:nvGrpSpPr>
      <p:grpSpPr>
        <a:xfrm>
          <a:off x="0" y="0"/>
          <a:ext cx="0" cy="0"/>
          <a:chOff x="0" y="0"/>
          <a:chExt cx="0" cy="0"/>
        </a:xfrm>
      </p:grpSpPr>
      <p:sp>
        <p:nvSpPr>
          <p:cNvPr id="218" name="Google Shape;218;p28"/>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 </a:t>
            </a:r>
            <a:endParaRPr/>
          </a:p>
        </p:txBody>
      </p:sp>
      <p:sp>
        <p:nvSpPr>
          <p:cNvPr id="219" name="Google Shape;219;p28"/>
          <p:cNvSpPr txBox="1"/>
          <p:nvPr>
            <p:ph idx="1" type="body"/>
          </p:nvPr>
        </p:nvSpPr>
        <p:spPr>
          <a:xfrm>
            <a:off x="566737" y="1524000"/>
            <a:ext cx="8001000" cy="5105400"/>
          </a:xfrm>
          <a:prstGeom prst="rect">
            <a:avLst/>
          </a:prstGeom>
          <a:noFill/>
          <a:ln>
            <a:noFill/>
          </a:ln>
        </p:spPr>
        <p:txBody>
          <a:bodyPr anchorCtr="0" anchor="t" bIns="45700" lIns="91425" spcFirstLastPara="1" rIns="91425" wrap="square" tIns="45700">
            <a:noAutofit/>
          </a:bodyPr>
          <a:lstStyle/>
          <a:p>
            <a:pPr indent="-436562" lvl="1" marL="908050" marR="0" rtl="0" algn="l">
              <a:lnSpc>
                <a:spcPct val="100000"/>
              </a:lnSpc>
              <a:spcBef>
                <a:spcPts val="0"/>
              </a:spcBef>
              <a:spcAft>
                <a:spcPts val="0"/>
              </a:spcAft>
              <a:buClr>
                <a:schemeClr val="accent2"/>
              </a:buClr>
              <a:buSzPts val="2000"/>
              <a:buFont typeface="Noto Sans Symbols"/>
              <a:buNone/>
            </a:pPr>
            <a:r>
              <a:rPr b="1" i="0" lang="en-US" sz="2000" u="none" cap="none" strike="noStrike">
                <a:solidFill>
                  <a:schemeClr val="dk1"/>
                </a:solidFill>
                <a:latin typeface="Verdana"/>
                <a:ea typeface="Verdana"/>
                <a:cs typeface="Verdana"/>
                <a:sym typeface="Verdana"/>
              </a:rPr>
              <a:t>Step 4 </a:t>
            </a:r>
            <a:r>
              <a:rPr b="0" i="0" lang="en-US" sz="2000" u="none" cap="none" strike="noStrike">
                <a:solidFill>
                  <a:schemeClr val="dk1"/>
                </a:solidFill>
                <a:latin typeface="Verdana"/>
                <a:ea typeface="Verdana"/>
                <a:cs typeface="Verdana"/>
                <a:sym typeface="Verdana"/>
              </a:rPr>
              <a:t>(Verify the Model and Use the Model for Prediction)  To validate the model, inputs and outputs from the refinery were collected for one month.  </a:t>
            </a:r>
            <a:endParaRPr/>
          </a:p>
          <a:p>
            <a:pPr indent="-395287" lvl="2" marL="1304925" marR="0" rtl="0" algn="l">
              <a:lnSpc>
                <a:spcPct val="100000"/>
              </a:lnSpc>
              <a:spcBef>
                <a:spcPts val="880"/>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Given actual inputs used at the refinery during that month, actual outputs were compared to those predicted by the model.  </a:t>
            </a:r>
            <a:endParaRPr/>
          </a:p>
          <a:p>
            <a:pPr indent="-395287" lvl="2" marL="1304925" marR="0" rtl="0" algn="l">
              <a:lnSpc>
                <a:spcPct val="100000"/>
              </a:lnSpc>
              <a:spcBef>
                <a:spcPts val="855"/>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After extensive changes, the model’s predicted outputs were close to actual outputs.  </a:t>
            </a:r>
            <a:endParaRPr/>
          </a:p>
          <a:p>
            <a:pPr indent="-436562" lvl="1" marL="908050" marR="0" rtl="0" algn="l">
              <a:lnSpc>
                <a:spcPct val="100000"/>
              </a:lnSpc>
              <a:spcBef>
                <a:spcPts val="875"/>
              </a:spcBef>
              <a:spcAft>
                <a:spcPts val="0"/>
              </a:spcAft>
              <a:buClr>
                <a:schemeClr val="accent2"/>
              </a:buClr>
              <a:buSzPts val="2000"/>
              <a:buFont typeface="Noto Sans Symbols"/>
              <a:buNone/>
            </a:pPr>
            <a:r>
              <a:rPr b="1" i="0" lang="en-US" sz="2000" u="none" cap="none" strike="noStrike">
                <a:solidFill>
                  <a:schemeClr val="dk1"/>
                </a:solidFill>
                <a:latin typeface="Verdana"/>
                <a:ea typeface="Verdana"/>
                <a:cs typeface="Verdana"/>
                <a:sym typeface="Verdana"/>
              </a:rPr>
              <a:t>Step 5 </a:t>
            </a:r>
            <a:r>
              <a:rPr b="0" i="0" lang="en-US" sz="2000" u="none" cap="none" strike="noStrike">
                <a:solidFill>
                  <a:schemeClr val="dk1"/>
                </a:solidFill>
                <a:latin typeface="Verdana"/>
                <a:ea typeface="Verdana"/>
                <a:cs typeface="Verdana"/>
                <a:sym typeface="Verdana"/>
              </a:rPr>
              <a:t>(Select Suitable Alternative Solutions)  Running the LP yielded a daily strategy for running the refinery.  </a:t>
            </a:r>
            <a:endParaRPr/>
          </a:p>
          <a:p>
            <a:pPr indent="-395287" lvl="2" marL="1304925" marR="0" rtl="0" algn="l">
              <a:lnSpc>
                <a:spcPct val="100000"/>
              </a:lnSpc>
              <a:spcBef>
                <a:spcPts val="880"/>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For instance, the model might say, produce 400,000 gallons of turbine fuel using 300,000 gallons of crude 1 and 200,000 of crude 2.</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4" name="Shape 224"/>
        <p:cNvGrpSpPr/>
        <p:nvPr/>
      </p:nvGrpSpPr>
      <p:grpSpPr>
        <a:xfrm>
          <a:off x="0" y="0"/>
          <a:ext cx="0" cy="0"/>
          <a:chOff x="0" y="0"/>
          <a:chExt cx="0" cy="0"/>
        </a:xfrm>
      </p:grpSpPr>
      <p:sp>
        <p:nvSpPr>
          <p:cNvPr id="225" name="Google Shape;225;p29"/>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 </a:t>
            </a:r>
            <a:endParaRPr/>
          </a:p>
        </p:txBody>
      </p:sp>
      <p:sp>
        <p:nvSpPr>
          <p:cNvPr id="226" name="Google Shape;226;p29"/>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36562" lvl="1" marL="908050" marR="0" rtl="0" algn="l">
              <a:lnSpc>
                <a:spcPct val="100000"/>
              </a:lnSpc>
              <a:spcBef>
                <a:spcPts val="0"/>
              </a:spcBef>
              <a:spcAft>
                <a:spcPts val="0"/>
              </a:spcAft>
              <a:buClr>
                <a:schemeClr val="accent2"/>
              </a:buClr>
              <a:buSzPts val="2000"/>
              <a:buFont typeface="Noto Sans Symbols"/>
              <a:buNone/>
            </a:pPr>
            <a:r>
              <a:rPr b="1" i="0" lang="en-US" sz="2000" u="none" cap="none" strike="noStrike">
                <a:solidFill>
                  <a:schemeClr val="dk1"/>
                </a:solidFill>
                <a:latin typeface="Verdana"/>
                <a:ea typeface="Verdana"/>
                <a:cs typeface="Verdana"/>
                <a:sym typeface="Verdana"/>
              </a:rPr>
              <a:t>Step 6 </a:t>
            </a:r>
            <a:r>
              <a:rPr b="0" i="0" lang="en-US" sz="2000" u="none" cap="none" strike="noStrike">
                <a:solidFill>
                  <a:schemeClr val="dk1"/>
                </a:solidFill>
                <a:latin typeface="Verdana"/>
                <a:ea typeface="Verdana"/>
                <a:cs typeface="Verdana"/>
                <a:sym typeface="Verdana"/>
              </a:rPr>
              <a:t>(Present the Results and Conclusions)</a:t>
            </a:r>
            <a:r>
              <a:rPr b="1" i="0" lang="en-US" sz="2000" u="none" cap="none" strike="noStrike">
                <a:solidFill>
                  <a:schemeClr val="dk1"/>
                </a:solidFill>
                <a:latin typeface="Verdana"/>
                <a:ea typeface="Verdana"/>
                <a:cs typeface="Verdana"/>
                <a:sym typeface="Verdana"/>
              </a:rPr>
              <a:t> </a:t>
            </a:r>
            <a:r>
              <a:rPr b="0" i="0" lang="en-US" sz="2000" u="none" cap="none" strike="noStrike">
                <a:solidFill>
                  <a:schemeClr val="dk1"/>
                </a:solidFill>
                <a:latin typeface="Verdana"/>
                <a:ea typeface="Verdana"/>
                <a:cs typeface="Verdana"/>
                <a:sym typeface="Verdana"/>
              </a:rPr>
              <a:t>and </a:t>
            </a:r>
            <a:r>
              <a:rPr b="1" i="0" lang="en-US" sz="2000" u="none" cap="none" strike="noStrike">
                <a:solidFill>
                  <a:schemeClr val="dk1"/>
                </a:solidFill>
                <a:latin typeface="Verdana"/>
                <a:ea typeface="Verdana"/>
                <a:cs typeface="Verdana"/>
                <a:sym typeface="Verdana"/>
              </a:rPr>
              <a:t>Step 7 </a:t>
            </a:r>
            <a:r>
              <a:rPr b="0" i="0" lang="en-US" sz="2000" u="none" cap="none" strike="noStrike">
                <a:solidFill>
                  <a:schemeClr val="dk1"/>
                </a:solidFill>
                <a:latin typeface="Verdana"/>
                <a:ea typeface="Verdana"/>
                <a:cs typeface="Verdana"/>
                <a:sym typeface="Verdana"/>
              </a:rPr>
              <a:t>(Implement and Evaluate Recommendations) Once the data base and process control were in place, the model was used to guide day-to-day operations.  </a:t>
            </a:r>
            <a:endParaRPr/>
          </a:p>
          <a:p>
            <a:pPr indent="-395287" lvl="2" marL="1304925" marR="0" rtl="0" algn="l">
              <a:lnSpc>
                <a:spcPct val="100000"/>
              </a:lnSpc>
              <a:spcBef>
                <a:spcPts val="880"/>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CITGO estimated that the overall benefits of the refinery system exceeded $50 million annually.</a:t>
            </a:r>
            <a:endParaRPr/>
          </a:p>
          <a:p>
            <a:pPr indent="-349250" lvl="0" marL="469900" marR="0" rtl="0" algn="l">
              <a:lnSpc>
                <a:spcPct val="100000"/>
              </a:lnSpc>
              <a:spcBef>
                <a:spcPts val="855"/>
              </a:spcBef>
              <a:spcAft>
                <a:spcPts val="0"/>
              </a:spcAft>
              <a:buClr>
                <a:schemeClr val="accent2"/>
              </a:buClr>
              <a:buSzPts val="1900"/>
              <a:buFont typeface="Noto Sans Symbols"/>
              <a:buNone/>
            </a:pPr>
            <a:r>
              <a:t/>
            </a:r>
            <a:endParaRPr b="0" i="0" sz="1900" u="none" cap="none" strike="noStrike">
              <a:solidFill>
                <a:schemeClr val="dk1"/>
              </a:solidFill>
              <a:latin typeface="Verdana"/>
              <a:ea typeface="Verdana"/>
              <a:cs typeface="Verdana"/>
              <a:sym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sp>
        <p:nvSpPr>
          <p:cNvPr id="232" name="Google Shape;232;p30"/>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 </a:t>
            </a:r>
            <a:endParaRPr/>
          </a:p>
        </p:txBody>
      </p:sp>
      <p:sp>
        <p:nvSpPr>
          <p:cNvPr id="233" name="Google Shape;233;p30"/>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The Supply Distribution Marketing (SDM) System</a:t>
            </a:r>
            <a:endParaRPr/>
          </a:p>
          <a:p>
            <a:pPr indent="-436562" lvl="1" marL="908050" marR="0" rtl="0" algn="l">
              <a:lnSpc>
                <a:spcPct val="100000"/>
              </a:lnSpc>
              <a:spcBef>
                <a:spcPts val="1000"/>
              </a:spcBef>
              <a:spcAft>
                <a:spcPts val="0"/>
              </a:spcAft>
              <a:buClr>
                <a:schemeClr val="accent2"/>
              </a:buClr>
              <a:buSzPts val="2000"/>
              <a:buFont typeface="Noto Sans Symbols"/>
              <a:buNone/>
            </a:pPr>
            <a:r>
              <a:rPr b="1" i="0" lang="en-US" sz="2000" u="none" cap="none" strike="noStrike">
                <a:solidFill>
                  <a:schemeClr val="dk1"/>
                </a:solidFill>
                <a:latin typeface="Verdana"/>
                <a:ea typeface="Verdana"/>
                <a:cs typeface="Verdana"/>
                <a:sym typeface="Verdana"/>
              </a:rPr>
              <a:t>Step 1</a:t>
            </a:r>
            <a:r>
              <a:rPr b="0" i="0" lang="en-US" sz="2000" u="none" cap="none" strike="noStrike">
                <a:solidFill>
                  <a:schemeClr val="dk1"/>
                </a:solidFill>
                <a:latin typeface="Verdana"/>
                <a:ea typeface="Verdana"/>
                <a:cs typeface="Verdana"/>
                <a:sym typeface="Verdana"/>
              </a:rPr>
              <a:t> (Formulate the Problem)  CITGO wanted a mathematical model that could be used to make supply, distribution, and marketing decisions such as:</a:t>
            </a:r>
            <a:endParaRPr/>
          </a:p>
          <a:p>
            <a:pPr indent="-395287" lvl="2" marL="1304925" marR="0" rtl="0" algn="l">
              <a:lnSpc>
                <a:spcPct val="100000"/>
              </a:lnSpc>
              <a:spcBef>
                <a:spcPts val="880"/>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Where should the crude oil be purchased?</a:t>
            </a:r>
            <a:endParaRPr/>
          </a:p>
          <a:p>
            <a:pPr indent="-395287" lvl="2" marL="1304925" marR="0" rtl="0" algn="l">
              <a:lnSpc>
                <a:spcPct val="100000"/>
              </a:lnSpc>
              <a:spcBef>
                <a:spcPts val="855"/>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Where should products be sold?</a:t>
            </a:r>
            <a:endParaRPr/>
          </a:p>
          <a:p>
            <a:pPr indent="-395287" lvl="2" marL="1304925" marR="0" rtl="0" algn="l">
              <a:lnSpc>
                <a:spcPct val="100000"/>
              </a:lnSpc>
              <a:spcBef>
                <a:spcPts val="855"/>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What price should be charged for products?</a:t>
            </a:r>
            <a:endParaRPr/>
          </a:p>
          <a:p>
            <a:pPr indent="-395287" lvl="2" marL="1304925" marR="0" rtl="0" algn="l">
              <a:lnSpc>
                <a:spcPct val="100000"/>
              </a:lnSpc>
              <a:spcBef>
                <a:spcPts val="855"/>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How much of each product should be held in inventory?</a:t>
            </a:r>
            <a:endParaRPr/>
          </a:p>
          <a:p>
            <a:pPr indent="-436562" lvl="1" marL="908050" marR="0" rtl="0" algn="l">
              <a:lnSpc>
                <a:spcPct val="100000"/>
              </a:lnSpc>
              <a:spcBef>
                <a:spcPts val="875"/>
              </a:spcBef>
              <a:spcAft>
                <a:spcPts val="0"/>
              </a:spcAft>
              <a:buClr>
                <a:schemeClr val="accent2"/>
              </a:buClr>
              <a:buSzPts val="2000"/>
              <a:buFont typeface="Noto Sans Symbols"/>
              <a:buNone/>
            </a:pPr>
            <a:r>
              <a:rPr b="0" i="0" lang="en-US" sz="2000" u="none" cap="none" strike="noStrike">
                <a:solidFill>
                  <a:schemeClr val="dk1"/>
                </a:solidFill>
                <a:latin typeface="Verdana"/>
                <a:ea typeface="Verdana"/>
                <a:cs typeface="Verdana"/>
                <a:sym typeface="Verdana"/>
              </a:rPr>
              <a:t> The goal was to maximize profitability associated with these decisions.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8" name="Shape 238"/>
        <p:cNvGrpSpPr/>
        <p:nvPr/>
      </p:nvGrpSpPr>
      <p:grpSpPr>
        <a:xfrm>
          <a:off x="0" y="0"/>
          <a:ext cx="0" cy="0"/>
          <a:chOff x="0" y="0"/>
          <a:chExt cx="0" cy="0"/>
        </a:xfrm>
      </p:grpSpPr>
      <p:sp>
        <p:nvSpPr>
          <p:cNvPr id="239" name="Google Shape;239;p31"/>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 </a:t>
            </a:r>
            <a:endParaRPr/>
          </a:p>
        </p:txBody>
      </p:sp>
      <p:sp>
        <p:nvSpPr>
          <p:cNvPr id="240" name="Google Shape;240;p31"/>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36562" lvl="1" marL="908050" marR="0" rtl="0" algn="l">
              <a:lnSpc>
                <a:spcPct val="100000"/>
              </a:lnSpc>
              <a:spcBef>
                <a:spcPts val="0"/>
              </a:spcBef>
              <a:spcAft>
                <a:spcPts val="0"/>
              </a:spcAft>
              <a:buClr>
                <a:schemeClr val="accent2"/>
              </a:buClr>
              <a:buSzPts val="2000"/>
              <a:buFont typeface="Noto Sans Symbols"/>
              <a:buNone/>
            </a:pPr>
            <a:r>
              <a:rPr b="1" i="0" lang="en-US" sz="2000" u="none" cap="none" strike="noStrike">
                <a:solidFill>
                  <a:schemeClr val="dk1"/>
                </a:solidFill>
                <a:latin typeface="Verdana"/>
                <a:ea typeface="Verdana"/>
                <a:cs typeface="Verdana"/>
                <a:sym typeface="Verdana"/>
              </a:rPr>
              <a:t>Step 2</a:t>
            </a:r>
            <a:r>
              <a:rPr b="0" i="0" lang="en-US" sz="2000" u="none" cap="none" strike="noStrike">
                <a:solidFill>
                  <a:schemeClr val="dk1"/>
                </a:solidFill>
                <a:latin typeface="Verdana"/>
                <a:ea typeface="Verdana"/>
                <a:cs typeface="Verdana"/>
                <a:sym typeface="Verdana"/>
              </a:rPr>
              <a:t>  (Observe the System)  A database that kept track of sales, inventory, trades, and exchanges of all refined goods was installed.  Also regression analysis was used to develop forecasts of for wholesale prices and wholesale demand for each CITGO product.</a:t>
            </a:r>
            <a:endParaRPr/>
          </a:p>
          <a:p>
            <a:pPr indent="-436562" lvl="1" marL="908050" marR="0" rtl="0" algn="l">
              <a:lnSpc>
                <a:spcPct val="100000"/>
              </a:lnSpc>
              <a:spcBef>
                <a:spcPts val="900"/>
              </a:spcBef>
              <a:spcAft>
                <a:spcPts val="0"/>
              </a:spcAft>
              <a:buClr>
                <a:schemeClr val="accent2"/>
              </a:buClr>
              <a:buSzPts val="2000"/>
              <a:buFont typeface="Noto Sans Symbols"/>
              <a:buNone/>
            </a:pPr>
            <a:r>
              <a:rPr b="1" i="0" lang="en-US" sz="2000" u="none" cap="none" strike="noStrike">
                <a:solidFill>
                  <a:schemeClr val="dk1"/>
                </a:solidFill>
                <a:latin typeface="Verdana"/>
                <a:ea typeface="Verdana"/>
                <a:cs typeface="Verdana"/>
                <a:sym typeface="Verdana"/>
              </a:rPr>
              <a:t>Step 3</a:t>
            </a:r>
            <a:r>
              <a:rPr b="0" i="0" lang="en-US" sz="2000" u="none" cap="none" strike="noStrike">
                <a:solidFill>
                  <a:schemeClr val="dk1"/>
                </a:solidFill>
                <a:latin typeface="Verdana"/>
                <a:ea typeface="Verdana"/>
                <a:cs typeface="Verdana"/>
                <a:sym typeface="Verdana"/>
              </a:rPr>
              <a:t> (Formulate a Mathematical Model of the Problem) and </a:t>
            </a:r>
            <a:r>
              <a:rPr b="1" i="0" lang="en-US" sz="2000" u="none" cap="none" strike="noStrike">
                <a:solidFill>
                  <a:schemeClr val="dk1"/>
                </a:solidFill>
                <a:latin typeface="Verdana"/>
                <a:ea typeface="Verdana"/>
                <a:cs typeface="Verdana"/>
                <a:sym typeface="Verdana"/>
              </a:rPr>
              <a:t>Step 5</a:t>
            </a:r>
            <a:r>
              <a:rPr b="0" i="0" lang="en-US" sz="2000" u="none" cap="none" strike="noStrike">
                <a:solidFill>
                  <a:schemeClr val="dk1"/>
                </a:solidFill>
                <a:latin typeface="Verdana"/>
                <a:ea typeface="Verdana"/>
                <a:cs typeface="Verdana"/>
                <a:sym typeface="Verdana"/>
              </a:rPr>
              <a:t> (Select Suitable Alterative Solutions) A minimum-cost network flow model (MCNFM) is used a determine an 11-week supply, marketing, and distribution strategy.  </a:t>
            </a:r>
            <a:endParaRPr/>
          </a:p>
          <a:p>
            <a:pPr indent="-395287" lvl="2" marL="1304925" marR="0" rtl="0" algn="l">
              <a:lnSpc>
                <a:spcPct val="100000"/>
              </a:lnSpc>
              <a:spcBef>
                <a:spcPts val="880"/>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The model makes all decisions discussed in Step 1. </a:t>
            </a:r>
            <a:endParaRPr/>
          </a:p>
          <a:p>
            <a:pPr indent="-395287" lvl="2" marL="1304925" marR="0" rtl="0" algn="l">
              <a:lnSpc>
                <a:spcPct val="100000"/>
              </a:lnSpc>
              <a:spcBef>
                <a:spcPts val="855"/>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A typical model run involved 3,000 equations and 15,000 decision variables required only 30 seconds on an IBM 4381.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5" name="Shape 45"/>
        <p:cNvGrpSpPr/>
        <p:nvPr/>
      </p:nvGrpSpPr>
      <p:grpSpPr>
        <a:xfrm>
          <a:off x="0" y="0"/>
          <a:ext cx="0" cy="0"/>
          <a:chOff x="0" y="0"/>
          <a:chExt cx="0" cy="0"/>
        </a:xfrm>
      </p:grpSpPr>
      <p:sp>
        <p:nvSpPr>
          <p:cNvPr id="46" name="Google Shape;46;p3"/>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 </a:t>
            </a:r>
            <a:endParaRPr/>
          </a:p>
        </p:txBody>
      </p:sp>
      <p:sp>
        <p:nvSpPr>
          <p:cNvPr id="47" name="Google Shape;47;p3"/>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The scientific approach to decision making requires the use of one or more </a:t>
            </a:r>
            <a:r>
              <a:rPr b="1" i="0" lang="en-US" sz="2400" u="none">
                <a:solidFill>
                  <a:schemeClr val="dk1"/>
                </a:solidFill>
                <a:latin typeface="Verdana"/>
                <a:ea typeface="Verdana"/>
                <a:cs typeface="Verdana"/>
                <a:sym typeface="Verdana"/>
              </a:rPr>
              <a:t>mathematical models</a:t>
            </a:r>
            <a:r>
              <a:rPr b="0" i="0" lang="en-US" sz="2400" u="none">
                <a:solidFill>
                  <a:schemeClr val="dk1"/>
                </a:solidFill>
                <a:latin typeface="Verdana"/>
                <a:ea typeface="Verdana"/>
                <a:cs typeface="Verdana"/>
                <a:sym typeface="Verdana"/>
              </a:rPr>
              <a:t>.  </a:t>
            </a:r>
            <a:endParaRPr/>
          </a:p>
          <a:p>
            <a:pPr indent="-469900" lvl="0" marL="469900" marR="0" rtl="0" algn="l">
              <a:lnSpc>
                <a:spcPct val="100000"/>
              </a:lnSpc>
              <a:spcBef>
                <a:spcPts val="10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A mathematical model is a mathematical representation of the actual situation that may be used to make better decisions or clarify the situation.</a:t>
            </a:r>
            <a:endParaRPr/>
          </a:p>
          <a:p>
            <a:pPr indent="-317500" lvl="0" marL="469900" marR="0" rtl="0" algn="l">
              <a:lnSpc>
                <a:spcPct val="100000"/>
              </a:lnSpc>
              <a:spcBef>
                <a:spcPts val="1080"/>
              </a:spcBef>
              <a:spcAft>
                <a:spcPts val="0"/>
              </a:spcAft>
              <a:buClr>
                <a:schemeClr val="accent2"/>
              </a:buClr>
              <a:buSzPts val="2400"/>
              <a:buFont typeface="Noto Sans Symbols"/>
              <a:buNone/>
            </a:pPr>
            <a:r>
              <a:t/>
            </a:r>
            <a:endParaRPr b="0" i="0" sz="2400" u="none">
              <a:solidFill>
                <a:schemeClr val="dk1"/>
              </a:solidFill>
              <a:latin typeface="Verdana"/>
              <a:ea typeface="Verdana"/>
              <a:cs typeface="Verdana"/>
              <a:sym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32"/>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 </a:t>
            </a:r>
            <a:endParaRPr/>
          </a:p>
        </p:txBody>
      </p:sp>
      <p:sp>
        <p:nvSpPr>
          <p:cNvPr id="247" name="Google Shape;247;p32"/>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36562" lvl="1" marL="908050" marR="0" rtl="0" algn="l">
              <a:lnSpc>
                <a:spcPct val="100000"/>
              </a:lnSpc>
              <a:spcBef>
                <a:spcPts val="0"/>
              </a:spcBef>
              <a:spcAft>
                <a:spcPts val="0"/>
              </a:spcAft>
              <a:buClr>
                <a:schemeClr val="accent2"/>
              </a:buClr>
              <a:buSzPts val="2000"/>
              <a:buFont typeface="Noto Sans Symbols"/>
              <a:buNone/>
            </a:pPr>
            <a:r>
              <a:rPr b="1" i="0" lang="en-US" sz="2000" u="none" cap="none" strike="noStrike">
                <a:solidFill>
                  <a:schemeClr val="dk1"/>
                </a:solidFill>
                <a:latin typeface="Verdana"/>
                <a:ea typeface="Verdana"/>
                <a:cs typeface="Verdana"/>
                <a:sym typeface="Verdana"/>
              </a:rPr>
              <a:t>Step 4</a:t>
            </a:r>
            <a:r>
              <a:rPr b="0" i="0" lang="en-US" sz="2000" u="none" cap="none" strike="noStrike">
                <a:solidFill>
                  <a:schemeClr val="dk1"/>
                </a:solidFill>
                <a:latin typeface="Verdana"/>
                <a:ea typeface="Verdana"/>
                <a:cs typeface="Verdana"/>
                <a:sym typeface="Verdana"/>
              </a:rPr>
              <a:t> (Verify the Model and Use the Model for Prediction)</a:t>
            </a:r>
            <a:endParaRPr/>
          </a:p>
          <a:p>
            <a:pPr indent="-395287" lvl="2" marL="1304925" marR="0" rtl="0" algn="l">
              <a:lnSpc>
                <a:spcPct val="100000"/>
              </a:lnSpc>
              <a:spcBef>
                <a:spcPts val="880"/>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The forecasting models are continuously evaluated to ensure that they continue to give accurate forecasts.</a:t>
            </a:r>
            <a:endParaRPr/>
          </a:p>
          <a:p>
            <a:pPr indent="-436562" lvl="1" marL="908050" marR="0" rtl="0" algn="l">
              <a:lnSpc>
                <a:spcPct val="100000"/>
              </a:lnSpc>
              <a:spcBef>
                <a:spcPts val="875"/>
              </a:spcBef>
              <a:spcAft>
                <a:spcPts val="0"/>
              </a:spcAft>
              <a:buClr>
                <a:schemeClr val="accent2"/>
              </a:buClr>
              <a:buSzPts val="2000"/>
              <a:buFont typeface="Noto Sans Symbols"/>
              <a:buNone/>
            </a:pPr>
            <a:r>
              <a:rPr b="1" i="0" lang="en-US" sz="2000" u="none" cap="none" strike="noStrike">
                <a:solidFill>
                  <a:schemeClr val="dk1"/>
                </a:solidFill>
                <a:latin typeface="Verdana"/>
                <a:ea typeface="Verdana"/>
                <a:cs typeface="Verdana"/>
                <a:sym typeface="Verdana"/>
              </a:rPr>
              <a:t>Step 6</a:t>
            </a:r>
            <a:r>
              <a:rPr b="0" i="0" lang="en-US" sz="2000" u="none" cap="none" strike="noStrike">
                <a:solidFill>
                  <a:schemeClr val="dk1"/>
                </a:solidFill>
                <a:latin typeface="Verdana"/>
                <a:ea typeface="Verdana"/>
                <a:cs typeface="Verdana"/>
                <a:sym typeface="Verdana"/>
              </a:rPr>
              <a:t> (Present the Results and Conclusions) and </a:t>
            </a:r>
            <a:r>
              <a:rPr b="1" i="0" lang="en-US" sz="2000" u="none" cap="none" strike="noStrike">
                <a:solidFill>
                  <a:schemeClr val="dk1"/>
                </a:solidFill>
                <a:latin typeface="Verdana"/>
                <a:ea typeface="Verdana"/>
                <a:cs typeface="Verdana"/>
                <a:sym typeface="Verdana"/>
              </a:rPr>
              <a:t>Step 7</a:t>
            </a:r>
            <a:r>
              <a:rPr b="0" i="0" lang="en-US" sz="2000" u="none" cap="none" strike="noStrike">
                <a:solidFill>
                  <a:schemeClr val="dk1"/>
                </a:solidFill>
                <a:latin typeface="Verdana"/>
                <a:ea typeface="Verdana"/>
                <a:cs typeface="Verdana"/>
                <a:sym typeface="Verdana"/>
              </a:rPr>
              <a:t> (Implement and Evaluate Recommendations) Implementing the SDM required several organizational changes.  </a:t>
            </a:r>
            <a:endParaRPr/>
          </a:p>
          <a:p>
            <a:pPr indent="-395287" lvl="2" marL="1304925" marR="0" rtl="0" algn="l">
              <a:lnSpc>
                <a:spcPct val="100000"/>
              </a:lnSpc>
              <a:spcBef>
                <a:spcPts val="880"/>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A new vice-president was appointed to coordinate the operation of the SDM and refinery LP model.  </a:t>
            </a:r>
            <a:endParaRPr/>
          </a:p>
          <a:p>
            <a:pPr indent="-395287" lvl="2" marL="1304925" marR="0" rtl="0" algn="l">
              <a:lnSpc>
                <a:spcPct val="100000"/>
              </a:lnSpc>
              <a:spcBef>
                <a:spcPts val="855"/>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The product supply and product scheduling departments were combined to improve communications and information flow. </a:t>
            </a:r>
            <a:endParaRPr/>
          </a:p>
          <a:p>
            <a:pPr indent="-349250" lvl="0" marL="469900" marR="0" rtl="0" algn="l">
              <a:lnSpc>
                <a:spcPct val="100000"/>
              </a:lnSpc>
              <a:spcBef>
                <a:spcPts val="855"/>
              </a:spcBef>
              <a:spcAft>
                <a:spcPts val="0"/>
              </a:spcAft>
              <a:buClr>
                <a:schemeClr val="accent2"/>
              </a:buClr>
              <a:buSzPts val="1900"/>
              <a:buFont typeface="Noto Sans Symbols"/>
              <a:buNone/>
            </a:pPr>
            <a:r>
              <a:t/>
            </a:r>
            <a:endParaRPr b="0" i="0" sz="1900" u="none" cap="none" strike="noStrike">
              <a:solidFill>
                <a:schemeClr val="dk1"/>
              </a:solidFill>
              <a:latin typeface="Verdana"/>
              <a:ea typeface="Verdana"/>
              <a:cs typeface="Verdana"/>
              <a:sym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2" name="Shape 252"/>
        <p:cNvGrpSpPr/>
        <p:nvPr/>
      </p:nvGrpSpPr>
      <p:grpSpPr>
        <a:xfrm>
          <a:off x="0" y="0"/>
          <a:ext cx="0" cy="0"/>
          <a:chOff x="0" y="0"/>
          <a:chExt cx="0" cy="0"/>
        </a:xfrm>
      </p:grpSpPr>
      <p:sp>
        <p:nvSpPr>
          <p:cNvPr id="253" name="Google Shape;253;p33"/>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200"/>
              <a:buFont typeface="Verdana"/>
              <a:buNone/>
            </a:pPr>
            <a:r>
              <a:rPr b="0" i="0" lang="en-US" sz="3200" u="none">
                <a:solidFill>
                  <a:schemeClr val="dk2"/>
                </a:solidFill>
                <a:latin typeface="Verdana"/>
                <a:ea typeface="Verdana"/>
                <a:cs typeface="Verdana"/>
                <a:sym typeface="Verdana"/>
              </a:rPr>
              <a:t>1.4 San Francisco Police Department Scheduling</a:t>
            </a:r>
            <a:endParaRPr/>
          </a:p>
        </p:txBody>
      </p:sp>
      <p:sp>
        <p:nvSpPr>
          <p:cNvPr id="254" name="Google Shape;254;p33"/>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Taylor and Huxley (1989) developed a police patrol scheduling system (PPSS).</a:t>
            </a:r>
            <a:endParaRPr/>
          </a:p>
          <a:p>
            <a:pPr indent="-436562" lvl="1" marL="908050" marR="0" rtl="0" algn="l">
              <a:lnSpc>
                <a:spcPct val="100000"/>
              </a:lnSpc>
              <a:spcBef>
                <a:spcPts val="10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All San Francisco (SF) police precincts use the PPSS to schedule their officers.</a:t>
            </a:r>
            <a:endParaRPr/>
          </a:p>
          <a:p>
            <a:pPr indent="-436562" lvl="1" marL="908050" marR="0" rtl="0" algn="l">
              <a:lnSpc>
                <a:spcPct val="100000"/>
              </a:lnSpc>
              <a:spcBef>
                <a:spcPts val="9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It is estimated that the PSS saves the SF police more than $5 million annually.</a:t>
            </a:r>
            <a:endParaRPr/>
          </a:p>
          <a:p>
            <a:pPr indent="-436562" lvl="1" marL="908050" marR="0" rtl="0" algn="l">
              <a:lnSpc>
                <a:spcPct val="100000"/>
              </a:lnSpc>
              <a:spcBef>
                <a:spcPts val="9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Other cities have also adopted PPSS.</a:t>
            </a:r>
            <a:endParaRPr/>
          </a:p>
          <a:p>
            <a:pPr indent="-469900" lvl="0" marL="469900" marR="0" rtl="0" algn="l">
              <a:lnSpc>
                <a:spcPct val="100000"/>
              </a:lnSpc>
              <a:spcBef>
                <a:spcPts val="9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Following the seven-step model here is a description of PPSS.</a:t>
            </a:r>
            <a:endParaRPr/>
          </a:p>
          <a:p>
            <a:pPr indent="-317500" lvl="0" marL="469900" marR="0" rtl="0" algn="l">
              <a:lnSpc>
                <a:spcPct val="100000"/>
              </a:lnSpc>
              <a:spcBef>
                <a:spcPts val="1080"/>
              </a:spcBef>
              <a:spcAft>
                <a:spcPts val="0"/>
              </a:spcAft>
              <a:buClr>
                <a:schemeClr val="accent2"/>
              </a:buClr>
              <a:buSzPts val="2400"/>
              <a:buFont typeface="Noto Sans Symbols"/>
              <a:buNone/>
            </a:pPr>
            <a:r>
              <a:t/>
            </a:r>
            <a:endParaRPr b="0" i="0" sz="2400" u="none">
              <a:solidFill>
                <a:schemeClr val="dk1"/>
              </a:solidFill>
              <a:latin typeface="Verdana"/>
              <a:ea typeface="Verdana"/>
              <a:cs typeface="Verdana"/>
              <a:sym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9" name="Shape 259"/>
        <p:cNvGrpSpPr/>
        <p:nvPr/>
      </p:nvGrpSpPr>
      <p:grpSpPr>
        <a:xfrm>
          <a:off x="0" y="0"/>
          <a:ext cx="0" cy="0"/>
          <a:chOff x="0" y="0"/>
          <a:chExt cx="0" cy="0"/>
        </a:xfrm>
      </p:grpSpPr>
      <p:sp>
        <p:nvSpPr>
          <p:cNvPr id="260" name="Google Shape;260;p34"/>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 </a:t>
            </a:r>
            <a:endParaRPr/>
          </a:p>
        </p:txBody>
      </p:sp>
      <p:sp>
        <p:nvSpPr>
          <p:cNvPr id="261" name="Google Shape;261;p34"/>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400"/>
              <a:buFont typeface="Noto Sans Symbols"/>
              <a:buChar char="■"/>
            </a:pPr>
            <a:r>
              <a:rPr b="1" i="0" lang="en-US" sz="2400" u="none">
                <a:solidFill>
                  <a:schemeClr val="dk1"/>
                </a:solidFill>
                <a:latin typeface="Verdana"/>
                <a:ea typeface="Verdana"/>
                <a:cs typeface="Verdana"/>
                <a:sym typeface="Verdana"/>
              </a:rPr>
              <a:t>Step 1</a:t>
            </a:r>
            <a:r>
              <a:rPr b="0" i="0" lang="en-US" sz="2400" u="none">
                <a:solidFill>
                  <a:schemeClr val="dk1"/>
                </a:solidFill>
                <a:latin typeface="Verdana"/>
                <a:ea typeface="Verdana"/>
                <a:cs typeface="Verdana"/>
                <a:sym typeface="Verdana"/>
              </a:rPr>
              <a:t> The SFPD wanted a method to schedule patrol officers in each precinct that would:</a:t>
            </a:r>
            <a:endParaRPr/>
          </a:p>
          <a:p>
            <a:pPr indent="-436562" lvl="1" marL="908050" marR="0" rtl="0" algn="l">
              <a:lnSpc>
                <a:spcPct val="100000"/>
              </a:lnSpc>
              <a:spcBef>
                <a:spcPts val="10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Quickly produce a schedule and graphically display it.</a:t>
            </a:r>
            <a:endParaRPr/>
          </a:p>
          <a:p>
            <a:pPr indent="-436562" lvl="1" marL="908050" marR="0" rtl="0" algn="l">
              <a:lnSpc>
                <a:spcPct val="100000"/>
              </a:lnSpc>
              <a:spcBef>
                <a:spcPts val="9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Minimize the sum of hourly shortages and surpluses</a:t>
            </a:r>
            <a:endParaRPr/>
          </a:p>
          <a:p>
            <a:pPr indent="-436562" lvl="1" marL="908050" marR="0" rtl="0" algn="l">
              <a:lnSpc>
                <a:spcPct val="100000"/>
              </a:lnSpc>
              <a:spcBef>
                <a:spcPts val="9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Would allow precinct captains to easily fine-tune to produce the optimal schedule.</a:t>
            </a:r>
            <a:endParaRPr/>
          </a:p>
          <a:p>
            <a:pPr indent="-469900" lvl="0" marL="469900" marR="0" rtl="0" algn="l">
              <a:lnSpc>
                <a:spcPct val="100000"/>
              </a:lnSpc>
              <a:spcBef>
                <a:spcPts val="980"/>
              </a:spcBef>
              <a:spcAft>
                <a:spcPts val="0"/>
              </a:spcAft>
              <a:buClr>
                <a:schemeClr val="accent2"/>
              </a:buClr>
              <a:buSzPts val="2400"/>
              <a:buFont typeface="Noto Sans Symbols"/>
              <a:buChar char="■"/>
            </a:pPr>
            <a:r>
              <a:rPr b="1" i="0" lang="en-US" sz="2400" u="none">
                <a:solidFill>
                  <a:schemeClr val="dk1"/>
                </a:solidFill>
                <a:latin typeface="Verdana"/>
                <a:ea typeface="Verdana"/>
                <a:cs typeface="Verdana"/>
                <a:sym typeface="Verdana"/>
              </a:rPr>
              <a:t>Step 2</a:t>
            </a:r>
            <a:r>
              <a:rPr b="0" i="0" lang="en-US" sz="2400" u="none">
                <a:solidFill>
                  <a:schemeClr val="dk1"/>
                </a:solidFill>
                <a:latin typeface="Verdana"/>
                <a:ea typeface="Verdana"/>
                <a:cs typeface="Verdana"/>
                <a:sym typeface="Verdana"/>
              </a:rPr>
              <a:t> The SPFD had a sophisticated computer-aided dispatch (CAD) system to keep track of calls for police help, police travel time, police response time, and so 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6" name="Shape 266"/>
        <p:cNvGrpSpPr/>
        <p:nvPr/>
      </p:nvGrpSpPr>
      <p:grpSpPr>
        <a:xfrm>
          <a:off x="0" y="0"/>
          <a:ext cx="0" cy="0"/>
          <a:chOff x="0" y="0"/>
          <a:chExt cx="0" cy="0"/>
        </a:xfrm>
      </p:grpSpPr>
      <p:sp>
        <p:nvSpPr>
          <p:cNvPr id="267" name="Google Shape;267;p35"/>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 </a:t>
            </a:r>
            <a:endParaRPr/>
          </a:p>
        </p:txBody>
      </p:sp>
      <p:sp>
        <p:nvSpPr>
          <p:cNvPr id="268" name="Google Shape;268;p35"/>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400"/>
              <a:buFont typeface="Noto Sans Symbols"/>
              <a:buChar char="■"/>
            </a:pPr>
            <a:r>
              <a:rPr b="1" i="0" lang="en-US" sz="2400" u="none">
                <a:solidFill>
                  <a:schemeClr val="dk1"/>
                </a:solidFill>
                <a:latin typeface="Verdana"/>
                <a:ea typeface="Verdana"/>
                <a:cs typeface="Verdana"/>
                <a:sym typeface="Verdana"/>
              </a:rPr>
              <a:t>Step 3</a:t>
            </a:r>
            <a:r>
              <a:rPr b="0" i="0" lang="en-US" sz="2400" u="none">
                <a:solidFill>
                  <a:schemeClr val="dk1"/>
                </a:solidFill>
                <a:latin typeface="Verdana"/>
                <a:ea typeface="Verdana"/>
                <a:cs typeface="Verdana"/>
                <a:sym typeface="Verdana"/>
              </a:rPr>
              <a:t> An LP model was formulated</a:t>
            </a:r>
            <a:endParaRPr/>
          </a:p>
          <a:p>
            <a:pPr indent="-436562" lvl="1" marL="908050" marR="0" rtl="0" algn="l">
              <a:lnSpc>
                <a:spcPct val="100000"/>
              </a:lnSpc>
              <a:spcBef>
                <a:spcPts val="10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Primary objective was to minimize the sum of hourly shortages and surpluses.</a:t>
            </a:r>
            <a:endParaRPr/>
          </a:p>
          <a:p>
            <a:pPr indent="-436562" lvl="1" marL="908050" marR="0" rtl="0" algn="l">
              <a:lnSpc>
                <a:spcPct val="100000"/>
              </a:lnSpc>
              <a:spcBef>
                <a:spcPts val="9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The constraints in the PPSS model reflected the limited number of officers available and the relationship of the number of officers working each hour to the shortages and surpluses for that hour.</a:t>
            </a:r>
            <a:endParaRPr/>
          </a:p>
          <a:p>
            <a:pPr indent="-436562" lvl="1" marL="908050" marR="0" rtl="0" algn="l">
              <a:lnSpc>
                <a:spcPct val="100000"/>
              </a:lnSpc>
              <a:spcBef>
                <a:spcPts val="9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PPSS would produce a schedule that would tell the precinct captains how many officers should start work at each possible shift time.</a:t>
            </a:r>
            <a:endParaRPr/>
          </a:p>
          <a:p>
            <a:pPr indent="-395287" lvl="2" marL="1304925" marR="0" rtl="0" algn="l">
              <a:lnSpc>
                <a:spcPct val="100000"/>
              </a:lnSpc>
              <a:spcBef>
                <a:spcPts val="880"/>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The fact that this number was required to be an integer made it far more difficult to find an optimal solution.</a:t>
            </a:r>
            <a:endParaRPr/>
          </a:p>
          <a:p>
            <a:pPr indent="-349250" lvl="0" marL="469900" marR="0" rtl="0" algn="l">
              <a:lnSpc>
                <a:spcPct val="100000"/>
              </a:lnSpc>
              <a:spcBef>
                <a:spcPts val="855"/>
              </a:spcBef>
              <a:spcAft>
                <a:spcPts val="0"/>
              </a:spcAft>
              <a:buClr>
                <a:schemeClr val="accent2"/>
              </a:buClr>
              <a:buSzPts val="1900"/>
              <a:buFont typeface="Noto Sans Symbols"/>
              <a:buNone/>
            </a:pPr>
            <a:r>
              <a:t/>
            </a:r>
            <a:endParaRPr b="0" i="0" sz="1900" u="none" cap="none" strike="noStrike">
              <a:solidFill>
                <a:schemeClr val="dk1"/>
              </a:solidFill>
              <a:latin typeface="Verdana"/>
              <a:ea typeface="Verdana"/>
              <a:cs typeface="Verdana"/>
              <a:sym typeface="Verdan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36"/>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 </a:t>
            </a:r>
            <a:endParaRPr/>
          </a:p>
        </p:txBody>
      </p:sp>
      <p:sp>
        <p:nvSpPr>
          <p:cNvPr id="275" name="Google Shape;275;p36"/>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90000"/>
              </a:lnSpc>
              <a:spcBef>
                <a:spcPts val="0"/>
              </a:spcBef>
              <a:spcAft>
                <a:spcPts val="0"/>
              </a:spcAft>
              <a:buClr>
                <a:schemeClr val="accent2"/>
              </a:buClr>
              <a:buSzPts val="2400"/>
              <a:buFont typeface="Noto Sans Symbols"/>
              <a:buChar char="■"/>
            </a:pPr>
            <a:r>
              <a:rPr b="1" i="0" lang="en-US" sz="2400" u="none">
                <a:solidFill>
                  <a:schemeClr val="dk1"/>
                </a:solidFill>
                <a:latin typeface="Verdana"/>
                <a:ea typeface="Verdana"/>
                <a:cs typeface="Verdana"/>
                <a:sym typeface="Verdana"/>
              </a:rPr>
              <a:t>Step 4</a:t>
            </a:r>
            <a:r>
              <a:rPr b="0" i="0" lang="en-US" sz="2400" u="none">
                <a:solidFill>
                  <a:schemeClr val="dk1"/>
                </a:solidFill>
                <a:latin typeface="Verdana"/>
                <a:ea typeface="Verdana"/>
                <a:cs typeface="Verdana"/>
                <a:sym typeface="Verdana"/>
              </a:rPr>
              <a:t> Before implementing PPSS, the SFPD tested the PPSS schedule against manually created schedules.</a:t>
            </a:r>
            <a:endParaRPr/>
          </a:p>
          <a:p>
            <a:pPr indent="-436562" lvl="1" marL="908050" marR="0" rtl="0" algn="l">
              <a:lnSpc>
                <a:spcPct val="90000"/>
              </a:lnSpc>
              <a:spcBef>
                <a:spcPts val="10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It produced approximately a 50% reduction in both shortages and surpluses.</a:t>
            </a:r>
            <a:endParaRPr/>
          </a:p>
          <a:p>
            <a:pPr indent="-469900" lvl="0" marL="469900" marR="0" rtl="0" algn="l">
              <a:lnSpc>
                <a:spcPct val="90000"/>
              </a:lnSpc>
              <a:spcBef>
                <a:spcPts val="980"/>
              </a:spcBef>
              <a:spcAft>
                <a:spcPts val="0"/>
              </a:spcAft>
              <a:buClr>
                <a:schemeClr val="accent2"/>
              </a:buClr>
              <a:buSzPts val="2400"/>
              <a:buFont typeface="Noto Sans Symbols"/>
              <a:buChar char="■"/>
            </a:pPr>
            <a:r>
              <a:rPr b="1" i="0" lang="en-US" sz="2400" u="none">
                <a:solidFill>
                  <a:schemeClr val="dk1"/>
                </a:solidFill>
                <a:latin typeface="Verdana"/>
                <a:ea typeface="Verdana"/>
                <a:cs typeface="Verdana"/>
                <a:sym typeface="Verdana"/>
              </a:rPr>
              <a:t>Step 5</a:t>
            </a:r>
            <a:r>
              <a:rPr b="0" i="0" lang="en-US" sz="2400" u="none">
                <a:solidFill>
                  <a:schemeClr val="dk1"/>
                </a:solidFill>
                <a:latin typeface="Verdana"/>
                <a:ea typeface="Verdana"/>
                <a:cs typeface="Verdana"/>
                <a:sym typeface="Verdana"/>
              </a:rPr>
              <a:t> PPSS can be used to minimize the shortages and surpluses as well as being used to experiment with shift times and work rules.</a:t>
            </a:r>
            <a:endParaRPr/>
          </a:p>
          <a:p>
            <a:pPr indent="-436562" lvl="1" marL="908050" marR="0" rtl="0" algn="l">
              <a:lnSpc>
                <a:spcPct val="90000"/>
              </a:lnSpc>
              <a:spcBef>
                <a:spcPts val="10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Officers had wanted to switch to a 4/10 schedule versus a 5/8 schedule for years but were not permitted to because city felt it would reduce productivity.</a:t>
            </a:r>
            <a:endParaRPr/>
          </a:p>
          <a:p>
            <a:pPr indent="-436562" lvl="1" marL="908050" marR="0" rtl="0" algn="l">
              <a:lnSpc>
                <a:spcPct val="90000"/>
              </a:lnSpc>
              <a:spcBef>
                <a:spcPts val="9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PPSS showed that it would not reduce productivity but improve productivity.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0" name="Shape 280"/>
        <p:cNvGrpSpPr/>
        <p:nvPr/>
      </p:nvGrpSpPr>
      <p:grpSpPr>
        <a:xfrm>
          <a:off x="0" y="0"/>
          <a:ext cx="0" cy="0"/>
          <a:chOff x="0" y="0"/>
          <a:chExt cx="0" cy="0"/>
        </a:xfrm>
      </p:grpSpPr>
      <p:sp>
        <p:nvSpPr>
          <p:cNvPr id="281" name="Google Shape;281;p37"/>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 </a:t>
            </a:r>
            <a:endParaRPr/>
          </a:p>
        </p:txBody>
      </p:sp>
      <p:sp>
        <p:nvSpPr>
          <p:cNvPr id="282" name="Google Shape;282;p37"/>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400"/>
              <a:buFont typeface="Noto Sans Symbols"/>
              <a:buChar char="■"/>
            </a:pPr>
            <a:r>
              <a:rPr b="1" i="0" lang="en-US" sz="2400" u="none">
                <a:solidFill>
                  <a:schemeClr val="dk1"/>
                </a:solidFill>
                <a:latin typeface="Verdana"/>
                <a:ea typeface="Verdana"/>
                <a:cs typeface="Verdana"/>
                <a:sym typeface="Verdana"/>
              </a:rPr>
              <a:t>Step 6</a:t>
            </a:r>
            <a:r>
              <a:rPr b="0" i="0" lang="en-US" sz="2400" u="none">
                <a:solidFill>
                  <a:schemeClr val="dk1"/>
                </a:solidFill>
                <a:latin typeface="Verdana"/>
                <a:ea typeface="Verdana"/>
                <a:cs typeface="Verdana"/>
                <a:sym typeface="Verdana"/>
              </a:rPr>
              <a:t> and </a:t>
            </a:r>
            <a:r>
              <a:rPr b="1" i="0" lang="en-US" sz="2400" u="none">
                <a:solidFill>
                  <a:schemeClr val="dk1"/>
                </a:solidFill>
                <a:latin typeface="Verdana"/>
                <a:ea typeface="Verdana"/>
                <a:cs typeface="Verdana"/>
                <a:sym typeface="Verdana"/>
              </a:rPr>
              <a:t>Step 7</a:t>
            </a:r>
            <a:r>
              <a:rPr b="0" i="0" lang="en-US" sz="2400" u="none">
                <a:solidFill>
                  <a:schemeClr val="dk1"/>
                </a:solidFill>
                <a:latin typeface="Verdana"/>
                <a:ea typeface="Verdana"/>
                <a:cs typeface="Verdana"/>
                <a:sym typeface="Verdana"/>
              </a:rPr>
              <a:t> </a:t>
            </a:r>
            <a:endParaRPr/>
          </a:p>
          <a:p>
            <a:pPr indent="-436562" lvl="1" marL="908050" marR="0" rtl="0" algn="l">
              <a:lnSpc>
                <a:spcPct val="100000"/>
              </a:lnSpc>
              <a:spcBef>
                <a:spcPts val="10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Estimated that PPSS created an extra 170,000 productive hours per year, thereby saving the city of San Francisco $5.2 million dollars per year.</a:t>
            </a:r>
            <a:endParaRPr/>
          </a:p>
          <a:p>
            <a:pPr indent="-436562" lvl="1" marL="908050" marR="0" rtl="0" algn="l">
              <a:lnSpc>
                <a:spcPct val="100000"/>
              </a:lnSpc>
              <a:spcBef>
                <a:spcPts val="9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96% of workers preferred PPSS generated schedules</a:t>
            </a:r>
            <a:endParaRPr/>
          </a:p>
          <a:p>
            <a:pPr indent="-436562" lvl="1" marL="908050" marR="0" rtl="0" algn="l">
              <a:lnSpc>
                <a:spcPct val="100000"/>
              </a:lnSpc>
              <a:spcBef>
                <a:spcPts val="9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PPSS enabled SFPD tot make strategic changes which made officers happier and increased productivity.</a:t>
            </a:r>
            <a:endParaRPr/>
          </a:p>
          <a:p>
            <a:pPr indent="-436562" lvl="1" marL="908050" marR="0" rtl="0" algn="l">
              <a:lnSpc>
                <a:spcPct val="100000"/>
              </a:lnSpc>
              <a:spcBef>
                <a:spcPts val="9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Response times to calls improved 20% after PPSS was adopted.</a:t>
            </a:r>
            <a:endParaRPr/>
          </a:p>
          <a:p>
            <a:pPr indent="-436562" lvl="1" marL="908050" marR="0" rtl="0" algn="l">
              <a:lnSpc>
                <a:spcPct val="100000"/>
              </a:lnSpc>
              <a:spcBef>
                <a:spcPts val="9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Precinct captains could fine-tune the computer-generated schedule and obtain a new schedule in 1 minute.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7" name="Shape 287"/>
        <p:cNvGrpSpPr/>
        <p:nvPr/>
      </p:nvGrpSpPr>
      <p:grpSpPr>
        <a:xfrm>
          <a:off x="0" y="0"/>
          <a:ext cx="0" cy="0"/>
          <a:chOff x="0" y="0"/>
          <a:chExt cx="0" cy="0"/>
        </a:xfrm>
      </p:grpSpPr>
      <p:sp>
        <p:nvSpPr>
          <p:cNvPr id="288" name="Google Shape;288;p38"/>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1.5 GE Capital</a:t>
            </a:r>
            <a:endParaRPr/>
          </a:p>
        </p:txBody>
      </p:sp>
      <p:sp>
        <p:nvSpPr>
          <p:cNvPr id="289" name="Google Shape;289;p38"/>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9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GE Capital provides credit card service to 50 million accounts with an average outstanding balance of $12 billion.</a:t>
            </a:r>
            <a:endParaRPr/>
          </a:p>
          <a:p>
            <a:pPr indent="-469900" lvl="0" marL="469900" marR="0" rtl="0" algn="l">
              <a:lnSpc>
                <a:spcPct val="90000"/>
              </a:lnSpc>
              <a:spcBef>
                <a:spcPts val="10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GE Capital led by Makuch et al. (1989) developed the PAYMENT system to reduce delinquent accounts and the cost of collecting from delinquent accounts.</a:t>
            </a:r>
            <a:endParaRPr/>
          </a:p>
          <a:p>
            <a:pPr indent="-469900" lvl="0" marL="469900" marR="0" rtl="0" algn="l">
              <a:lnSpc>
                <a:spcPct val="90000"/>
              </a:lnSpc>
              <a:spcBef>
                <a:spcPts val="1080"/>
              </a:spcBef>
              <a:spcAft>
                <a:spcPts val="0"/>
              </a:spcAft>
              <a:buClr>
                <a:schemeClr val="accent2"/>
              </a:buClr>
              <a:buSzPts val="2400"/>
              <a:buFont typeface="Noto Sans Symbols"/>
              <a:buChar char="■"/>
            </a:pPr>
            <a:r>
              <a:rPr b="1" i="0" lang="en-US" sz="2400" u="none">
                <a:solidFill>
                  <a:schemeClr val="dk1"/>
                </a:solidFill>
                <a:latin typeface="Verdana"/>
                <a:ea typeface="Verdana"/>
                <a:cs typeface="Verdana"/>
                <a:sym typeface="Verdana"/>
              </a:rPr>
              <a:t>Step 1</a:t>
            </a:r>
            <a:r>
              <a:rPr b="0" i="0" lang="en-US" sz="2400" u="none">
                <a:solidFill>
                  <a:schemeClr val="dk1"/>
                </a:solidFill>
                <a:latin typeface="Verdana"/>
                <a:ea typeface="Verdana"/>
                <a:cs typeface="Verdana"/>
                <a:sym typeface="Verdana"/>
              </a:rPr>
              <a:t>  The company’s goal was to reduce the delinquent accounts and the cost of processing them.</a:t>
            </a:r>
            <a:endParaRPr/>
          </a:p>
          <a:p>
            <a:pPr indent="-436562" lvl="1" marL="908050" marR="0" rtl="0" algn="l">
              <a:lnSpc>
                <a:spcPct val="90000"/>
              </a:lnSpc>
              <a:spcBef>
                <a:spcPts val="10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To do this, GE capital needed to come up with a method of assigning scarce labor resources to delinquent accounts.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 name="Shape 294"/>
        <p:cNvGrpSpPr/>
        <p:nvPr/>
      </p:nvGrpSpPr>
      <p:grpSpPr>
        <a:xfrm>
          <a:off x="0" y="0"/>
          <a:ext cx="0" cy="0"/>
          <a:chOff x="0" y="0"/>
          <a:chExt cx="0" cy="0"/>
        </a:xfrm>
      </p:grpSpPr>
      <p:sp>
        <p:nvSpPr>
          <p:cNvPr id="295" name="Google Shape;295;p39"/>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 </a:t>
            </a:r>
            <a:endParaRPr/>
          </a:p>
        </p:txBody>
      </p:sp>
      <p:sp>
        <p:nvSpPr>
          <p:cNvPr id="296" name="Google Shape;296;p39"/>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Step 2 The key to modeling delinquent accounts is the concept of a </a:t>
            </a:r>
            <a:r>
              <a:rPr b="1" i="0" lang="en-US" sz="2400" u="none">
                <a:solidFill>
                  <a:schemeClr val="dk1"/>
                </a:solidFill>
                <a:latin typeface="Verdana"/>
                <a:ea typeface="Verdana"/>
                <a:cs typeface="Verdana"/>
                <a:sym typeface="Verdana"/>
              </a:rPr>
              <a:t>delinquency movement matrix (DMM)</a:t>
            </a:r>
            <a:r>
              <a:rPr b="0" i="0" lang="en-US" sz="2400" u="none">
                <a:solidFill>
                  <a:schemeClr val="dk1"/>
                </a:solidFill>
                <a:latin typeface="Verdana"/>
                <a:ea typeface="Verdana"/>
                <a:cs typeface="Verdana"/>
                <a:sym typeface="Verdana"/>
              </a:rPr>
              <a:t>. </a:t>
            </a:r>
            <a:endParaRPr/>
          </a:p>
          <a:p>
            <a:pPr indent="-436562" lvl="1" marL="908050" marR="0" rtl="0" algn="l">
              <a:lnSpc>
                <a:spcPct val="100000"/>
              </a:lnSpc>
              <a:spcBef>
                <a:spcPts val="10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The DMM determines how the probability of the payment on a delinquent account during the current month depends on the following factors:</a:t>
            </a:r>
            <a:endParaRPr/>
          </a:p>
          <a:p>
            <a:pPr indent="-395287" lvl="2" marL="1304925" marR="0" rtl="0" algn="l">
              <a:lnSpc>
                <a:spcPct val="100000"/>
              </a:lnSpc>
              <a:spcBef>
                <a:spcPts val="880"/>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size of unpaid balance</a:t>
            </a:r>
            <a:endParaRPr/>
          </a:p>
          <a:p>
            <a:pPr indent="-395287" lvl="2" marL="1304925" marR="0" rtl="0" algn="l">
              <a:lnSpc>
                <a:spcPct val="100000"/>
              </a:lnSpc>
              <a:spcBef>
                <a:spcPts val="855"/>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action taken</a:t>
            </a:r>
            <a:endParaRPr/>
          </a:p>
          <a:p>
            <a:pPr indent="-395287" lvl="2" marL="1304925" marR="0" rtl="0" algn="l">
              <a:lnSpc>
                <a:spcPct val="100000"/>
              </a:lnSpc>
              <a:spcBef>
                <a:spcPts val="855"/>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performance score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1" name="Shape 301"/>
        <p:cNvGrpSpPr/>
        <p:nvPr/>
      </p:nvGrpSpPr>
      <p:grpSpPr>
        <a:xfrm>
          <a:off x="0" y="0"/>
          <a:ext cx="0" cy="0"/>
          <a:chOff x="0" y="0"/>
          <a:chExt cx="0" cy="0"/>
        </a:xfrm>
      </p:grpSpPr>
      <p:sp>
        <p:nvSpPr>
          <p:cNvPr id="302" name="Google Shape;302;p40"/>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 </a:t>
            </a:r>
            <a:endParaRPr/>
          </a:p>
        </p:txBody>
      </p:sp>
      <p:sp>
        <p:nvSpPr>
          <p:cNvPr id="303" name="Google Shape;303;p40"/>
          <p:cNvSpPr txBox="1"/>
          <p:nvPr>
            <p:ph idx="1" type="body"/>
          </p:nvPr>
        </p:nvSpPr>
        <p:spPr>
          <a:xfrm>
            <a:off x="566737" y="1524000"/>
            <a:ext cx="8196262" cy="48768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90000"/>
              </a:lnSpc>
              <a:spcBef>
                <a:spcPts val="0"/>
              </a:spcBef>
              <a:spcAft>
                <a:spcPts val="0"/>
              </a:spcAft>
              <a:buClr>
                <a:schemeClr val="accent2"/>
              </a:buClr>
              <a:buSzPts val="2400"/>
              <a:buFont typeface="Noto Sans Symbols"/>
              <a:buChar char="■"/>
            </a:pPr>
            <a:r>
              <a:rPr b="1" i="0" lang="en-US" sz="2400" u="none">
                <a:solidFill>
                  <a:schemeClr val="dk1"/>
                </a:solidFill>
                <a:latin typeface="Verdana"/>
                <a:ea typeface="Verdana"/>
                <a:cs typeface="Verdana"/>
                <a:sym typeface="Verdana"/>
              </a:rPr>
              <a:t>Step 3</a:t>
            </a:r>
            <a:r>
              <a:rPr b="0" i="0" lang="en-US" sz="2400" u="none">
                <a:solidFill>
                  <a:schemeClr val="dk1"/>
                </a:solidFill>
                <a:latin typeface="Verdana"/>
                <a:ea typeface="Verdana"/>
                <a:cs typeface="Verdana"/>
                <a:sym typeface="Verdana"/>
              </a:rPr>
              <a:t> GE developed a linear optimization model.</a:t>
            </a:r>
            <a:endParaRPr/>
          </a:p>
          <a:p>
            <a:pPr indent="-436562" lvl="1" marL="908050" marR="0" rtl="0" algn="l">
              <a:lnSpc>
                <a:spcPct val="90000"/>
              </a:lnSpc>
              <a:spcBef>
                <a:spcPts val="10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The objective function for the PAYMENT model was to maximize the expected delinquent accounts collected during the next six months.</a:t>
            </a:r>
            <a:endParaRPr/>
          </a:p>
          <a:p>
            <a:pPr indent="-436562" lvl="1" marL="908050" marR="0" rtl="0" algn="l">
              <a:lnSpc>
                <a:spcPct val="90000"/>
              </a:lnSpc>
              <a:spcBef>
                <a:spcPts val="9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The decision variables represented the fraction of each type of delinquent account.</a:t>
            </a:r>
            <a:endParaRPr/>
          </a:p>
          <a:p>
            <a:pPr indent="-436562" lvl="1" marL="908050" marR="0" rtl="0" algn="l">
              <a:lnSpc>
                <a:spcPct val="90000"/>
              </a:lnSpc>
              <a:spcBef>
                <a:spcPts val="9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The constraints in the PAYMENT model ensure that available resources are not overused.</a:t>
            </a:r>
            <a:endParaRPr/>
          </a:p>
          <a:p>
            <a:pPr indent="-436562" lvl="1" marL="908050" marR="0" rtl="0" algn="l">
              <a:lnSpc>
                <a:spcPct val="90000"/>
              </a:lnSpc>
              <a:spcBef>
                <a:spcPts val="9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Constraints also relate the number of each type of delinquent account present in, say, January to the number of delinquent accounts for each type present in the next month.</a:t>
            </a:r>
            <a:endParaRPr/>
          </a:p>
          <a:p>
            <a:pPr indent="-436562" lvl="1" marL="908050" marR="0" rtl="0" algn="l">
              <a:lnSpc>
                <a:spcPct val="90000"/>
              </a:lnSpc>
              <a:spcBef>
                <a:spcPts val="9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This </a:t>
            </a:r>
            <a:r>
              <a:rPr b="1" i="0" lang="en-US" sz="2000" u="none" cap="none" strike="noStrike">
                <a:solidFill>
                  <a:schemeClr val="dk1"/>
                </a:solidFill>
                <a:latin typeface="Verdana"/>
                <a:ea typeface="Verdana"/>
                <a:cs typeface="Verdana"/>
                <a:sym typeface="Verdana"/>
              </a:rPr>
              <a:t>dynamic</a:t>
            </a:r>
            <a:r>
              <a:rPr b="0" i="0" lang="en-US" sz="2000" u="none" cap="none" strike="noStrike">
                <a:solidFill>
                  <a:schemeClr val="dk1"/>
                </a:solidFill>
                <a:latin typeface="Verdana"/>
                <a:ea typeface="Verdana"/>
                <a:cs typeface="Verdana"/>
                <a:sym typeface="Verdana"/>
              </a:rPr>
              <a:t> aspect is crucial to the model’s success.</a:t>
            </a:r>
            <a:endParaRPr/>
          </a:p>
          <a:p>
            <a:pPr indent="-436562" lvl="1" marL="908050" marR="0" rtl="0" algn="l">
              <a:lnSpc>
                <a:spcPct val="90000"/>
              </a:lnSpc>
              <a:spcBef>
                <a:spcPts val="900"/>
              </a:spcBef>
              <a:spcAft>
                <a:spcPts val="0"/>
              </a:spcAft>
              <a:buClr>
                <a:schemeClr val="accent2"/>
              </a:buClr>
              <a:buSzPts val="2000"/>
              <a:buFont typeface="Noto Sans Symbols"/>
              <a:buNone/>
            </a:pPr>
            <a:r>
              <a:t/>
            </a:r>
            <a:endParaRPr b="0" i="0" sz="2000" u="none" cap="none" strike="noStrike">
              <a:solidFill>
                <a:schemeClr val="dk1"/>
              </a:solidFill>
              <a:latin typeface="Verdana"/>
              <a:ea typeface="Verdana"/>
              <a:cs typeface="Verdana"/>
              <a:sym typeface="Verdana"/>
            </a:endParaRPr>
          </a:p>
          <a:p>
            <a:pPr indent="-342900" lvl="0" marL="469900" marR="0" rtl="0" algn="l">
              <a:lnSpc>
                <a:spcPct val="100000"/>
              </a:lnSpc>
              <a:spcBef>
                <a:spcPts val="900"/>
              </a:spcBef>
              <a:spcAft>
                <a:spcPts val="0"/>
              </a:spcAft>
              <a:buClr>
                <a:schemeClr val="accent2"/>
              </a:buClr>
              <a:buSzPts val="2000"/>
              <a:buFont typeface="Noto Sans Symbols"/>
              <a:buNone/>
            </a:pPr>
            <a:r>
              <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8" name="Shape 308"/>
        <p:cNvGrpSpPr/>
        <p:nvPr/>
      </p:nvGrpSpPr>
      <p:grpSpPr>
        <a:xfrm>
          <a:off x="0" y="0"/>
          <a:ext cx="0" cy="0"/>
          <a:chOff x="0" y="0"/>
          <a:chExt cx="0" cy="0"/>
        </a:xfrm>
      </p:grpSpPr>
      <p:sp>
        <p:nvSpPr>
          <p:cNvPr id="309" name="Google Shape;309;p41"/>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 </a:t>
            </a:r>
            <a:endParaRPr/>
          </a:p>
        </p:txBody>
      </p:sp>
      <p:sp>
        <p:nvSpPr>
          <p:cNvPr id="310" name="Google Shape;310;p41"/>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90000"/>
              </a:lnSpc>
              <a:spcBef>
                <a:spcPts val="0"/>
              </a:spcBef>
              <a:spcAft>
                <a:spcPts val="0"/>
              </a:spcAft>
              <a:buClr>
                <a:schemeClr val="accent2"/>
              </a:buClr>
              <a:buSzPts val="2400"/>
              <a:buFont typeface="Noto Sans Symbols"/>
              <a:buChar char="■"/>
            </a:pPr>
            <a:r>
              <a:rPr b="1" i="0" lang="en-US" sz="2400" u="none">
                <a:solidFill>
                  <a:schemeClr val="dk1"/>
                </a:solidFill>
                <a:latin typeface="Verdana"/>
                <a:ea typeface="Verdana"/>
                <a:cs typeface="Verdana"/>
                <a:sym typeface="Verdana"/>
              </a:rPr>
              <a:t>Step 4</a:t>
            </a:r>
            <a:r>
              <a:rPr b="0" i="0" lang="en-US" sz="2400" u="none">
                <a:solidFill>
                  <a:schemeClr val="dk1"/>
                </a:solidFill>
                <a:latin typeface="Verdana"/>
                <a:ea typeface="Verdana"/>
                <a:cs typeface="Verdana"/>
                <a:sym typeface="Verdana"/>
              </a:rPr>
              <a:t> PAYMENT was piloted on a $62 million portfolio for a single department store.</a:t>
            </a:r>
            <a:endParaRPr/>
          </a:p>
          <a:p>
            <a:pPr indent="-436562" lvl="1" marL="908050" marR="0" rtl="0" algn="l">
              <a:lnSpc>
                <a:spcPct val="90000"/>
              </a:lnSpc>
              <a:spcBef>
                <a:spcPts val="10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GE Capital managers came up with their own strategies for allocating resources (called CHAMPION).</a:t>
            </a:r>
            <a:endParaRPr/>
          </a:p>
          <a:p>
            <a:pPr indent="-436562" lvl="1" marL="908050" marR="0" rtl="0" algn="l">
              <a:lnSpc>
                <a:spcPct val="90000"/>
              </a:lnSpc>
              <a:spcBef>
                <a:spcPts val="9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Store’s accounts were randomly assigned to the CHAMPION and PAYMENT strategies.</a:t>
            </a:r>
            <a:endParaRPr/>
          </a:p>
          <a:p>
            <a:pPr indent="-436562" lvl="1" marL="908050" marR="0" rtl="0" algn="l">
              <a:lnSpc>
                <a:spcPct val="90000"/>
              </a:lnSpc>
              <a:spcBef>
                <a:spcPts val="9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PAYMENT used more live calls and “no action”. PAYMENT showed a 5-7% improvement over CHAMPION.</a:t>
            </a:r>
            <a:endParaRPr/>
          </a:p>
          <a:p>
            <a:pPr indent="-469900" lvl="0" marL="469900" marR="0" rtl="0" algn="l">
              <a:lnSpc>
                <a:spcPct val="90000"/>
              </a:lnSpc>
              <a:spcBef>
                <a:spcPts val="980"/>
              </a:spcBef>
              <a:spcAft>
                <a:spcPts val="0"/>
              </a:spcAft>
              <a:buClr>
                <a:schemeClr val="accent2"/>
              </a:buClr>
              <a:buSzPts val="2400"/>
              <a:buFont typeface="Noto Sans Symbols"/>
              <a:buChar char="■"/>
            </a:pPr>
            <a:r>
              <a:rPr b="1" i="0" lang="en-US" sz="2400" u="none">
                <a:solidFill>
                  <a:schemeClr val="dk1"/>
                </a:solidFill>
                <a:latin typeface="Verdana"/>
                <a:ea typeface="Verdana"/>
                <a:cs typeface="Verdana"/>
                <a:sym typeface="Verdana"/>
              </a:rPr>
              <a:t>Step 5</a:t>
            </a:r>
            <a:r>
              <a:rPr b="0" i="0" lang="en-US" sz="2400" u="none">
                <a:solidFill>
                  <a:schemeClr val="dk1"/>
                </a:solidFill>
                <a:latin typeface="Verdana"/>
                <a:ea typeface="Verdana"/>
                <a:cs typeface="Verdana"/>
                <a:sym typeface="Verdana"/>
              </a:rPr>
              <a:t> For each type of account PAYMENT tells the credit managers the fraction that should receive each type of contact.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 name="Shape 52"/>
        <p:cNvGrpSpPr/>
        <p:nvPr/>
      </p:nvGrpSpPr>
      <p:grpSpPr>
        <a:xfrm>
          <a:off x="0" y="0"/>
          <a:ext cx="0" cy="0"/>
          <a:chOff x="0" y="0"/>
          <a:chExt cx="0" cy="0"/>
        </a:xfrm>
      </p:grpSpPr>
      <p:sp>
        <p:nvSpPr>
          <p:cNvPr id="53" name="Google Shape;53;p4"/>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Example 1: A Modeling Example</a:t>
            </a:r>
            <a:endParaRPr/>
          </a:p>
        </p:txBody>
      </p:sp>
      <p:sp>
        <p:nvSpPr>
          <p:cNvPr id="54" name="Google Shape;54;p4"/>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Eli Daisy produces the drug Wozac in batches by heating a chemical mixture in a pressurized container.  </a:t>
            </a:r>
            <a:endParaRPr/>
          </a:p>
          <a:p>
            <a:pPr indent="-469900" lvl="0" marL="469900" marR="0" rtl="0" algn="l">
              <a:lnSpc>
                <a:spcPct val="100000"/>
              </a:lnSpc>
              <a:spcBef>
                <a:spcPts val="10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Each time a batch is produced, a different amount of Wozac is produced.  </a:t>
            </a:r>
            <a:endParaRPr/>
          </a:p>
          <a:p>
            <a:pPr indent="-436562" lvl="1" marL="908050" marR="0" rtl="0" algn="l">
              <a:lnSpc>
                <a:spcPct val="100000"/>
              </a:lnSpc>
              <a:spcBef>
                <a:spcPts val="10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The amount produced is the </a:t>
            </a:r>
            <a:r>
              <a:rPr b="0" i="1" lang="en-US" sz="2000" u="none" cap="none" strike="noStrike">
                <a:solidFill>
                  <a:schemeClr val="dk1"/>
                </a:solidFill>
                <a:latin typeface="Verdana"/>
                <a:ea typeface="Verdana"/>
                <a:cs typeface="Verdana"/>
                <a:sym typeface="Verdana"/>
              </a:rPr>
              <a:t>process yield</a:t>
            </a:r>
            <a:r>
              <a:rPr b="0" i="0" lang="en-US" sz="2000" u="none" cap="none" strike="noStrike">
                <a:solidFill>
                  <a:schemeClr val="dk1"/>
                </a:solidFill>
                <a:latin typeface="Verdana"/>
                <a:ea typeface="Verdana"/>
                <a:cs typeface="Verdana"/>
                <a:sym typeface="Verdana"/>
              </a:rPr>
              <a:t>  (measured in pounds).  </a:t>
            </a:r>
            <a:endParaRPr/>
          </a:p>
          <a:p>
            <a:pPr indent="-469900" lvl="0" marL="469900" marR="0" rtl="0" algn="l">
              <a:lnSpc>
                <a:spcPct val="100000"/>
              </a:lnSpc>
              <a:spcBef>
                <a:spcPts val="9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Daisy is interested in understanding the factors that influence the yield of Wozac production process.  </a:t>
            </a:r>
            <a:endParaRPr/>
          </a:p>
          <a:p>
            <a:pPr indent="-469900" lvl="0" marL="469900" marR="0" rtl="0" algn="l">
              <a:lnSpc>
                <a:spcPct val="100000"/>
              </a:lnSpc>
              <a:spcBef>
                <a:spcPts val="10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Describe a model-building process for this situation.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42"/>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 </a:t>
            </a:r>
            <a:endParaRPr/>
          </a:p>
        </p:txBody>
      </p:sp>
      <p:sp>
        <p:nvSpPr>
          <p:cNvPr id="317" name="Google Shape;317;p42"/>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400"/>
              <a:buFont typeface="Noto Sans Symbols"/>
              <a:buChar char="■"/>
            </a:pPr>
            <a:r>
              <a:rPr b="1" i="0" lang="en-US" sz="2400" u="none">
                <a:solidFill>
                  <a:schemeClr val="dk1"/>
                </a:solidFill>
                <a:latin typeface="Verdana"/>
                <a:ea typeface="Verdana"/>
                <a:cs typeface="Verdana"/>
                <a:sym typeface="Verdana"/>
              </a:rPr>
              <a:t>Steps 6 and 7</a:t>
            </a:r>
            <a:r>
              <a:rPr b="0" i="0" lang="en-US" sz="2400" u="none">
                <a:solidFill>
                  <a:schemeClr val="dk1"/>
                </a:solidFill>
                <a:latin typeface="Verdana"/>
                <a:ea typeface="Verdana"/>
                <a:cs typeface="Verdana"/>
                <a:sym typeface="Verdana"/>
              </a:rPr>
              <a:t> PAYMENT was next applied to the 18 million accounts of the $4.6 billion Montgomery Ward store portfolio.</a:t>
            </a:r>
            <a:endParaRPr/>
          </a:p>
          <a:p>
            <a:pPr indent="-436562" lvl="1" marL="908050" marR="0" rtl="0" algn="l">
              <a:lnSpc>
                <a:spcPct val="100000"/>
              </a:lnSpc>
              <a:spcBef>
                <a:spcPts val="10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Comparing accounts to the previous year, PAYMENT increased collections by $1.6 million per month.</a:t>
            </a:r>
            <a:endParaRPr/>
          </a:p>
          <a:p>
            <a:pPr indent="-436562" lvl="1" marL="908050" marR="0" rtl="0" algn="l">
              <a:lnSpc>
                <a:spcPct val="100000"/>
              </a:lnSpc>
              <a:spcBef>
                <a:spcPts val="9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Overall, GE Capital estimated PAYMENT increased collections by $37 million per year and used fewer resources than previous strategies.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 name="Shape 59"/>
        <p:cNvGrpSpPr/>
        <p:nvPr/>
      </p:nvGrpSpPr>
      <p:grpSpPr>
        <a:xfrm>
          <a:off x="0" y="0"/>
          <a:ext cx="0" cy="0"/>
          <a:chOff x="0" y="0"/>
          <a:chExt cx="0" cy="0"/>
        </a:xfrm>
      </p:grpSpPr>
      <p:sp>
        <p:nvSpPr>
          <p:cNvPr id="60" name="Google Shape;60;p5"/>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 Example 1: Solution</a:t>
            </a:r>
            <a:endParaRPr/>
          </a:p>
        </p:txBody>
      </p:sp>
      <p:sp>
        <p:nvSpPr>
          <p:cNvPr id="61" name="Google Shape;61;p5"/>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Daisy is first interested in determining the factors that influence the process yield.</a:t>
            </a:r>
            <a:endParaRPr/>
          </a:p>
          <a:p>
            <a:pPr indent="-436562" lvl="1" marL="908050" marR="0" rtl="0" algn="l">
              <a:lnSpc>
                <a:spcPct val="100000"/>
              </a:lnSpc>
              <a:spcBef>
                <a:spcPts val="10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This is a </a:t>
            </a:r>
            <a:r>
              <a:rPr b="0" i="1" lang="en-US" sz="2000" u="none" cap="none" strike="noStrike">
                <a:solidFill>
                  <a:schemeClr val="dk1"/>
                </a:solidFill>
                <a:latin typeface="Verdana"/>
                <a:ea typeface="Verdana"/>
                <a:cs typeface="Verdana"/>
                <a:sym typeface="Verdana"/>
              </a:rPr>
              <a:t>descriptive model</a:t>
            </a:r>
            <a:r>
              <a:rPr b="0" i="0" lang="en-US" sz="2000" u="none" cap="none" strike="noStrike">
                <a:solidFill>
                  <a:schemeClr val="dk1"/>
                </a:solidFill>
                <a:latin typeface="Verdana"/>
                <a:ea typeface="Verdana"/>
                <a:cs typeface="Verdana"/>
                <a:sym typeface="Verdana"/>
              </a:rPr>
              <a:t> since it describes the behavior of the actual yield as a function of various factors.</a:t>
            </a:r>
            <a:endParaRPr/>
          </a:p>
          <a:p>
            <a:pPr indent="-469900" lvl="0" marL="469900" marR="0" rtl="0" algn="l">
              <a:lnSpc>
                <a:spcPct val="100000"/>
              </a:lnSpc>
              <a:spcBef>
                <a:spcPts val="9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Daisy might determine that the following factors influence yield:</a:t>
            </a:r>
            <a:endParaRPr/>
          </a:p>
          <a:p>
            <a:pPr indent="-436562" lvl="1" marL="908050" marR="0" rtl="0" algn="l">
              <a:lnSpc>
                <a:spcPct val="100000"/>
              </a:lnSpc>
              <a:spcBef>
                <a:spcPts val="10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Container volume in liters (V)</a:t>
            </a:r>
            <a:endParaRPr/>
          </a:p>
          <a:p>
            <a:pPr indent="-436562" lvl="1" marL="908050" marR="0" rtl="0" algn="l">
              <a:lnSpc>
                <a:spcPct val="100000"/>
              </a:lnSpc>
              <a:spcBef>
                <a:spcPts val="9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Container pressure in milliliters (P)</a:t>
            </a:r>
            <a:endParaRPr/>
          </a:p>
          <a:p>
            <a:pPr indent="-436562" lvl="1" marL="908050" marR="0" rtl="0" algn="l">
              <a:lnSpc>
                <a:spcPct val="100000"/>
              </a:lnSpc>
              <a:spcBef>
                <a:spcPts val="9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Container temperature in degrees centigrade (T)</a:t>
            </a:r>
            <a:endParaRPr/>
          </a:p>
          <a:p>
            <a:pPr indent="-436562" lvl="1" marL="908050" marR="0" rtl="0" algn="l">
              <a:lnSpc>
                <a:spcPct val="100000"/>
              </a:lnSpc>
              <a:spcBef>
                <a:spcPts val="9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Chemical composition of the processed mixture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6"/>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Ex. 1: Solution continued</a:t>
            </a:r>
            <a:endParaRPr/>
          </a:p>
        </p:txBody>
      </p:sp>
      <p:sp>
        <p:nvSpPr>
          <p:cNvPr id="68" name="Google Shape;68;p6"/>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Letting A, B, and C be the percentage of the mixture made up of chemical A, B, and C, then Daisy might find , for example, that:</a:t>
            </a:r>
            <a:br>
              <a:rPr b="0" i="0" lang="en-US" sz="2400" u="none">
                <a:solidFill>
                  <a:schemeClr val="dk1"/>
                </a:solidFill>
                <a:latin typeface="Verdana"/>
                <a:ea typeface="Verdana"/>
                <a:cs typeface="Verdana"/>
                <a:sym typeface="Verdana"/>
              </a:rPr>
            </a:br>
            <a:endParaRPr/>
          </a:p>
          <a:p>
            <a:pPr indent="-317500" lvl="0" marL="469900" marR="0" rtl="0" algn="l">
              <a:lnSpc>
                <a:spcPct val="100000"/>
              </a:lnSpc>
              <a:spcBef>
                <a:spcPts val="1080"/>
              </a:spcBef>
              <a:spcAft>
                <a:spcPts val="0"/>
              </a:spcAft>
              <a:buClr>
                <a:schemeClr val="accent2"/>
              </a:buClr>
              <a:buSzPts val="2400"/>
              <a:buFont typeface="Noto Sans Symbols"/>
              <a:buNone/>
            </a:pPr>
            <a:r>
              <a:t/>
            </a:r>
            <a:endParaRPr b="0" i="0" sz="2400" u="none">
              <a:solidFill>
                <a:schemeClr val="dk1"/>
              </a:solidFill>
              <a:latin typeface="Verdana"/>
              <a:ea typeface="Verdana"/>
              <a:cs typeface="Verdana"/>
              <a:sym typeface="Verdana"/>
            </a:endParaRPr>
          </a:p>
          <a:p>
            <a:pPr indent="-469900" lvl="0" marL="469900" marR="0" rtl="0" algn="l">
              <a:lnSpc>
                <a:spcPct val="100000"/>
              </a:lnSpc>
              <a:spcBef>
                <a:spcPts val="10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To determine the relationship the yield of the process would have to measured for many different combinations of the factors.  </a:t>
            </a:r>
            <a:endParaRPr/>
          </a:p>
          <a:p>
            <a:pPr indent="-469900" lvl="0" marL="469900" marR="0" rtl="0" algn="l">
              <a:lnSpc>
                <a:spcPct val="100000"/>
              </a:lnSpc>
              <a:spcBef>
                <a:spcPts val="10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Knowledge of this equation would enable Daisy to describe the yield of the production process once volume, pressure, temperature, and chemical composition were known.</a:t>
            </a:r>
            <a:endParaRPr/>
          </a:p>
        </p:txBody>
      </p:sp>
      <p:sp>
        <p:nvSpPr>
          <p:cNvPr id="69" name="Google Shape;69;p6"/>
          <p:cNvSpPr txBox="1"/>
          <p:nvPr/>
        </p:nvSpPr>
        <p:spPr>
          <a:xfrm>
            <a:off x="609600" y="2574925"/>
            <a:ext cx="8305800" cy="701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Yield = 300 + 0.8V +0.01P + 0.06T + 0.001T*P - 0.01T</a:t>
            </a:r>
            <a:r>
              <a:rPr b="1" baseline="30000" i="0" lang="en-US" sz="2000" u="none">
                <a:solidFill>
                  <a:schemeClr val="dk1"/>
                </a:solidFill>
                <a:latin typeface="Arial"/>
                <a:ea typeface="Arial"/>
                <a:cs typeface="Arial"/>
                <a:sym typeface="Arial"/>
              </a:rPr>
              <a:t>2</a:t>
            </a:r>
            <a:r>
              <a:rPr b="0" i="0" lang="en-US" sz="2000" u="none">
                <a:solidFill>
                  <a:schemeClr val="dk1"/>
                </a:solidFill>
                <a:latin typeface="Arial"/>
                <a:ea typeface="Arial"/>
                <a:cs typeface="Arial"/>
                <a:sym typeface="Arial"/>
              </a:rPr>
              <a:t> – 0.001P</a:t>
            </a:r>
            <a:r>
              <a:rPr b="1" baseline="30000" i="0" lang="en-US" sz="2000" u="none">
                <a:solidFill>
                  <a:schemeClr val="dk1"/>
                </a:solidFill>
                <a:latin typeface="Arial"/>
                <a:ea typeface="Arial"/>
                <a:cs typeface="Arial"/>
                <a:sym typeface="Arial"/>
              </a:rPr>
              <a:t>2 </a:t>
            </a:r>
            <a:r>
              <a:rPr b="0" i="0" lang="en-US" sz="2000" u="none">
                <a:solidFill>
                  <a:schemeClr val="dk1"/>
                </a:solidFill>
                <a:latin typeface="Arial"/>
                <a:ea typeface="Arial"/>
                <a:cs typeface="Arial"/>
                <a:sym typeface="Arial"/>
              </a:rPr>
              <a:t>+ 11.7A + 9.4B + 16.4C + 19A*B + 11.4A*C – 9.6B*C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sp>
        <p:nvSpPr>
          <p:cNvPr id="75" name="Google Shape;75;p7"/>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 </a:t>
            </a:r>
            <a:endParaRPr/>
          </a:p>
        </p:txBody>
      </p:sp>
      <p:sp>
        <p:nvSpPr>
          <p:cNvPr id="76" name="Google Shape;76;p7"/>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400"/>
              <a:buFont typeface="Noto Sans Symbols"/>
              <a:buChar char="■"/>
            </a:pPr>
            <a:r>
              <a:rPr b="1" i="0" lang="en-US" sz="2400" u="none">
                <a:solidFill>
                  <a:schemeClr val="dk1"/>
                </a:solidFill>
                <a:latin typeface="Verdana"/>
                <a:ea typeface="Verdana"/>
                <a:cs typeface="Verdana"/>
                <a:sym typeface="Verdana"/>
              </a:rPr>
              <a:t>Prescriptive models</a:t>
            </a:r>
            <a:r>
              <a:rPr b="0" i="0" lang="en-US" sz="2400" u="none">
                <a:solidFill>
                  <a:schemeClr val="dk1"/>
                </a:solidFill>
                <a:latin typeface="Verdana"/>
                <a:ea typeface="Verdana"/>
                <a:cs typeface="Verdana"/>
                <a:sym typeface="Verdana"/>
              </a:rPr>
              <a:t> “prescribe” behavior for an organization that will enable it to best meet its goals.</a:t>
            </a:r>
            <a:endParaRPr/>
          </a:p>
          <a:p>
            <a:pPr indent="-436562" lvl="1" marL="908050" marR="0" rtl="0" algn="l">
              <a:lnSpc>
                <a:spcPct val="100000"/>
              </a:lnSpc>
              <a:spcBef>
                <a:spcPts val="10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Components of this model include:</a:t>
            </a:r>
            <a:endParaRPr/>
          </a:p>
          <a:p>
            <a:pPr indent="-395287" lvl="2" marL="1304925" marR="0" rtl="0" algn="l">
              <a:lnSpc>
                <a:spcPct val="100000"/>
              </a:lnSpc>
              <a:spcBef>
                <a:spcPts val="880"/>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objective function(s)</a:t>
            </a:r>
            <a:endParaRPr/>
          </a:p>
          <a:p>
            <a:pPr indent="-395287" lvl="2" marL="1304925" marR="0" rtl="0" algn="l">
              <a:lnSpc>
                <a:spcPct val="100000"/>
              </a:lnSpc>
              <a:spcBef>
                <a:spcPts val="855"/>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decision variables</a:t>
            </a:r>
            <a:endParaRPr/>
          </a:p>
          <a:p>
            <a:pPr indent="-395287" lvl="2" marL="1304925" marR="0" rtl="0" algn="l">
              <a:lnSpc>
                <a:spcPct val="100000"/>
              </a:lnSpc>
              <a:spcBef>
                <a:spcPts val="855"/>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constraints</a:t>
            </a:r>
            <a:endParaRPr/>
          </a:p>
          <a:p>
            <a:pPr indent="-469900" lvl="0" marL="469900" marR="0" rtl="0" algn="l">
              <a:lnSpc>
                <a:spcPct val="100000"/>
              </a:lnSpc>
              <a:spcBef>
                <a:spcPts val="955"/>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An </a:t>
            </a:r>
            <a:r>
              <a:rPr b="1" i="0" lang="en-US" sz="2400" u="none">
                <a:solidFill>
                  <a:schemeClr val="dk1"/>
                </a:solidFill>
                <a:latin typeface="Verdana"/>
                <a:ea typeface="Verdana"/>
                <a:cs typeface="Verdana"/>
                <a:sym typeface="Verdana"/>
              </a:rPr>
              <a:t>optimization model</a:t>
            </a:r>
            <a:r>
              <a:rPr b="0" i="0" lang="en-US" sz="2400" u="none">
                <a:solidFill>
                  <a:schemeClr val="dk1"/>
                </a:solidFill>
                <a:latin typeface="Verdana"/>
                <a:ea typeface="Verdana"/>
                <a:cs typeface="Verdana"/>
                <a:sym typeface="Verdana"/>
              </a:rPr>
              <a:t> seeks to find values of the decision variables that optimize (maximize or minimize) an objective function among the set of all values for the decision variables that satisfy the given constraints.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8"/>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Ex. 1: Solution continued </a:t>
            </a:r>
            <a:endParaRPr/>
          </a:p>
        </p:txBody>
      </p:sp>
      <p:sp>
        <p:nvSpPr>
          <p:cNvPr id="83" name="Google Shape;83;p8"/>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The Daisy example seeks to maximize the yield for the production process.  </a:t>
            </a:r>
            <a:endParaRPr/>
          </a:p>
          <a:p>
            <a:pPr indent="-469900" lvl="0" marL="469900" marR="0" rtl="0" algn="l">
              <a:lnSpc>
                <a:spcPct val="100000"/>
              </a:lnSpc>
              <a:spcBef>
                <a:spcPts val="10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In most models, there will be a function we wish to maximize or minimize.  This function is called the model’s </a:t>
            </a:r>
            <a:r>
              <a:rPr b="0" i="1" lang="en-US" sz="2400" u="none">
                <a:solidFill>
                  <a:schemeClr val="dk1"/>
                </a:solidFill>
                <a:latin typeface="Verdana"/>
                <a:ea typeface="Verdana"/>
                <a:cs typeface="Verdana"/>
                <a:sym typeface="Verdana"/>
              </a:rPr>
              <a:t>objective function</a:t>
            </a:r>
            <a:r>
              <a:rPr b="0" i="0" lang="en-US" sz="2400" u="none">
                <a:solidFill>
                  <a:schemeClr val="dk1"/>
                </a:solidFill>
                <a:latin typeface="Verdana"/>
                <a:ea typeface="Verdana"/>
                <a:cs typeface="Verdana"/>
                <a:sym typeface="Verdana"/>
              </a:rPr>
              <a:t>.  </a:t>
            </a:r>
            <a:endParaRPr/>
          </a:p>
          <a:p>
            <a:pPr indent="-469900" lvl="0" marL="469900" marR="0" rtl="0" algn="l">
              <a:lnSpc>
                <a:spcPct val="100000"/>
              </a:lnSpc>
              <a:spcBef>
                <a:spcPts val="108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To maximize the process yield we need to find the values of V, P, T, A, B, and C that make the yield equation (below) as large as possible.</a:t>
            </a:r>
            <a:endParaRPr/>
          </a:p>
          <a:p>
            <a:pPr indent="-317500" lvl="0" marL="469900" marR="0" rtl="0" algn="l">
              <a:lnSpc>
                <a:spcPct val="100000"/>
              </a:lnSpc>
              <a:spcBef>
                <a:spcPts val="1080"/>
              </a:spcBef>
              <a:spcAft>
                <a:spcPts val="0"/>
              </a:spcAft>
              <a:buClr>
                <a:schemeClr val="accent2"/>
              </a:buClr>
              <a:buSzPts val="2400"/>
              <a:buFont typeface="Noto Sans Symbols"/>
              <a:buNone/>
            </a:pPr>
            <a:r>
              <a:t/>
            </a:r>
            <a:endParaRPr b="0" i="0" sz="2400" u="none">
              <a:solidFill>
                <a:schemeClr val="dk1"/>
              </a:solidFill>
              <a:latin typeface="Verdana"/>
              <a:ea typeface="Verdana"/>
              <a:cs typeface="Verdana"/>
              <a:sym typeface="Verdana"/>
            </a:endParaRPr>
          </a:p>
        </p:txBody>
      </p:sp>
      <p:sp>
        <p:nvSpPr>
          <p:cNvPr id="84" name="Google Shape;84;p8"/>
          <p:cNvSpPr txBox="1"/>
          <p:nvPr/>
        </p:nvSpPr>
        <p:spPr>
          <a:xfrm>
            <a:off x="609600" y="4924425"/>
            <a:ext cx="8153400" cy="854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Yield = 300 + 0.8V +0.01P + 0.06T + 0.001T*P - 0.01T</a:t>
            </a:r>
            <a:r>
              <a:rPr b="1" baseline="30000" i="0" lang="en-US" sz="2000" u="none">
                <a:solidFill>
                  <a:schemeClr val="dk1"/>
                </a:solidFill>
                <a:latin typeface="Arial"/>
                <a:ea typeface="Arial"/>
                <a:cs typeface="Arial"/>
                <a:sym typeface="Arial"/>
              </a:rPr>
              <a:t>2</a:t>
            </a:r>
            <a:r>
              <a:rPr b="0" i="0" lang="en-US" sz="2000" u="none">
                <a:solidFill>
                  <a:schemeClr val="dk1"/>
                </a:solidFill>
                <a:latin typeface="Arial"/>
                <a:ea typeface="Arial"/>
                <a:cs typeface="Arial"/>
                <a:sym typeface="Arial"/>
              </a:rPr>
              <a:t> – 0.001P</a:t>
            </a:r>
            <a:r>
              <a:rPr b="1" baseline="30000" i="0" lang="en-US" sz="2000" u="none">
                <a:solidFill>
                  <a:schemeClr val="dk1"/>
                </a:solidFill>
                <a:latin typeface="Arial"/>
                <a:ea typeface="Arial"/>
                <a:cs typeface="Arial"/>
                <a:sym typeface="Arial"/>
              </a:rPr>
              <a:t>2</a:t>
            </a:r>
            <a:endParaRPr/>
          </a:p>
          <a:p>
            <a:pPr indent="0" lvl="0" marL="0" marR="0" rtl="0" algn="l">
              <a:lnSpc>
                <a:spcPct val="100000"/>
              </a:lnSpc>
              <a:spcBef>
                <a:spcPts val="100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	+ 11.7A + 9.4B + 16.4C + 19A*B + 11.4A*C – 9.6B*C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9"/>
          <p:cNvSpPr txBox="1"/>
          <p:nvPr>
            <p:ph type="title"/>
          </p:nvPr>
        </p:nvSpPr>
        <p:spPr>
          <a:xfrm>
            <a:off x="574675" y="228600"/>
            <a:ext cx="8001000" cy="9874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Verdana"/>
              <a:buNone/>
            </a:pPr>
            <a:r>
              <a:rPr b="0" i="0" lang="en-US" sz="3600" u="none">
                <a:solidFill>
                  <a:schemeClr val="dk2"/>
                </a:solidFill>
                <a:latin typeface="Verdana"/>
                <a:ea typeface="Verdana"/>
                <a:cs typeface="Verdana"/>
                <a:sym typeface="Verdana"/>
              </a:rPr>
              <a:t> </a:t>
            </a:r>
            <a:endParaRPr/>
          </a:p>
        </p:txBody>
      </p:sp>
      <p:sp>
        <p:nvSpPr>
          <p:cNvPr id="91" name="Google Shape;91;p9"/>
          <p:cNvSpPr txBox="1"/>
          <p:nvPr>
            <p:ph idx="1" type="body"/>
          </p:nvPr>
        </p:nvSpPr>
        <p:spPr>
          <a:xfrm>
            <a:off x="566737" y="1524000"/>
            <a:ext cx="8001000" cy="4876800"/>
          </a:xfrm>
          <a:prstGeom prst="rect">
            <a:avLst/>
          </a:prstGeom>
          <a:noFill/>
          <a:ln>
            <a:noFill/>
          </a:ln>
        </p:spPr>
        <p:txBody>
          <a:bodyPr anchorCtr="0" anchor="t" bIns="45700" lIns="91425" spcFirstLastPara="1" rIns="91425" wrap="square" tIns="45700">
            <a:noAutofit/>
          </a:bodyPr>
          <a:lstStyle/>
          <a:p>
            <a:pPr indent="-469900" lvl="0" marL="469900" marR="0" rtl="0" algn="l">
              <a:lnSpc>
                <a:spcPct val="100000"/>
              </a:lnSpc>
              <a:spcBef>
                <a:spcPts val="0"/>
              </a:spcBef>
              <a:spcAft>
                <a:spcPts val="0"/>
              </a:spcAft>
              <a:buClr>
                <a:schemeClr val="accent2"/>
              </a:buClr>
              <a:buSzPts val="2400"/>
              <a:buFont typeface="Noto Sans Symbols"/>
              <a:buChar char="■"/>
            </a:pPr>
            <a:r>
              <a:rPr b="0" i="0" lang="en-US" sz="2400" u="none">
                <a:solidFill>
                  <a:schemeClr val="dk1"/>
                </a:solidFill>
                <a:latin typeface="Verdana"/>
                <a:ea typeface="Verdana"/>
                <a:cs typeface="Verdana"/>
                <a:sym typeface="Verdana"/>
              </a:rPr>
              <a:t>In many situations, an organization may have more than one objective.  </a:t>
            </a:r>
            <a:endParaRPr/>
          </a:p>
          <a:p>
            <a:pPr indent="-436562" lvl="1" marL="908050" marR="0" rtl="0" algn="l">
              <a:lnSpc>
                <a:spcPct val="100000"/>
              </a:lnSpc>
              <a:spcBef>
                <a:spcPts val="1000"/>
              </a:spcBef>
              <a:spcAft>
                <a:spcPts val="0"/>
              </a:spcAft>
              <a:buClr>
                <a:schemeClr val="accent2"/>
              </a:buClr>
              <a:buSzPts val="2000"/>
              <a:buFont typeface="Noto Sans Symbols"/>
              <a:buChar char="□"/>
            </a:pPr>
            <a:r>
              <a:rPr b="0" i="0" lang="en-US" sz="2000" u="none" cap="none" strike="noStrike">
                <a:solidFill>
                  <a:schemeClr val="dk1"/>
                </a:solidFill>
                <a:latin typeface="Verdana"/>
                <a:ea typeface="Verdana"/>
                <a:cs typeface="Verdana"/>
                <a:sym typeface="Verdana"/>
              </a:rPr>
              <a:t>For example, in assigning students to the two high schools in Bloomington, Indiana, the Monroe County School Board stated that the assignment of students involve the following objectives:</a:t>
            </a:r>
            <a:endParaRPr/>
          </a:p>
          <a:p>
            <a:pPr indent="-395287" lvl="2" marL="1304925" marR="0" rtl="0" algn="l">
              <a:lnSpc>
                <a:spcPct val="100000"/>
              </a:lnSpc>
              <a:spcBef>
                <a:spcPts val="880"/>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equalize the number of students at the two high schools</a:t>
            </a:r>
            <a:endParaRPr/>
          </a:p>
          <a:p>
            <a:pPr indent="-395287" lvl="2" marL="1304925" marR="0" rtl="0" algn="l">
              <a:lnSpc>
                <a:spcPct val="100000"/>
              </a:lnSpc>
              <a:spcBef>
                <a:spcPts val="855"/>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minimize the average distance students travel to school</a:t>
            </a:r>
            <a:endParaRPr/>
          </a:p>
          <a:p>
            <a:pPr indent="-395287" lvl="2" marL="1304925" marR="0" rtl="0" algn="l">
              <a:lnSpc>
                <a:spcPct val="100000"/>
              </a:lnSpc>
              <a:spcBef>
                <a:spcPts val="855"/>
              </a:spcBef>
              <a:spcAft>
                <a:spcPts val="0"/>
              </a:spcAft>
              <a:buClr>
                <a:schemeClr val="accent2"/>
              </a:buClr>
              <a:buSzPts val="1900"/>
              <a:buFont typeface="Noto Sans Symbols"/>
              <a:buChar char="■"/>
            </a:pPr>
            <a:r>
              <a:rPr b="0" i="0" lang="en-US" sz="1900" u="none" cap="none" strike="noStrike">
                <a:solidFill>
                  <a:schemeClr val="dk1"/>
                </a:solidFill>
                <a:latin typeface="Verdana"/>
                <a:ea typeface="Verdana"/>
                <a:cs typeface="Verdana"/>
                <a:sym typeface="Verdana"/>
              </a:rPr>
              <a:t>have a diverse student body at both high schools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rofile">
  <a:themeElements>
    <a:clrScheme name="default">
      <a:dk1>
        <a:srgbClr val="000000"/>
      </a:dk1>
      <a:lt1>
        <a:srgbClr val="FFFFFF"/>
      </a:lt1>
      <a:dk2>
        <a:srgbClr val="000000"/>
      </a:dk2>
      <a:lt2>
        <a:srgbClr val="DDDDDD"/>
      </a:lt2>
      <a:accent1>
        <a:srgbClr val="A3B2C1"/>
      </a:accent1>
      <a:accent2>
        <a:srgbClr val="CC0000"/>
      </a:accent2>
      <a:accent3>
        <a:srgbClr val="FFFFFF"/>
      </a:accent3>
      <a:accent4>
        <a:srgbClr val="A3B2C1"/>
      </a:accent4>
      <a:accent5>
        <a:srgbClr val="CC0000"/>
      </a:accent5>
      <a:accent6>
        <a:srgbClr val="FFFFFF"/>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2004-05-29T12:46:12Z</dcterms:created>
  <dc:creator>Lisa Veloz</dc:creator>
</cp:coreProperties>
</file>