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3"/>
  </p:notesMasterIdLst>
  <p:handoutMasterIdLst>
    <p:handoutMasterId r:id="rId54"/>
  </p:handoutMasterIdLst>
  <p:sldIdLst>
    <p:sldId id="257" r:id="rId2"/>
    <p:sldId id="302" r:id="rId3"/>
    <p:sldId id="260" r:id="rId4"/>
    <p:sldId id="261" r:id="rId5"/>
    <p:sldId id="262" r:id="rId6"/>
    <p:sldId id="263" r:id="rId7"/>
    <p:sldId id="265" r:id="rId8"/>
    <p:sldId id="266" r:id="rId9"/>
    <p:sldId id="267" r:id="rId10"/>
    <p:sldId id="268" r:id="rId11"/>
    <p:sldId id="269" r:id="rId12"/>
    <p:sldId id="270" r:id="rId13"/>
    <p:sldId id="271" r:id="rId14"/>
    <p:sldId id="272" r:id="rId15"/>
    <p:sldId id="303" r:id="rId16"/>
    <p:sldId id="275" r:id="rId17"/>
    <p:sldId id="276" r:id="rId18"/>
    <p:sldId id="277" r:id="rId19"/>
    <p:sldId id="278" r:id="rId20"/>
    <p:sldId id="281" r:id="rId21"/>
    <p:sldId id="283" r:id="rId22"/>
    <p:sldId id="290" r:id="rId23"/>
    <p:sldId id="291" r:id="rId24"/>
    <p:sldId id="292" r:id="rId25"/>
    <p:sldId id="304" r:id="rId26"/>
    <p:sldId id="293" r:id="rId27"/>
    <p:sldId id="294" r:id="rId28"/>
    <p:sldId id="305" r:id="rId29"/>
    <p:sldId id="297"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615"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014C3A8-FDF1-41A2-A6E5-5BBC58494D1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59395" name="Rectangle 3">
            <a:extLst>
              <a:ext uri="{FF2B5EF4-FFF2-40B4-BE49-F238E27FC236}">
                <a16:creationId xmlns:a16="http://schemas.microsoft.com/office/drawing/2014/main" id="{42869E61-68B6-443E-834A-00DA4AA72D6F}"/>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59396" name="Rectangle 4">
            <a:extLst>
              <a:ext uri="{FF2B5EF4-FFF2-40B4-BE49-F238E27FC236}">
                <a16:creationId xmlns:a16="http://schemas.microsoft.com/office/drawing/2014/main" id="{3A6AFED6-F58A-475C-9345-3E597C673BF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59397" name="Rectangle 5">
            <a:extLst>
              <a:ext uri="{FF2B5EF4-FFF2-40B4-BE49-F238E27FC236}">
                <a16:creationId xmlns:a16="http://schemas.microsoft.com/office/drawing/2014/main" id="{E37BDA9A-2A69-46FD-8F9F-778C36D87FF4}"/>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C0735768-507C-4C54-97AD-633FE868429B}"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C7621B3-9186-48FE-BD5C-3DDEEA2022E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58371" name="Rectangle 3">
            <a:extLst>
              <a:ext uri="{FF2B5EF4-FFF2-40B4-BE49-F238E27FC236}">
                <a16:creationId xmlns:a16="http://schemas.microsoft.com/office/drawing/2014/main" id="{AE3C7A0E-1670-4A9F-B711-A160F9D4B85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58372" name="Rectangle 4">
            <a:extLst>
              <a:ext uri="{FF2B5EF4-FFF2-40B4-BE49-F238E27FC236}">
                <a16:creationId xmlns:a16="http://schemas.microsoft.com/office/drawing/2014/main" id="{34A8C563-8AAB-4FC6-920F-F4A422C6014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3" name="Rectangle 5">
            <a:extLst>
              <a:ext uri="{FF2B5EF4-FFF2-40B4-BE49-F238E27FC236}">
                <a16:creationId xmlns:a16="http://schemas.microsoft.com/office/drawing/2014/main" id="{21970A5C-E1A5-41BA-92ED-26F84FDDD33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8374" name="Rectangle 6">
            <a:extLst>
              <a:ext uri="{FF2B5EF4-FFF2-40B4-BE49-F238E27FC236}">
                <a16:creationId xmlns:a16="http://schemas.microsoft.com/office/drawing/2014/main" id="{07247DB8-6951-4EDE-9707-6663FCD2C75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58375" name="Rectangle 7">
            <a:extLst>
              <a:ext uri="{FF2B5EF4-FFF2-40B4-BE49-F238E27FC236}">
                <a16:creationId xmlns:a16="http://schemas.microsoft.com/office/drawing/2014/main" id="{F99EC80B-3A80-4F2A-A9DF-D50DB876446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4FE0B106-2E1E-4C26-A365-27BB17F8F2A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47F942-65FD-4F09-84F2-D275B634AF11}"/>
              </a:ext>
            </a:extLst>
          </p:cNvPr>
          <p:cNvSpPr>
            <a:spLocks noGrp="1" noChangeArrowheads="1"/>
          </p:cNvSpPr>
          <p:nvPr>
            <p:ph type="sldNum" sz="quarter" idx="5"/>
          </p:nvPr>
        </p:nvSpPr>
        <p:spPr>
          <a:ln/>
        </p:spPr>
        <p:txBody>
          <a:bodyPr/>
          <a:lstStyle/>
          <a:p>
            <a:fld id="{DE72BA5A-5338-4DD5-8C01-1385E65A1E7D}" type="slidenum">
              <a:rPr lang="en-US" altLang="en-US"/>
              <a:pPr/>
              <a:t>1</a:t>
            </a:fld>
            <a:endParaRPr lang="en-US" altLang="en-US"/>
          </a:p>
        </p:txBody>
      </p:sp>
      <p:sp>
        <p:nvSpPr>
          <p:cNvPr id="60418" name="Rectangle 2">
            <a:extLst>
              <a:ext uri="{FF2B5EF4-FFF2-40B4-BE49-F238E27FC236}">
                <a16:creationId xmlns:a16="http://schemas.microsoft.com/office/drawing/2014/main" id="{FAD13672-D5A3-4E95-A650-77951E6863B7}"/>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AC62E231-73E2-464D-B691-93FAD1A455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BC65C7-2334-4D60-A201-730F84C24EB5}"/>
              </a:ext>
            </a:extLst>
          </p:cNvPr>
          <p:cNvSpPr>
            <a:spLocks noGrp="1" noChangeArrowheads="1"/>
          </p:cNvSpPr>
          <p:nvPr>
            <p:ph type="sldNum" sz="quarter" idx="5"/>
          </p:nvPr>
        </p:nvSpPr>
        <p:spPr>
          <a:ln/>
        </p:spPr>
        <p:txBody>
          <a:bodyPr/>
          <a:lstStyle/>
          <a:p>
            <a:fld id="{56663806-B5FB-4F45-92F3-0C6F090F3C96}" type="slidenum">
              <a:rPr lang="en-US" altLang="en-US"/>
              <a:pPr/>
              <a:t>10</a:t>
            </a:fld>
            <a:endParaRPr lang="en-US" altLang="en-US"/>
          </a:p>
        </p:txBody>
      </p:sp>
      <p:sp>
        <p:nvSpPr>
          <p:cNvPr id="156674" name="Rectangle 2">
            <a:extLst>
              <a:ext uri="{FF2B5EF4-FFF2-40B4-BE49-F238E27FC236}">
                <a16:creationId xmlns:a16="http://schemas.microsoft.com/office/drawing/2014/main" id="{EA9072A6-4E6A-44A6-8DF9-4523213B887E}"/>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821D8B53-CE61-491A-83BA-A6C1A79DB4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7A8C0C-CD17-47BE-98F4-7F45AD7DC9AA}"/>
              </a:ext>
            </a:extLst>
          </p:cNvPr>
          <p:cNvSpPr>
            <a:spLocks noGrp="1" noChangeArrowheads="1"/>
          </p:cNvSpPr>
          <p:nvPr>
            <p:ph type="sldNum" sz="quarter" idx="5"/>
          </p:nvPr>
        </p:nvSpPr>
        <p:spPr>
          <a:ln/>
        </p:spPr>
        <p:txBody>
          <a:bodyPr/>
          <a:lstStyle/>
          <a:p>
            <a:fld id="{643B31D5-8FE8-4B66-A884-0AE81200EA5F}" type="slidenum">
              <a:rPr lang="en-US" altLang="en-US"/>
              <a:pPr/>
              <a:t>11</a:t>
            </a:fld>
            <a:endParaRPr lang="en-US" altLang="en-US"/>
          </a:p>
        </p:txBody>
      </p:sp>
      <p:sp>
        <p:nvSpPr>
          <p:cNvPr id="157698" name="Rectangle 2">
            <a:extLst>
              <a:ext uri="{FF2B5EF4-FFF2-40B4-BE49-F238E27FC236}">
                <a16:creationId xmlns:a16="http://schemas.microsoft.com/office/drawing/2014/main" id="{194C987A-AA53-48B8-8C64-B27EA19EC59E}"/>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A9F64A7C-6997-4434-ADDF-D2252E46A6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8F0D52-4E78-4674-8AD5-447B0C806358}"/>
              </a:ext>
            </a:extLst>
          </p:cNvPr>
          <p:cNvSpPr>
            <a:spLocks noGrp="1" noChangeArrowheads="1"/>
          </p:cNvSpPr>
          <p:nvPr>
            <p:ph type="sldNum" sz="quarter" idx="5"/>
          </p:nvPr>
        </p:nvSpPr>
        <p:spPr>
          <a:ln/>
        </p:spPr>
        <p:txBody>
          <a:bodyPr/>
          <a:lstStyle/>
          <a:p>
            <a:fld id="{7AFEDB48-B2C5-4ED8-BB8D-E58C9131B4F4}" type="slidenum">
              <a:rPr lang="en-US" altLang="en-US"/>
              <a:pPr/>
              <a:t>12</a:t>
            </a:fld>
            <a:endParaRPr lang="en-US" altLang="en-US"/>
          </a:p>
        </p:txBody>
      </p:sp>
      <p:sp>
        <p:nvSpPr>
          <p:cNvPr id="158722" name="Rectangle 2">
            <a:extLst>
              <a:ext uri="{FF2B5EF4-FFF2-40B4-BE49-F238E27FC236}">
                <a16:creationId xmlns:a16="http://schemas.microsoft.com/office/drawing/2014/main" id="{8EBA8734-2996-4F26-B654-59C162CA2C44}"/>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A75C3E88-CD55-4DED-89E2-0CCF43AD0C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26B2386-8A83-4D36-8448-5D275F89AAD8}"/>
              </a:ext>
            </a:extLst>
          </p:cNvPr>
          <p:cNvSpPr>
            <a:spLocks noGrp="1" noChangeArrowheads="1"/>
          </p:cNvSpPr>
          <p:nvPr>
            <p:ph type="sldNum" sz="quarter" idx="5"/>
          </p:nvPr>
        </p:nvSpPr>
        <p:spPr>
          <a:ln/>
        </p:spPr>
        <p:txBody>
          <a:bodyPr/>
          <a:lstStyle/>
          <a:p>
            <a:fld id="{AE581B7F-F3F6-4796-A95E-84DFF0F3097B}" type="slidenum">
              <a:rPr lang="en-US" altLang="en-US"/>
              <a:pPr/>
              <a:t>13</a:t>
            </a:fld>
            <a:endParaRPr lang="en-US" altLang="en-US"/>
          </a:p>
        </p:txBody>
      </p:sp>
      <p:sp>
        <p:nvSpPr>
          <p:cNvPr id="159746" name="Rectangle 2">
            <a:extLst>
              <a:ext uri="{FF2B5EF4-FFF2-40B4-BE49-F238E27FC236}">
                <a16:creationId xmlns:a16="http://schemas.microsoft.com/office/drawing/2014/main" id="{5CBD4B03-9519-4A58-8FCF-99608712570A}"/>
              </a:ext>
            </a:extLst>
          </p:cNvPr>
          <p:cNvSpPr>
            <a:spLocks noGrp="1" noRot="1" noChangeAspect="1" noChangeArrowheads="1" noTextEdit="1"/>
          </p:cNvSpPr>
          <p:nvPr>
            <p:ph type="sldImg"/>
          </p:nvPr>
        </p:nvSpPr>
        <p:spPr>
          <a:ln/>
        </p:spPr>
      </p:sp>
      <p:sp>
        <p:nvSpPr>
          <p:cNvPr id="159747" name="Rectangle 3">
            <a:extLst>
              <a:ext uri="{FF2B5EF4-FFF2-40B4-BE49-F238E27FC236}">
                <a16:creationId xmlns:a16="http://schemas.microsoft.com/office/drawing/2014/main" id="{267AD63C-7FC3-454C-985E-75A20C590A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0B8233-86B7-4916-83B1-B5C0E0093037}"/>
              </a:ext>
            </a:extLst>
          </p:cNvPr>
          <p:cNvSpPr>
            <a:spLocks noGrp="1" noChangeArrowheads="1"/>
          </p:cNvSpPr>
          <p:nvPr>
            <p:ph type="sldNum" sz="quarter" idx="5"/>
          </p:nvPr>
        </p:nvSpPr>
        <p:spPr>
          <a:ln/>
        </p:spPr>
        <p:txBody>
          <a:bodyPr/>
          <a:lstStyle/>
          <a:p>
            <a:fld id="{876EFDAD-C279-45DF-B842-855521BFC9DB}" type="slidenum">
              <a:rPr lang="en-US" altLang="en-US"/>
              <a:pPr/>
              <a:t>14</a:t>
            </a:fld>
            <a:endParaRPr lang="en-US" altLang="en-US"/>
          </a:p>
        </p:txBody>
      </p:sp>
      <p:sp>
        <p:nvSpPr>
          <p:cNvPr id="160770" name="Rectangle 2">
            <a:extLst>
              <a:ext uri="{FF2B5EF4-FFF2-40B4-BE49-F238E27FC236}">
                <a16:creationId xmlns:a16="http://schemas.microsoft.com/office/drawing/2014/main" id="{BB0DA0BB-9AFA-446E-8F10-401AF6A5B28D}"/>
              </a:ext>
            </a:extLst>
          </p:cNvPr>
          <p:cNvSpPr>
            <a:spLocks noGrp="1" noRot="1" noChangeAspect="1" noChangeArrowheads="1" noTextEdit="1"/>
          </p:cNvSpPr>
          <p:nvPr>
            <p:ph type="sldImg"/>
          </p:nvPr>
        </p:nvSpPr>
        <p:spPr>
          <a:ln/>
        </p:spPr>
      </p:sp>
      <p:sp>
        <p:nvSpPr>
          <p:cNvPr id="160771" name="Rectangle 3">
            <a:extLst>
              <a:ext uri="{FF2B5EF4-FFF2-40B4-BE49-F238E27FC236}">
                <a16:creationId xmlns:a16="http://schemas.microsoft.com/office/drawing/2014/main" id="{D3EC3F98-EB36-408C-91C8-D3176696BA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9FC7B6-1FD4-4F97-867C-3B1FAD7FA409}"/>
              </a:ext>
            </a:extLst>
          </p:cNvPr>
          <p:cNvSpPr>
            <a:spLocks noGrp="1" noChangeArrowheads="1"/>
          </p:cNvSpPr>
          <p:nvPr>
            <p:ph type="sldNum" sz="quarter" idx="5"/>
          </p:nvPr>
        </p:nvSpPr>
        <p:spPr>
          <a:ln/>
        </p:spPr>
        <p:txBody>
          <a:bodyPr/>
          <a:lstStyle/>
          <a:p>
            <a:fld id="{09C66CEA-156C-468C-8B13-42DFDFC3BBC4}" type="slidenum">
              <a:rPr lang="en-US" altLang="en-US"/>
              <a:pPr/>
              <a:t>15</a:t>
            </a:fld>
            <a:endParaRPr lang="en-US" altLang="en-US"/>
          </a:p>
        </p:txBody>
      </p:sp>
      <p:sp>
        <p:nvSpPr>
          <p:cNvPr id="199682" name="Rectangle 2">
            <a:extLst>
              <a:ext uri="{FF2B5EF4-FFF2-40B4-BE49-F238E27FC236}">
                <a16:creationId xmlns:a16="http://schemas.microsoft.com/office/drawing/2014/main" id="{8A402EA7-1CD7-4BFE-9B9B-3A65FC365887}"/>
              </a:ext>
            </a:extLst>
          </p:cNvPr>
          <p:cNvSpPr>
            <a:spLocks noGrp="1" noRot="1" noChangeAspect="1" noChangeArrowheads="1" noTextEdit="1"/>
          </p:cNvSpPr>
          <p:nvPr>
            <p:ph type="sldImg"/>
          </p:nvPr>
        </p:nvSpPr>
        <p:spPr>
          <a:ln/>
        </p:spPr>
      </p:sp>
      <p:sp>
        <p:nvSpPr>
          <p:cNvPr id="199683" name="Rectangle 3">
            <a:extLst>
              <a:ext uri="{FF2B5EF4-FFF2-40B4-BE49-F238E27FC236}">
                <a16:creationId xmlns:a16="http://schemas.microsoft.com/office/drawing/2014/main" id="{38297AE0-EE10-42C8-9BDC-70D990E79A1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49A41E-2153-43CC-980E-F876C03A382C}"/>
              </a:ext>
            </a:extLst>
          </p:cNvPr>
          <p:cNvSpPr>
            <a:spLocks noGrp="1" noChangeArrowheads="1"/>
          </p:cNvSpPr>
          <p:nvPr>
            <p:ph type="sldNum" sz="quarter" idx="5"/>
          </p:nvPr>
        </p:nvSpPr>
        <p:spPr>
          <a:ln/>
        </p:spPr>
        <p:txBody>
          <a:bodyPr/>
          <a:lstStyle/>
          <a:p>
            <a:fld id="{60EC0018-B5D0-49C4-9116-8E0C07F68BEE}" type="slidenum">
              <a:rPr lang="en-US" altLang="en-US"/>
              <a:pPr/>
              <a:t>16</a:t>
            </a:fld>
            <a:endParaRPr lang="en-US" altLang="en-US"/>
          </a:p>
        </p:txBody>
      </p:sp>
      <p:sp>
        <p:nvSpPr>
          <p:cNvPr id="163842" name="Rectangle 2">
            <a:extLst>
              <a:ext uri="{FF2B5EF4-FFF2-40B4-BE49-F238E27FC236}">
                <a16:creationId xmlns:a16="http://schemas.microsoft.com/office/drawing/2014/main" id="{B7681DB0-F2ED-48E6-A250-479836942E27}"/>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5AEABC83-DE79-4A4C-B857-91341D248B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BA93A8-B180-485D-BF54-4DBD14CD7DBD}"/>
              </a:ext>
            </a:extLst>
          </p:cNvPr>
          <p:cNvSpPr>
            <a:spLocks noGrp="1" noChangeArrowheads="1"/>
          </p:cNvSpPr>
          <p:nvPr>
            <p:ph type="sldNum" sz="quarter" idx="5"/>
          </p:nvPr>
        </p:nvSpPr>
        <p:spPr>
          <a:ln/>
        </p:spPr>
        <p:txBody>
          <a:bodyPr/>
          <a:lstStyle/>
          <a:p>
            <a:fld id="{AACC5E39-27FD-48BD-9D0A-0CD9660E0229}" type="slidenum">
              <a:rPr lang="en-US" altLang="en-US"/>
              <a:pPr/>
              <a:t>17</a:t>
            </a:fld>
            <a:endParaRPr lang="en-US" altLang="en-US"/>
          </a:p>
        </p:txBody>
      </p:sp>
      <p:sp>
        <p:nvSpPr>
          <p:cNvPr id="164866" name="Rectangle 2">
            <a:extLst>
              <a:ext uri="{FF2B5EF4-FFF2-40B4-BE49-F238E27FC236}">
                <a16:creationId xmlns:a16="http://schemas.microsoft.com/office/drawing/2014/main" id="{3695AA40-5A3D-44F7-87DA-86F6D14C0888}"/>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7DF4EBFC-A60C-4780-9F45-E9A1882210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7F3C51-6BB8-47D5-9CAA-159D0103F34E}"/>
              </a:ext>
            </a:extLst>
          </p:cNvPr>
          <p:cNvSpPr>
            <a:spLocks noGrp="1" noChangeArrowheads="1"/>
          </p:cNvSpPr>
          <p:nvPr>
            <p:ph type="sldNum" sz="quarter" idx="5"/>
          </p:nvPr>
        </p:nvSpPr>
        <p:spPr>
          <a:ln/>
        </p:spPr>
        <p:txBody>
          <a:bodyPr/>
          <a:lstStyle/>
          <a:p>
            <a:fld id="{3F1A1C8E-F355-413F-957C-E8242D851200}" type="slidenum">
              <a:rPr lang="en-US" altLang="en-US"/>
              <a:pPr/>
              <a:t>18</a:t>
            </a:fld>
            <a:endParaRPr lang="en-US" altLang="en-US"/>
          </a:p>
        </p:txBody>
      </p:sp>
      <p:sp>
        <p:nvSpPr>
          <p:cNvPr id="165890" name="Rectangle 2">
            <a:extLst>
              <a:ext uri="{FF2B5EF4-FFF2-40B4-BE49-F238E27FC236}">
                <a16:creationId xmlns:a16="http://schemas.microsoft.com/office/drawing/2014/main" id="{1BC02E25-0606-4DE5-95A6-906A158A8870}"/>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1B6653BA-D07C-4C63-9034-7775D36295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84644E-1F14-4E07-AF1C-C5061B857242}"/>
              </a:ext>
            </a:extLst>
          </p:cNvPr>
          <p:cNvSpPr>
            <a:spLocks noGrp="1" noChangeArrowheads="1"/>
          </p:cNvSpPr>
          <p:nvPr>
            <p:ph type="sldNum" sz="quarter" idx="5"/>
          </p:nvPr>
        </p:nvSpPr>
        <p:spPr>
          <a:ln/>
        </p:spPr>
        <p:txBody>
          <a:bodyPr/>
          <a:lstStyle/>
          <a:p>
            <a:fld id="{DC768D2F-55FF-40B8-9E33-ABCAEFF00438}" type="slidenum">
              <a:rPr lang="en-US" altLang="en-US"/>
              <a:pPr/>
              <a:t>19</a:t>
            </a:fld>
            <a:endParaRPr lang="en-US" altLang="en-US"/>
          </a:p>
        </p:txBody>
      </p:sp>
      <p:sp>
        <p:nvSpPr>
          <p:cNvPr id="166914" name="Rectangle 2">
            <a:extLst>
              <a:ext uri="{FF2B5EF4-FFF2-40B4-BE49-F238E27FC236}">
                <a16:creationId xmlns:a16="http://schemas.microsoft.com/office/drawing/2014/main" id="{87AF4B7F-3DD7-4C44-B33F-6387BD4C8D7D}"/>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id="{39AED486-7673-4F45-9349-27C460114B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C427F3-C21A-4287-B2CD-976501694E44}"/>
              </a:ext>
            </a:extLst>
          </p:cNvPr>
          <p:cNvSpPr>
            <a:spLocks noGrp="1" noChangeArrowheads="1"/>
          </p:cNvSpPr>
          <p:nvPr>
            <p:ph type="sldNum" sz="quarter" idx="5"/>
          </p:nvPr>
        </p:nvSpPr>
        <p:spPr>
          <a:ln/>
        </p:spPr>
        <p:txBody>
          <a:bodyPr/>
          <a:lstStyle/>
          <a:p>
            <a:fld id="{2B747621-9D7E-43A6-80BE-32422DD690E2}" type="slidenum">
              <a:rPr lang="en-US" altLang="en-US"/>
              <a:pPr/>
              <a:t>2</a:t>
            </a:fld>
            <a:endParaRPr lang="en-US" altLang="en-US"/>
          </a:p>
        </p:txBody>
      </p:sp>
      <p:sp>
        <p:nvSpPr>
          <p:cNvPr id="193538" name="Rectangle 2">
            <a:extLst>
              <a:ext uri="{FF2B5EF4-FFF2-40B4-BE49-F238E27FC236}">
                <a16:creationId xmlns:a16="http://schemas.microsoft.com/office/drawing/2014/main" id="{FC7BD5D7-A236-4C74-984C-B563F8B83147}"/>
              </a:ext>
            </a:extLst>
          </p:cNvPr>
          <p:cNvSpPr>
            <a:spLocks noGrp="1" noRot="1" noChangeAspect="1" noChangeArrowheads="1" noTextEdit="1"/>
          </p:cNvSpPr>
          <p:nvPr>
            <p:ph type="sldImg"/>
          </p:nvPr>
        </p:nvSpPr>
        <p:spPr>
          <a:ln/>
        </p:spPr>
      </p:sp>
      <p:sp>
        <p:nvSpPr>
          <p:cNvPr id="193539" name="Rectangle 3">
            <a:extLst>
              <a:ext uri="{FF2B5EF4-FFF2-40B4-BE49-F238E27FC236}">
                <a16:creationId xmlns:a16="http://schemas.microsoft.com/office/drawing/2014/main" id="{380CF815-D709-4788-8B0F-DBBC758BF1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C85873-9F79-42CE-B029-8489080C9E19}"/>
              </a:ext>
            </a:extLst>
          </p:cNvPr>
          <p:cNvSpPr>
            <a:spLocks noGrp="1" noChangeArrowheads="1"/>
          </p:cNvSpPr>
          <p:nvPr>
            <p:ph type="sldNum" sz="quarter" idx="5"/>
          </p:nvPr>
        </p:nvSpPr>
        <p:spPr>
          <a:ln/>
        </p:spPr>
        <p:txBody>
          <a:bodyPr/>
          <a:lstStyle/>
          <a:p>
            <a:fld id="{CF3A4EC4-6C1E-41FF-BC73-7C4E5567CB1B}" type="slidenum">
              <a:rPr lang="en-US" altLang="en-US"/>
              <a:pPr/>
              <a:t>20</a:t>
            </a:fld>
            <a:endParaRPr lang="en-US" altLang="en-US"/>
          </a:p>
        </p:txBody>
      </p:sp>
      <p:sp>
        <p:nvSpPr>
          <p:cNvPr id="169986" name="Rectangle 2">
            <a:extLst>
              <a:ext uri="{FF2B5EF4-FFF2-40B4-BE49-F238E27FC236}">
                <a16:creationId xmlns:a16="http://schemas.microsoft.com/office/drawing/2014/main" id="{0098C056-ED7B-49AA-8339-B8581179A198}"/>
              </a:ext>
            </a:extLst>
          </p:cNvPr>
          <p:cNvSpPr>
            <a:spLocks noGrp="1" noRot="1" noChangeAspect="1" noChangeArrowheads="1" noTextEdit="1"/>
          </p:cNvSpPr>
          <p:nvPr>
            <p:ph type="sldImg"/>
          </p:nvPr>
        </p:nvSpPr>
        <p:spPr>
          <a:ln/>
        </p:spPr>
      </p:sp>
      <p:sp>
        <p:nvSpPr>
          <p:cNvPr id="169987" name="Rectangle 3">
            <a:extLst>
              <a:ext uri="{FF2B5EF4-FFF2-40B4-BE49-F238E27FC236}">
                <a16:creationId xmlns:a16="http://schemas.microsoft.com/office/drawing/2014/main" id="{439E0D68-4B34-4899-BEE1-957E2FFB923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15854F-6153-49B3-9749-38DA68FE2768}"/>
              </a:ext>
            </a:extLst>
          </p:cNvPr>
          <p:cNvSpPr>
            <a:spLocks noGrp="1" noChangeArrowheads="1"/>
          </p:cNvSpPr>
          <p:nvPr>
            <p:ph type="sldNum" sz="quarter" idx="5"/>
          </p:nvPr>
        </p:nvSpPr>
        <p:spPr>
          <a:ln/>
        </p:spPr>
        <p:txBody>
          <a:bodyPr/>
          <a:lstStyle/>
          <a:p>
            <a:fld id="{848E7C7B-7D1B-49FF-95A5-DDFEAAD2BCE1}" type="slidenum">
              <a:rPr lang="en-US" altLang="en-US"/>
              <a:pPr/>
              <a:t>21</a:t>
            </a:fld>
            <a:endParaRPr lang="en-US" altLang="en-US"/>
          </a:p>
        </p:txBody>
      </p:sp>
      <p:sp>
        <p:nvSpPr>
          <p:cNvPr id="172034" name="Rectangle 2">
            <a:extLst>
              <a:ext uri="{FF2B5EF4-FFF2-40B4-BE49-F238E27FC236}">
                <a16:creationId xmlns:a16="http://schemas.microsoft.com/office/drawing/2014/main" id="{F759E578-79BB-4F5C-BAE3-39C262F879CB}"/>
              </a:ext>
            </a:extLst>
          </p:cNvPr>
          <p:cNvSpPr>
            <a:spLocks noGrp="1" noRot="1" noChangeAspect="1" noChangeArrowheads="1" noTextEdit="1"/>
          </p:cNvSpPr>
          <p:nvPr>
            <p:ph type="sldImg"/>
          </p:nvPr>
        </p:nvSpPr>
        <p:spPr>
          <a:ln/>
        </p:spPr>
      </p:sp>
      <p:sp>
        <p:nvSpPr>
          <p:cNvPr id="172035" name="Rectangle 3">
            <a:extLst>
              <a:ext uri="{FF2B5EF4-FFF2-40B4-BE49-F238E27FC236}">
                <a16:creationId xmlns:a16="http://schemas.microsoft.com/office/drawing/2014/main" id="{E8F50D5A-D829-43CB-B21B-00C3837DB3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6A34E5-10E4-467F-973E-420F0EF2552B}"/>
              </a:ext>
            </a:extLst>
          </p:cNvPr>
          <p:cNvSpPr>
            <a:spLocks noGrp="1" noChangeArrowheads="1"/>
          </p:cNvSpPr>
          <p:nvPr>
            <p:ph type="sldNum" sz="quarter" idx="5"/>
          </p:nvPr>
        </p:nvSpPr>
        <p:spPr>
          <a:ln/>
        </p:spPr>
        <p:txBody>
          <a:bodyPr/>
          <a:lstStyle/>
          <a:p>
            <a:fld id="{5D8A4DA8-699A-4D0C-8D00-9E4B28508744}" type="slidenum">
              <a:rPr lang="en-US" altLang="en-US"/>
              <a:pPr/>
              <a:t>22</a:t>
            </a:fld>
            <a:endParaRPr lang="en-US" altLang="en-US"/>
          </a:p>
        </p:txBody>
      </p:sp>
      <p:sp>
        <p:nvSpPr>
          <p:cNvPr id="179202" name="Rectangle 2">
            <a:extLst>
              <a:ext uri="{FF2B5EF4-FFF2-40B4-BE49-F238E27FC236}">
                <a16:creationId xmlns:a16="http://schemas.microsoft.com/office/drawing/2014/main" id="{7501FBA2-D678-4AA9-BDCE-16D1C4B4E649}"/>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A800AF16-3A2E-4C07-92A5-D984700364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EF56B0-C2D5-4953-8A90-F87F72CC8E56}"/>
              </a:ext>
            </a:extLst>
          </p:cNvPr>
          <p:cNvSpPr>
            <a:spLocks noGrp="1" noChangeArrowheads="1"/>
          </p:cNvSpPr>
          <p:nvPr>
            <p:ph type="sldNum" sz="quarter" idx="5"/>
          </p:nvPr>
        </p:nvSpPr>
        <p:spPr>
          <a:ln/>
        </p:spPr>
        <p:txBody>
          <a:bodyPr/>
          <a:lstStyle/>
          <a:p>
            <a:fld id="{368B8B3B-7855-45D5-9451-A79A0B5943C7}" type="slidenum">
              <a:rPr lang="en-US" altLang="en-US"/>
              <a:pPr/>
              <a:t>23</a:t>
            </a:fld>
            <a:endParaRPr lang="en-US" altLang="en-US"/>
          </a:p>
        </p:txBody>
      </p:sp>
      <p:sp>
        <p:nvSpPr>
          <p:cNvPr id="180226" name="Rectangle 2">
            <a:extLst>
              <a:ext uri="{FF2B5EF4-FFF2-40B4-BE49-F238E27FC236}">
                <a16:creationId xmlns:a16="http://schemas.microsoft.com/office/drawing/2014/main" id="{5983D23E-0DD3-4745-8AA4-8E8C1AE2483B}"/>
              </a:ext>
            </a:extLst>
          </p:cNvPr>
          <p:cNvSpPr>
            <a:spLocks noGrp="1" noRot="1" noChangeAspect="1" noChangeArrowheads="1" noTextEdit="1"/>
          </p:cNvSpPr>
          <p:nvPr>
            <p:ph type="sldImg"/>
          </p:nvPr>
        </p:nvSpPr>
        <p:spPr>
          <a:ln/>
        </p:spPr>
      </p:sp>
      <p:sp>
        <p:nvSpPr>
          <p:cNvPr id="180227" name="Rectangle 3">
            <a:extLst>
              <a:ext uri="{FF2B5EF4-FFF2-40B4-BE49-F238E27FC236}">
                <a16:creationId xmlns:a16="http://schemas.microsoft.com/office/drawing/2014/main" id="{5039E580-73B1-460C-BC65-9075876BCC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2817227-43B8-48B9-8EAB-02FC915B6A0A}"/>
              </a:ext>
            </a:extLst>
          </p:cNvPr>
          <p:cNvSpPr>
            <a:spLocks noGrp="1" noChangeArrowheads="1"/>
          </p:cNvSpPr>
          <p:nvPr>
            <p:ph type="sldNum" sz="quarter" idx="5"/>
          </p:nvPr>
        </p:nvSpPr>
        <p:spPr>
          <a:ln/>
        </p:spPr>
        <p:txBody>
          <a:bodyPr/>
          <a:lstStyle/>
          <a:p>
            <a:fld id="{1821D274-B2AD-4A08-82E5-13F7B049538D}" type="slidenum">
              <a:rPr lang="en-US" altLang="en-US"/>
              <a:pPr/>
              <a:t>24</a:t>
            </a:fld>
            <a:endParaRPr lang="en-US" altLang="en-US"/>
          </a:p>
        </p:txBody>
      </p:sp>
      <p:sp>
        <p:nvSpPr>
          <p:cNvPr id="181250" name="Rectangle 2">
            <a:extLst>
              <a:ext uri="{FF2B5EF4-FFF2-40B4-BE49-F238E27FC236}">
                <a16:creationId xmlns:a16="http://schemas.microsoft.com/office/drawing/2014/main" id="{8A367E3F-1092-4E1A-A30D-8B86114E85EA}"/>
              </a:ext>
            </a:extLst>
          </p:cNvPr>
          <p:cNvSpPr>
            <a:spLocks noGrp="1" noRot="1" noChangeAspect="1" noChangeArrowheads="1" noTextEdit="1"/>
          </p:cNvSpPr>
          <p:nvPr>
            <p:ph type="sldImg"/>
          </p:nvPr>
        </p:nvSpPr>
        <p:spPr>
          <a:ln/>
        </p:spPr>
      </p:sp>
      <p:sp>
        <p:nvSpPr>
          <p:cNvPr id="181251" name="Rectangle 3">
            <a:extLst>
              <a:ext uri="{FF2B5EF4-FFF2-40B4-BE49-F238E27FC236}">
                <a16:creationId xmlns:a16="http://schemas.microsoft.com/office/drawing/2014/main" id="{0EF91764-8029-4FE8-9813-77779DF7E28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3D7166-E3B5-45E1-8D23-67B3DA47EC68}"/>
              </a:ext>
            </a:extLst>
          </p:cNvPr>
          <p:cNvSpPr>
            <a:spLocks noGrp="1" noChangeArrowheads="1"/>
          </p:cNvSpPr>
          <p:nvPr>
            <p:ph type="sldNum" sz="quarter" idx="5"/>
          </p:nvPr>
        </p:nvSpPr>
        <p:spPr>
          <a:ln/>
        </p:spPr>
        <p:txBody>
          <a:bodyPr/>
          <a:lstStyle/>
          <a:p>
            <a:fld id="{87F19A8D-E137-479D-97C8-105E9C0310FB}" type="slidenum">
              <a:rPr lang="en-US" altLang="en-US"/>
              <a:pPr/>
              <a:t>25</a:t>
            </a:fld>
            <a:endParaRPr lang="en-US" altLang="en-US"/>
          </a:p>
        </p:txBody>
      </p:sp>
      <p:sp>
        <p:nvSpPr>
          <p:cNvPr id="204802" name="Rectangle 2">
            <a:extLst>
              <a:ext uri="{FF2B5EF4-FFF2-40B4-BE49-F238E27FC236}">
                <a16:creationId xmlns:a16="http://schemas.microsoft.com/office/drawing/2014/main" id="{6DD59E00-3278-47C3-A884-427AAA82A1D6}"/>
              </a:ext>
            </a:extLst>
          </p:cNvPr>
          <p:cNvSpPr>
            <a:spLocks noGrp="1" noRot="1" noChangeAspect="1" noChangeArrowheads="1" noTextEdit="1"/>
          </p:cNvSpPr>
          <p:nvPr>
            <p:ph type="sldImg"/>
          </p:nvPr>
        </p:nvSpPr>
        <p:spPr>
          <a:ln/>
        </p:spPr>
      </p:sp>
      <p:sp>
        <p:nvSpPr>
          <p:cNvPr id="204803" name="Rectangle 3">
            <a:extLst>
              <a:ext uri="{FF2B5EF4-FFF2-40B4-BE49-F238E27FC236}">
                <a16:creationId xmlns:a16="http://schemas.microsoft.com/office/drawing/2014/main" id="{5A042B41-C8C6-4693-B85C-5616C672C6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690801-BB19-4775-80F3-2301FD2C9D58}"/>
              </a:ext>
            </a:extLst>
          </p:cNvPr>
          <p:cNvSpPr>
            <a:spLocks noGrp="1" noChangeArrowheads="1"/>
          </p:cNvSpPr>
          <p:nvPr>
            <p:ph type="sldNum" sz="quarter" idx="5"/>
          </p:nvPr>
        </p:nvSpPr>
        <p:spPr>
          <a:ln/>
        </p:spPr>
        <p:txBody>
          <a:bodyPr/>
          <a:lstStyle/>
          <a:p>
            <a:fld id="{E7D3F4BA-CF46-4EB8-BDF5-5CCBAEC20772}" type="slidenum">
              <a:rPr lang="en-US" altLang="en-US"/>
              <a:pPr/>
              <a:t>26</a:t>
            </a:fld>
            <a:endParaRPr lang="en-US" altLang="en-US"/>
          </a:p>
        </p:txBody>
      </p:sp>
      <p:sp>
        <p:nvSpPr>
          <p:cNvPr id="182274" name="Rectangle 2">
            <a:extLst>
              <a:ext uri="{FF2B5EF4-FFF2-40B4-BE49-F238E27FC236}">
                <a16:creationId xmlns:a16="http://schemas.microsoft.com/office/drawing/2014/main" id="{875CEAD2-8F17-4D4B-A5F8-CFDB82CFDA8C}"/>
              </a:ext>
            </a:extLst>
          </p:cNvPr>
          <p:cNvSpPr>
            <a:spLocks noGrp="1" noRot="1" noChangeAspect="1" noChangeArrowheads="1" noTextEdit="1"/>
          </p:cNvSpPr>
          <p:nvPr>
            <p:ph type="sldImg"/>
          </p:nvPr>
        </p:nvSpPr>
        <p:spPr>
          <a:ln/>
        </p:spPr>
      </p:sp>
      <p:sp>
        <p:nvSpPr>
          <p:cNvPr id="182275" name="Rectangle 3">
            <a:extLst>
              <a:ext uri="{FF2B5EF4-FFF2-40B4-BE49-F238E27FC236}">
                <a16:creationId xmlns:a16="http://schemas.microsoft.com/office/drawing/2014/main" id="{CCA5A5E6-0C3B-40FD-B9D5-B62FAA81BE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22F65D-C073-4EC8-9EFF-75E9CD26DAC7}"/>
              </a:ext>
            </a:extLst>
          </p:cNvPr>
          <p:cNvSpPr>
            <a:spLocks noGrp="1" noChangeArrowheads="1"/>
          </p:cNvSpPr>
          <p:nvPr>
            <p:ph type="sldNum" sz="quarter" idx="5"/>
          </p:nvPr>
        </p:nvSpPr>
        <p:spPr>
          <a:ln/>
        </p:spPr>
        <p:txBody>
          <a:bodyPr/>
          <a:lstStyle/>
          <a:p>
            <a:fld id="{EAE4409D-20C8-45A4-A4A4-E21254FAF68B}" type="slidenum">
              <a:rPr lang="en-US" altLang="en-US"/>
              <a:pPr/>
              <a:t>27</a:t>
            </a:fld>
            <a:endParaRPr lang="en-US" altLang="en-US"/>
          </a:p>
        </p:txBody>
      </p:sp>
      <p:sp>
        <p:nvSpPr>
          <p:cNvPr id="183298" name="Rectangle 2">
            <a:extLst>
              <a:ext uri="{FF2B5EF4-FFF2-40B4-BE49-F238E27FC236}">
                <a16:creationId xmlns:a16="http://schemas.microsoft.com/office/drawing/2014/main" id="{44E7500D-70D5-474E-BA76-024BC43371C4}"/>
              </a:ext>
            </a:extLst>
          </p:cNvPr>
          <p:cNvSpPr>
            <a:spLocks noGrp="1" noRot="1" noChangeAspect="1" noChangeArrowheads="1" noTextEdit="1"/>
          </p:cNvSpPr>
          <p:nvPr>
            <p:ph type="sldImg"/>
          </p:nvPr>
        </p:nvSpPr>
        <p:spPr>
          <a:ln/>
        </p:spPr>
      </p:sp>
      <p:sp>
        <p:nvSpPr>
          <p:cNvPr id="183299" name="Rectangle 3">
            <a:extLst>
              <a:ext uri="{FF2B5EF4-FFF2-40B4-BE49-F238E27FC236}">
                <a16:creationId xmlns:a16="http://schemas.microsoft.com/office/drawing/2014/main" id="{6DC07657-04F4-40E0-8783-F2040D9AA0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ABA89B1-AAD1-4223-AE91-515C3CB9D1F9}"/>
              </a:ext>
            </a:extLst>
          </p:cNvPr>
          <p:cNvSpPr>
            <a:spLocks noGrp="1" noChangeArrowheads="1"/>
          </p:cNvSpPr>
          <p:nvPr>
            <p:ph type="sldNum" sz="quarter" idx="5"/>
          </p:nvPr>
        </p:nvSpPr>
        <p:spPr>
          <a:ln/>
        </p:spPr>
        <p:txBody>
          <a:bodyPr/>
          <a:lstStyle/>
          <a:p>
            <a:fld id="{10C3850D-D98E-4603-8E9E-AC3740F88A55}" type="slidenum">
              <a:rPr lang="en-US" altLang="en-US"/>
              <a:pPr/>
              <a:t>28</a:t>
            </a:fld>
            <a:endParaRPr lang="en-US" altLang="en-US"/>
          </a:p>
        </p:txBody>
      </p:sp>
      <p:sp>
        <p:nvSpPr>
          <p:cNvPr id="205826" name="Rectangle 2">
            <a:extLst>
              <a:ext uri="{FF2B5EF4-FFF2-40B4-BE49-F238E27FC236}">
                <a16:creationId xmlns:a16="http://schemas.microsoft.com/office/drawing/2014/main" id="{AF080A31-163E-4F8A-96A4-1E8D41F0B454}"/>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54179488-BA7E-4BB3-8EA2-512F032EDB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F295CF-F47C-41D3-9894-3F396E1B7D2D}"/>
              </a:ext>
            </a:extLst>
          </p:cNvPr>
          <p:cNvSpPr>
            <a:spLocks noGrp="1" noChangeArrowheads="1"/>
          </p:cNvSpPr>
          <p:nvPr>
            <p:ph type="sldNum" sz="quarter" idx="5"/>
          </p:nvPr>
        </p:nvSpPr>
        <p:spPr>
          <a:ln/>
        </p:spPr>
        <p:txBody>
          <a:bodyPr/>
          <a:lstStyle/>
          <a:p>
            <a:fld id="{24600B7C-6F8D-443F-87CF-13E7FA1BA48D}" type="slidenum">
              <a:rPr lang="en-US" altLang="en-US"/>
              <a:pPr/>
              <a:t>29</a:t>
            </a:fld>
            <a:endParaRPr lang="en-US" altLang="en-US"/>
          </a:p>
        </p:txBody>
      </p:sp>
      <p:sp>
        <p:nvSpPr>
          <p:cNvPr id="186370" name="Rectangle 2">
            <a:extLst>
              <a:ext uri="{FF2B5EF4-FFF2-40B4-BE49-F238E27FC236}">
                <a16:creationId xmlns:a16="http://schemas.microsoft.com/office/drawing/2014/main" id="{1ED53084-CDB3-491D-8245-11E2BDA990B8}"/>
              </a:ext>
            </a:extLst>
          </p:cNvPr>
          <p:cNvSpPr>
            <a:spLocks noGrp="1" noRot="1" noChangeAspect="1" noChangeArrowheads="1" noTextEdit="1"/>
          </p:cNvSpPr>
          <p:nvPr>
            <p:ph type="sldImg"/>
          </p:nvPr>
        </p:nvSpPr>
        <p:spPr>
          <a:ln/>
        </p:spPr>
      </p:sp>
      <p:sp>
        <p:nvSpPr>
          <p:cNvPr id="186371" name="Rectangle 3">
            <a:extLst>
              <a:ext uri="{FF2B5EF4-FFF2-40B4-BE49-F238E27FC236}">
                <a16:creationId xmlns:a16="http://schemas.microsoft.com/office/drawing/2014/main" id="{3BA06DFC-CC17-4AFA-9083-3ECB40E4D7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C25717-D105-415B-BE1F-4A42F5D65C92}"/>
              </a:ext>
            </a:extLst>
          </p:cNvPr>
          <p:cNvSpPr>
            <a:spLocks noGrp="1" noChangeArrowheads="1"/>
          </p:cNvSpPr>
          <p:nvPr>
            <p:ph type="sldNum" sz="quarter" idx="5"/>
          </p:nvPr>
        </p:nvSpPr>
        <p:spPr>
          <a:ln/>
        </p:spPr>
        <p:txBody>
          <a:bodyPr/>
          <a:lstStyle/>
          <a:p>
            <a:fld id="{9470E814-96BB-49AA-8C3E-E90D128607A0}" type="slidenum">
              <a:rPr lang="en-US" altLang="en-US"/>
              <a:pPr/>
              <a:t>3</a:t>
            </a:fld>
            <a:endParaRPr lang="en-US" altLang="en-US"/>
          </a:p>
        </p:txBody>
      </p:sp>
      <p:sp>
        <p:nvSpPr>
          <p:cNvPr id="148482" name="Rectangle 2">
            <a:extLst>
              <a:ext uri="{FF2B5EF4-FFF2-40B4-BE49-F238E27FC236}">
                <a16:creationId xmlns:a16="http://schemas.microsoft.com/office/drawing/2014/main" id="{E7B47A38-7A47-45B2-801C-43D76178BE23}"/>
              </a:ext>
            </a:extLst>
          </p:cNvPr>
          <p:cNvSpPr>
            <a:spLocks noGrp="1" noRot="1" noChangeAspect="1" noChangeArrowheads="1" noTextEdit="1"/>
          </p:cNvSpPr>
          <p:nvPr>
            <p:ph type="sldImg"/>
          </p:nvPr>
        </p:nvSpPr>
        <p:spPr>
          <a:ln/>
        </p:spPr>
      </p:sp>
      <p:sp>
        <p:nvSpPr>
          <p:cNvPr id="148483" name="Rectangle 3">
            <a:extLst>
              <a:ext uri="{FF2B5EF4-FFF2-40B4-BE49-F238E27FC236}">
                <a16:creationId xmlns:a16="http://schemas.microsoft.com/office/drawing/2014/main" id="{C8014D9A-3052-4558-9D6D-5CB939CEBE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329EE3-5D81-42D9-B96E-9C10D3A1A814}"/>
              </a:ext>
            </a:extLst>
          </p:cNvPr>
          <p:cNvSpPr>
            <a:spLocks noGrp="1" noChangeArrowheads="1"/>
          </p:cNvSpPr>
          <p:nvPr>
            <p:ph type="sldNum" sz="quarter" idx="5"/>
          </p:nvPr>
        </p:nvSpPr>
        <p:spPr>
          <a:ln/>
        </p:spPr>
        <p:txBody>
          <a:bodyPr/>
          <a:lstStyle/>
          <a:p>
            <a:fld id="{35B3583F-A49A-485C-861C-11DA51B8B80B}" type="slidenum">
              <a:rPr lang="en-US" altLang="en-US"/>
              <a:pPr/>
              <a:t>30</a:t>
            </a:fld>
            <a:endParaRPr lang="en-US" altLang="en-US"/>
          </a:p>
        </p:txBody>
      </p:sp>
      <p:sp>
        <p:nvSpPr>
          <p:cNvPr id="226306" name="Rectangle 2">
            <a:extLst>
              <a:ext uri="{FF2B5EF4-FFF2-40B4-BE49-F238E27FC236}">
                <a16:creationId xmlns:a16="http://schemas.microsoft.com/office/drawing/2014/main" id="{EA57A7D8-8019-48B3-9102-2D9434E8E5EE}"/>
              </a:ext>
            </a:extLst>
          </p:cNvPr>
          <p:cNvSpPr>
            <a:spLocks noGrp="1" noRot="1" noChangeAspect="1" noChangeArrowheads="1" noTextEdit="1"/>
          </p:cNvSpPr>
          <p:nvPr>
            <p:ph type="sldImg"/>
          </p:nvPr>
        </p:nvSpPr>
        <p:spPr>
          <a:ln/>
        </p:spPr>
      </p:sp>
      <p:sp>
        <p:nvSpPr>
          <p:cNvPr id="226307" name="Rectangle 3">
            <a:extLst>
              <a:ext uri="{FF2B5EF4-FFF2-40B4-BE49-F238E27FC236}">
                <a16:creationId xmlns:a16="http://schemas.microsoft.com/office/drawing/2014/main" id="{50ED4754-5F28-4B7F-9F5C-69210F7B46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A6D18D-12F5-4A9A-87D5-A3A76B85882D}"/>
              </a:ext>
            </a:extLst>
          </p:cNvPr>
          <p:cNvSpPr>
            <a:spLocks noGrp="1" noChangeArrowheads="1"/>
          </p:cNvSpPr>
          <p:nvPr>
            <p:ph type="sldNum" sz="quarter" idx="5"/>
          </p:nvPr>
        </p:nvSpPr>
        <p:spPr>
          <a:ln/>
        </p:spPr>
        <p:txBody>
          <a:bodyPr/>
          <a:lstStyle/>
          <a:p>
            <a:fld id="{88D80BA2-4E00-45BA-A3AB-E0DF29E092FB}" type="slidenum">
              <a:rPr lang="en-US" altLang="en-US"/>
              <a:pPr/>
              <a:t>31</a:t>
            </a:fld>
            <a:endParaRPr lang="en-US" altLang="en-US"/>
          </a:p>
        </p:txBody>
      </p:sp>
      <p:sp>
        <p:nvSpPr>
          <p:cNvPr id="228354" name="Rectangle 2">
            <a:extLst>
              <a:ext uri="{FF2B5EF4-FFF2-40B4-BE49-F238E27FC236}">
                <a16:creationId xmlns:a16="http://schemas.microsoft.com/office/drawing/2014/main" id="{5A643EB5-D4F9-4A5E-B063-0F18F41CB3C0}"/>
              </a:ext>
            </a:extLst>
          </p:cNvPr>
          <p:cNvSpPr>
            <a:spLocks noGrp="1" noRot="1" noChangeAspect="1" noChangeArrowheads="1" noTextEdit="1"/>
          </p:cNvSpPr>
          <p:nvPr>
            <p:ph type="sldImg"/>
          </p:nvPr>
        </p:nvSpPr>
        <p:spPr>
          <a:ln/>
        </p:spPr>
      </p:sp>
      <p:sp>
        <p:nvSpPr>
          <p:cNvPr id="228355" name="Rectangle 3">
            <a:extLst>
              <a:ext uri="{FF2B5EF4-FFF2-40B4-BE49-F238E27FC236}">
                <a16:creationId xmlns:a16="http://schemas.microsoft.com/office/drawing/2014/main" id="{5854F4EB-4F18-4736-8F02-C7029EBC04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0C04ED-BBDD-4976-BA4A-6BE75AE8B7DB}"/>
              </a:ext>
            </a:extLst>
          </p:cNvPr>
          <p:cNvSpPr>
            <a:spLocks noGrp="1" noChangeArrowheads="1"/>
          </p:cNvSpPr>
          <p:nvPr>
            <p:ph type="sldNum" sz="quarter" idx="5"/>
          </p:nvPr>
        </p:nvSpPr>
        <p:spPr>
          <a:ln/>
        </p:spPr>
        <p:txBody>
          <a:bodyPr/>
          <a:lstStyle/>
          <a:p>
            <a:fld id="{6672D67D-A5B3-4A3E-B0F6-91A0F9F18078}" type="slidenum">
              <a:rPr lang="en-US" altLang="en-US"/>
              <a:pPr/>
              <a:t>32</a:t>
            </a:fld>
            <a:endParaRPr lang="en-US" altLang="en-US"/>
          </a:p>
        </p:txBody>
      </p:sp>
      <p:sp>
        <p:nvSpPr>
          <p:cNvPr id="240642" name="Rectangle 2">
            <a:extLst>
              <a:ext uri="{FF2B5EF4-FFF2-40B4-BE49-F238E27FC236}">
                <a16:creationId xmlns:a16="http://schemas.microsoft.com/office/drawing/2014/main" id="{83C757B5-CFCF-4D60-BE0A-8EABB3FE07A5}"/>
              </a:ext>
            </a:extLst>
          </p:cNvPr>
          <p:cNvSpPr>
            <a:spLocks noGrp="1" noRot="1" noChangeAspect="1" noChangeArrowheads="1" noTextEdit="1"/>
          </p:cNvSpPr>
          <p:nvPr>
            <p:ph type="sldImg"/>
          </p:nvPr>
        </p:nvSpPr>
        <p:spPr>
          <a:ln/>
        </p:spPr>
      </p:sp>
      <p:sp>
        <p:nvSpPr>
          <p:cNvPr id="240643" name="Rectangle 3">
            <a:extLst>
              <a:ext uri="{FF2B5EF4-FFF2-40B4-BE49-F238E27FC236}">
                <a16:creationId xmlns:a16="http://schemas.microsoft.com/office/drawing/2014/main" id="{13B70A31-E907-4481-B8AB-CA1029BD38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3711AB-736C-4123-9194-23CB4CFF280C}"/>
              </a:ext>
            </a:extLst>
          </p:cNvPr>
          <p:cNvSpPr>
            <a:spLocks noGrp="1" noChangeArrowheads="1"/>
          </p:cNvSpPr>
          <p:nvPr>
            <p:ph type="sldNum" sz="quarter" idx="5"/>
          </p:nvPr>
        </p:nvSpPr>
        <p:spPr>
          <a:ln/>
        </p:spPr>
        <p:txBody>
          <a:bodyPr/>
          <a:lstStyle/>
          <a:p>
            <a:fld id="{BA834F2B-A35F-4577-8298-B925EB05120A}" type="slidenum">
              <a:rPr lang="en-US" altLang="en-US"/>
              <a:pPr/>
              <a:t>33</a:t>
            </a:fld>
            <a:endParaRPr lang="en-US" altLang="en-US"/>
          </a:p>
        </p:txBody>
      </p:sp>
      <p:sp>
        <p:nvSpPr>
          <p:cNvPr id="241666" name="Rectangle 2">
            <a:extLst>
              <a:ext uri="{FF2B5EF4-FFF2-40B4-BE49-F238E27FC236}">
                <a16:creationId xmlns:a16="http://schemas.microsoft.com/office/drawing/2014/main" id="{29827848-86BC-48BC-B339-0D1BD19292B7}"/>
              </a:ext>
            </a:extLst>
          </p:cNvPr>
          <p:cNvSpPr>
            <a:spLocks noGrp="1" noRot="1" noChangeAspect="1" noChangeArrowheads="1" noTextEdit="1"/>
          </p:cNvSpPr>
          <p:nvPr>
            <p:ph type="sldImg"/>
          </p:nvPr>
        </p:nvSpPr>
        <p:spPr>
          <a:ln/>
        </p:spPr>
      </p:sp>
      <p:sp>
        <p:nvSpPr>
          <p:cNvPr id="241667" name="Rectangle 3">
            <a:extLst>
              <a:ext uri="{FF2B5EF4-FFF2-40B4-BE49-F238E27FC236}">
                <a16:creationId xmlns:a16="http://schemas.microsoft.com/office/drawing/2014/main" id="{455CD5EB-3D11-47DF-8732-B7ED0ABFB9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9270CA-B72C-4F88-9CDF-A3CDD328DAB8}"/>
              </a:ext>
            </a:extLst>
          </p:cNvPr>
          <p:cNvSpPr>
            <a:spLocks noGrp="1" noChangeArrowheads="1"/>
          </p:cNvSpPr>
          <p:nvPr>
            <p:ph type="sldNum" sz="quarter" idx="5"/>
          </p:nvPr>
        </p:nvSpPr>
        <p:spPr>
          <a:ln/>
        </p:spPr>
        <p:txBody>
          <a:bodyPr/>
          <a:lstStyle/>
          <a:p>
            <a:fld id="{04125C9E-06BC-4C8E-981A-877CDB134F63}" type="slidenum">
              <a:rPr lang="en-US" altLang="en-US"/>
              <a:pPr/>
              <a:t>34</a:t>
            </a:fld>
            <a:endParaRPr lang="en-US" altLang="en-US"/>
          </a:p>
        </p:txBody>
      </p:sp>
      <p:sp>
        <p:nvSpPr>
          <p:cNvPr id="242690" name="Rectangle 2">
            <a:extLst>
              <a:ext uri="{FF2B5EF4-FFF2-40B4-BE49-F238E27FC236}">
                <a16:creationId xmlns:a16="http://schemas.microsoft.com/office/drawing/2014/main" id="{9D9E1630-4DA8-4EA3-AC85-D1791817491E}"/>
              </a:ext>
            </a:extLst>
          </p:cNvPr>
          <p:cNvSpPr>
            <a:spLocks noGrp="1" noRot="1" noChangeAspect="1" noChangeArrowheads="1" noTextEdit="1"/>
          </p:cNvSpPr>
          <p:nvPr>
            <p:ph type="sldImg"/>
          </p:nvPr>
        </p:nvSpPr>
        <p:spPr>
          <a:ln/>
        </p:spPr>
      </p:sp>
      <p:sp>
        <p:nvSpPr>
          <p:cNvPr id="242691" name="Rectangle 3">
            <a:extLst>
              <a:ext uri="{FF2B5EF4-FFF2-40B4-BE49-F238E27FC236}">
                <a16:creationId xmlns:a16="http://schemas.microsoft.com/office/drawing/2014/main" id="{C724E748-D3D2-4B7D-87C8-7A860A1FB6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FE8A73-B5D5-4C87-9706-BC558865B355}"/>
              </a:ext>
            </a:extLst>
          </p:cNvPr>
          <p:cNvSpPr>
            <a:spLocks noGrp="1" noChangeArrowheads="1"/>
          </p:cNvSpPr>
          <p:nvPr>
            <p:ph type="sldNum" sz="quarter" idx="5"/>
          </p:nvPr>
        </p:nvSpPr>
        <p:spPr>
          <a:ln/>
        </p:spPr>
        <p:txBody>
          <a:bodyPr/>
          <a:lstStyle/>
          <a:p>
            <a:fld id="{FABB37B4-6E72-4162-A34F-27EBA223451A}" type="slidenum">
              <a:rPr lang="en-US" altLang="en-US"/>
              <a:pPr/>
              <a:t>35</a:t>
            </a:fld>
            <a:endParaRPr lang="en-US" altLang="en-US"/>
          </a:p>
        </p:txBody>
      </p:sp>
      <p:sp>
        <p:nvSpPr>
          <p:cNvPr id="243714" name="Rectangle 2">
            <a:extLst>
              <a:ext uri="{FF2B5EF4-FFF2-40B4-BE49-F238E27FC236}">
                <a16:creationId xmlns:a16="http://schemas.microsoft.com/office/drawing/2014/main" id="{95CCA3B9-DF79-429C-939F-C0548246F3DA}"/>
              </a:ext>
            </a:extLst>
          </p:cNvPr>
          <p:cNvSpPr>
            <a:spLocks noGrp="1" noRot="1" noChangeAspect="1" noChangeArrowheads="1" noTextEdit="1"/>
          </p:cNvSpPr>
          <p:nvPr>
            <p:ph type="sldImg"/>
          </p:nvPr>
        </p:nvSpPr>
        <p:spPr>
          <a:ln/>
        </p:spPr>
      </p:sp>
      <p:sp>
        <p:nvSpPr>
          <p:cNvPr id="243715" name="Rectangle 3">
            <a:extLst>
              <a:ext uri="{FF2B5EF4-FFF2-40B4-BE49-F238E27FC236}">
                <a16:creationId xmlns:a16="http://schemas.microsoft.com/office/drawing/2014/main" id="{C3573264-A129-4C1F-857A-591121637F3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B11A44-F970-4741-97FC-54BAF958ED4F}"/>
              </a:ext>
            </a:extLst>
          </p:cNvPr>
          <p:cNvSpPr>
            <a:spLocks noGrp="1" noChangeArrowheads="1"/>
          </p:cNvSpPr>
          <p:nvPr>
            <p:ph type="sldNum" sz="quarter" idx="5"/>
          </p:nvPr>
        </p:nvSpPr>
        <p:spPr>
          <a:ln/>
        </p:spPr>
        <p:txBody>
          <a:bodyPr/>
          <a:lstStyle/>
          <a:p>
            <a:fld id="{CE0FBF8E-E903-4EB0-93E0-1216314474B5}" type="slidenum">
              <a:rPr lang="en-US" altLang="en-US"/>
              <a:pPr/>
              <a:t>36</a:t>
            </a:fld>
            <a:endParaRPr lang="en-US" altLang="en-US"/>
          </a:p>
        </p:txBody>
      </p:sp>
      <p:sp>
        <p:nvSpPr>
          <p:cNvPr id="244738" name="Rectangle 2">
            <a:extLst>
              <a:ext uri="{FF2B5EF4-FFF2-40B4-BE49-F238E27FC236}">
                <a16:creationId xmlns:a16="http://schemas.microsoft.com/office/drawing/2014/main" id="{9121772A-5DD4-4C6F-860B-6B0B7152CFC6}"/>
              </a:ext>
            </a:extLst>
          </p:cNvPr>
          <p:cNvSpPr>
            <a:spLocks noGrp="1" noRot="1" noChangeAspect="1" noChangeArrowheads="1" noTextEdit="1"/>
          </p:cNvSpPr>
          <p:nvPr>
            <p:ph type="sldImg"/>
          </p:nvPr>
        </p:nvSpPr>
        <p:spPr>
          <a:ln/>
        </p:spPr>
      </p:sp>
      <p:sp>
        <p:nvSpPr>
          <p:cNvPr id="244739" name="Rectangle 3">
            <a:extLst>
              <a:ext uri="{FF2B5EF4-FFF2-40B4-BE49-F238E27FC236}">
                <a16:creationId xmlns:a16="http://schemas.microsoft.com/office/drawing/2014/main" id="{6DC6DDC1-8820-4DC3-BAC2-A3A8899C19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DD4E7B-77F1-4855-B9BC-357B26E7F116}"/>
              </a:ext>
            </a:extLst>
          </p:cNvPr>
          <p:cNvSpPr>
            <a:spLocks noGrp="1" noChangeArrowheads="1"/>
          </p:cNvSpPr>
          <p:nvPr>
            <p:ph type="sldNum" sz="quarter" idx="5"/>
          </p:nvPr>
        </p:nvSpPr>
        <p:spPr>
          <a:ln/>
        </p:spPr>
        <p:txBody>
          <a:bodyPr/>
          <a:lstStyle/>
          <a:p>
            <a:fld id="{9B4DE7F1-3193-46EE-A6E0-5472D2B3643E}" type="slidenum">
              <a:rPr lang="en-US" altLang="en-US"/>
              <a:pPr/>
              <a:t>37</a:t>
            </a:fld>
            <a:endParaRPr lang="en-US" altLang="en-US"/>
          </a:p>
        </p:txBody>
      </p:sp>
      <p:sp>
        <p:nvSpPr>
          <p:cNvPr id="245762" name="Rectangle 2">
            <a:extLst>
              <a:ext uri="{FF2B5EF4-FFF2-40B4-BE49-F238E27FC236}">
                <a16:creationId xmlns:a16="http://schemas.microsoft.com/office/drawing/2014/main" id="{E7E375F8-6C14-4405-974E-40171DAA6041}"/>
              </a:ext>
            </a:extLst>
          </p:cNvPr>
          <p:cNvSpPr>
            <a:spLocks noGrp="1" noRot="1" noChangeAspect="1" noChangeArrowheads="1" noTextEdit="1"/>
          </p:cNvSpPr>
          <p:nvPr>
            <p:ph type="sldImg"/>
          </p:nvPr>
        </p:nvSpPr>
        <p:spPr>
          <a:ln/>
        </p:spPr>
      </p:sp>
      <p:sp>
        <p:nvSpPr>
          <p:cNvPr id="245763" name="Rectangle 3">
            <a:extLst>
              <a:ext uri="{FF2B5EF4-FFF2-40B4-BE49-F238E27FC236}">
                <a16:creationId xmlns:a16="http://schemas.microsoft.com/office/drawing/2014/main" id="{E87BF242-F485-493F-8064-4C7A705B20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C82097-BB8A-42EC-8468-27865796B210}"/>
              </a:ext>
            </a:extLst>
          </p:cNvPr>
          <p:cNvSpPr>
            <a:spLocks noGrp="1" noChangeArrowheads="1"/>
          </p:cNvSpPr>
          <p:nvPr>
            <p:ph type="sldNum" sz="quarter" idx="5"/>
          </p:nvPr>
        </p:nvSpPr>
        <p:spPr>
          <a:ln/>
        </p:spPr>
        <p:txBody>
          <a:bodyPr/>
          <a:lstStyle/>
          <a:p>
            <a:fld id="{7B4E8EF4-3DD8-42EB-8A5D-C4108AC1F4DA}" type="slidenum">
              <a:rPr lang="en-US" altLang="en-US"/>
              <a:pPr/>
              <a:t>38</a:t>
            </a:fld>
            <a:endParaRPr lang="en-US" altLang="en-US"/>
          </a:p>
        </p:txBody>
      </p:sp>
      <p:sp>
        <p:nvSpPr>
          <p:cNvPr id="246786" name="Rectangle 2">
            <a:extLst>
              <a:ext uri="{FF2B5EF4-FFF2-40B4-BE49-F238E27FC236}">
                <a16:creationId xmlns:a16="http://schemas.microsoft.com/office/drawing/2014/main" id="{A4A8995E-3169-4496-ADE9-1544E5D8433E}"/>
              </a:ext>
            </a:extLst>
          </p:cNvPr>
          <p:cNvSpPr>
            <a:spLocks noGrp="1" noRot="1" noChangeAspect="1" noChangeArrowheads="1" noTextEdit="1"/>
          </p:cNvSpPr>
          <p:nvPr>
            <p:ph type="sldImg"/>
          </p:nvPr>
        </p:nvSpPr>
        <p:spPr>
          <a:ln/>
        </p:spPr>
      </p:sp>
      <p:sp>
        <p:nvSpPr>
          <p:cNvPr id="246787" name="Rectangle 3">
            <a:extLst>
              <a:ext uri="{FF2B5EF4-FFF2-40B4-BE49-F238E27FC236}">
                <a16:creationId xmlns:a16="http://schemas.microsoft.com/office/drawing/2014/main" id="{B1018BDD-1A4F-4959-8E69-C304FCED46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2605CF-072C-47FF-AD6D-DA315A6EE378}"/>
              </a:ext>
            </a:extLst>
          </p:cNvPr>
          <p:cNvSpPr>
            <a:spLocks noGrp="1" noChangeArrowheads="1"/>
          </p:cNvSpPr>
          <p:nvPr>
            <p:ph type="sldNum" sz="quarter" idx="5"/>
          </p:nvPr>
        </p:nvSpPr>
        <p:spPr>
          <a:ln/>
        </p:spPr>
        <p:txBody>
          <a:bodyPr/>
          <a:lstStyle/>
          <a:p>
            <a:fld id="{AF09B233-10CE-44DF-9DF0-7D66A3333DFE}" type="slidenum">
              <a:rPr lang="en-US" altLang="en-US"/>
              <a:pPr/>
              <a:t>39</a:t>
            </a:fld>
            <a:endParaRPr lang="en-US" altLang="en-US"/>
          </a:p>
        </p:txBody>
      </p:sp>
      <p:sp>
        <p:nvSpPr>
          <p:cNvPr id="247810" name="Rectangle 2">
            <a:extLst>
              <a:ext uri="{FF2B5EF4-FFF2-40B4-BE49-F238E27FC236}">
                <a16:creationId xmlns:a16="http://schemas.microsoft.com/office/drawing/2014/main" id="{0E3D6ED6-5DE9-49D5-AF36-F01B316C53E6}"/>
              </a:ext>
            </a:extLst>
          </p:cNvPr>
          <p:cNvSpPr>
            <a:spLocks noGrp="1" noRot="1" noChangeAspect="1" noChangeArrowheads="1" noTextEdit="1"/>
          </p:cNvSpPr>
          <p:nvPr>
            <p:ph type="sldImg"/>
          </p:nvPr>
        </p:nvSpPr>
        <p:spPr>
          <a:ln/>
        </p:spPr>
      </p:sp>
      <p:sp>
        <p:nvSpPr>
          <p:cNvPr id="247811" name="Rectangle 3">
            <a:extLst>
              <a:ext uri="{FF2B5EF4-FFF2-40B4-BE49-F238E27FC236}">
                <a16:creationId xmlns:a16="http://schemas.microsoft.com/office/drawing/2014/main" id="{389D54D1-9B39-4A6A-B6B2-3D58E5900A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72839F-AB8B-4D5B-84CF-7C771E81CAC9}"/>
              </a:ext>
            </a:extLst>
          </p:cNvPr>
          <p:cNvSpPr>
            <a:spLocks noGrp="1" noChangeArrowheads="1"/>
          </p:cNvSpPr>
          <p:nvPr>
            <p:ph type="sldNum" sz="quarter" idx="5"/>
          </p:nvPr>
        </p:nvSpPr>
        <p:spPr>
          <a:ln/>
        </p:spPr>
        <p:txBody>
          <a:bodyPr/>
          <a:lstStyle/>
          <a:p>
            <a:fld id="{B84F4EB0-E80C-49BE-A5F4-29122C259FBA}" type="slidenum">
              <a:rPr lang="en-US" altLang="en-US"/>
              <a:pPr/>
              <a:t>4</a:t>
            </a:fld>
            <a:endParaRPr lang="en-US" altLang="en-US"/>
          </a:p>
        </p:txBody>
      </p:sp>
      <p:sp>
        <p:nvSpPr>
          <p:cNvPr id="149506" name="Rectangle 2">
            <a:extLst>
              <a:ext uri="{FF2B5EF4-FFF2-40B4-BE49-F238E27FC236}">
                <a16:creationId xmlns:a16="http://schemas.microsoft.com/office/drawing/2014/main" id="{FFC1AB7C-94A2-4F0D-9214-D6952876D07B}"/>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F112EFEE-BA5E-4DE7-84DC-139B0F1CE8A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EDF3E0-7FCD-412C-9AE2-C127579DA17A}"/>
              </a:ext>
            </a:extLst>
          </p:cNvPr>
          <p:cNvSpPr>
            <a:spLocks noGrp="1" noChangeArrowheads="1"/>
          </p:cNvSpPr>
          <p:nvPr>
            <p:ph type="sldNum" sz="quarter" idx="5"/>
          </p:nvPr>
        </p:nvSpPr>
        <p:spPr>
          <a:ln/>
        </p:spPr>
        <p:txBody>
          <a:bodyPr/>
          <a:lstStyle/>
          <a:p>
            <a:fld id="{33F77643-30D4-4FE9-B71C-8127E5F2F8C0}" type="slidenum">
              <a:rPr lang="en-US" altLang="en-US"/>
              <a:pPr/>
              <a:t>40</a:t>
            </a:fld>
            <a:endParaRPr lang="en-US" altLang="en-US"/>
          </a:p>
        </p:txBody>
      </p:sp>
      <p:sp>
        <p:nvSpPr>
          <p:cNvPr id="248834" name="Rectangle 2">
            <a:extLst>
              <a:ext uri="{FF2B5EF4-FFF2-40B4-BE49-F238E27FC236}">
                <a16:creationId xmlns:a16="http://schemas.microsoft.com/office/drawing/2014/main" id="{CD26C0C7-FAA1-4835-9C9A-F3B0D90696AE}"/>
              </a:ext>
            </a:extLst>
          </p:cNvPr>
          <p:cNvSpPr>
            <a:spLocks noGrp="1" noRot="1" noChangeAspect="1" noChangeArrowheads="1" noTextEdit="1"/>
          </p:cNvSpPr>
          <p:nvPr>
            <p:ph type="sldImg"/>
          </p:nvPr>
        </p:nvSpPr>
        <p:spPr>
          <a:ln/>
        </p:spPr>
      </p:sp>
      <p:sp>
        <p:nvSpPr>
          <p:cNvPr id="248835" name="Rectangle 3">
            <a:extLst>
              <a:ext uri="{FF2B5EF4-FFF2-40B4-BE49-F238E27FC236}">
                <a16:creationId xmlns:a16="http://schemas.microsoft.com/office/drawing/2014/main" id="{BD17CCEE-A50B-451E-9275-33833F2F30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AD10FA6-35F8-4075-9683-2B8B57BC5F4D}"/>
              </a:ext>
            </a:extLst>
          </p:cNvPr>
          <p:cNvSpPr>
            <a:spLocks noGrp="1" noChangeArrowheads="1"/>
          </p:cNvSpPr>
          <p:nvPr>
            <p:ph type="sldNum" sz="quarter" idx="5"/>
          </p:nvPr>
        </p:nvSpPr>
        <p:spPr>
          <a:ln/>
        </p:spPr>
        <p:txBody>
          <a:bodyPr/>
          <a:lstStyle/>
          <a:p>
            <a:fld id="{82727DD1-C19E-4BA3-87FB-A06E0A0808A4}" type="slidenum">
              <a:rPr lang="en-US" altLang="en-US"/>
              <a:pPr/>
              <a:t>41</a:t>
            </a:fld>
            <a:endParaRPr lang="en-US" altLang="en-US"/>
          </a:p>
        </p:txBody>
      </p:sp>
      <p:sp>
        <p:nvSpPr>
          <p:cNvPr id="249858" name="Rectangle 2">
            <a:extLst>
              <a:ext uri="{FF2B5EF4-FFF2-40B4-BE49-F238E27FC236}">
                <a16:creationId xmlns:a16="http://schemas.microsoft.com/office/drawing/2014/main" id="{29F674B4-AA7B-4E36-A1F4-A4C408419666}"/>
              </a:ext>
            </a:extLst>
          </p:cNvPr>
          <p:cNvSpPr>
            <a:spLocks noGrp="1" noRot="1" noChangeAspect="1" noChangeArrowheads="1" noTextEdit="1"/>
          </p:cNvSpPr>
          <p:nvPr>
            <p:ph type="sldImg"/>
          </p:nvPr>
        </p:nvSpPr>
        <p:spPr>
          <a:ln/>
        </p:spPr>
      </p:sp>
      <p:sp>
        <p:nvSpPr>
          <p:cNvPr id="249859" name="Rectangle 3">
            <a:extLst>
              <a:ext uri="{FF2B5EF4-FFF2-40B4-BE49-F238E27FC236}">
                <a16:creationId xmlns:a16="http://schemas.microsoft.com/office/drawing/2014/main" id="{ADDA1688-1723-4A3B-83C0-C579F5C897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B4ABCD-377A-4DC0-979A-54D22E60137E}"/>
              </a:ext>
            </a:extLst>
          </p:cNvPr>
          <p:cNvSpPr>
            <a:spLocks noGrp="1" noChangeArrowheads="1"/>
          </p:cNvSpPr>
          <p:nvPr>
            <p:ph type="sldNum" sz="quarter" idx="5"/>
          </p:nvPr>
        </p:nvSpPr>
        <p:spPr>
          <a:ln/>
        </p:spPr>
        <p:txBody>
          <a:bodyPr/>
          <a:lstStyle/>
          <a:p>
            <a:fld id="{A84C8406-0048-4FCB-8D80-4053DC85906C}" type="slidenum">
              <a:rPr lang="en-US" altLang="en-US"/>
              <a:pPr/>
              <a:t>42</a:t>
            </a:fld>
            <a:endParaRPr lang="en-US" altLang="en-US"/>
          </a:p>
        </p:txBody>
      </p:sp>
      <p:sp>
        <p:nvSpPr>
          <p:cNvPr id="250882" name="Rectangle 2">
            <a:extLst>
              <a:ext uri="{FF2B5EF4-FFF2-40B4-BE49-F238E27FC236}">
                <a16:creationId xmlns:a16="http://schemas.microsoft.com/office/drawing/2014/main" id="{FF2941A8-285A-44E6-9137-6D72FC43F8BF}"/>
              </a:ext>
            </a:extLst>
          </p:cNvPr>
          <p:cNvSpPr>
            <a:spLocks noGrp="1" noRot="1" noChangeAspect="1" noChangeArrowheads="1" noTextEdit="1"/>
          </p:cNvSpPr>
          <p:nvPr>
            <p:ph type="sldImg"/>
          </p:nvPr>
        </p:nvSpPr>
        <p:spPr>
          <a:ln/>
        </p:spPr>
      </p:sp>
      <p:sp>
        <p:nvSpPr>
          <p:cNvPr id="250883" name="Rectangle 3">
            <a:extLst>
              <a:ext uri="{FF2B5EF4-FFF2-40B4-BE49-F238E27FC236}">
                <a16:creationId xmlns:a16="http://schemas.microsoft.com/office/drawing/2014/main" id="{401177B1-8611-42B1-8BD9-B2BB5B699E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42D95DC-F1B5-4380-B4AF-19E34D460210}"/>
              </a:ext>
            </a:extLst>
          </p:cNvPr>
          <p:cNvSpPr>
            <a:spLocks noGrp="1" noChangeArrowheads="1"/>
          </p:cNvSpPr>
          <p:nvPr>
            <p:ph type="sldNum" sz="quarter" idx="5"/>
          </p:nvPr>
        </p:nvSpPr>
        <p:spPr>
          <a:ln/>
        </p:spPr>
        <p:txBody>
          <a:bodyPr/>
          <a:lstStyle/>
          <a:p>
            <a:fld id="{E433ADA4-6B40-4644-A1E4-584E59770398}" type="slidenum">
              <a:rPr lang="en-US" altLang="en-US"/>
              <a:pPr/>
              <a:t>43</a:t>
            </a:fld>
            <a:endParaRPr lang="en-US" altLang="en-US"/>
          </a:p>
        </p:txBody>
      </p:sp>
      <p:sp>
        <p:nvSpPr>
          <p:cNvPr id="252930" name="Rectangle 2">
            <a:extLst>
              <a:ext uri="{FF2B5EF4-FFF2-40B4-BE49-F238E27FC236}">
                <a16:creationId xmlns:a16="http://schemas.microsoft.com/office/drawing/2014/main" id="{93E5AC76-792A-4377-8F05-841F85279DC9}"/>
              </a:ext>
            </a:extLst>
          </p:cNvPr>
          <p:cNvSpPr>
            <a:spLocks noGrp="1" noRot="1" noChangeAspect="1" noChangeArrowheads="1" noTextEdit="1"/>
          </p:cNvSpPr>
          <p:nvPr>
            <p:ph type="sldImg"/>
          </p:nvPr>
        </p:nvSpPr>
        <p:spPr>
          <a:ln/>
        </p:spPr>
      </p:sp>
      <p:sp>
        <p:nvSpPr>
          <p:cNvPr id="252931" name="Rectangle 3">
            <a:extLst>
              <a:ext uri="{FF2B5EF4-FFF2-40B4-BE49-F238E27FC236}">
                <a16:creationId xmlns:a16="http://schemas.microsoft.com/office/drawing/2014/main" id="{B4B8E39F-ED76-44A1-A0DE-2E211621AC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0EAD8D-9BE9-4C4C-ADDE-8B5316409637}"/>
              </a:ext>
            </a:extLst>
          </p:cNvPr>
          <p:cNvSpPr>
            <a:spLocks noGrp="1" noChangeArrowheads="1"/>
          </p:cNvSpPr>
          <p:nvPr>
            <p:ph type="sldNum" sz="quarter" idx="5"/>
          </p:nvPr>
        </p:nvSpPr>
        <p:spPr>
          <a:ln/>
        </p:spPr>
        <p:txBody>
          <a:bodyPr/>
          <a:lstStyle/>
          <a:p>
            <a:fld id="{FC45962C-4AEE-4D1E-A739-A87BBC40A6A2}" type="slidenum">
              <a:rPr lang="en-US" altLang="en-US"/>
              <a:pPr/>
              <a:t>44</a:t>
            </a:fld>
            <a:endParaRPr lang="en-US" altLang="en-US"/>
          </a:p>
        </p:txBody>
      </p:sp>
      <p:sp>
        <p:nvSpPr>
          <p:cNvPr id="262146" name="Rectangle 2">
            <a:extLst>
              <a:ext uri="{FF2B5EF4-FFF2-40B4-BE49-F238E27FC236}">
                <a16:creationId xmlns:a16="http://schemas.microsoft.com/office/drawing/2014/main" id="{FED62441-0012-4156-AF03-493EF04CE89B}"/>
              </a:ext>
            </a:extLst>
          </p:cNvPr>
          <p:cNvSpPr>
            <a:spLocks noGrp="1" noRot="1" noChangeAspect="1" noChangeArrowheads="1" noTextEdit="1"/>
          </p:cNvSpPr>
          <p:nvPr>
            <p:ph type="sldImg"/>
          </p:nvPr>
        </p:nvSpPr>
        <p:spPr>
          <a:ln/>
        </p:spPr>
      </p:sp>
      <p:sp>
        <p:nvSpPr>
          <p:cNvPr id="262147" name="Rectangle 3">
            <a:extLst>
              <a:ext uri="{FF2B5EF4-FFF2-40B4-BE49-F238E27FC236}">
                <a16:creationId xmlns:a16="http://schemas.microsoft.com/office/drawing/2014/main" id="{869C2377-CE1B-438D-8FDD-A743776D3D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90F7DF-937E-4F1A-989D-6FFAB38AAEC5}"/>
              </a:ext>
            </a:extLst>
          </p:cNvPr>
          <p:cNvSpPr>
            <a:spLocks noGrp="1" noChangeArrowheads="1"/>
          </p:cNvSpPr>
          <p:nvPr>
            <p:ph type="sldNum" sz="quarter" idx="5"/>
          </p:nvPr>
        </p:nvSpPr>
        <p:spPr>
          <a:ln/>
        </p:spPr>
        <p:txBody>
          <a:bodyPr/>
          <a:lstStyle/>
          <a:p>
            <a:fld id="{E0C70D2B-916E-4630-8841-D41434BC9A54}" type="slidenum">
              <a:rPr lang="en-US" altLang="en-US"/>
              <a:pPr/>
              <a:t>45</a:t>
            </a:fld>
            <a:endParaRPr lang="en-US" altLang="en-US"/>
          </a:p>
        </p:txBody>
      </p:sp>
      <p:sp>
        <p:nvSpPr>
          <p:cNvPr id="263170" name="Rectangle 2">
            <a:extLst>
              <a:ext uri="{FF2B5EF4-FFF2-40B4-BE49-F238E27FC236}">
                <a16:creationId xmlns:a16="http://schemas.microsoft.com/office/drawing/2014/main" id="{7954DDD0-935D-4AB3-82B4-C7775BAA29B0}"/>
              </a:ext>
            </a:extLst>
          </p:cNvPr>
          <p:cNvSpPr>
            <a:spLocks noGrp="1" noRot="1" noChangeAspect="1" noChangeArrowheads="1" noTextEdit="1"/>
          </p:cNvSpPr>
          <p:nvPr>
            <p:ph type="sldImg"/>
          </p:nvPr>
        </p:nvSpPr>
        <p:spPr>
          <a:ln/>
        </p:spPr>
      </p:sp>
      <p:sp>
        <p:nvSpPr>
          <p:cNvPr id="263171" name="Rectangle 3">
            <a:extLst>
              <a:ext uri="{FF2B5EF4-FFF2-40B4-BE49-F238E27FC236}">
                <a16:creationId xmlns:a16="http://schemas.microsoft.com/office/drawing/2014/main" id="{1E83B5FF-56D1-4D2F-88D1-05243D6E12F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2419AD-145F-4760-843B-F5452A4FC866}"/>
              </a:ext>
            </a:extLst>
          </p:cNvPr>
          <p:cNvSpPr>
            <a:spLocks noGrp="1" noChangeArrowheads="1"/>
          </p:cNvSpPr>
          <p:nvPr>
            <p:ph type="sldNum" sz="quarter" idx="5"/>
          </p:nvPr>
        </p:nvSpPr>
        <p:spPr>
          <a:ln/>
        </p:spPr>
        <p:txBody>
          <a:bodyPr/>
          <a:lstStyle/>
          <a:p>
            <a:fld id="{170F2D35-4BA0-4231-9F72-3388D591630C}" type="slidenum">
              <a:rPr lang="en-US" altLang="en-US"/>
              <a:pPr/>
              <a:t>46</a:t>
            </a:fld>
            <a:endParaRPr lang="en-US" altLang="en-US"/>
          </a:p>
        </p:txBody>
      </p:sp>
      <p:sp>
        <p:nvSpPr>
          <p:cNvPr id="264194" name="Rectangle 2">
            <a:extLst>
              <a:ext uri="{FF2B5EF4-FFF2-40B4-BE49-F238E27FC236}">
                <a16:creationId xmlns:a16="http://schemas.microsoft.com/office/drawing/2014/main" id="{56E26888-8430-4BEB-92BF-DCCB35FE3831}"/>
              </a:ext>
            </a:extLst>
          </p:cNvPr>
          <p:cNvSpPr>
            <a:spLocks noGrp="1" noRot="1" noChangeAspect="1" noChangeArrowheads="1" noTextEdit="1"/>
          </p:cNvSpPr>
          <p:nvPr>
            <p:ph type="sldImg"/>
          </p:nvPr>
        </p:nvSpPr>
        <p:spPr>
          <a:ln/>
        </p:spPr>
      </p:sp>
      <p:sp>
        <p:nvSpPr>
          <p:cNvPr id="264195" name="Rectangle 3">
            <a:extLst>
              <a:ext uri="{FF2B5EF4-FFF2-40B4-BE49-F238E27FC236}">
                <a16:creationId xmlns:a16="http://schemas.microsoft.com/office/drawing/2014/main" id="{8B28EF41-EACD-4A3F-AB6C-2FC36793AD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2A1DAF-C1E5-48C5-870D-82A75332AA4C}"/>
              </a:ext>
            </a:extLst>
          </p:cNvPr>
          <p:cNvSpPr>
            <a:spLocks noGrp="1" noChangeArrowheads="1"/>
          </p:cNvSpPr>
          <p:nvPr>
            <p:ph type="sldNum" sz="quarter" idx="5"/>
          </p:nvPr>
        </p:nvSpPr>
        <p:spPr>
          <a:ln/>
        </p:spPr>
        <p:txBody>
          <a:bodyPr/>
          <a:lstStyle/>
          <a:p>
            <a:fld id="{93102A24-1083-4B34-898D-6D33988C5839}" type="slidenum">
              <a:rPr lang="en-US" altLang="en-US"/>
              <a:pPr/>
              <a:t>47</a:t>
            </a:fld>
            <a:endParaRPr lang="en-US" altLang="en-US"/>
          </a:p>
        </p:txBody>
      </p:sp>
      <p:sp>
        <p:nvSpPr>
          <p:cNvPr id="265218" name="Rectangle 2">
            <a:extLst>
              <a:ext uri="{FF2B5EF4-FFF2-40B4-BE49-F238E27FC236}">
                <a16:creationId xmlns:a16="http://schemas.microsoft.com/office/drawing/2014/main" id="{562456DE-BB28-45B1-89C4-37A02B423B3C}"/>
              </a:ext>
            </a:extLst>
          </p:cNvPr>
          <p:cNvSpPr>
            <a:spLocks noGrp="1" noRot="1" noChangeAspect="1" noChangeArrowheads="1" noTextEdit="1"/>
          </p:cNvSpPr>
          <p:nvPr>
            <p:ph type="sldImg"/>
          </p:nvPr>
        </p:nvSpPr>
        <p:spPr>
          <a:ln/>
        </p:spPr>
      </p:sp>
      <p:sp>
        <p:nvSpPr>
          <p:cNvPr id="265219" name="Rectangle 3">
            <a:extLst>
              <a:ext uri="{FF2B5EF4-FFF2-40B4-BE49-F238E27FC236}">
                <a16:creationId xmlns:a16="http://schemas.microsoft.com/office/drawing/2014/main" id="{2B1ECB86-F719-4F65-94CE-81875DCA913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244F5C-D5D2-45D4-A2C0-AD03B0A86166}"/>
              </a:ext>
            </a:extLst>
          </p:cNvPr>
          <p:cNvSpPr>
            <a:spLocks noGrp="1" noChangeArrowheads="1"/>
          </p:cNvSpPr>
          <p:nvPr>
            <p:ph type="sldNum" sz="quarter" idx="5"/>
          </p:nvPr>
        </p:nvSpPr>
        <p:spPr>
          <a:ln/>
        </p:spPr>
        <p:txBody>
          <a:bodyPr/>
          <a:lstStyle/>
          <a:p>
            <a:fld id="{115229CA-6DBA-41EF-91E7-3CB9C45FBCE2}" type="slidenum">
              <a:rPr lang="en-US" altLang="en-US"/>
              <a:pPr/>
              <a:t>48</a:t>
            </a:fld>
            <a:endParaRPr lang="en-US" altLang="en-US"/>
          </a:p>
        </p:txBody>
      </p:sp>
      <p:sp>
        <p:nvSpPr>
          <p:cNvPr id="266242" name="Rectangle 2">
            <a:extLst>
              <a:ext uri="{FF2B5EF4-FFF2-40B4-BE49-F238E27FC236}">
                <a16:creationId xmlns:a16="http://schemas.microsoft.com/office/drawing/2014/main" id="{EC2DBDE1-6F39-47E2-9917-B5AA98EFAD77}"/>
              </a:ext>
            </a:extLst>
          </p:cNvPr>
          <p:cNvSpPr>
            <a:spLocks noGrp="1" noRot="1" noChangeAspect="1" noChangeArrowheads="1" noTextEdit="1"/>
          </p:cNvSpPr>
          <p:nvPr>
            <p:ph type="sldImg"/>
          </p:nvPr>
        </p:nvSpPr>
        <p:spPr>
          <a:ln/>
        </p:spPr>
      </p:sp>
      <p:sp>
        <p:nvSpPr>
          <p:cNvPr id="266243" name="Rectangle 3">
            <a:extLst>
              <a:ext uri="{FF2B5EF4-FFF2-40B4-BE49-F238E27FC236}">
                <a16:creationId xmlns:a16="http://schemas.microsoft.com/office/drawing/2014/main" id="{4C89C734-5D99-4753-A759-15DA7392E7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B5E736-1ECF-47C1-B01A-BA7706EA8E27}"/>
              </a:ext>
            </a:extLst>
          </p:cNvPr>
          <p:cNvSpPr>
            <a:spLocks noGrp="1" noChangeArrowheads="1"/>
          </p:cNvSpPr>
          <p:nvPr>
            <p:ph type="sldNum" sz="quarter" idx="5"/>
          </p:nvPr>
        </p:nvSpPr>
        <p:spPr>
          <a:ln/>
        </p:spPr>
        <p:txBody>
          <a:bodyPr/>
          <a:lstStyle/>
          <a:p>
            <a:fld id="{0F8346E0-17A0-42A6-B10B-095B01C3C50A}" type="slidenum">
              <a:rPr lang="en-US" altLang="en-US"/>
              <a:pPr/>
              <a:t>49</a:t>
            </a:fld>
            <a:endParaRPr lang="en-US" altLang="en-US"/>
          </a:p>
        </p:txBody>
      </p:sp>
      <p:sp>
        <p:nvSpPr>
          <p:cNvPr id="267266" name="Rectangle 2">
            <a:extLst>
              <a:ext uri="{FF2B5EF4-FFF2-40B4-BE49-F238E27FC236}">
                <a16:creationId xmlns:a16="http://schemas.microsoft.com/office/drawing/2014/main" id="{48F0CFC9-505C-47CC-971B-1DFAD5539A44}"/>
              </a:ext>
            </a:extLst>
          </p:cNvPr>
          <p:cNvSpPr>
            <a:spLocks noGrp="1" noRot="1" noChangeAspect="1" noChangeArrowheads="1" noTextEdit="1"/>
          </p:cNvSpPr>
          <p:nvPr>
            <p:ph type="sldImg"/>
          </p:nvPr>
        </p:nvSpPr>
        <p:spPr>
          <a:ln/>
        </p:spPr>
      </p:sp>
      <p:sp>
        <p:nvSpPr>
          <p:cNvPr id="267267" name="Rectangle 3">
            <a:extLst>
              <a:ext uri="{FF2B5EF4-FFF2-40B4-BE49-F238E27FC236}">
                <a16:creationId xmlns:a16="http://schemas.microsoft.com/office/drawing/2014/main" id="{331D0227-1F72-4E3C-8597-3C576DAFE61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7B8AD8-A442-42AF-AEAD-EE4087BD0F35}"/>
              </a:ext>
            </a:extLst>
          </p:cNvPr>
          <p:cNvSpPr>
            <a:spLocks noGrp="1" noChangeArrowheads="1"/>
          </p:cNvSpPr>
          <p:nvPr>
            <p:ph type="sldNum" sz="quarter" idx="5"/>
          </p:nvPr>
        </p:nvSpPr>
        <p:spPr>
          <a:ln/>
        </p:spPr>
        <p:txBody>
          <a:bodyPr/>
          <a:lstStyle/>
          <a:p>
            <a:fld id="{606EF024-94D3-4760-A361-24F1251D3AEC}" type="slidenum">
              <a:rPr lang="en-US" altLang="en-US"/>
              <a:pPr/>
              <a:t>5</a:t>
            </a:fld>
            <a:endParaRPr lang="en-US" altLang="en-US"/>
          </a:p>
        </p:txBody>
      </p:sp>
      <p:sp>
        <p:nvSpPr>
          <p:cNvPr id="150530" name="Rectangle 2">
            <a:extLst>
              <a:ext uri="{FF2B5EF4-FFF2-40B4-BE49-F238E27FC236}">
                <a16:creationId xmlns:a16="http://schemas.microsoft.com/office/drawing/2014/main" id="{112806C9-FFA1-423E-A3C5-C4205DE04642}"/>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48B4B8E3-4422-412B-8531-F3F2C8F0CA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3DE23F-5030-4B20-A0F7-5C2261B2B877}"/>
              </a:ext>
            </a:extLst>
          </p:cNvPr>
          <p:cNvSpPr>
            <a:spLocks noGrp="1" noChangeArrowheads="1"/>
          </p:cNvSpPr>
          <p:nvPr>
            <p:ph type="sldNum" sz="quarter" idx="5"/>
          </p:nvPr>
        </p:nvSpPr>
        <p:spPr>
          <a:ln/>
        </p:spPr>
        <p:txBody>
          <a:bodyPr/>
          <a:lstStyle/>
          <a:p>
            <a:fld id="{1A7AD2B2-7AB2-475F-89DE-8A9FA651499B}" type="slidenum">
              <a:rPr lang="en-US" altLang="en-US"/>
              <a:pPr/>
              <a:t>50</a:t>
            </a:fld>
            <a:endParaRPr lang="en-US" altLang="en-US"/>
          </a:p>
        </p:txBody>
      </p:sp>
      <p:sp>
        <p:nvSpPr>
          <p:cNvPr id="268290" name="Rectangle 2">
            <a:extLst>
              <a:ext uri="{FF2B5EF4-FFF2-40B4-BE49-F238E27FC236}">
                <a16:creationId xmlns:a16="http://schemas.microsoft.com/office/drawing/2014/main" id="{1ACC49CB-0353-4E7F-80F7-A21CEC1B2BBD}"/>
              </a:ext>
            </a:extLst>
          </p:cNvPr>
          <p:cNvSpPr>
            <a:spLocks noGrp="1" noRot="1" noChangeAspect="1" noChangeArrowheads="1" noTextEdit="1"/>
          </p:cNvSpPr>
          <p:nvPr>
            <p:ph type="sldImg"/>
          </p:nvPr>
        </p:nvSpPr>
        <p:spPr>
          <a:ln/>
        </p:spPr>
      </p:sp>
      <p:sp>
        <p:nvSpPr>
          <p:cNvPr id="268291" name="Rectangle 3">
            <a:extLst>
              <a:ext uri="{FF2B5EF4-FFF2-40B4-BE49-F238E27FC236}">
                <a16:creationId xmlns:a16="http://schemas.microsoft.com/office/drawing/2014/main" id="{8B26C40D-5726-48ED-9B7B-BAEAF4B4FF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6C0F3F-BA8F-48BF-9948-71475D718387}"/>
              </a:ext>
            </a:extLst>
          </p:cNvPr>
          <p:cNvSpPr>
            <a:spLocks noGrp="1" noChangeArrowheads="1"/>
          </p:cNvSpPr>
          <p:nvPr>
            <p:ph type="sldNum" sz="quarter" idx="5"/>
          </p:nvPr>
        </p:nvSpPr>
        <p:spPr>
          <a:ln/>
        </p:spPr>
        <p:txBody>
          <a:bodyPr/>
          <a:lstStyle/>
          <a:p>
            <a:fld id="{4DF21EDC-1C3B-4340-85B2-5A9F22B3FF04}" type="slidenum">
              <a:rPr lang="en-US" altLang="en-US"/>
              <a:pPr/>
              <a:t>51</a:t>
            </a:fld>
            <a:endParaRPr lang="en-US" altLang="en-US"/>
          </a:p>
        </p:txBody>
      </p:sp>
      <p:sp>
        <p:nvSpPr>
          <p:cNvPr id="269314" name="Rectangle 2">
            <a:extLst>
              <a:ext uri="{FF2B5EF4-FFF2-40B4-BE49-F238E27FC236}">
                <a16:creationId xmlns:a16="http://schemas.microsoft.com/office/drawing/2014/main" id="{0001B228-8E23-48EC-98BE-4AE475B2CCF1}"/>
              </a:ext>
            </a:extLst>
          </p:cNvPr>
          <p:cNvSpPr>
            <a:spLocks noGrp="1" noRot="1" noChangeAspect="1" noChangeArrowheads="1" noTextEdit="1"/>
          </p:cNvSpPr>
          <p:nvPr>
            <p:ph type="sldImg"/>
          </p:nvPr>
        </p:nvSpPr>
        <p:spPr>
          <a:ln/>
        </p:spPr>
      </p:sp>
      <p:sp>
        <p:nvSpPr>
          <p:cNvPr id="269315" name="Rectangle 3">
            <a:extLst>
              <a:ext uri="{FF2B5EF4-FFF2-40B4-BE49-F238E27FC236}">
                <a16:creationId xmlns:a16="http://schemas.microsoft.com/office/drawing/2014/main" id="{1AD97FE1-61D9-4C72-966A-4BB1BB74F20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561A4E-0128-4D87-AB07-E64ADD39B7F6}"/>
              </a:ext>
            </a:extLst>
          </p:cNvPr>
          <p:cNvSpPr>
            <a:spLocks noGrp="1" noChangeArrowheads="1"/>
          </p:cNvSpPr>
          <p:nvPr>
            <p:ph type="sldNum" sz="quarter" idx="5"/>
          </p:nvPr>
        </p:nvSpPr>
        <p:spPr>
          <a:ln/>
        </p:spPr>
        <p:txBody>
          <a:bodyPr/>
          <a:lstStyle/>
          <a:p>
            <a:fld id="{C33AFCC4-D1F0-4193-A9F3-B280AED88FE2}" type="slidenum">
              <a:rPr lang="en-US" altLang="en-US"/>
              <a:pPr/>
              <a:t>6</a:t>
            </a:fld>
            <a:endParaRPr lang="en-US" altLang="en-US"/>
          </a:p>
        </p:txBody>
      </p:sp>
      <p:sp>
        <p:nvSpPr>
          <p:cNvPr id="151554" name="Rectangle 2">
            <a:extLst>
              <a:ext uri="{FF2B5EF4-FFF2-40B4-BE49-F238E27FC236}">
                <a16:creationId xmlns:a16="http://schemas.microsoft.com/office/drawing/2014/main" id="{FDF64D14-98A4-4688-9C63-42E53C0B6A2C}"/>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5AA551E4-3FF7-4B84-ABA8-0AC04E2B25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C02C52-816E-497C-BDB9-495A17FF1684}"/>
              </a:ext>
            </a:extLst>
          </p:cNvPr>
          <p:cNvSpPr>
            <a:spLocks noGrp="1" noChangeArrowheads="1"/>
          </p:cNvSpPr>
          <p:nvPr>
            <p:ph type="sldNum" sz="quarter" idx="5"/>
          </p:nvPr>
        </p:nvSpPr>
        <p:spPr>
          <a:ln/>
        </p:spPr>
        <p:txBody>
          <a:bodyPr/>
          <a:lstStyle/>
          <a:p>
            <a:fld id="{FFE67707-DE6E-4298-837A-984DFC130E5D}" type="slidenum">
              <a:rPr lang="en-US" altLang="en-US"/>
              <a:pPr/>
              <a:t>7</a:t>
            </a:fld>
            <a:endParaRPr lang="en-US" altLang="en-US"/>
          </a:p>
        </p:txBody>
      </p:sp>
      <p:sp>
        <p:nvSpPr>
          <p:cNvPr id="153602" name="Rectangle 2">
            <a:extLst>
              <a:ext uri="{FF2B5EF4-FFF2-40B4-BE49-F238E27FC236}">
                <a16:creationId xmlns:a16="http://schemas.microsoft.com/office/drawing/2014/main" id="{104E5641-901D-4F14-AEB1-F315FB268F6E}"/>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14A2728E-1D02-4034-AB16-7142457BC6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FBF693-7122-47C1-A6CA-88A3CAC5C3DD}"/>
              </a:ext>
            </a:extLst>
          </p:cNvPr>
          <p:cNvSpPr>
            <a:spLocks noGrp="1" noChangeArrowheads="1"/>
          </p:cNvSpPr>
          <p:nvPr>
            <p:ph type="sldNum" sz="quarter" idx="5"/>
          </p:nvPr>
        </p:nvSpPr>
        <p:spPr>
          <a:ln/>
        </p:spPr>
        <p:txBody>
          <a:bodyPr/>
          <a:lstStyle/>
          <a:p>
            <a:fld id="{49C24925-B6E0-43DD-A89C-45BA30AA31C7}" type="slidenum">
              <a:rPr lang="en-US" altLang="en-US"/>
              <a:pPr/>
              <a:t>8</a:t>
            </a:fld>
            <a:endParaRPr lang="en-US" altLang="en-US"/>
          </a:p>
        </p:txBody>
      </p:sp>
      <p:sp>
        <p:nvSpPr>
          <p:cNvPr id="154626" name="Rectangle 2">
            <a:extLst>
              <a:ext uri="{FF2B5EF4-FFF2-40B4-BE49-F238E27FC236}">
                <a16:creationId xmlns:a16="http://schemas.microsoft.com/office/drawing/2014/main" id="{C88A7540-E033-4550-968C-27E8CF7FE6AE}"/>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ADC8C8F7-6D15-47E2-ABA6-D1EF38C438C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2388A7-834E-412E-A3BA-FF2BBB041382}"/>
              </a:ext>
            </a:extLst>
          </p:cNvPr>
          <p:cNvSpPr>
            <a:spLocks noGrp="1" noChangeArrowheads="1"/>
          </p:cNvSpPr>
          <p:nvPr>
            <p:ph type="sldNum" sz="quarter" idx="5"/>
          </p:nvPr>
        </p:nvSpPr>
        <p:spPr>
          <a:ln/>
        </p:spPr>
        <p:txBody>
          <a:bodyPr/>
          <a:lstStyle/>
          <a:p>
            <a:fld id="{8B6E06C3-6898-4189-A8BD-152DBF939097}" type="slidenum">
              <a:rPr lang="en-US" altLang="en-US"/>
              <a:pPr/>
              <a:t>9</a:t>
            </a:fld>
            <a:endParaRPr lang="en-US" altLang="en-US"/>
          </a:p>
        </p:txBody>
      </p:sp>
      <p:sp>
        <p:nvSpPr>
          <p:cNvPr id="155650" name="Rectangle 2">
            <a:extLst>
              <a:ext uri="{FF2B5EF4-FFF2-40B4-BE49-F238E27FC236}">
                <a16:creationId xmlns:a16="http://schemas.microsoft.com/office/drawing/2014/main" id="{A01A1FEE-1CBB-4A0C-B022-C4F5D42B0530}"/>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D7ACD56B-7BC5-4F4A-82D6-82A18BBB33FD}"/>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16EFF1F-A83D-4CB8-B91B-DE7CD71D72EF}"/>
              </a:ext>
            </a:extLst>
          </p:cNvPr>
          <p:cNvSpPr>
            <a:spLocks noGrp="1" noChangeArrowheads="1"/>
          </p:cNvSpPr>
          <p:nvPr>
            <p:ph type="ctrTitle"/>
          </p:nvPr>
        </p:nvSpPr>
        <p:spPr>
          <a:xfrm>
            <a:off x="685800" y="990600"/>
            <a:ext cx="8153400" cy="1371600"/>
          </a:xfrm>
        </p:spPr>
        <p:txBody>
          <a:bodyPr/>
          <a:lstStyle>
            <a:lvl1pPr>
              <a:defRPr sz="3800"/>
            </a:lvl1pPr>
          </a:lstStyle>
          <a:p>
            <a:pPr lvl="0"/>
            <a:r>
              <a:rPr lang="en-US" altLang="en-US" noProof="0"/>
              <a:t>Click to edit Master title style</a:t>
            </a:r>
          </a:p>
        </p:txBody>
      </p:sp>
      <p:sp>
        <p:nvSpPr>
          <p:cNvPr id="9219" name="Rectangle 3">
            <a:extLst>
              <a:ext uri="{FF2B5EF4-FFF2-40B4-BE49-F238E27FC236}">
                <a16:creationId xmlns:a16="http://schemas.microsoft.com/office/drawing/2014/main" id="{89B970AE-4340-403C-B64D-EA14614EBA26}"/>
              </a:ext>
            </a:extLst>
          </p:cNvPr>
          <p:cNvSpPr>
            <a:spLocks noGrp="1" noChangeArrowheads="1"/>
          </p:cNvSpPr>
          <p:nvPr>
            <p:ph type="subTitle" idx="1"/>
          </p:nvPr>
        </p:nvSpPr>
        <p:spPr>
          <a:xfrm>
            <a:off x="381000" y="3429000"/>
            <a:ext cx="8458200" cy="1600200"/>
          </a:xfrm>
        </p:spPr>
        <p:txBody>
          <a:bodyPr/>
          <a:lstStyle>
            <a:lvl1pPr marL="0" indent="0" algn="ctr">
              <a:buFont typeface="Wingdings" panose="05000000000000000000" pitchFamily="2" charset="2"/>
              <a:buNone/>
              <a:defRPr sz="2200"/>
            </a:lvl1pPr>
          </a:lstStyle>
          <a:p>
            <a:pPr lvl="0"/>
            <a:r>
              <a:rPr lang="en-US" altLang="en-US" noProof="0"/>
              <a:t>Click to edit Master subtitle style</a:t>
            </a:r>
          </a:p>
        </p:txBody>
      </p:sp>
      <p:sp>
        <p:nvSpPr>
          <p:cNvPr id="9223" name="AutoShape 7">
            <a:extLst>
              <a:ext uri="{FF2B5EF4-FFF2-40B4-BE49-F238E27FC236}">
                <a16:creationId xmlns:a16="http://schemas.microsoft.com/office/drawing/2014/main" id="{F1E31E94-A0FD-4467-BB84-218922D7EBF5}"/>
              </a:ext>
            </a:extLst>
          </p:cNvPr>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altLang="en-US" sz="240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8EBD-E22A-4C28-A6E6-ACD2238E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BC8CE1-F518-4009-89C1-2E841FE32E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019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739BCC-2AC1-4BA3-9F92-F6E6CFF76105}"/>
              </a:ext>
            </a:extLst>
          </p:cNvPr>
          <p:cNvSpPr>
            <a:spLocks noGrp="1"/>
          </p:cNvSpPr>
          <p:nvPr>
            <p:ph type="title" orient="vert"/>
          </p:nvPr>
        </p:nvSpPr>
        <p:spPr>
          <a:xfrm>
            <a:off x="6573838" y="228600"/>
            <a:ext cx="2001837" cy="6172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C45910-68AA-4BA7-A6E9-BD6CEF819879}"/>
              </a:ext>
            </a:extLst>
          </p:cNvPr>
          <p:cNvSpPr>
            <a:spLocks noGrp="1"/>
          </p:cNvSpPr>
          <p:nvPr>
            <p:ph type="body" orient="vert" idx="1"/>
          </p:nvPr>
        </p:nvSpPr>
        <p:spPr>
          <a:xfrm>
            <a:off x="566738" y="228600"/>
            <a:ext cx="5854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769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90FA-4772-42E7-BB22-84C7C6BD5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4B2C8-B301-4953-8A80-9EAFA656D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975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35C7-716C-4463-84D2-2EFFFA9E6BC8}"/>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A28DE6-C630-4B24-BA9E-BA5F36EE7DD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5131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AD77-D123-4733-9EE3-E4872D2EE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C45E0C-EA96-44A9-BC5C-9C5D8500B372}"/>
              </a:ext>
            </a:extLst>
          </p:cNvPr>
          <p:cNvSpPr>
            <a:spLocks noGrp="1"/>
          </p:cNvSpPr>
          <p:nvPr>
            <p:ph sz="half" idx="1"/>
          </p:nvPr>
        </p:nvSpPr>
        <p:spPr>
          <a:xfrm>
            <a:off x="566738" y="1524000"/>
            <a:ext cx="39243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48712F-F5E0-4DC2-887C-C069C0B8EA80}"/>
              </a:ext>
            </a:extLst>
          </p:cNvPr>
          <p:cNvSpPr>
            <a:spLocks noGrp="1"/>
          </p:cNvSpPr>
          <p:nvPr>
            <p:ph sz="half" idx="2"/>
          </p:nvPr>
        </p:nvSpPr>
        <p:spPr>
          <a:xfrm>
            <a:off x="4643438" y="1524000"/>
            <a:ext cx="39243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7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2162-C872-4F13-94F4-88B8CDFF1E4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1362D-0464-4BA2-B851-960828E8C07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0BBE4-A036-4B96-8B6B-070D8E9EB9F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2D55BA-384C-4EC1-9AA7-AD1789B7FB9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29517-26D1-43C2-B7DC-B72E06ECA18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799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097D-0D3C-4E0C-95FB-8AF1D7FE6A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412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07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75D1-FFA0-4144-B571-F85E7267CE7D}"/>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962FCE-206E-4234-B962-4A49F81D71B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216441-E997-402C-8516-94206081860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290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F55D-8C73-4214-9D7C-B031C498AE2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647860-F151-491A-88AB-6ACD28A27EE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0C503E-2A9B-4C0C-95D2-D8BF7543FA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14577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71A67C3-C29E-40AD-9799-8FA56B44A98B}"/>
              </a:ext>
            </a:extLst>
          </p:cNvPr>
          <p:cNvSpPr>
            <a:spLocks noGrp="1" noChangeArrowheads="1"/>
          </p:cNvSpPr>
          <p:nvPr>
            <p:ph type="title"/>
          </p:nvPr>
        </p:nvSpPr>
        <p:spPr bwMode="auto">
          <a:xfrm>
            <a:off x="574675" y="228600"/>
            <a:ext cx="80010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8195" name="Rectangle 3">
            <a:extLst>
              <a:ext uri="{FF2B5EF4-FFF2-40B4-BE49-F238E27FC236}">
                <a16:creationId xmlns:a16="http://schemas.microsoft.com/office/drawing/2014/main" id="{946FA5DA-A6EF-4CFF-B1CF-11F3FD702BB7}"/>
              </a:ext>
            </a:extLst>
          </p:cNvPr>
          <p:cNvSpPr>
            <a:spLocks noGrp="1" noChangeArrowheads="1"/>
          </p:cNvSpPr>
          <p:nvPr>
            <p:ph type="body" idx="1"/>
          </p:nvPr>
        </p:nvSpPr>
        <p:spPr bwMode="auto">
          <a:xfrm>
            <a:off x="566738" y="1524000"/>
            <a:ext cx="8001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AutoShape 4">
            <a:extLst>
              <a:ext uri="{FF2B5EF4-FFF2-40B4-BE49-F238E27FC236}">
                <a16:creationId xmlns:a16="http://schemas.microsoft.com/office/drawing/2014/main" id="{540A3DEC-7F2D-413E-9087-6C2122C6AD3E}"/>
              </a:ext>
            </a:extLst>
          </p:cNvPr>
          <p:cNvSpPr>
            <a:spLocks noChangeArrowheads="1"/>
          </p:cNvSpPr>
          <p:nvPr/>
        </p:nvSpPr>
        <p:spPr bwMode="auto">
          <a:xfrm>
            <a:off x="609600" y="12620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altLang="en-US" sz="2400">
              <a:latin typeface="Times New Roman" panose="02020603050405020304" pitchFamily="18" charset="0"/>
            </a:endParaRPr>
          </a:p>
        </p:txBody>
      </p:sp>
      <p:sp>
        <p:nvSpPr>
          <p:cNvPr id="8197" name="Line 5">
            <a:extLst>
              <a:ext uri="{FF2B5EF4-FFF2-40B4-BE49-F238E27FC236}">
                <a16:creationId xmlns:a16="http://schemas.microsoft.com/office/drawing/2014/main" id="{911A0926-07BE-4742-A91B-B11D23893BA7}"/>
              </a:ext>
            </a:extLst>
          </p:cNvPr>
          <p:cNvSpPr>
            <a:spLocks noChangeShapeType="1"/>
          </p:cNvSpPr>
          <p:nvPr/>
        </p:nvSpPr>
        <p:spPr bwMode="auto">
          <a:xfrm flipV="1">
            <a:off x="609600" y="66294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Text Box 9">
            <a:extLst>
              <a:ext uri="{FF2B5EF4-FFF2-40B4-BE49-F238E27FC236}">
                <a16:creationId xmlns:a16="http://schemas.microsoft.com/office/drawing/2014/main" id="{D221D83A-7D6C-46A1-AE97-9E0F73EF6082}"/>
              </a:ext>
            </a:extLst>
          </p:cNvPr>
          <p:cNvSpPr txBox="1">
            <a:spLocks noChangeArrowheads="1"/>
          </p:cNvSpPr>
          <p:nvPr userDrawn="1"/>
        </p:nvSpPr>
        <p:spPr bwMode="auto">
          <a:xfrm>
            <a:off x="8610600" y="6356350"/>
            <a:ext cx="485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fld id="{BDE66856-E0F8-41EB-8231-9F584A6AD2E5}" type="slidenum">
              <a:rPr lang="en-US" altLang="en-US" sz="1200"/>
              <a:pPr/>
              <a:t>‹#›</a:t>
            </a:fld>
            <a:endParaRPr lang="en-US" altLang="en-US" sz="120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Verdana" panose="020B0604030504040204" pitchFamily="34" charset="0"/>
        </a:defRPr>
      </a:lvl2pPr>
      <a:lvl3pPr algn="l" rtl="0" fontAlgn="base">
        <a:spcBef>
          <a:spcPct val="0"/>
        </a:spcBef>
        <a:spcAft>
          <a:spcPct val="0"/>
        </a:spcAft>
        <a:defRPr sz="3600">
          <a:solidFill>
            <a:schemeClr val="tx2"/>
          </a:solidFill>
          <a:latin typeface="Verdana" panose="020B0604030504040204" pitchFamily="34" charset="0"/>
        </a:defRPr>
      </a:lvl3pPr>
      <a:lvl4pPr algn="l" rtl="0" fontAlgn="base">
        <a:spcBef>
          <a:spcPct val="0"/>
        </a:spcBef>
        <a:spcAft>
          <a:spcPct val="0"/>
        </a:spcAft>
        <a:defRPr sz="3600">
          <a:solidFill>
            <a:schemeClr val="tx2"/>
          </a:solidFill>
          <a:latin typeface="Verdana" panose="020B0604030504040204" pitchFamily="34" charset="0"/>
        </a:defRPr>
      </a:lvl4pPr>
      <a:lvl5pPr algn="l" rtl="0" fontAlgn="base">
        <a:spcBef>
          <a:spcPct val="0"/>
        </a:spcBef>
        <a:spcAft>
          <a:spcPct val="0"/>
        </a:spcAft>
        <a:defRPr sz="3600">
          <a:solidFill>
            <a:schemeClr val="tx2"/>
          </a:solidFill>
          <a:latin typeface="Verdana" panose="020B0604030504040204" pitchFamily="34" charset="0"/>
        </a:defRPr>
      </a:lvl5pPr>
      <a:lvl6pPr marL="457200" algn="l" rtl="0" fontAlgn="base">
        <a:spcBef>
          <a:spcPct val="0"/>
        </a:spcBef>
        <a:spcAft>
          <a:spcPct val="0"/>
        </a:spcAft>
        <a:defRPr sz="3600">
          <a:solidFill>
            <a:schemeClr val="tx2"/>
          </a:solidFill>
          <a:latin typeface="Verdana" panose="020B0604030504040204" pitchFamily="34" charset="0"/>
        </a:defRPr>
      </a:lvl6pPr>
      <a:lvl7pPr marL="914400" algn="l" rtl="0" fontAlgn="base">
        <a:spcBef>
          <a:spcPct val="0"/>
        </a:spcBef>
        <a:spcAft>
          <a:spcPct val="0"/>
        </a:spcAft>
        <a:defRPr sz="3600">
          <a:solidFill>
            <a:schemeClr val="tx2"/>
          </a:solidFill>
          <a:latin typeface="Verdana" panose="020B0604030504040204" pitchFamily="34" charset="0"/>
        </a:defRPr>
      </a:lvl7pPr>
      <a:lvl8pPr marL="1371600" algn="l" rtl="0" fontAlgn="base">
        <a:spcBef>
          <a:spcPct val="0"/>
        </a:spcBef>
        <a:spcAft>
          <a:spcPct val="0"/>
        </a:spcAft>
        <a:defRPr sz="3600">
          <a:solidFill>
            <a:schemeClr val="tx2"/>
          </a:solidFill>
          <a:latin typeface="Verdana" panose="020B0604030504040204" pitchFamily="34" charset="0"/>
        </a:defRPr>
      </a:lvl8pPr>
      <a:lvl9pPr marL="1828800" algn="l" rtl="0" fontAlgn="base">
        <a:spcBef>
          <a:spcPct val="0"/>
        </a:spcBef>
        <a:spcAft>
          <a:spcPct val="0"/>
        </a:spcAft>
        <a:defRPr sz="3600">
          <a:solidFill>
            <a:schemeClr val="tx2"/>
          </a:solidFill>
          <a:latin typeface="Verdana" panose="020B0604030504040204" pitchFamily="34" charset="0"/>
        </a:defRPr>
      </a:lvl9pPr>
    </p:titleStyle>
    <p:bodyStyle>
      <a:lvl1pPr marL="469900" indent="-469900" algn="l" rtl="0" fontAlgn="base">
        <a:spcBef>
          <a:spcPct val="20000"/>
        </a:spcBef>
        <a:spcAft>
          <a:spcPct val="25000"/>
        </a:spcAft>
        <a:buClr>
          <a:schemeClr val="accent2"/>
        </a:buClr>
        <a:buFont typeface="Wingdings" panose="05000000000000000000" pitchFamily="2" charset="2"/>
        <a:buChar char="n"/>
        <a:defRPr sz="2400" kern="1200">
          <a:solidFill>
            <a:schemeClr val="tx1"/>
          </a:solidFill>
          <a:latin typeface="+mn-lt"/>
          <a:ea typeface="+mn-ea"/>
          <a:cs typeface="+mn-cs"/>
        </a:defRPr>
      </a:lvl1pPr>
      <a:lvl2pPr marL="908050" indent="-436563" algn="l" rtl="0" fontAlgn="base">
        <a:spcBef>
          <a:spcPct val="20000"/>
        </a:spcBef>
        <a:spcAft>
          <a:spcPct val="25000"/>
        </a:spcAft>
        <a:buClr>
          <a:schemeClr val="accent2"/>
        </a:buClr>
        <a:buFont typeface="Wingdings" panose="05000000000000000000" pitchFamily="2" charset="2"/>
        <a:buChar char="o"/>
        <a:defRPr sz="2000" kern="1200">
          <a:solidFill>
            <a:schemeClr val="tx1"/>
          </a:solidFill>
          <a:latin typeface="+mn-lt"/>
          <a:ea typeface="+mn-ea"/>
          <a:cs typeface="+mn-cs"/>
        </a:defRPr>
      </a:lvl2pPr>
      <a:lvl3pPr marL="1304925" indent="-395288" algn="l" rtl="0" fontAlgn="base">
        <a:spcBef>
          <a:spcPct val="20000"/>
        </a:spcBef>
        <a:spcAft>
          <a:spcPct val="25000"/>
        </a:spcAft>
        <a:buClr>
          <a:schemeClr val="accent2"/>
        </a:buClr>
        <a:buFont typeface="Wingdings" panose="05000000000000000000" pitchFamily="2" charset="2"/>
        <a:buChar char="n"/>
        <a:defRPr sz="1900" kern="1200">
          <a:solidFill>
            <a:schemeClr val="tx1"/>
          </a:solidFill>
          <a:latin typeface="+mn-lt"/>
          <a:ea typeface="+mn-ea"/>
          <a:cs typeface="+mn-cs"/>
        </a:defRPr>
      </a:lvl3pPr>
      <a:lvl4pPr marL="1693863" indent="-387350" algn="l" rtl="0" fontAlgn="base">
        <a:spcBef>
          <a:spcPct val="20000"/>
        </a:spcBef>
        <a:spcAft>
          <a:spcPct val="25000"/>
        </a:spcAft>
        <a:buClr>
          <a:schemeClr val="accent2"/>
        </a:buClr>
        <a:buFont typeface="Wingdings" panose="05000000000000000000" pitchFamily="2" charset="2"/>
        <a:buChar char="o"/>
        <a:defRPr sz="1600" kern="1200">
          <a:solidFill>
            <a:schemeClr val="tx1"/>
          </a:solidFill>
          <a:latin typeface="+mn-lt"/>
          <a:ea typeface="+mn-ea"/>
          <a:cs typeface="+mn-cs"/>
        </a:defRPr>
      </a:lvl4pPr>
      <a:lvl5pPr marL="2093913" indent="-398463" algn="l" rtl="0" fontAlgn="base">
        <a:spcBef>
          <a:spcPct val="25000"/>
        </a:spcBef>
        <a:spcAft>
          <a:spcPct val="2500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822C5CEA-B6BF-455E-8BAD-5C0148EE9A24}"/>
              </a:ext>
            </a:extLst>
          </p:cNvPr>
          <p:cNvSpPr>
            <a:spLocks noGrp="1" noChangeArrowheads="1"/>
          </p:cNvSpPr>
          <p:nvPr>
            <p:ph type="ctrTitle"/>
          </p:nvPr>
        </p:nvSpPr>
        <p:spPr>
          <a:xfrm>
            <a:off x="533400" y="990600"/>
            <a:ext cx="8305800" cy="1371600"/>
          </a:xfrm>
          <a:solidFill>
            <a:schemeClr val="bg1"/>
          </a:solidFill>
        </p:spPr>
        <p:txBody>
          <a:bodyPr/>
          <a:lstStyle/>
          <a:p>
            <a:r>
              <a:rPr lang="en-US" altLang="en-US" sz="3400" dirty="0"/>
              <a:t>Chapter 3</a:t>
            </a:r>
            <a:br>
              <a:rPr lang="en-US" altLang="en-US" sz="3400" dirty="0"/>
            </a:br>
            <a:br>
              <a:rPr lang="en-US" altLang="en-US" sz="3400" dirty="0"/>
            </a:br>
            <a:r>
              <a:rPr lang="en-US" altLang="en-US" sz="3400" dirty="0"/>
              <a:t>Introduction to Linear Programming</a:t>
            </a:r>
          </a:p>
        </p:txBody>
      </p:sp>
      <p:sp>
        <p:nvSpPr>
          <p:cNvPr id="11268" name="Rectangle 4">
            <a:extLst>
              <a:ext uri="{FF2B5EF4-FFF2-40B4-BE49-F238E27FC236}">
                <a16:creationId xmlns:a16="http://schemas.microsoft.com/office/drawing/2014/main" id="{333C350E-A71F-42BE-ADD4-A53DC56CA635}"/>
              </a:ext>
            </a:extLst>
          </p:cNvPr>
          <p:cNvSpPr>
            <a:spLocks noGrp="1" noChangeArrowheads="1"/>
          </p:cNvSpPr>
          <p:nvPr>
            <p:ph type="subTitle" idx="1"/>
          </p:nvPr>
        </p:nvSpPr>
        <p:spPr/>
        <p:txBody>
          <a:bodyPr/>
          <a:lstStyle/>
          <a:p>
            <a:r>
              <a:rPr lang="en-US" altLang="en-US" sz="1800"/>
              <a:t>to accompany</a:t>
            </a:r>
          </a:p>
          <a:p>
            <a:r>
              <a:rPr lang="en-US" altLang="en-US" sz="1800"/>
              <a:t>Operations Research: Applications and Algorithms </a:t>
            </a:r>
          </a:p>
          <a:p>
            <a:pPr>
              <a:buClrTx/>
              <a:buFontTx/>
              <a:buNone/>
            </a:pPr>
            <a:r>
              <a:rPr lang="en-US" altLang="en-US" sz="1800"/>
              <a:t>4th edition</a:t>
            </a:r>
          </a:p>
          <a:p>
            <a:pPr>
              <a:buClrTx/>
              <a:buFontTx/>
              <a:buNone/>
            </a:pPr>
            <a:r>
              <a:rPr lang="en-US" altLang="en-US" sz="1800"/>
              <a:t>by Wayne L. Winston</a:t>
            </a:r>
          </a:p>
        </p:txBody>
      </p:sp>
      <p:sp>
        <p:nvSpPr>
          <p:cNvPr id="11269" name="Rectangle 5">
            <a:extLst>
              <a:ext uri="{FF2B5EF4-FFF2-40B4-BE49-F238E27FC236}">
                <a16:creationId xmlns:a16="http://schemas.microsoft.com/office/drawing/2014/main" id="{7CD79AE0-B8CA-41AF-9BDB-E264D0773722}"/>
              </a:ext>
            </a:extLst>
          </p:cNvPr>
          <p:cNvSpPr>
            <a:spLocks noChangeArrowheads="1"/>
          </p:cNvSpPr>
          <p:nvPr/>
        </p:nvSpPr>
        <p:spPr bwMode="auto">
          <a:xfrm>
            <a:off x="3429000" y="6477000"/>
            <a:ext cx="556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1200"/>
              <a:t>Copyright (c) 2004 Brooks/Cole, a division of Thomson Learning, Inc.</a:t>
            </a:r>
          </a:p>
          <a:p>
            <a:pPr>
              <a:spcBef>
                <a:spcPct val="50000"/>
              </a:spcBef>
            </a:pPr>
            <a:endParaRPr lang="en-US" alt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6" name="Rectangle 6">
            <a:extLst>
              <a:ext uri="{FF2B5EF4-FFF2-40B4-BE49-F238E27FC236}">
                <a16:creationId xmlns:a16="http://schemas.microsoft.com/office/drawing/2014/main" id="{4BBB01F3-5519-446D-9F06-63D1193E29AB}"/>
              </a:ext>
            </a:extLst>
          </p:cNvPr>
          <p:cNvSpPr>
            <a:spLocks noGrp="1" noChangeArrowheads="1"/>
          </p:cNvSpPr>
          <p:nvPr>
            <p:ph type="title"/>
          </p:nvPr>
        </p:nvSpPr>
        <p:spPr/>
        <p:txBody>
          <a:bodyPr/>
          <a:lstStyle/>
          <a:p>
            <a:r>
              <a:rPr lang="en-US" altLang="en-US"/>
              <a:t> </a:t>
            </a:r>
          </a:p>
        </p:txBody>
      </p:sp>
      <p:sp>
        <p:nvSpPr>
          <p:cNvPr id="112647" name="Rectangle 7">
            <a:extLst>
              <a:ext uri="{FF2B5EF4-FFF2-40B4-BE49-F238E27FC236}">
                <a16:creationId xmlns:a16="http://schemas.microsoft.com/office/drawing/2014/main" id="{5676FBDC-99A2-47FC-8A1C-9444FA57C725}"/>
              </a:ext>
            </a:extLst>
          </p:cNvPr>
          <p:cNvSpPr>
            <a:spLocks noGrp="1" noChangeArrowheads="1"/>
          </p:cNvSpPr>
          <p:nvPr>
            <p:ph type="body" idx="1"/>
          </p:nvPr>
        </p:nvSpPr>
        <p:spPr/>
        <p:txBody>
          <a:bodyPr/>
          <a:lstStyle/>
          <a:p>
            <a:r>
              <a:rPr lang="en-US" altLang="en-US"/>
              <a:t>A function </a:t>
            </a:r>
            <a:r>
              <a:rPr lang="en-US" altLang="en-US" i="1"/>
              <a:t>f</a:t>
            </a:r>
            <a:r>
              <a:rPr lang="en-US" altLang="en-US"/>
              <a:t>(</a:t>
            </a:r>
            <a:r>
              <a:rPr lang="en-US" altLang="en-US" i="1"/>
              <a:t>x</a:t>
            </a:r>
            <a:r>
              <a:rPr lang="en-US" altLang="en-US" baseline="-25000"/>
              <a:t>1</a:t>
            </a:r>
            <a:r>
              <a:rPr lang="en-US" altLang="en-US"/>
              <a:t>, </a:t>
            </a:r>
            <a:r>
              <a:rPr lang="en-US" altLang="en-US" i="1"/>
              <a:t>x</a:t>
            </a:r>
            <a:r>
              <a:rPr lang="en-US" altLang="en-US" baseline="-25000"/>
              <a:t>2</a:t>
            </a:r>
            <a:r>
              <a:rPr lang="en-US" altLang="en-US"/>
              <a:t>, …, </a:t>
            </a:r>
            <a:r>
              <a:rPr lang="en-US" altLang="en-US" i="1"/>
              <a:t>x</a:t>
            </a:r>
            <a:r>
              <a:rPr lang="en-US" altLang="en-US" baseline="-25000"/>
              <a:t>n</a:t>
            </a:r>
            <a:r>
              <a:rPr lang="en-US" altLang="en-US"/>
              <a:t>) of </a:t>
            </a:r>
            <a:r>
              <a:rPr lang="en-US" altLang="en-US" i="1"/>
              <a:t>x</a:t>
            </a:r>
            <a:r>
              <a:rPr lang="en-US" altLang="en-US" baseline="-25000"/>
              <a:t>1</a:t>
            </a:r>
            <a:r>
              <a:rPr lang="en-US" altLang="en-US"/>
              <a:t>, </a:t>
            </a:r>
            <a:r>
              <a:rPr lang="en-US" altLang="en-US" i="1"/>
              <a:t>x</a:t>
            </a:r>
            <a:r>
              <a:rPr lang="en-US" altLang="en-US" baseline="-25000"/>
              <a:t>2</a:t>
            </a:r>
            <a:r>
              <a:rPr lang="en-US" altLang="en-US"/>
              <a:t>, …, </a:t>
            </a:r>
            <a:r>
              <a:rPr lang="en-US" altLang="en-US" i="1"/>
              <a:t>x</a:t>
            </a:r>
            <a:r>
              <a:rPr lang="en-US" altLang="en-US" baseline="-25000"/>
              <a:t>n</a:t>
            </a:r>
            <a:r>
              <a:rPr lang="en-US" altLang="en-US"/>
              <a:t> is a </a:t>
            </a:r>
            <a:r>
              <a:rPr lang="en-US" altLang="en-US" b="1"/>
              <a:t>linear function</a:t>
            </a:r>
            <a:r>
              <a:rPr lang="en-US" altLang="en-US"/>
              <a:t> if and only if for some set of constants, </a:t>
            </a:r>
            <a:r>
              <a:rPr lang="en-US" altLang="en-US" i="1"/>
              <a:t>c</a:t>
            </a:r>
            <a:r>
              <a:rPr lang="en-US" altLang="en-US" baseline="-25000"/>
              <a:t>1</a:t>
            </a:r>
            <a:r>
              <a:rPr lang="en-US" altLang="en-US"/>
              <a:t>, </a:t>
            </a:r>
            <a:r>
              <a:rPr lang="en-US" altLang="en-US" i="1"/>
              <a:t>c</a:t>
            </a:r>
            <a:r>
              <a:rPr lang="en-US" altLang="en-US" baseline="-25000"/>
              <a:t>2</a:t>
            </a:r>
            <a:r>
              <a:rPr lang="en-US" altLang="en-US"/>
              <a:t>, …, </a:t>
            </a:r>
            <a:r>
              <a:rPr lang="en-US" altLang="en-US" i="1"/>
              <a:t>c</a:t>
            </a:r>
            <a:r>
              <a:rPr lang="en-US" altLang="en-US" baseline="-25000"/>
              <a:t>n</a:t>
            </a:r>
            <a:r>
              <a:rPr lang="en-US" altLang="en-US"/>
              <a:t>, </a:t>
            </a:r>
            <a:r>
              <a:rPr lang="en-US" altLang="en-US" i="1"/>
              <a:t>f</a:t>
            </a:r>
            <a:r>
              <a:rPr lang="en-US" altLang="en-US"/>
              <a:t>(</a:t>
            </a:r>
            <a:r>
              <a:rPr lang="en-US" altLang="en-US" i="1"/>
              <a:t>x</a:t>
            </a:r>
            <a:r>
              <a:rPr lang="en-US" altLang="en-US" baseline="-25000"/>
              <a:t>1</a:t>
            </a:r>
            <a:r>
              <a:rPr lang="en-US" altLang="en-US"/>
              <a:t>, </a:t>
            </a:r>
            <a:r>
              <a:rPr lang="en-US" altLang="en-US" i="1"/>
              <a:t>x</a:t>
            </a:r>
            <a:r>
              <a:rPr lang="en-US" altLang="en-US" baseline="-25000"/>
              <a:t>2</a:t>
            </a:r>
            <a:r>
              <a:rPr lang="en-US" altLang="en-US"/>
              <a:t>, …, </a:t>
            </a:r>
            <a:r>
              <a:rPr lang="en-US" altLang="en-US" i="1"/>
              <a:t>x</a:t>
            </a:r>
            <a:r>
              <a:rPr lang="en-US" altLang="en-US" baseline="-25000"/>
              <a:t>n</a:t>
            </a:r>
            <a:r>
              <a:rPr lang="en-US" altLang="en-US"/>
              <a:t>) = </a:t>
            </a:r>
            <a:r>
              <a:rPr lang="en-US" altLang="en-US" i="1"/>
              <a:t>c</a:t>
            </a:r>
            <a:r>
              <a:rPr lang="en-US" altLang="en-US" baseline="-25000"/>
              <a:t>1</a:t>
            </a:r>
            <a:r>
              <a:rPr lang="en-US" altLang="en-US" i="1"/>
              <a:t>x1</a:t>
            </a:r>
            <a:r>
              <a:rPr lang="en-US" altLang="en-US"/>
              <a:t> + </a:t>
            </a:r>
            <a:r>
              <a:rPr lang="en-US" altLang="en-US" i="1"/>
              <a:t>c</a:t>
            </a:r>
            <a:r>
              <a:rPr lang="en-US" altLang="en-US" baseline="-25000"/>
              <a:t>2</a:t>
            </a:r>
            <a:r>
              <a:rPr lang="en-US" altLang="en-US" i="1"/>
              <a:t>x</a:t>
            </a:r>
            <a:r>
              <a:rPr lang="en-US" altLang="en-US" baseline="-25000"/>
              <a:t>2</a:t>
            </a:r>
            <a:r>
              <a:rPr lang="en-US" altLang="en-US"/>
              <a:t> + … + </a:t>
            </a:r>
            <a:r>
              <a:rPr lang="en-US" altLang="en-US" i="1"/>
              <a:t>c</a:t>
            </a:r>
            <a:r>
              <a:rPr lang="en-US" altLang="en-US" baseline="-25000"/>
              <a:t>n</a:t>
            </a:r>
            <a:r>
              <a:rPr lang="en-US" altLang="en-US" i="1"/>
              <a:t>x</a:t>
            </a:r>
            <a:r>
              <a:rPr lang="en-US" altLang="en-US" baseline="-25000"/>
              <a:t>n</a:t>
            </a:r>
            <a:r>
              <a:rPr lang="en-US" altLang="en-US"/>
              <a:t>.</a:t>
            </a:r>
          </a:p>
          <a:p>
            <a:r>
              <a:rPr lang="en-US" altLang="en-US"/>
              <a:t>For any linear function </a:t>
            </a:r>
            <a:r>
              <a:rPr lang="en-US" altLang="en-US" i="1"/>
              <a:t>f</a:t>
            </a:r>
            <a:r>
              <a:rPr lang="en-US" altLang="en-US"/>
              <a:t>(</a:t>
            </a:r>
            <a:r>
              <a:rPr lang="en-US" altLang="en-US" i="1"/>
              <a:t>x</a:t>
            </a:r>
            <a:r>
              <a:rPr lang="en-US" altLang="en-US" baseline="-25000"/>
              <a:t>1</a:t>
            </a:r>
            <a:r>
              <a:rPr lang="en-US" altLang="en-US"/>
              <a:t>, </a:t>
            </a:r>
            <a:r>
              <a:rPr lang="en-US" altLang="en-US" i="1"/>
              <a:t>x</a:t>
            </a:r>
            <a:r>
              <a:rPr lang="en-US" altLang="en-US" baseline="-25000"/>
              <a:t>2</a:t>
            </a:r>
            <a:r>
              <a:rPr lang="en-US" altLang="en-US"/>
              <a:t>, …, </a:t>
            </a:r>
            <a:r>
              <a:rPr lang="en-US" altLang="en-US" i="1"/>
              <a:t>x</a:t>
            </a:r>
            <a:r>
              <a:rPr lang="en-US" altLang="en-US" baseline="-25000"/>
              <a:t>n</a:t>
            </a:r>
            <a:r>
              <a:rPr lang="en-US" altLang="en-US"/>
              <a:t>) and any number </a:t>
            </a:r>
            <a:r>
              <a:rPr lang="en-US" altLang="en-US" i="1"/>
              <a:t>b</a:t>
            </a:r>
            <a:r>
              <a:rPr lang="en-US" altLang="en-US"/>
              <a:t>, the inequalities </a:t>
            </a:r>
            <a:r>
              <a:rPr lang="en-US" altLang="en-US" i="1"/>
              <a:t>f</a:t>
            </a:r>
            <a:r>
              <a:rPr lang="en-US" altLang="en-US"/>
              <a:t>(</a:t>
            </a:r>
            <a:r>
              <a:rPr lang="en-US" altLang="en-US" i="1"/>
              <a:t>x</a:t>
            </a:r>
            <a:r>
              <a:rPr lang="en-US" altLang="en-US" baseline="-25000"/>
              <a:t>1</a:t>
            </a:r>
            <a:r>
              <a:rPr lang="en-US" altLang="en-US"/>
              <a:t>, </a:t>
            </a:r>
            <a:r>
              <a:rPr lang="en-US" altLang="en-US" i="1"/>
              <a:t>x</a:t>
            </a:r>
            <a:r>
              <a:rPr lang="en-US" altLang="en-US" baseline="-25000"/>
              <a:t>2</a:t>
            </a:r>
            <a:r>
              <a:rPr lang="en-US" altLang="en-US"/>
              <a:t>, …, </a:t>
            </a:r>
            <a:r>
              <a:rPr lang="en-US" altLang="en-US" i="1"/>
              <a:t>x</a:t>
            </a:r>
            <a:r>
              <a:rPr lang="en-US" altLang="en-US" baseline="-25000"/>
              <a:t>n</a:t>
            </a:r>
            <a:r>
              <a:rPr lang="en-US" altLang="en-US"/>
              <a:t>) ≤ </a:t>
            </a:r>
            <a:r>
              <a:rPr lang="en-US" altLang="en-US" i="1"/>
              <a:t>b</a:t>
            </a:r>
            <a:r>
              <a:rPr lang="en-US" altLang="en-US"/>
              <a:t> and </a:t>
            </a:r>
            <a:r>
              <a:rPr lang="en-US" altLang="en-US" i="1"/>
              <a:t>f</a:t>
            </a:r>
            <a:r>
              <a:rPr lang="en-US" altLang="en-US"/>
              <a:t>(</a:t>
            </a:r>
            <a:r>
              <a:rPr lang="en-US" altLang="en-US" i="1"/>
              <a:t>x</a:t>
            </a:r>
            <a:r>
              <a:rPr lang="en-US" altLang="en-US" baseline="-25000"/>
              <a:t>1</a:t>
            </a:r>
            <a:r>
              <a:rPr lang="en-US" altLang="en-US"/>
              <a:t>, </a:t>
            </a:r>
            <a:r>
              <a:rPr lang="en-US" altLang="en-US" i="1"/>
              <a:t>x</a:t>
            </a:r>
            <a:r>
              <a:rPr lang="en-US" altLang="en-US" baseline="-25000"/>
              <a:t>2</a:t>
            </a:r>
            <a:r>
              <a:rPr lang="en-US" altLang="en-US"/>
              <a:t>, …, </a:t>
            </a:r>
            <a:r>
              <a:rPr lang="en-US" altLang="en-US" i="1"/>
              <a:t>x</a:t>
            </a:r>
            <a:r>
              <a:rPr lang="en-US" altLang="en-US" baseline="-25000"/>
              <a:t>n</a:t>
            </a:r>
            <a:r>
              <a:rPr lang="en-US" altLang="en-US"/>
              <a:t>) ≥ b are </a:t>
            </a:r>
            <a:r>
              <a:rPr lang="en-US" altLang="en-US" b="1"/>
              <a:t>linear inequalities</a:t>
            </a:r>
            <a:r>
              <a:rPr lang="en-US" altLang="en-US"/>
              <a:t>.</a:t>
            </a:r>
          </a:p>
          <a:p>
            <a:endParaRPr lang="en-US" altLang="en-US"/>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1" name="Rectangle 7">
            <a:extLst>
              <a:ext uri="{FF2B5EF4-FFF2-40B4-BE49-F238E27FC236}">
                <a16:creationId xmlns:a16="http://schemas.microsoft.com/office/drawing/2014/main" id="{DCF46FCF-D28D-4838-8390-D570D2311DCE}"/>
              </a:ext>
            </a:extLst>
          </p:cNvPr>
          <p:cNvSpPr>
            <a:spLocks noGrp="1" noChangeArrowheads="1"/>
          </p:cNvSpPr>
          <p:nvPr>
            <p:ph type="title"/>
          </p:nvPr>
        </p:nvSpPr>
        <p:spPr/>
        <p:txBody>
          <a:bodyPr/>
          <a:lstStyle/>
          <a:p>
            <a:r>
              <a:rPr lang="en-US" altLang="en-US"/>
              <a:t> </a:t>
            </a:r>
          </a:p>
        </p:txBody>
      </p:sp>
      <p:sp>
        <p:nvSpPr>
          <p:cNvPr id="113672" name="Rectangle 8">
            <a:extLst>
              <a:ext uri="{FF2B5EF4-FFF2-40B4-BE49-F238E27FC236}">
                <a16:creationId xmlns:a16="http://schemas.microsoft.com/office/drawing/2014/main" id="{03753E28-3A92-495B-94B1-40F74561FE06}"/>
              </a:ext>
            </a:extLst>
          </p:cNvPr>
          <p:cNvSpPr>
            <a:spLocks noGrp="1" noChangeArrowheads="1"/>
          </p:cNvSpPr>
          <p:nvPr>
            <p:ph type="body" idx="1"/>
          </p:nvPr>
        </p:nvSpPr>
        <p:spPr/>
        <p:txBody>
          <a:bodyPr/>
          <a:lstStyle/>
          <a:p>
            <a:r>
              <a:rPr lang="en-US" altLang="en-US"/>
              <a:t>A </a:t>
            </a:r>
            <a:r>
              <a:rPr lang="en-US" altLang="en-US" b="1"/>
              <a:t>linear programming problem</a:t>
            </a:r>
            <a:r>
              <a:rPr lang="en-US" altLang="en-US"/>
              <a:t> (LP) is an optimization problem for which we do the following:</a:t>
            </a:r>
          </a:p>
          <a:p>
            <a:pPr lvl="1"/>
            <a:r>
              <a:rPr lang="en-US" altLang="en-US"/>
              <a:t>Attempt to maximize (or minimize) a </a:t>
            </a:r>
            <a:r>
              <a:rPr lang="en-US" altLang="en-US" i="1"/>
              <a:t>linear</a:t>
            </a:r>
            <a:r>
              <a:rPr lang="en-US" altLang="en-US"/>
              <a:t> function (called the </a:t>
            </a:r>
            <a:r>
              <a:rPr lang="en-US" altLang="en-US" i="1"/>
              <a:t>objective function</a:t>
            </a:r>
            <a:r>
              <a:rPr lang="en-US" altLang="en-US"/>
              <a:t>) of the decision variables.</a:t>
            </a:r>
          </a:p>
          <a:p>
            <a:pPr lvl="1"/>
            <a:r>
              <a:rPr lang="en-US" altLang="en-US"/>
              <a:t>The values of the decision variables must satisfy a set of </a:t>
            </a:r>
            <a:r>
              <a:rPr lang="en-US" altLang="en-US" i="1"/>
              <a:t>constraints</a:t>
            </a:r>
            <a:r>
              <a:rPr lang="en-US" altLang="en-US"/>
              <a:t>. Each constraint must be a linear equation or inequality.</a:t>
            </a:r>
          </a:p>
          <a:p>
            <a:pPr lvl="1"/>
            <a:r>
              <a:rPr lang="en-US" altLang="en-US"/>
              <a:t>A </a:t>
            </a:r>
            <a:r>
              <a:rPr lang="en-US" altLang="en-US" i="1"/>
              <a:t>sign restriction</a:t>
            </a:r>
            <a:r>
              <a:rPr lang="en-US" altLang="en-US"/>
              <a:t> is associated with each variable.  For any variable </a:t>
            </a:r>
            <a:r>
              <a:rPr lang="en-US" altLang="en-US" i="1"/>
              <a:t>x</a:t>
            </a:r>
            <a:r>
              <a:rPr lang="en-US" altLang="en-US" baseline="-25000"/>
              <a:t>i</a:t>
            </a:r>
            <a:r>
              <a:rPr lang="en-US" altLang="en-US"/>
              <a:t>, the sign restriction specifies either that </a:t>
            </a:r>
            <a:r>
              <a:rPr lang="en-US" altLang="en-US" i="1"/>
              <a:t>x</a:t>
            </a:r>
            <a:r>
              <a:rPr lang="en-US" altLang="en-US" baseline="-25000"/>
              <a:t>i</a:t>
            </a:r>
            <a:r>
              <a:rPr lang="en-US" altLang="en-US"/>
              <a:t> must be nonnegative (</a:t>
            </a:r>
            <a:r>
              <a:rPr lang="en-US" altLang="en-US" i="1"/>
              <a:t>x</a:t>
            </a:r>
            <a:r>
              <a:rPr lang="en-US" altLang="en-US" baseline="-25000"/>
              <a:t>i</a:t>
            </a:r>
            <a:r>
              <a:rPr lang="en-US" altLang="en-US"/>
              <a:t> ≥ 0) or that </a:t>
            </a:r>
            <a:r>
              <a:rPr lang="en-US" altLang="en-US" i="1"/>
              <a:t>x</a:t>
            </a:r>
            <a:r>
              <a:rPr lang="en-US" altLang="en-US" baseline="-25000"/>
              <a:t>i</a:t>
            </a:r>
            <a:r>
              <a:rPr lang="en-US" altLang="en-US"/>
              <a:t> may be unrestricted in sign.</a:t>
            </a:r>
          </a:p>
        </p:txBody>
      </p:sp>
      <p:sp>
        <p:nvSpPr>
          <p:cNvPr id="113668" name="Rectangle 4">
            <a:extLst>
              <a:ext uri="{FF2B5EF4-FFF2-40B4-BE49-F238E27FC236}">
                <a16:creationId xmlns:a16="http://schemas.microsoft.com/office/drawing/2014/main" id="{460A63B3-C2B5-4F7D-A12F-EAD512B66303}"/>
              </a:ext>
            </a:extLst>
          </p:cNvPr>
          <p:cNvSpPr>
            <a:spLocks noChangeArrowheads="1"/>
          </p:cNvSpPr>
          <p:nvPr/>
        </p:nvSpPr>
        <p:spPr bwMode="auto">
          <a:xfrm>
            <a:off x="609600" y="1219200"/>
            <a:ext cx="7772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2"/>
              </a:buClr>
              <a:buSzPct val="75000"/>
              <a:buFont typeface="Monotype Sorts" pitchFamily="2" charset="2"/>
              <a:buNone/>
            </a:pPr>
            <a:endParaRPr lang="en-US" altLang="en-US" sz="240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5" name="Rectangle 7">
            <a:extLst>
              <a:ext uri="{FF2B5EF4-FFF2-40B4-BE49-F238E27FC236}">
                <a16:creationId xmlns:a16="http://schemas.microsoft.com/office/drawing/2014/main" id="{CD027A5C-1CA5-4974-98EA-C4C281769E11}"/>
              </a:ext>
            </a:extLst>
          </p:cNvPr>
          <p:cNvSpPr>
            <a:spLocks noGrp="1" noChangeArrowheads="1"/>
          </p:cNvSpPr>
          <p:nvPr>
            <p:ph type="title"/>
          </p:nvPr>
        </p:nvSpPr>
        <p:spPr/>
        <p:txBody>
          <a:bodyPr/>
          <a:lstStyle/>
          <a:p>
            <a:r>
              <a:rPr lang="en-US" altLang="en-US"/>
              <a:t> </a:t>
            </a:r>
          </a:p>
        </p:txBody>
      </p:sp>
      <p:sp>
        <p:nvSpPr>
          <p:cNvPr id="114696" name="Rectangle 8">
            <a:extLst>
              <a:ext uri="{FF2B5EF4-FFF2-40B4-BE49-F238E27FC236}">
                <a16:creationId xmlns:a16="http://schemas.microsoft.com/office/drawing/2014/main" id="{AFA9E325-129D-4DDB-8BD3-B7C4ED8242FD}"/>
              </a:ext>
            </a:extLst>
          </p:cNvPr>
          <p:cNvSpPr>
            <a:spLocks noGrp="1" noChangeArrowheads="1"/>
          </p:cNvSpPr>
          <p:nvPr>
            <p:ph type="body" idx="1"/>
          </p:nvPr>
        </p:nvSpPr>
        <p:spPr/>
        <p:txBody>
          <a:bodyPr/>
          <a:lstStyle/>
          <a:p>
            <a:r>
              <a:rPr lang="en-US" altLang="en-US"/>
              <a:t>The fact that the objective function for an LP must be a linear function of the decision variables has two implications:</a:t>
            </a:r>
          </a:p>
          <a:p>
            <a:pPr lvl="1">
              <a:buFont typeface="Wingdings" panose="05000000000000000000" pitchFamily="2" charset="2"/>
              <a:buAutoNum type="arabicPeriod"/>
            </a:pPr>
            <a:r>
              <a:rPr lang="en-US" altLang="en-US"/>
              <a:t>The contribution of the objective function from each decision variable is proportional to the value of the decision variable.  For example, the contribution to the objective function for 4  soldiers is exactly fours times the contribution of 1 soldier.</a:t>
            </a:r>
          </a:p>
          <a:p>
            <a:pPr lvl="1">
              <a:buFont typeface="Wingdings" panose="05000000000000000000" pitchFamily="2" charset="2"/>
              <a:buAutoNum type="arabicPeriod"/>
            </a:pPr>
            <a:r>
              <a:rPr lang="en-US" altLang="en-US"/>
              <a:t>The contribution to the objective function for any variable is independent of the other decision variables.  For example, no matter what the value of </a:t>
            </a:r>
            <a:r>
              <a:rPr lang="en-US" altLang="en-US" i="1"/>
              <a:t>x</a:t>
            </a:r>
            <a:r>
              <a:rPr lang="en-US" altLang="en-US" baseline="-25000"/>
              <a:t>2</a:t>
            </a:r>
            <a:r>
              <a:rPr lang="en-US" altLang="en-US"/>
              <a:t>, the manufacture of </a:t>
            </a:r>
            <a:r>
              <a:rPr lang="en-US" altLang="en-US" i="1"/>
              <a:t>x</a:t>
            </a:r>
            <a:r>
              <a:rPr lang="en-US" altLang="en-US" baseline="-25000"/>
              <a:t>1</a:t>
            </a:r>
            <a:r>
              <a:rPr lang="en-US" altLang="en-US"/>
              <a:t> soldiers will always contribute 3</a:t>
            </a:r>
            <a:r>
              <a:rPr lang="en-US" altLang="en-US" i="1"/>
              <a:t>x</a:t>
            </a:r>
            <a:r>
              <a:rPr lang="en-US" altLang="en-US" baseline="-25000"/>
              <a:t>1</a:t>
            </a:r>
            <a:r>
              <a:rPr lang="en-US" altLang="en-US"/>
              <a:t> dollars to the objective function.</a:t>
            </a:r>
          </a:p>
          <a:p>
            <a:pPr eaLnBrk="0" hangingPunct="0">
              <a:spcAft>
                <a:spcPct val="0"/>
              </a:spcAft>
              <a:buSzPct val="75000"/>
              <a:buFont typeface="Monotype Sorts" pitchFamily="2" charset="2"/>
              <a:buNone/>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20" name="Rectangle 8">
            <a:extLst>
              <a:ext uri="{FF2B5EF4-FFF2-40B4-BE49-F238E27FC236}">
                <a16:creationId xmlns:a16="http://schemas.microsoft.com/office/drawing/2014/main" id="{B13F8C06-E139-4A44-90E8-D24DECAF55A1}"/>
              </a:ext>
            </a:extLst>
          </p:cNvPr>
          <p:cNvSpPr>
            <a:spLocks noGrp="1" noChangeArrowheads="1"/>
          </p:cNvSpPr>
          <p:nvPr>
            <p:ph type="title"/>
          </p:nvPr>
        </p:nvSpPr>
        <p:spPr/>
        <p:txBody>
          <a:bodyPr/>
          <a:lstStyle/>
          <a:p>
            <a:r>
              <a:rPr lang="en-US" altLang="en-US"/>
              <a:t> </a:t>
            </a:r>
          </a:p>
        </p:txBody>
      </p:sp>
      <p:sp>
        <p:nvSpPr>
          <p:cNvPr id="115721" name="Rectangle 9">
            <a:extLst>
              <a:ext uri="{FF2B5EF4-FFF2-40B4-BE49-F238E27FC236}">
                <a16:creationId xmlns:a16="http://schemas.microsoft.com/office/drawing/2014/main" id="{B4772E6B-7F36-4440-A25C-A4B53694F418}"/>
              </a:ext>
            </a:extLst>
          </p:cNvPr>
          <p:cNvSpPr>
            <a:spLocks noGrp="1" noChangeArrowheads="1"/>
          </p:cNvSpPr>
          <p:nvPr>
            <p:ph type="body" idx="1"/>
          </p:nvPr>
        </p:nvSpPr>
        <p:spPr/>
        <p:txBody>
          <a:bodyPr/>
          <a:lstStyle/>
          <a:p>
            <a:r>
              <a:rPr lang="en-US" altLang="en-US" dirty="0"/>
              <a:t>Analogously, the fact that each LP constraint must be a linear inequality or linear equation has two implications:</a:t>
            </a:r>
          </a:p>
          <a:p>
            <a:pPr lvl="1">
              <a:buFont typeface="Wingdings" panose="05000000000000000000" pitchFamily="2" charset="2"/>
              <a:buAutoNum type="arabicPeriod"/>
            </a:pPr>
            <a:r>
              <a:rPr lang="en-US" altLang="en-US" dirty="0"/>
              <a:t>The contribution of each variable to the left-hand side of each constraint is proportional to the value of the variable.  For example, it takes exactly 3 times as many finishing hours to manufacture 3 soldiers as it does 1 soldier.</a:t>
            </a:r>
          </a:p>
          <a:p>
            <a:pPr lvl="1">
              <a:buFont typeface="Wingdings" panose="05000000000000000000" pitchFamily="2" charset="2"/>
              <a:buAutoNum type="arabicPeriod"/>
            </a:pPr>
            <a:r>
              <a:rPr lang="en-US" altLang="en-US" dirty="0"/>
              <a:t>The contribution of a variable to the left-hand side of each constraint is independent of the values of the other variables.  For example, no matter what the value of </a:t>
            </a:r>
            <a:r>
              <a:rPr lang="en-US" altLang="en-US" i="1" dirty="0"/>
              <a:t>x</a:t>
            </a:r>
            <a:r>
              <a:rPr lang="en-US" altLang="en-US" baseline="-25000" dirty="0"/>
              <a:t>1</a:t>
            </a:r>
            <a:r>
              <a:rPr lang="en-US" altLang="en-US" dirty="0"/>
              <a:t>, the manufacture of </a:t>
            </a:r>
            <a:r>
              <a:rPr lang="en-US" altLang="en-US" i="1" dirty="0"/>
              <a:t>x</a:t>
            </a:r>
            <a:r>
              <a:rPr lang="en-US" altLang="en-US" baseline="-25000" dirty="0"/>
              <a:t>2</a:t>
            </a:r>
            <a:r>
              <a:rPr lang="en-US" altLang="en-US" dirty="0"/>
              <a:t> trains uses </a:t>
            </a:r>
            <a:r>
              <a:rPr lang="en-US" altLang="en-US" i="1" dirty="0"/>
              <a:t>x</a:t>
            </a:r>
            <a:r>
              <a:rPr lang="en-US" altLang="en-US" baseline="-25000" dirty="0"/>
              <a:t>2</a:t>
            </a:r>
            <a:r>
              <a:rPr lang="en-US" altLang="en-US" dirty="0"/>
              <a:t> finishing hours and </a:t>
            </a:r>
            <a:r>
              <a:rPr lang="en-US" altLang="en-US" i="1" dirty="0"/>
              <a:t>x</a:t>
            </a:r>
            <a:r>
              <a:rPr lang="en-US" altLang="en-US" baseline="-25000" dirty="0"/>
              <a:t>2</a:t>
            </a:r>
            <a:r>
              <a:rPr lang="en-US" altLang="en-US" dirty="0"/>
              <a:t> carpentry hours</a:t>
            </a:r>
          </a:p>
          <a:p>
            <a:endParaRPr lang="en-US" altLang="en-US" dirty="0"/>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2" name="Rectangle 6">
            <a:extLst>
              <a:ext uri="{FF2B5EF4-FFF2-40B4-BE49-F238E27FC236}">
                <a16:creationId xmlns:a16="http://schemas.microsoft.com/office/drawing/2014/main" id="{7A1BF3CA-18FD-46C0-8F79-EDFEB64EE3A5}"/>
              </a:ext>
            </a:extLst>
          </p:cNvPr>
          <p:cNvSpPr>
            <a:spLocks noGrp="1" noChangeArrowheads="1"/>
          </p:cNvSpPr>
          <p:nvPr>
            <p:ph type="title"/>
          </p:nvPr>
        </p:nvSpPr>
        <p:spPr/>
        <p:txBody>
          <a:bodyPr/>
          <a:lstStyle/>
          <a:p>
            <a:r>
              <a:rPr lang="en-US" altLang="en-US"/>
              <a:t> </a:t>
            </a:r>
          </a:p>
        </p:txBody>
      </p:sp>
      <p:sp>
        <p:nvSpPr>
          <p:cNvPr id="116743" name="Rectangle 7">
            <a:extLst>
              <a:ext uri="{FF2B5EF4-FFF2-40B4-BE49-F238E27FC236}">
                <a16:creationId xmlns:a16="http://schemas.microsoft.com/office/drawing/2014/main" id="{AE9177A5-FE29-4D65-93AE-3B9248944106}"/>
              </a:ext>
            </a:extLst>
          </p:cNvPr>
          <p:cNvSpPr>
            <a:spLocks noGrp="1" noChangeArrowheads="1"/>
          </p:cNvSpPr>
          <p:nvPr>
            <p:ph type="body" idx="1"/>
          </p:nvPr>
        </p:nvSpPr>
        <p:spPr/>
        <p:txBody>
          <a:bodyPr/>
          <a:lstStyle/>
          <a:p>
            <a:r>
              <a:rPr lang="en-US" altLang="en-US"/>
              <a:t>The first item in each list is called the </a:t>
            </a:r>
            <a:r>
              <a:rPr lang="en-US" altLang="en-US" b="1"/>
              <a:t>Proportionality Assumption of Linear Programming</a:t>
            </a:r>
            <a:r>
              <a:rPr lang="en-US" altLang="en-US"/>
              <a:t>.</a:t>
            </a:r>
          </a:p>
          <a:p>
            <a:r>
              <a:rPr lang="en-US" altLang="en-US"/>
              <a:t>The second item in each list is called the </a:t>
            </a:r>
            <a:r>
              <a:rPr lang="en-US" altLang="en-US" b="1"/>
              <a:t>Additivity Assumption of Linear Programming</a:t>
            </a:r>
            <a:r>
              <a:rPr lang="en-US" altLang="en-US"/>
              <a:t>.</a:t>
            </a:r>
          </a:p>
          <a:p>
            <a:r>
              <a:rPr lang="en-US" altLang="en-US"/>
              <a:t>The </a:t>
            </a:r>
            <a:r>
              <a:rPr lang="en-US" altLang="en-US" b="1"/>
              <a:t>divisibility assumption</a:t>
            </a:r>
            <a:r>
              <a:rPr lang="en-US" altLang="en-US"/>
              <a:t> requires that each decision variable be permitted to assume fractional values. </a:t>
            </a:r>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497FDB74-F5C9-4FBF-9FBE-6EC69F8BCE58}"/>
              </a:ext>
            </a:extLst>
          </p:cNvPr>
          <p:cNvSpPr>
            <a:spLocks noGrp="1" noChangeArrowheads="1"/>
          </p:cNvSpPr>
          <p:nvPr>
            <p:ph type="title"/>
          </p:nvPr>
        </p:nvSpPr>
        <p:spPr/>
        <p:txBody>
          <a:bodyPr/>
          <a:lstStyle/>
          <a:p>
            <a:r>
              <a:rPr lang="en-US" altLang="en-US"/>
              <a:t> </a:t>
            </a:r>
          </a:p>
        </p:txBody>
      </p:sp>
      <p:sp>
        <p:nvSpPr>
          <p:cNvPr id="194563" name="Rectangle 3">
            <a:extLst>
              <a:ext uri="{FF2B5EF4-FFF2-40B4-BE49-F238E27FC236}">
                <a16:creationId xmlns:a16="http://schemas.microsoft.com/office/drawing/2014/main" id="{E6D049D1-CE49-4B47-8CB5-28671D754C58}"/>
              </a:ext>
            </a:extLst>
          </p:cNvPr>
          <p:cNvSpPr>
            <a:spLocks noGrp="1" noChangeArrowheads="1"/>
          </p:cNvSpPr>
          <p:nvPr>
            <p:ph type="body" idx="1"/>
          </p:nvPr>
        </p:nvSpPr>
        <p:spPr>
          <a:xfrm>
            <a:off x="566738" y="1524000"/>
            <a:ext cx="8001000" cy="5181600"/>
          </a:xfrm>
        </p:spPr>
        <p:txBody>
          <a:bodyPr/>
          <a:lstStyle/>
          <a:p>
            <a:pPr>
              <a:lnSpc>
                <a:spcPct val="90000"/>
              </a:lnSpc>
            </a:pPr>
            <a:r>
              <a:rPr lang="en-US" altLang="en-US"/>
              <a:t>The </a:t>
            </a:r>
            <a:r>
              <a:rPr lang="en-US" altLang="en-US" b="1"/>
              <a:t>certainty assumption</a:t>
            </a:r>
            <a:r>
              <a:rPr lang="en-US" altLang="en-US"/>
              <a:t> is that each parameter (objective function coefficients, right-hand side, and technological coefficients) are known with certainty.</a:t>
            </a:r>
          </a:p>
          <a:p>
            <a:pPr>
              <a:lnSpc>
                <a:spcPct val="90000"/>
              </a:lnSpc>
            </a:pPr>
            <a:r>
              <a:rPr lang="en-US" altLang="en-US"/>
              <a:t>The </a:t>
            </a:r>
            <a:r>
              <a:rPr lang="en-US" altLang="en-US" b="1"/>
              <a:t>feasible region</a:t>
            </a:r>
            <a:r>
              <a:rPr lang="en-US" altLang="en-US"/>
              <a:t> of an LP is the set of all points satisfying all the LP’s constraints and sign restrictions. </a:t>
            </a:r>
          </a:p>
          <a:p>
            <a:pPr>
              <a:lnSpc>
                <a:spcPct val="90000"/>
              </a:lnSpc>
            </a:pPr>
            <a:r>
              <a:rPr lang="en-US" altLang="en-US"/>
              <a:t>For a maximization problem, an </a:t>
            </a:r>
            <a:r>
              <a:rPr lang="en-US" altLang="en-US" b="1"/>
              <a:t>optimal solution</a:t>
            </a:r>
            <a:r>
              <a:rPr lang="en-US" altLang="en-US"/>
              <a:t> to an LP is a point in the feasible region with the largest objective function value.  </a:t>
            </a:r>
          </a:p>
          <a:p>
            <a:pPr lvl="1">
              <a:lnSpc>
                <a:spcPct val="90000"/>
              </a:lnSpc>
            </a:pPr>
            <a:r>
              <a:rPr lang="en-US" altLang="en-US"/>
              <a:t>Similarly, for a minimization problem, an optimal solution is a point in the feasible region with the smallest objective function 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6" name="Rectangle 8">
            <a:extLst>
              <a:ext uri="{FF2B5EF4-FFF2-40B4-BE49-F238E27FC236}">
                <a16:creationId xmlns:a16="http://schemas.microsoft.com/office/drawing/2014/main" id="{9916F4D5-7C55-4EF5-919A-AB3DF25DB866}"/>
              </a:ext>
            </a:extLst>
          </p:cNvPr>
          <p:cNvSpPr>
            <a:spLocks noGrp="1" noChangeArrowheads="1"/>
          </p:cNvSpPr>
          <p:nvPr>
            <p:ph type="title"/>
          </p:nvPr>
        </p:nvSpPr>
        <p:spPr/>
        <p:txBody>
          <a:bodyPr/>
          <a:lstStyle/>
          <a:p>
            <a:r>
              <a:rPr lang="en-US" altLang="en-US"/>
              <a:t>3.2 – The Graphical Solution to a Two-Variable LP Problem</a:t>
            </a:r>
          </a:p>
        </p:txBody>
      </p:sp>
      <p:sp>
        <p:nvSpPr>
          <p:cNvPr id="119817" name="Rectangle 9">
            <a:extLst>
              <a:ext uri="{FF2B5EF4-FFF2-40B4-BE49-F238E27FC236}">
                <a16:creationId xmlns:a16="http://schemas.microsoft.com/office/drawing/2014/main" id="{CA6204C6-18CF-4E30-A02C-55BCCF4A4631}"/>
              </a:ext>
            </a:extLst>
          </p:cNvPr>
          <p:cNvSpPr>
            <a:spLocks noGrp="1" noChangeArrowheads="1"/>
          </p:cNvSpPr>
          <p:nvPr>
            <p:ph type="body" idx="1"/>
          </p:nvPr>
        </p:nvSpPr>
        <p:spPr/>
        <p:txBody>
          <a:bodyPr/>
          <a:lstStyle/>
          <a:p>
            <a:r>
              <a:rPr lang="en-US" altLang="en-US"/>
              <a:t>Any LP with only two variables can be solved graphically.  </a:t>
            </a:r>
          </a:p>
          <a:p>
            <a:pPr lvl="1"/>
            <a:r>
              <a:rPr lang="en-US" altLang="en-US"/>
              <a:t>The variables are always labeled </a:t>
            </a:r>
            <a:r>
              <a:rPr lang="en-US" altLang="en-US" i="1"/>
              <a:t>x</a:t>
            </a:r>
            <a:r>
              <a:rPr lang="en-US" altLang="en-US" baseline="-25000"/>
              <a:t>1</a:t>
            </a:r>
            <a:r>
              <a:rPr lang="en-US" altLang="en-US"/>
              <a:t> and </a:t>
            </a:r>
            <a:r>
              <a:rPr lang="en-US" altLang="en-US" i="1"/>
              <a:t>x</a:t>
            </a:r>
            <a:r>
              <a:rPr lang="en-US" altLang="en-US" baseline="-25000"/>
              <a:t>2</a:t>
            </a:r>
            <a:r>
              <a:rPr lang="en-US" altLang="en-US"/>
              <a:t> and the coordinate axes the </a:t>
            </a:r>
            <a:r>
              <a:rPr lang="en-US" altLang="en-US" i="1"/>
              <a:t>x</a:t>
            </a:r>
            <a:r>
              <a:rPr lang="en-US" altLang="en-US" baseline="-25000"/>
              <a:t>1</a:t>
            </a:r>
            <a:r>
              <a:rPr lang="en-US" altLang="en-US"/>
              <a:t> and </a:t>
            </a:r>
            <a:r>
              <a:rPr lang="en-US" altLang="en-US" i="1"/>
              <a:t>x</a:t>
            </a:r>
            <a:r>
              <a:rPr lang="en-US" altLang="en-US" baseline="-25000"/>
              <a:t>2</a:t>
            </a:r>
            <a:r>
              <a:rPr lang="en-US" altLang="en-US"/>
              <a:t> axes. </a:t>
            </a:r>
          </a:p>
        </p:txBody>
      </p:sp>
      <p:grpSp>
        <p:nvGrpSpPr>
          <p:cNvPr id="119826" name="Group 18">
            <a:extLst>
              <a:ext uri="{FF2B5EF4-FFF2-40B4-BE49-F238E27FC236}">
                <a16:creationId xmlns:a16="http://schemas.microsoft.com/office/drawing/2014/main" id="{9A4DEA02-E461-41BF-832A-B879BF16D5F4}"/>
              </a:ext>
            </a:extLst>
          </p:cNvPr>
          <p:cNvGrpSpPr>
            <a:grpSpLocks/>
          </p:cNvGrpSpPr>
          <p:nvPr/>
        </p:nvGrpSpPr>
        <p:grpSpPr bwMode="auto">
          <a:xfrm>
            <a:off x="685800" y="3276600"/>
            <a:ext cx="7954963" cy="3124200"/>
            <a:chOff x="432" y="2064"/>
            <a:chExt cx="5011" cy="1968"/>
          </a:xfrm>
        </p:grpSpPr>
        <p:sp>
          <p:nvSpPr>
            <p:cNvPr id="119813" name="Rectangle 5">
              <a:extLst>
                <a:ext uri="{FF2B5EF4-FFF2-40B4-BE49-F238E27FC236}">
                  <a16:creationId xmlns:a16="http://schemas.microsoft.com/office/drawing/2014/main" id="{2AB9CDDB-2588-4E67-ADE0-0ECF96751A65}"/>
                </a:ext>
              </a:extLst>
            </p:cNvPr>
            <p:cNvSpPr>
              <a:spLocks noChangeArrowheads="1"/>
            </p:cNvSpPr>
            <p:nvPr/>
          </p:nvSpPr>
          <p:spPr bwMode="auto">
            <a:xfrm>
              <a:off x="4080" y="2352"/>
              <a:ext cx="13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panose="020B0604020202020204" pitchFamily="34" charset="0"/>
                  <a:cs typeface="Arial" panose="020B0604020202020204" pitchFamily="34" charset="0"/>
                </a:rPr>
                <a:t>Satisfies 2</a:t>
              </a:r>
              <a:r>
                <a:rPr lang="en-US" altLang="en-US" sz="1600" i="1">
                  <a:latin typeface="Arial" panose="020B0604020202020204" pitchFamily="34" charset="0"/>
                  <a:cs typeface="Arial" panose="020B0604020202020204" pitchFamily="34" charset="0"/>
                </a:rPr>
                <a:t>x</a:t>
              </a:r>
              <a:r>
                <a:rPr lang="en-US" altLang="en-US" sz="1600" baseline="-25000">
                  <a:latin typeface="Arial" panose="020B0604020202020204" pitchFamily="34" charset="0"/>
                  <a:cs typeface="Arial" panose="020B0604020202020204" pitchFamily="34" charset="0"/>
                </a:rPr>
                <a:t>1</a:t>
              </a:r>
              <a:r>
                <a:rPr lang="en-US" altLang="en-US" sz="1600">
                  <a:latin typeface="Arial" panose="020B0604020202020204" pitchFamily="34" charset="0"/>
                  <a:cs typeface="Arial" panose="020B0604020202020204" pitchFamily="34" charset="0"/>
                </a:rPr>
                <a:t> + 3</a:t>
              </a:r>
              <a:r>
                <a:rPr lang="en-US" altLang="en-US" sz="1600" i="1">
                  <a:latin typeface="Arial" panose="020B0604020202020204" pitchFamily="34" charset="0"/>
                  <a:cs typeface="Arial" panose="020B0604020202020204" pitchFamily="34" charset="0"/>
                </a:rPr>
                <a:t>x</a:t>
              </a:r>
              <a:r>
                <a:rPr lang="en-US" altLang="en-US" sz="1600" baseline="-25000">
                  <a:latin typeface="Arial" panose="020B0604020202020204" pitchFamily="34" charset="0"/>
                  <a:cs typeface="Arial" panose="020B0604020202020204" pitchFamily="34" charset="0"/>
                </a:rPr>
                <a:t>2</a:t>
              </a:r>
              <a:r>
                <a:rPr lang="en-US" altLang="en-US" sz="1600">
                  <a:latin typeface="Arial" panose="020B0604020202020204" pitchFamily="34" charset="0"/>
                  <a:cs typeface="Arial" panose="020B0604020202020204" pitchFamily="34" charset="0"/>
                </a:rPr>
                <a:t> ≥ 6</a:t>
              </a:r>
            </a:p>
          </p:txBody>
        </p:sp>
        <p:sp>
          <p:nvSpPr>
            <p:cNvPr id="119821" name="Rectangle 13">
              <a:extLst>
                <a:ext uri="{FF2B5EF4-FFF2-40B4-BE49-F238E27FC236}">
                  <a16:creationId xmlns:a16="http://schemas.microsoft.com/office/drawing/2014/main" id="{A3B87FD7-C322-490F-967E-B07F0203EDDE}"/>
                </a:ext>
              </a:extLst>
            </p:cNvPr>
            <p:cNvSpPr>
              <a:spLocks noChangeArrowheads="1"/>
            </p:cNvSpPr>
            <p:nvPr/>
          </p:nvSpPr>
          <p:spPr bwMode="auto">
            <a:xfrm>
              <a:off x="432" y="3312"/>
              <a:ext cx="13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panose="020B0604020202020204" pitchFamily="34" charset="0"/>
                  <a:cs typeface="Arial" panose="020B0604020202020204" pitchFamily="34" charset="0"/>
                </a:rPr>
                <a:t>Satisfies 2</a:t>
              </a:r>
              <a:r>
                <a:rPr lang="en-US" altLang="en-US" sz="1600" i="1">
                  <a:latin typeface="Arial" panose="020B0604020202020204" pitchFamily="34" charset="0"/>
                  <a:cs typeface="Arial" panose="020B0604020202020204" pitchFamily="34" charset="0"/>
                </a:rPr>
                <a:t>x</a:t>
              </a:r>
              <a:r>
                <a:rPr lang="en-US" altLang="en-US" sz="1600" baseline="-25000">
                  <a:latin typeface="Arial" panose="020B0604020202020204" pitchFamily="34" charset="0"/>
                  <a:cs typeface="Arial" panose="020B0604020202020204" pitchFamily="34" charset="0"/>
                </a:rPr>
                <a:t>1</a:t>
              </a:r>
              <a:r>
                <a:rPr lang="en-US" altLang="en-US" sz="1600">
                  <a:latin typeface="Arial" panose="020B0604020202020204" pitchFamily="34" charset="0"/>
                  <a:cs typeface="Arial" panose="020B0604020202020204" pitchFamily="34" charset="0"/>
                </a:rPr>
                <a:t> + 3</a:t>
              </a:r>
              <a:r>
                <a:rPr lang="en-US" altLang="en-US" sz="1600" i="1">
                  <a:latin typeface="Arial" panose="020B0604020202020204" pitchFamily="34" charset="0"/>
                  <a:cs typeface="Arial" panose="020B0604020202020204" pitchFamily="34" charset="0"/>
                </a:rPr>
                <a:t>x</a:t>
              </a:r>
              <a:r>
                <a:rPr lang="en-US" altLang="en-US" sz="1600" baseline="-25000">
                  <a:latin typeface="Arial" panose="020B0604020202020204" pitchFamily="34" charset="0"/>
                  <a:cs typeface="Arial" panose="020B0604020202020204" pitchFamily="34" charset="0"/>
                </a:rPr>
                <a:t>2</a:t>
              </a:r>
              <a:r>
                <a:rPr lang="en-US" altLang="en-US" sz="1600">
                  <a:latin typeface="Arial" panose="020B0604020202020204" pitchFamily="34" charset="0"/>
                  <a:cs typeface="Arial" panose="020B0604020202020204" pitchFamily="34" charset="0"/>
                </a:rPr>
                <a:t> ≤ 6</a:t>
              </a:r>
            </a:p>
          </p:txBody>
        </p:sp>
        <p:grpSp>
          <p:nvGrpSpPr>
            <p:cNvPr id="119823" name="Group 15">
              <a:extLst>
                <a:ext uri="{FF2B5EF4-FFF2-40B4-BE49-F238E27FC236}">
                  <a16:creationId xmlns:a16="http://schemas.microsoft.com/office/drawing/2014/main" id="{B128B32B-5767-4E89-AFF9-1A6001D1560A}"/>
                </a:ext>
              </a:extLst>
            </p:cNvPr>
            <p:cNvGrpSpPr>
              <a:grpSpLocks/>
            </p:cNvGrpSpPr>
            <p:nvPr/>
          </p:nvGrpSpPr>
          <p:grpSpPr bwMode="auto">
            <a:xfrm>
              <a:off x="2016" y="2064"/>
              <a:ext cx="1968" cy="1968"/>
              <a:chOff x="2016" y="2064"/>
              <a:chExt cx="1968" cy="1968"/>
            </a:xfrm>
          </p:grpSpPr>
          <p:graphicFrame>
            <p:nvGraphicFramePr>
              <p:cNvPr id="119820" name="Object 12">
                <a:extLst>
                  <a:ext uri="{FF2B5EF4-FFF2-40B4-BE49-F238E27FC236}">
                    <a16:creationId xmlns:a16="http://schemas.microsoft.com/office/drawing/2014/main" id="{88859C65-C0A8-43C0-9B86-6B539F59AB0D}"/>
                  </a:ext>
                </a:extLst>
              </p:cNvPr>
              <p:cNvGraphicFramePr>
                <a:graphicFrameLocks noChangeAspect="1"/>
              </p:cNvGraphicFramePr>
              <p:nvPr/>
            </p:nvGraphicFramePr>
            <p:xfrm>
              <a:off x="2016" y="2064"/>
              <a:ext cx="1968" cy="1968"/>
            </p:xfrm>
            <a:graphic>
              <a:graphicData uri="http://schemas.openxmlformats.org/presentationml/2006/ole">
                <mc:AlternateContent xmlns:mc="http://schemas.openxmlformats.org/markup-compatibility/2006">
                  <mc:Choice xmlns:v="urn:schemas-microsoft-com:vml" Requires="v">
                    <p:oleObj spid="_x0000_s119829" name="SmartSketch Document" r:id="rId4" imgW="6515280" imgH="6515280" progId="SmartSketch.Document">
                      <p:embed/>
                    </p:oleObj>
                  </mc:Choice>
                  <mc:Fallback>
                    <p:oleObj name="SmartSketch Document" r:id="rId4" imgW="6515280" imgH="6515280" progId="SmartSketch.Document">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 y="2064"/>
                            <a:ext cx="1968" cy="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22" name="Rectangle 14">
                <a:extLst>
                  <a:ext uri="{FF2B5EF4-FFF2-40B4-BE49-F238E27FC236}">
                    <a16:creationId xmlns:a16="http://schemas.microsoft.com/office/drawing/2014/main" id="{B17B1B43-28D3-451D-B4E4-A262C83E63C2}"/>
                  </a:ext>
                </a:extLst>
              </p:cNvPr>
              <p:cNvSpPr>
                <a:spLocks noChangeArrowheads="1"/>
              </p:cNvSpPr>
              <p:nvPr/>
            </p:nvSpPr>
            <p:spPr bwMode="auto">
              <a:xfrm>
                <a:off x="2112" y="2208"/>
                <a:ext cx="1728" cy="1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9824" name="Line 16">
              <a:extLst>
                <a:ext uri="{FF2B5EF4-FFF2-40B4-BE49-F238E27FC236}">
                  <a16:creationId xmlns:a16="http://schemas.microsoft.com/office/drawing/2014/main" id="{544D6037-2711-4A97-BD7C-2C791DC150D2}"/>
                </a:ext>
              </a:extLst>
            </p:cNvPr>
            <p:cNvSpPr>
              <a:spLocks noChangeShapeType="1"/>
            </p:cNvSpPr>
            <p:nvPr/>
          </p:nvSpPr>
          <p:spPr bwMode="auto">
            <a:xfrm>
              <a:off x="1872" y="3408"/>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5" name="Line 17">
              <a:extLst>
                <a:ext uri="{FF2B5EF4-FFF2-40B4-BE49-F238E27FC236}">
                  <a16:creationId xmlns:a16="http://schemas.microsoft.com/office/drawing/2014/main" id="{58D5F5D4-E03A-4753-9354-85793F94D53B}"/>
                </a:ext>
              </a:extLst>
            </p:cNvPr>
            <p:cNvSpPr>
              <a:spLocks noChangeShapeType="1"/>
            </p:cNvSpPr>
            <p:nvPr/>
          </p:nvSpPr>
          <p:spPr bwMode="auto">
            <a:xfrm flipH="1">
              <a:off x="3600" y="244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1" name="Rectangle 9">
            <a:extLst>
              <a:ext uri="{FF2B5EF4-FFF2-40B4-BE49-F238E27FC236}">
                <a16:creationId xmlns:a16="http://schemas.microsoft.com/office/drawing/2014/main" id="{2CDF681C-79FD-465F-8837-02FA449FF6B8}"/>
              </a:ext>
            </a:extLst>
          </p:cNvPr>
          <p:cNvSpPr>
            <a:spLocks noGrp="1" noChangeArrowheads="1"/>
          </p:cNvSpPr>
          <p:nvPr>
            <p:ph type="title"/>
          </p:nvPr>
        </p:nvSpPr>
        <p:spPr/>
        <p:txBody>
          <a:bodyPr/>
          <a:lstStyle/>
          <a:p>
            <a:r>
              <a:rPr lang="en-US" altLang="en-US"/>
              <a:t> </a:t>
            </a:r>
          </a:p>
        </p:txBody>
      </p:sp>
      <p:sp>
        <p:nvSpPr>
          <p:cNvPr id="120842" name="Rectangle 10">
            <a:extLst>
              <a:ext uri="{FF2B5EF4-FFF2-40B4-BE49-F238E27FC236}">
                <a16:creationId xmlns:a16="http://schemas.microsoft.com/office/drawing/2014/main" id="{C1589816-9ACA-451D-BD4B-8115EE6BED19}"/>
              </a:ext>
            </a:extLst>
          </p:cNvPr>
          <p:cNvSpPr>
            <a:spLocks noGrp="1" noChangeArrowheads="1"/>
          </p:cNvSpPr>
          <p:nvPr>
            <p:ph type="body" idx="1"/>
          </p:nvPr>
        </p:nvSpPr>
        <p:spPr/>
        <p:txBody>
          <a:bodyPr/>
          <a:lstStyle/>
          <a:p>
            <a:r>
              <a:rPr lang="en-US" altLang="en-US"/>
              <a:t>Since the Giapetto LP has two variables, it may be solved graphically.  </a:t>
            </a:r>
          </a:p>
          <a:p>
            <a:r>
              <a:rPr lang="en-US" altLang="en-US"/>
              <a:t>The feasible region is the set of all points satisfying the constraints</a:t>
            </a:r>
          </a:p>
          <a:p>
            <a:pPr lvl="2">
              <a:buFont typeface="Wingdings" panose="05000000000000000000" pitchFamily="2" charset="2"/>
              <a:buNone/>
            </a:pPr>
            <a:r>
              <a:rPr lang="en-US" altLang="en-US"/>
              <a:t>2 </a:t>
            </a:r>
            <a:r>
              <a:rPr lang="en-US" altLang="en-US" i="1"/>
              <a:t>x</a:t>
            </a:r>
            <a:r>
              <a:rPr lang="en-US" altLang="en-US" baseline="-25000"/>
              <a:t>1</a:t>
            </a:r>
            <a:r>
              <a:rPr lang="en-US" altLang="en-US"/>
              <a:t> + </a:t>
            </a:r>
            <a:r>
              <a:rPr lang="en-US" altLang="en-US" i="1"/>
              <a:t>x</a:t>
            </a:r>
            <a:r>
              <a:rPr lang="en-US" altLang="en-US" baseline="-25000"/>
              <a:t>2</a:t>
            </a:r>
            <a:r>
              <a:rPr lang="en-US" altLang="en-US"/>
              <a:t>  ≤ 100  (finishing constraint)</a:t>
            </a:r>
          </a:p>
          <a:p>
            <a:pPr lvl="2">
              <a:buFont typeface="Wingdings" panose="05000000000000000000" pitchFamily="2" charset="2"/>
              <a:buNone/>
            </a:pPr>
            <a:r>
              <a:rPr lang="en-US" altLang="en-US"/>
              <a:t>   </a:t>
            </a:r>
            <a:r>
              <a:rPr lang="en-US" altLang="en-US" i="1"/>
              <a:t>x</a:t>
            </a:r>
            <a:r>
              <a:rPr lang="en-US" altLang="en-US" baseline="-25000"/>
              <a:t>1</a:t>
            </a:r>
            <a:r>
              <a:rPr lang="en-US" altLang="en-US"/>
              <a:t> + </a:t>
            </a:r>
            <a:r>
              <a:rPr lang="en-US" altLang="en-US" i="1"/>
              <a:t>x</a:t>
            </a:r>
            <a:r>
              <a:rPr lang="en-US" altLang="en-US" baseline="-25000"/>
              <a:t>2</a:t>
            </a:r>
            <a:r>
              <a:rPr lang="en-US" altLang="en-US"/>
              <a:t>  ≤  80   (carpentry constraint)</a:t>
            </a:r>
          </a:p>
          <a:p>
            <a:pPr lvl="2">
              <a:buFont typeface="Wingdings" panose="05000000000000000000" pitchFamily="2" charset="2"/>
              <a:buNone/>
            </a:pPr>
            <a:r>
              <a:rPr lang="en-US" altLang="en-US"/>
              <a:t>    	       </a:t>
            </a:r>
            <a:r>
              <a:rPr lang="en-US" altLang="en-US" i="1"/>
              <a:t>x</a:t>
            </a:r>
            <a:r>
              <a:rPr lang="en-US" altLang="en-US" baseline="-25000"/>
              <a:t>1</a:t>
            </a:r>
            <a:r>
              <a:rPr lang="en-US" altLang="en-US"/>
              <a:t> ≤  40  (demand constraint)</a:t>
            </a:r>
          </a:p>
          <a:p>
            <a:pPr lvl="2">
              <a:buFont typeface="Wingdings" panose="05000000000000000000" pitchFamily="2" charset="2"/>
              <a:buNone/>
            </a:pPr>
            <a:r>
              <a:rPr lang="en-US" altLang="en-US"/>
              <a:t>	       </a:t>
            </a:r>
            <a:r>
              <a:rPr lang="en-US" altLang="en-US" i="1"/>
              <a:t>x</a:t>
            </a:r>
            <a:r>
              <a:rPr lang="en-US" altLang="en-US" baseline="-25000"/>
              <a:t>1</a:t>
            </a:r>
            <a:r>
              <a:rPr lang="en-US" altLang="en-US"/>
              <a:t> ≥ 0     (sign restriction)</a:t>
            </a:r>
          </a:p>
          <a:p>
            <a:pPr lvl="2">
              <a:buFont typeface="Wingdings" panose="05000000000000000000" pitchFamily="2" charset="2"/>
              <a:buNone/>
            </a:pPr>
            <a:r>
              <a:rPr lang="en-US" altLang="en-US"/>
              <a:t>	      </a:t>
            </a:r>
            <a:r>
              <a:rPr lang="en-US" altLang="en-US" i="1"/>
              <a:t>x</a:t>
            </a:r>
            <a:r>
              <a:rPr lang="en-US" altLang="en-US" baseline="-25000"/>
              <a:t>2</a:t>
            </a:r>
            <a:r>
              <a:rPr lang="en-US" altLang="en-US"/>
              <a:t>  ≥ 0     (sign restriction)</a:t>
            </a:r>
          </a:p>
          <a:p>
            <a:pPr>
              <a:buFont typeface="Wingdings" panose="05000000000000000000" pitchFamily="2" charset="2"/>
              <a:buNone/>
            </a:pP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3" name="Rectangle 7">
            <a:extLst>
              <a:ext uri="{FF2B5EF4-FFF2-40B4-BE49-F238E27FC236}">
                <a16:creationId xmlns:a16="http://schemas.microsoft.com/office/drawing/2014/main" id="{F95EF2A3-FE27-40A4-8800-68B705E8B7AA}"/>
              </a:ext>
            </a:extLst>
          </p:cNvPr>
          <p:cNvSpPr>
            <a:spLocks noGrp="1" noChangeArrowheads="1"/>
          </p:cNvSpPr>
          <p:nvPr>
            <p:ph type="title"/>
          </p:nvPr>
        </p:nvSpPr>
        <p:spPr/>
        <p:txBody>
          <a:bodyPr/>
          <a:lstStyle/>
          <a:p>
            <a:r>
              <a:rPr lang="en-US" altLang="en-US"/>
              <a:t> </a:t>
            </a:r>
          </a:p>
        </p:txBody>
      </p:sp>
      <p:sp>
        <p:nvSpPr>
          <p:cNvPr id="121868" name="Rectangle 12">
            <a:extLst>
              <a:ext uri="{FF2B5EF4-FFF2-40B4-BE49-F238E27FC236}">
                <a16:creationId xmlns:a16="http://schemas.microsoft.com/office/drawing/2014/main" id="{F3CAF8DD-D587-402D-8BBE-1447775026D4}"/>
              </a:ext>
            </a:extLst>
          </p:cNvPr>
          <p:cNvSpPr>
            <a:spLocks noGrp="1" noChangeArrowheads="1"/>
          </p:cNvSpPr>
          <p:nvPr>
            <p:ph type="body" idx="1"/>
          </p:nvPr>
        </p:nvSpPr>
        <p:spPr/>
        <p:txBody>
          <a:bodyPr/>
          <a:lstStyle/>
          <a:p>
            <a:r>
              <a:rPr lang="en-US" altLang="en-US"/>
              <a:t>The set of points satisfying the Giapetto LP is bounded by the five sided polygon DGFEH.  Any point on or in the interior of this polygon (the shade area) is in the feasible region. </a:t>
            </a:r>
          </a:p>
          <a:p>
            <a:endParaRPr lang="en-US" altLang="en-US"/>
          </a:p>
        </p:txBody>
      </p:sp>
      <p:graphicFrame>
        <p:nvGraphicFramePr>
          <p:cNvPr id="121869" name="Object 13">
            <a:extLst>
              <a:ext uri="{FF2B5EF4-FFF2-40B4-BE49-F238E27FC236}">
                <a16:creationId xmlns:a16="http://schemas.microsoft.com/office/drawing/2014/main" id="{CBFBC97F-329A-44ED-A084-E7FFBB852FCB}"/>
              </a:ext>
            </a:extLst>
          </p:cNvPr>
          <p:cNvGraphicFramePr>
            <a:graphicFrameLocks noChangeAspect="1"/>
          </p:cNvGraphicFramePr>
          <p:nvPr/>
        </p:nvGraphicFramePr>
        <p:xfrm>
          <a:off x="3124200" y="3200400"/>
          <a:ext cx="2628900" cy="3276600"/>
        </p:xfrm>
        <a:graphic>
          <a:graphicData uri="http://schemas.openxmlformats.org/presentationml/2006/ole">
            <mc:AlternateContent xmlns:mc="http://schemas.openxmlformats.org/markup-compatibility/2006">
              <mc:Choice xmlns:v="urn:schemas-microsoft-com:vml" Requires="v">
                <p:oleObj spid="_x0000_s121873" name="SmartSketch Document" r:id="rId4" imgW="4753080" imgH="5924520" progId="SmartSketch.Document">
                  <p:embed/>
                </p:oleObj>
              </mc:Choice>
              <mc:Fallback>
                <p:oleObj name="SmartSketch Document" r:id="rId4" imgW="4753080" imgH="5924520" progId="SmartSketch.Document">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200400"/>
                        <a:ext cx="26289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7" name="Rectangle 7">
            <a:extLst>
              <a:ext uri="{FF2B5EF4-FFF2-40B4-BE49-F238E27FC236}">
                <a16:creationId xmlns:a16="http://schemas.microsoft.com/office/drawing/2014/main" id="{A9D0B2F1-5679-463D-A7EA-BF6A05D99004}"/>
              </a:ext>
            </a:extLst>
          </p:cNvPr>
          <p:cNvSpPr>
            <a:spLocks noGrp="1" noChangeArrowheads="1"/>
          </p:cNvSpPr>
          <p:nvPr>
            <p:ph type="title"/>
          </p:nvPr>
        </p:nvSpPr>
        <p:spPr/>
        <p:txBody>
          <a:bodyPr/>
          <a:lstStyle/>
          <a:p>
            <a:r>
              <a:rPr lang="en-US" altLang="en-US"/>
              <a:t> </a:t>
            </a:r>
          </a:p>
        </p:txBody>
      </p:sp>
      <p:sp>
        <p:nvSpPr>
          <p:cNvPr id="122888" name="Rectangle 8">
            <a:extLst>
              <a:ext uri="{FF2B5EF4-FFF2-40B4-BE49-F238E27FC236}">
                <a16:creationId xmlns:a16="http://schemas.microsoft.com/office/drawing/2014/main" id="{7CC09AC4-5DB3-473A-9CC1-E50DACE205F6}"/>
              </a:ext>
            </a:extLst>
          </p:cNvPr>
          <p:cNvSpPr>
            <a:spLocks noGrp="1" noChangeArrowheads="1"/>
          </p:cNvSpPr>
          <p:nvPr>
            <p:ph type="body" idx="1"/>
          </p:nvPr>
        </p:nvSpPr>
        <p:spPr/>
        <p:txBody>
          <a:bodyPr/>
          <a:lstStyle/>
          <a:p>
            <a:r>
              <a:rPr lang="en-US" altLang="en-US"/>
              <a:t>Having identified the feasible region for the Giapetto LP, a search can begin for the optimal solution which will be the point in the feasible region with the largest z-value.</a:t>
            </a:r>
          </a:p>
          <a:p>
            <a:r>
              <a:rPr lang="en-US" altLang="en-US"/>
              <a:t>To find the optimal solution, graph a line on which the points have the same </a:t>
            </a:r>
            <a:r>
              <a:rPr lang="en-US" altLang="en-US" i="1"/>
              <a:t>z</a:t>
            </a:r>
            <a:r>
              <a:rPr lang="en-US" altLang="en-US"/>
              <a:t>-value.  In a max problem, such a line is called an </a:t>
            </a:r>
            <a:r>
              <a:rPr lang="en-US" altLang="en-US" b="1"/>
              <a:t>isoprofit</a:t>
            </a:r>
            <a:r>
              <a:rPr lang="en-US" altLang="en-US"/>
              <a:t> line while in a min problem, this is called the </a:t>
            </a:r>
            <a:r>
              <a:rPr lang="en-US" altLang="en-US" b="1"/>
              <a:t>isocost</a:t>
            </a:r>
            <a:r>
              <a:rPr lang="en-US" altLang="en-US"/>
              <a:t> line.  The figure shows the isoprofit lines for </a:t>
            </a:r>
            <a:r>
              <a:rPr lang="en-US" altLang="en-US" i="1"/>
              <a:t>z</a:t>
            </a:r>
            <a:r>
              <a:rPr lang="en-US" altLang="en-US"/>
              <a:t> = 60, </a:t>
            </a:r>
            <a:r>
              <a:rPr lang="en-US" altLang="en-US" i="1"/>
              <a:t>z</a:t>
            </a:r>
            <a:r>
              <a:rPr lang="en-US" altLang="en-US"/>
              <a:t> = 100, and </a:t>
            </a:r>
            <a:r>
              <a:rPr lang="en-US" altLang="en-US" i="1"/>
              <a:t>z</a:t>
            </a:r>
            <a:r>
              <a:rPr lang="en-US" altLang="en-US"/>
              <a:t> = 180</a:t>
            </a:r>
            <a:endParaRPr lang="en-US" altLang="en-US" i="1"/>
          </a:p>
          <a:p>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F29348D0-37B3-46BA-B7B3-3316D0E9168D}"/>
              </a:ext>
            </a:extLst>
          </p:cNvPr>
          <p:cNvSpPr>
            <a:spLocks noGrp="1" noChangeArrowheads="1"/>
          </p:cNvSpPr>
          <p:nvPr>
            <p:ph type="title"/>
          </p:nvPr>
        </p:nvSpPr>
        <p:spPr/>
        <p:txBody>
          <a:bodyPr/>
          <a:lstStyle/>
          <a:p>
            <a:r>
              <a:rPr lang="en-US" altLang="en-US" sz="3200"/>
              <a:t>3.1 What Is a Linear Programming Problem?</a:t>
            </a:r>
          </a:p>
        </p:txBody>
      </p:sp>
      <p:sp>
        <p:nvSpPr>
          <p:cNvPr id="191491" name="Rectangle 3">
            <a:extLst>
              <a:ext uri="{FF2B5EF4-FFF2-40B4-BE49-F238E27FC236}">
                <a16:creationId xmlns:a16="http://schemas.microsoft.com/office/drawing/2014/main" id="{954DA1A0-0E64-42FD-825F-83E6F55A2CFE}"/>
              </a:ext>
            </a:extLst>
          </p:cNvPr>
          <p:cNvSpPr>
            <a:spLocks noGrp="1" noChangeArrowheads="1"/>
          </p:cNvSpPr>
          <p:nvPr>
            <p:ph type="body" idx="1"/>
          </p:nvPr>
        </p:nvSpPr>
        <p:spPr/>
        <p:txBody>
          <a:bodyPr/>
          <a:lstStyle/>
          <a:p>
            <a:r>
              <a:rPr lang="en-US" altLang="en-US"/>
              <a:t>Linear Programming (LP) is a tool for solving optimization problems.</a:t>
            </a:r>
          </a:p>
          <a:p>
            <a:r>
              <a:rPr lang="en-US" altLang="en-US"/>
              <a:t>Linear programming problems involve important terms that are used to describe linear programming.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0" name="Rectangle 8">
            <a:extLst>
              <a:ext uri="{FF2B5EF4-FFF2-40B4-BE49-F238E27FC236}">
                <a16:creationId xmlns:a16="http://schemas.microsoft.com/office/drawing/2014/main" id="{6B2FDA4C-3C91-4EB5-93B7-EE3F01A9025D}"/>
              </a:ext>
            </a:extLst>
          </p:cNvPr>
          <p:cNvSpPr>
            <a:spLocks noGrp="1" noChangeArrowheads="1"/>
          </p:cNvSpPr>
          <p:nvPr>
            <p:ph type="title"/>
          </p:nvPr>
        </p:nvSpPr>
        <p:spPr/>
        <p:txBody>
          <a:bodyPr/>
          <a:lstStyle/>
          <a:p>
            <a:r>
              <a:rPr lang="en-US" altLang="en-US"/>
              <a:t> </a:t>
            </a:r>
          </a:p>
        </p:txBody>
      </p:sp>
      <p:sp>
        <p:nvSpPr>
          <p:cNvPr id="125961" name="Rectangle 9">
            <a:extLst>
              <a:ext uri="{FF2B5EF4-FFF2-40B4-BE49-F238E27FC236}">
                <a16:creationId xmlns:a16="http://schemas.microsoft.com/office/drawing/2014/main" id="{66CC647B-40E1-4287-BCEA-673971E7767E}"/>
              </a:ext>
            </a:extLst>
          </p:cNvPr>
          <p:cNvSpPr>
            <a:spLocks noGrp="1" noChangeArrowheads="1"/>
          </p:cNvSpPr>
          <p:nvPr>
            <p:ph type="body" idx="1"/>
          </p:nvPr>
        </p:nvSpPr>
        <p:spPr/>
        <p:txBody>
          <a:bodyPr/>
          <a:lstStyle/>
          <a:p>
            <a:pPr>
              <a:lnSpc>
                <a:spcPct val="90000"/>
              </a:lnSpc>
            </a:pPr>
            <a:r>
              <a:rPr lang="en-US" altLang="en-US"/>
              <a:t>A constraint is </a:t>
            </a:r>
            <a:r>
              <a:rPr lang="en-US" altLang="en-US" b="1"/>
              <a:t>binding</a:t>
            </a:r>
            <a:r>
              <a:rPr lang="en-US" altLang="en-US"/>
              <a:t> if the left-hand and right-hand side of the constraint are </a:t>
            </a:r>
            <a:r>
              <a:rPr lang="en-US" altLang="en-US" b="1"/>
              <a:t>equal</a:t>
            </a:r>
            <a:r>
              <a:rPr lang="en-US" altLang="en-US"/>
              <a:t> when the optimal values of the decision variables are substituted into the constraint. </a:t>
            </a:r>
          </a:p>
          <a:p>
            <a:pPr lvl="1">
              <a:lnSpc>
                <a:spcPct val="90000"/>
              </a:lnSpc>
            </a:pPr>
            <a:r>
              <a:rPr lang="en-US" altLang="en-US"/>
              <a:t>In the Giapetto LP,  the finishing and carpentry constraints are binding.</a:t>
            </a:r>
          </a:p>
          <a:p>
            <a:pPr>
              <a:lnSpc>
                <a:spcPct val="90000"/>
              </a:lnSpc>
            </a:pPr>
            <a:r>
              <a:rPr lang="en-US" altLang="en-US"/>
              <a:t>A constraint is </a:t>
            </a:r>
            <a:r>
              <a:rPr lang="en-US" altLang="en-US" b="1"/>
              <a:t>nonbinding</a:t>
            </a:r>
            <a:r>
              <a:rPr lang="en-US" altLang="en-US"/>
              <a:t> if the left-hand side and the right-hand side of the constraint are </a:t>
            </a:r>
            <a:r>
              <a:rPr lang="en-US" altLang="en-US" b="1"/>
              <a:t>unequal</a:t>
            </a:r>
            <a:r>
              <a:rPr lang="en-US" altLang="en-US"/>
              <a:t> when the optimal values of the decision variables are substituted into the constraint. </a:t>
            </a:r>
          </a:p>
          <a:p>
            <a:pPr lvl="1">
              <a:lnSpc>
                <a:spcPct val="90000"/>
              </a:lnSpc>
            </a:pPr>
            <a:r>
              <a:rPr lang="en-US" altLang="en-US"/>
              <a:t>In the Giapetto LP,  the demand constraint for wooden soldiers is nonbinding since at the optimal solution (</a:t>
            </a:r>
            <a:r>
              <a:rPr lang="en-US" altLang="en-US" i="1"/>
              <a:t>x</a:t>
            </a:r>
            <a:r>
              <a:rPr lang="en-US" altLang="en-US" baseline="-25000"/>
              <a:t>1</a:t>
            </a:r>
            <a:r>
              <a:rPr lang="en-US" altLang="en-US"/>
              <a:t> = 20), x1 &lt; 40.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8" name="Rectangle 8">
            <a:extLst>
              <a:ext uri="{FF2B5EF4-FFF2-40B4-BE49-F238E27FC236}">
                <a16:creationId xmlns:a16="http://schemas.microsoft.com/office/drawing/2014/main" id="{12B2C205-81BF-4B7C-A8D2-255AB2D5AD83}"/>
              </a:ext>
            </a:extLst>
          </p:cNvPr>
          <p:cNvSpPr>
            <a:spLocks noGrp="1" noChangeArrowheads="1"/>
          </p:cNvSpPr>
          <p:nvPr>
            <p:ph type="title"/>
          </p:nvPr>
        </p:nvSpPr>
        <p:spPr/>
        <p:txBody>
          <a:bodyPr/>
          <a:lstStyle/>
          <a:p>
            <a:r>
              <a:rPr lang="en-US" altLang="en-US"/>
              <a:t> </a:t>
            </a:r>
          </a:p>
        </p:txBody>
      </p:sp>
      <p:sp>
        <p:nvSpPr>
          <p:cNvPr id="128009" name="Rectangle 9">
            <a:extLst>
              <a:ext uri="{FF2B5EF4-FFF2-40B4-BE49-F238E27FC236}">
                <a16:creationId xmlns:a16="http://schemas.microsoft.com/office/drawing/2014/main" id="{11665D67-881D-451D-9575-6CCFF2A02BCE}"/>
              </a:ext>
            </a:extLst>
          </p:cNvPr>
          <p:cNvSpPr>
            <a:spLocks noGrp="1" noChangeArrowheads="1"/>
          </p:cNvSpPr>
          <p:nvPr>
            <p:ph type="body" idx="1"/>
          </p:nvPr>
        </p:nvSpPr>
        <p:spPr/>
        <p:txBody>
          <a:bodyPr/>
          <a:lstStyle/>
          <a:p>
            <a:pPr>
              <a:lnSpc>
                <a:spcPct val="90000"/>
              </a:lnSpc>
            </a:pPr>
            <a:r>
              <a:rPr lang="en-US" altLang="en-US"/>
              <a:t>A set of points </a:t>
            </a:r>
            <a:r>
              <a:rPr lang="en-US" altLang="en-US" i="1"/>
              <a:t>S</a:t>
            </a:r>
            <a:r>
              <a:rPr lang="en-US" altLang="en-US"/>
              <a:t> is a </a:t>
            </a:r>
            <a:r>
              <a:rPr lang="en-US" altLang="en-US" b="1"/>
              <a:t>convex</a:t>
            </a:r>
            <a:r>
              <a:rPr lang="en-US" altLang="en-US"/>
              <a:t> set if the line segment jointing any two pairs of points in </a:t>
            </a:r>
            <a:r>
              <a:rPr lang="en-US" altLang="en-US" i="1"/>
              <a:t>S</a:t>
            </a:r>
            <a:r>
              <a:rPr lang="en-US" altLang="en-US"/>
              <a:t> is wholly contained in </a:t>
            </a:r>
            <a:r>
              <a:rPr lang="en-US" altLang="en-US" i="1"/>
              <a:t>S</a:t>
            </a:r>
            <a:r>
              <a:rPr lang="en-US" altLang="en-US"/>
              <a:t>. </a:t>
            </a:r>
          </a:p>
          <a:p>
            <a:pPr>
              <a:lnSpc>
                <a:spcPct val="90000"/>
              </a:lnSpc>
            </a:pPr>
            <a:r>
              <a:rPr lang="en-US" altLang="en-US"/>
              <a:t>For any convex set S, a point p in S is an </a:t>
            </a:r>
            <a:r>
              <a:rPr lang="en-US" altLang="en-US" b="1"/>
              <a:t>extreme point</a:t>
            </a:r>
            <a:r>
              <a:rPr lang="en-US" altLang="en-US"/>
              <a:t> if each line segment that lines completely in S and contains the point </a:t>
            </a:r>
            <a:r>
              <a:rPr lang="en-US" altLang="en-US" i="1"/>
              <a:t>P</a:t>
            </a:r>
            <a:r>
              <a:rPr lang="en-US" altLang="en-US"/>
              <a:t> has </a:t>
            </a:r>
            <a:r>
              <a:rPr lang="en-US" altLang="en-US" i="1"/>
              <a:t>P</a:t>
            </a:r>
            <a:r>
              <a:rPr lang="en-US" altLang="en-US"/>
              <a:t> as an endpoint of the line segment.  </a:t>
            </a:r>
          </a:p>
          <a:p>
            <a:pPr>
              <a:lnSpc>
                <a:spcPct val="90000"/>
              </a:lnSpc>
            </a:pPr>
            <a:r>
              <a:rPr lang="en-US" altLang="en-US"/>
              <a:t>Extreme points are sometimes called </a:t>
            </a:r>
            <a:r>
              <a:rPr lang="en-US" altLang="en-US" b="1"/>
              <a:t>corner points</a:t>
            </a:r>
            <a:r>
              <a:rPr lang="en-US" altLang="en-US"/>
              <a:t>, because if the set </a:t>
            </a:r>
            <a:r>
              <a:rPr lang="en-US" altLang="en-US" i="1"/>
              <a:t>S</a:t>
            </a:r>
            <a:r>
              <a:rPr lang="en-US" altLang="en-US"/>
              <a:t> is a polygon, the extreme points will be the vertices, or corners, of the polygon.</a:t>
            </a:r>
          </a:p>
          <a:p>
            <a:pPr lvl="1">
              <a:lnSpc>
                <a:spcPct val="90000"/>
              </a:lnSpc>
            </a:pPr>
            <a:r>
              <a:rPr lang="en-US" altLang="en-US"/>
              <a:t>The feasible region for the Giapetto LP will be a convex set.  </a:t>
            </a:r>
          </a:p>
          <a:p>
            <a:pPr eaLnBrk="0" hangingPunct="0">
              <a:lnSpc>
                <a:spcPct val="90000"/>
              </a:lnSpc>
              <a:spcBef>
                <a:spcPct val="50000"/>
              </a:spcBef>
              <a:spcAft>
                <a:spcPct val="0"/>
              </a:spcAft>
              <a:buClrTx/>
              <a:buFontTx/>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7" name="Rectangle 9">
            <a:extLst>
              <a:ext uri="{FF2B5EF4-FFF2-40B4-BE49-F238E27FC236}">
                <a16:creationId xmlns:a16="http://schemas.microsoft.com/office/drawing/2014/main" id="{969FEC92-3A34-4480-BDB6-9499EB9A628C}"/>
              </a:ext>
            </a:extLst>
          </p:cNvPr>
          <p:cNvSpPr>
            <a:spLocks noGrp="1" noChangeArrowheads="1"/>
          </p:cNvSpPr>
          <p:nvPr>
            <p:ph type="title"/>
          </p:nvPr>
        </p:nvSpPr>
        <p:spPr/>
        <p:txBody>
          <a:bodyPr/>
          <a:lstStyle/>
          <a:p>
            <a:r>
              <a:rPr lang="en-US" altLang="en-US"/>
              <a:t>Example 2 : Dorian Auto</a:t>
            </a:r>
          </a:p>
        </p:txBody>
      </p:sp>
      <p:sp>
        <p:nvSpPr>
          <p:cNvPr id="135178" name="Rectangle 10">
            <a:extLst>
              <a:ext uri="{FF2B5EF4-FFF2-40B4-BE49-F238E27FC236}">
                <a16:creationId xmlns:a16="http://schemas.microsoft.com/office/drawing/2014/main" id="{5C20C96B-1D66-4A9A-8A55-B4E6E53F2543}"/>
              </a:ext>
            </a:extLst>
          </p:cNvPr>
          <p:cNvSpPr>
            <a:spLocks noGrp="1" noChangeArrowheads="1"/>
          </p:cNvSpPr>
          <p:nvPr>
            <p:ph type="body" idx="1"/>
          </p:nvPr>
        </p:nvSpPr>
        <p:spPr>
          <a:xfrm>
            <a:off x="566738" y="1524000"/>
            <a:ext cx="8001000" cy="5181600"/>
          </a:xfrm>
        </p:spPr>
        <p:txBody>
          <a:bodyPr/>
          <a:lstStyle/>
          <a:p>
            <a:r>
              <a:rPr lang="en-US" altLang="en-US"/>
              <a:t>Dorian Auto manufactures luxury cars and trucks. </a:t>
            </a:r>
          </a:p>
          <a:p>
            <a:r>
              <a:rPr lang="en-US" altLang="en-US"/>
              <a:t>The company believes that its most likely customers are high-income women and men. </a:t>
            </a:r>
          </a:p>
          <a:p>
            <a:r>
              <a:rPr lang="en-US" altLang="en-US"/>
              <a:t>To reach these groups, Dorian Auto has embarked on an ambitious TV advertising campaign and will purchase 1-mimute commercial spots on two type of programs: comedy shows and football games.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9" name="Rectangle 7">
            <a:extLst>
              <a:ext uri="{FF2B5EF4-FFF2-40B4-BE49-F238E27FC236}">
                <a16:creationId xmlns:a16="http://schemas.microsoft.com/office/drawing/2014/main" id="{9EC4A32A-42E1-4BEC-8E2F-67004FC0468F}"/>
              </a:ext>
            </a:extLst>
          </p:cNvPr>
          <p:cNvSpPr>
            <a:spLocks noGrp="1" noChangeArrowheads="1"/>
          </p:cNvSpPr>
          <p:nvPr>
            <p:ph type="title"/>
          </p:nvPr>
        </p:nvSpPr>
        <p:spPr/>
        <p:txBody>
          <a:bodyPr/>
          <a:lstStyle/>
          <a:p>
            <a:r>
              <a:rPr lang="en-US" altLang="en-US"/>
              <a:t> Ex. 2: continued</a:t>
            </a:r>
          </a:p>
        </p:txBody>
      </p:sp>
      <p:sp>
        <p:nvSpPr>
          <p:cNvPr id="136200" name="Rectangle 8">
            <a:extLst>
              <a:ext uri="{FF2B5EF4-FFF2-40B4-BE49-F238E27FC236}">
                <a16:creationId xmlns:a16="http://schemas.microsoft.com/office/drawing/2014/main" id="{4E0B9E13-A656-4A89-8D81-065CCFBFC841}"/>
              </a:ext>
            </a:extLst>
          </p:cNvPr>
          <p:cNvSpPr>
            <a:spLocks noGrp="1" noChangeArrowheads="1"/>
          </p:cNvSpPr>
          <p:nvPr>
            <p:ph type="body" idx="1"/>
          </p:nvPr>
        </p:nvSpPr>
        <p:spPr/>
        <p:txBody>
          <a:bodyPr/>
          <a:lstStyle/>
          <a:p>
            <a:r>
              <a:rPr lang="en-US" altLang="en-US"/>
              <a:t>Each comedy commercial is seen by 7 million high income women and 2 million high-income men and costs $50,000.  </a:t>
            </a:r>
          </a:p>
          <a:p>
            <a:r>
              <a:rPr lang="en-US" altLang="en-US"/>
              <a:t>Each football game is seen by 2 million high-income women and 12 million high-income men and costs $100,000.</a:t>
            </a:r>
          </a:p>
          <a:p>
            <a:r>
              <a:rPr lang="en-US" altLang="en-US"/>
              <a:t>Dorian Auto would like for commercials to be seen by at least 28 million high-income women and 24 million high-income men.  </a:t>
            </a:r>
          </a:p>
          <a:p>
            <a:r>
              <a:rPr lang="en-US" altLang="en-US"/>
              <a:t>Use LP to determine how Dorian Auto can meet its advertising requirements at minimum cost.</a:t>
            </a:r>
          </a:p>
          <a:p>
            <a:pPr>
              <a:buFont typeface="Wingdings" panose="05000000000000000000" pitchFamily="2" charset="2"/>
              <a:buNone/>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4" name="Rectangle 8">
            <a:extLst>
              <a:ext uri="{FF2B5EF4-FFF2-40B4-BE49-F238E27FC236}">
                <a16:creationId xmlns:a16="http://schemas.microsoft.com/office/drawing/2014/main" id="{02B4EB4F-F4C7-46A5-ABFB-53F4478EBAA2}"/>
              </a:ext>
            </a:extLst>
          </p:cNvPr>
          <p:cNvSpPr>
            <a:spLocks noGrp="1" noChangeArrowheads="1"/>
          </p:cNvSpPr>
          <p:nvPr>
            <p:ph type="title"/>
          </p:nvPr>
        </p:nvSpPr>
        <p:spPr/>
        <p:txBody>
          <a:bodyPr/>
          <a:lstStyle/>
          <a:p>
            <a:r>
              <a:rPr lang="en-US" altLang="en-US"/>
              <a:t>Example 2: Solution</a:t>
            </a:r>
          </a:p>
        </p:txBody>
      </p:sp>
      <p:sp>
        <p:nvSpPr>
          <p:cNvPr id="137225" name="Rectangle 9">
            <a:extLst>
              <a:ext uri="{FF2B5EF4-FFF2-40B4-BE49-F238E27FC236}">
                <a16:creationId xmlns:a16="http://schemas.microsoft.com/office/drawing/2014/main" id="{84A29FCB-1AAF-459D-8126-CD6EB55C37AD}"/>
              </a:ext>
            </a:extLst>
          </p:cNvPr>
          <p:cNvSpPr>
            <a:spLocks noGrp="1" noChangeArrowheads="1"/>
          </p:cNvSpPr>
          <p:nvPr>
            <p:ph type="body" idx="1"/>
          </p:nvPr>
        </p:nvSpPr>
        <p:spPr/>
        <p:txBody>
          <a:bodyPr/>
          <a:lstStyle/>
          <a:p>
            <a:pPr>
              <a:lnSpc>
                <a:spcPct val="90000"/>
              </a:lnSpc>
            </a:pPr>
            <a:r>
              <a:rPr lang="en-US" altLang="en-US" sz="2000"/>
              <a:t>Dorian must decide how many comedy and football ads should be purchased, so the decision variables are</a:t>
            </a:r>
          </a:p>
          <a:p>
            <a:pPr lvl="1">
              <a:lnSpc>
                <a:spcPct val="90000"/>
              </a:lnSpc>
            </a:pPr>
            <a:r>
              <a:rPr lang="en-US" altLang="en-US" sz="1800"/>
              <a:t>x1 = number of 1-minute comedy ads</a:t>
            </a:r>
          </a:p>
          <a:p>
            <a:pPr lvl="1">
              <a:lnSpc>
                <a:spcPct val="90000"/>
              </a:lnSpc>
            </a:pPr>
            <a:r>
              <a:rPr lang="en-US" altLang="en-US" sz="1800"/>
              <a:t>x2 = number of 1-minute football ads</a:t>
            </a:r>
          </a:p>
          <a:p>
            <a:pPr>
              <a:lnSpc>
                <a:spcPct val="90000"/>
              </a:lnSpc>
            </a:pPr>
            <a:r>
              <a:rPr lang="en-US" altLang="en-US" sz="2000"/>
              <a:t>Dorian wants to minimize total advertising cost.</a:t>
            </a:r>
          </a:p>
          <a:p>
            <a:pPr>
              <a:lnSpc>
                <a:spcPct val="90000"/>
              </a:lnSpc>
            </a:pPr>
            <a:r>
              <a:rPr lang="en-US" altLang="en-US" sz="2000"/>
              <a:t>Dorian’s objective functions is </a:t>
            </a:r>
            <a:br>
              <a:rPr lang="en-US" altLang="en-US" sz="2000"/>
            </a:br>
            <a:r>
              <a:rPr lang="en-US" altLang="en-US" sz="2000"/>
              <a:t>		min z = 50 x1 + 100x2</a:t>
            </a:r>
          </a:p>
          <a:p>
            <a:pPr>
              <a:lnSpc>
                <a:spcPct val="90000"/>
              </a:lnSpc>
            </a:pPr>
            <a:r>
              <a:rPr lang="en-US" altLang="en-US" sz="2000"/>
              <a:t>Dorian faces the following the constraints</a:t>
            </a:r>
          </a:p>
          <a:p>
            <a:pPr lvl="1">
              <a:lnSpc>
                <a:spcPct val="90000"/>
              </a:lnSpc>
            </a:pPr>
            <a:r>
              <a:rPr lang="en-US" altLang="en-US" sz="1800"/>
              <a:t>Commercials must reach at least 28 million high-income women. (7</a:t>
            </a:r>
            <a:r>
              <a:rPr lang="en-US" altLang="en-US" sz="1800" i="1"/>
              <a:t>x</a:t>
            </a:r>
            <a:r>
              <a:rPr lang="en-US" altLang="en-US" sz="1800" baseline="-25000"/>
              <a:t>1</a:t>
            </a:r>
            <a:r>
              <a:rPr lang="en-US" altLang="en-US" sz="1800"/>
              <a:t> + 2</a:t>
            </a:r>
            <a:r>
              <a:rPr lang="en-US" altLang="en-US" sz="1800" i="1"/>
              <a:t>x</a:t>
            </a:r>
            <a:r>
              <a:rPr lang="en-US" altLang="en-US" sz="1800" baseline="-25000"/>
              <a:t>2</a:t>
            </a:r>
            <a:r>
              <a:rPr lang="en-US" altLang="en-US" sz="1800"/>
              <a:t> ≥ 28)</a:t>
            </a:r>
          </a:p>
          <a:p>
            <a:pPr lvl="1">
              <a:lnSpc>
                <a:spcPct val="90000"/>
              </a:lnSpc>
            </a:pPr>
            <a:r>
              <a:rPr lang="en-US" altLang="en-US" sz="1800"/>
              <a:t>Commercials must reach at least 24 million high-income men. (2</a:t>
            </a:r>
            <a:r>
              <a:rPr lang="en-US" altLang="en-US" sz="1800" i="1"/>
              <a:t>x</a:t>
            </a:r>
            <a:r>
              <a:rPr lang="en-US" altLang="en-US" sz="1800" baseline="-25000"/>
              <a:t>1</a:t>
            </a:r>
            <a:r>
              <a:rPr lang="en-US" altLang="en-US" sz="1800"/>
              <a:t> + 12</a:t>
            </a:r>
            <a:r>
              <a:rPr lang="en-US" altLang="en-US" sz="1800" i="1"/>
              <a:t>x</a:t>
            </a:r>
            <a:r>
              <a:rPr lang="en-US" altLang="en-US" sz="1800" baseline="-25000"/>
              <a:t>2</a:t>
            </a:r>
            <a:r>
              <a:rPr lang="en-US" altLang="en-US" sz="1800"/>
              <a:t> ≥ 24)</a:t>
            </a:r>
          </a:p>
          <a:p>
            <a:pPr lvl="1">
              <a:lnSpc>
                <a:spcPct val="90000"/>
              </a:lnSpc>
            </a:pPr>
            <a:r>
              <a:rPr lang="en-US" altLang="en-US" sz="1800"/>
              <a:t>The sign restrictions are necessary, so </a:t>
            </a:r>
            <a:r>
              <a:rPr lang="en-US" altLang="en-US" sz="1800" i="1"/>
              <a:t>x</a:t>
            </a:r>
            <a:r>
              <a:rPr lang="en-US" altLang="en-US" sz="1800" baseline="-25000"/>
              <a:t>1</a:t>
            </a:r>
            <a:r>
              <a:rPr lang="en-US" altLang="en-US" sz="1800"/>
              <a:t>, </a:t>
            </a:r>
            <a:r>
              <a:rPr lang="en-US" altLang="en-US" sz="1800" i="1"/>
              <a:t>x</a:t>
            </a:r>
            <a:r>
              <a:rPr lang="en-US" altLang="en-US" sz="1800" baseline="-25000"/>
              <a:t>2</a:t>
            </a:r>
            <a:r>
              <a:rPr lang="en-US" altLang="en-US" sz="1800"/>
              <a:t> ≥ 0.</a:t>
            </a:r>
          </a:p>
          <a:p>
            <a:pPr eaLnBrk="0" hangingPunct="0">
              <a:lnSpc>
                <a:spcPct val="90000"/>
              </a:lnSpc>
              <a:spcBef>
                <a:spcPct val="50000"/>
              </a:spcBef>
              <a:spcAft>
                <a:spcPct val="0"/>
              </a:spcAft>
              <a:buClrTx/>
              <a:buFontTx/>
              <a:buNone/>
            </a:pPr>
            <a:endParaRPr lang="en-US"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C4908B72-8B54-4B21-8D55-21E8BDD660FF}"/>
              </a:ext>
            </a:extLst>
          </p:cNvPr>
          <p:cNvSpPr>
            <a:spLocks noGrp="1" noChangeArrowheads="1"/>
          </p:cNvSpPr>
          <p:nvPr>
            <p:ph type="title"/>
          </p:nvPr>
        </p:nvSpPr>
        <p:spPr/>
        <p:txBody>
          <a:bodyPr/>
          <a:lstStyle/>
          <a:p>
            <a:r>
              <a:rPr lang="en-US" altLang="en-US"/>
              <a:t> Ex. 2 – Solution continued</a:t>
            </a:r>
          </a:p>
        </p:txBody>
      </p:sp>
      <p:sp>
        <p:nvSpPr>
          <p:cNvPr id="200707" name="Rectangle 3">
            <a:extLst>
              <a:ext uri="{FF2B5EF4-FFF2-40B4-BE49-F238E27FC236}">
                <a16:creationId xmlns:a16="http://schemas.microsoft.com/office/drawing/2014/main" id="{2A25A4C3-EAAA-43A5-914D-A2207B70FC15}"/>
              </a:ext>
            </a:extLst>
          </p:cNvPr>
          <p:cNvSpPr>
            <a:spLocks noGrp="1" noChangeArrowheads="1"/>
          </p:cNvSpPr>
          <p:nvPr>
            <p:ph type="body" idx="1"/>
          </p:nvPr>
        </p:nvSpPr>
        <p:spPr/>
        <p:txBody>
          <a:bodyPr/>
          <a:lstStyle/>
          <a:p>
            <a:r>
              <a:rPr lang="en-US" altLang="en-US"/>
              <a:t>Like the Giapetto LP, The Dorian LP has a convex feasible region.  </a:t>
            </a:r>
          </a:p>
          <a:p>
            <a:r>
              <a:rPr lang="en-US" altLang="en-US"/>
              <a:t>The feasible region for the Dorian problem, however, contains points for which the value of at least one variable can assume arbitrarily large values.  </a:t>
            </a:r>
          </a:p>
          <a:p>
            <a:r>
              <a:rPr lang="en-US" altLang="en-US"/>
              <a:t>Such a feasible region is called an </a:t>
            </a:r>
            <a:r>
              <a:rPr lang="en-US" altLang="en-US" b="1"/>
              <a:t>unbounded feasible region</a:t>
            </a:r>
            <a:r>
              <a:rPr lang="en-US" altLang="en-US"/>
              <a:t>.</a:t>
            </a:r>
          </a:p>
          <a:p>
            <a:endParaRPr lang="en-US" altLang="en-US"/>
          </a:p>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8" name="Rectangle 18">
            <a:extLst>
              <a:ext uri="{FF2B5EF4-FFF2-40B4-BE49-F238E27FC236}">
                <a16:creationId xmlns:a16="http://schemas.microsoft.com/office/drawing/2014/main" id="{41AFD67F-FB00-4988-BFCC-04E25E4561C5}"/>
              </a:ext>
            </a:extLst>
          </p:cNvPr>
          <p:cNvSpPr>
            <a:spLocks noGrp="1" noChangeArrowheads="1"/>
          </p:cNvSpPr>
          <p:nvPr>
            <p:ph type="title"/>
          </p:nvPr>
        </p:nvSpPr>
        <p:spPr/>
        <p:txBody>
          <a:bodyPr/>
          <a:lstStyle/>
          <a:p>
            <a:r>
              <a:rPr lang="en-US" altLang="en-US"/>
              <a:t> Ex. 2 – Solution continued</a:t>
            </a:r>
          </a:p>
        </p:txBody>
      </p:sp>
      <p:sp>
        <p:nvSpPr>
          <p:cNvPr id="138260" name="Rectangle 20">
            <a:extLst>
              <a:ext uri="{FF2B5EF4-FFF2-40B4-BE49-F238E27FC236}">
                <a16:creationId xmlns:a16="http://schemas.microsoft.com/office/drawing/2014/main" id="{3E7B1B1B-EFA5-4302-9343-5E428D3B5BC7}"/>
              </a:ext>
            </a:extLst>
          </p:cNvPr>
          <p:cNvSpPr>
            <a:spLocks noGrp="1" noChangeArrowheads="1"/>
          </p:cNvSpPr>
          <p:nvPr>
            <p:ph type="body" idx="1"/>
          </p:nvPr>
        </p:nvSpPr>
        <p:spPr/>
        <p:txBody>
          <a:bodyPr/>
          <a:lstStyle/>
          <a:p>
            <a:r>
              <a:rPr lang="en-US" altLang="en-US"/>
              <a:t>To solve this LP graphically begin by graphing the feasible region.</a:t>
            </a:r>
          </a:p>
        </p:txBody>
      </p:sp>
      <p:graphicFrame>
        <p:nvGraphicFramePr>
          <p:cNvPr id="138267" name="Object 27">
            <a:extLst>
              <a:ext uri="{FF2B5EF4-FFF2-40B4-BE49-F238E27FC236}">
                <a16:creationId xmlns:a16="http://schemas.microsoft.com/office/drawing/2014/main" id="{6FDFE0C0-9957-467E-893B-FD9B842F2C61}"/>
              </a:ext>
            </a:extLst>
          </p:cNvPr>
          <p:cNvGraphicFramePr>
            <a:graphicFrameLocks noChangeAspect="1"/>
          </p:cNvGraphicFramePr>
          <p:nvPr/>
        </p:nvGraphicFramePr>
        <p:xfrm>
          <a:off x="3200400" y="2514600"/>
          <a:ext cx="3368675" cy="3657600"/>
        </p:xfrm>
        <a:graphic>
          <a:graphicData uri="http://schemas.openxmlformats.org/presentationml/2006/ole">
            <mc:AlternateContent xmlns:mc="http://schemas.openxmlformats.org/markup-compatibility/2006">
              <mc:Choice xmlns:v="urn:schemas-microsoft-com:vml" Requires="v">
                <p:oleObj spid="_x0000_s138270" name="SmartSketch Document" r:id="rId4" imgW="4876920" imgH="5295960" progId="SmartSketch.Document">
                  <p:embed/>
                </p:oleObj>
              </mc:Choice>
              <mc:Fallback>
                <p:oleObj name="SmartSketch Document" r:id="rId4" imgW="4876920" imgH="5295960" progId="SmartSketch.Document">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514600"/>
                        <a:ext cx="33686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2" name="Rectangle 8">
            <a:extLst>
              <a:ext uri="{FF2B5EF4-FFF2-40B4-BE49-F238E27FC236}">
                <a16:creationId xmlns:a16="http://schemas.microsoft.com/office/drawing/2014/main" id="{0D99DD32-150F-48D6-9610-241F8B0F4775}"/>
              </a:ext>
            </a:extLst>
          </p:cNvPr>
          <p:cNvSpPr>
            <a:spLocks noGrp="1" noChangeArrowheads="1"/>
          </p:cNvSpPr>
          <p:nvPr>
            <p:ph type="title"/>
          </p:nvPr>
        </p:nvSpPr>
        <p:spPr/>
        <p:txBody>
          <a:bodyPr/>
          <a:lstStyle/>
          <a:p>
            <a:r>
              <a:rPr lang="en-US" altLang="en-US"/>
              <a:t> Ex. 2 – Solution continued</a:t>
            </a:r>
          </a:p>
        </p:txBody>
      </p:sp>
      <p:sp>
        <p:nvSpPr>
          <p:cNvPr id="139273" name="Rectangle 9">
            <a:extLst>
              <a:ext uri="{FF2B5EF4-FFF2-40B4-BE49-F238E27FC236}">
                <a16:creationId xmlns:a16="http://schemas.microsoft.com/office/drawing/2014/main" id="{3F387624-5508-4806-A326-C6DBD4AE3355}"/>
              </a:ext>
            </a:extLst>
          </p:cNvPr>
          <p:cNvSpPr>
            <a:spLocks noGrp="1" noChangeArrowheads="1"/>
          </p:cNvSpPr>
          <p:nvPr>
            <p:ph type="body" idx="1"/>
          </p:nvPr>
        </p:nvSpPr>
        <p:spPr/>
        <p:txBody>
          <a:bodyPr/>
          <a:lstStyle/>
          <a:p>
            <a:r>
              <a:rPr lang="en-US" altLang="en-US"/>
              <a:t>Since Dorian wants to minimize total advertising costs, the optimal solution to the problem is the point in the feasible region with the smallest </a:t>
            </a:r>
            <a:r>
              <a:rPr lang="en-US" altLang="en-US" i="1"/>
              <a:t>z</a:t>
            </a:r>
            <a:r>
              <a:rPr lang="en-US" altLang="en-US"/>
              <a:t> value.  </a:t>
            </a:r>
          </a:p>
          <a:p>
            <a:r>
              <a:rPr lang="en-US" altLang="en-US"/>
              <a:t>An isocost line with the smallest </a:t>
            </a:r>
            <a:r>
              <a:rPr lang="en-US" altLang="en-US" i="1"/>
              <a:t>z</a:t>
            </a:r>
            <a:r>
              <a:rPr lang="en-US" altLang="en-US"/>
              <a:t> value passes through point </a:t>
            </a:r>
            <a:r>
              <a:rPr lang="en-US" altLang="en-US" i="1"/>
              <a:t>E</a:t>
            </a:r>
            <a:r>
              <a:rPr lang="en-US" altLang="en-US"/>
              <a:t> and is the optimal solution at x1 = 3.4 and x2 = 1.4.  </a:t>
            </a:r>
          </a:p>
          <a:p>
            <a:r>
              <a:rPr lang="en-US" altLang="en-US"/>
              <a:t>Both the high-income women and high-income men constraints are satisfied, both constraints are binding.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ED91B14D-311D-4332-8F15-689AA241F3EE}"/>
              </a:ext>
            </a:extLst>
          </p:cNvPr>
          <p:cNvSpPr>
            <a:spLocks noGrp="1" noChangeArrowheads="1"/>
          </p:cNvSpPr>
          <p:nvPr>
            <p:ph type="title"/>
          </p:nvPr>
        </p:nvSpPr>
        <p:spPr/>
        <p:txBody>
          <a:bodyPr/>
          <a:lstStyle/>
          <a:p>
            <a:endParaRPr lang="en-US" altLang="en-US"/>
          </a:p>
        </p:txBody>
      </p:sp>
      <p:sp>
        <p:nvSpPr>
          <p:cNvPr id="203779" name="Rectangle 3">
            <a:extLst>
              <a:ext uri="{FF2B5EF4-FFF2-40B4-BE49-F238E27FC236}">
                <a16:creationId xmlns:a16="http://schemas.microsoft.com/office/drawing/2014/main" id="{9C36100E-5C01-4505-9B49-BA2A7FE2DDCC}"/>
              </a:ext>
            </a:extLst>
          </p:cNvPr>
          <p:cNvSpPr>
            <a:spLocks noGrp="1" noChangeArrowheads="1"/>
          </p:cNvSpPr>
          <p:nvPr>
            <p:ph type="body" idx="1"/>
          </p:nvPr>
        </p:nvSpPr>
        <p:spPr>
          <a:xfrm>
            <a:off x="566738" y="1447800"/>
            <a:ext cx="8001000" cy="5334000"/>
          </a:xfrm>
        </p:spPr>
        <p:txBody>
          <a:bodyPr/>
          <a:lstStyle/>
          <a:p>
            <a:pPr>
              <a:lnSpc>
                <a:spcPct val="90000"/>
              </a:lnSpc>
            </a:pPr>
            <a:r>
              <a:rPr lang="en-US" altLang="en-US"/>
              <a:t>Does the Dorian model meet the four assumptions of linear programming?</a:t>
            </a:r>
          </a:p>
          <a:p>
            <a:pPr lvl="2">
              <a:lnSpc>
                <a:spcPct val="90000"/>
              </a:lnSpc>
            </a:pPr>
            <a:r>
              <a:rPr lang="en-US" altLang="en-US"/>
              <a:t>The Proportionality Assumption is violated because at a certain point advertising yields diminishing returns.</a:t>
            </a:r>
          </a:p>
          <a:p>
            <a:pPr lvl="2">
              <a:lnSpc>
                <a:spcPct val="90000"/>
              </a:lnSpc>
            </a:pPr>
            <a:r>
              <a:rPr lang="en-US" altLang="en-US"/>
              <a:t>Even though the Additivity Assumption was used in writing: (Total viewers) = (Comedy viewer ads) + (Football ad viewers) many of the same people might view both ads, double-counting of such people would occur thereby violating the assumption.</a:t>
            </a:r>
          </a:p>
          <a:p>
            <a:pPr lvl="2">
              <a:lnSpc>
                <a:spcPct val="90000"/>
              </a:lnSpc>
            </a:pPr>
            <a:r>
              <a:rPr lang="en-US" altLang="en-US"/>
              <a:t>The Divisibility Assumption is violated if only 1-minute commercials are available. Dorian is unable to purchase 3.6 comedy and 1.4 football commercials.</a:t>
            </a:r>
          </a:p>
          <a:p>
            <a:pPr lvl="2">
              <a:lnSpc>
                <a:spcPct val="90000"/>
              </a:lnSpc>
            </a:pPr>
            <a:r>
              <a:rPr lang="en-US" altLang="en-US"/>
              <a:t>The Certainty assumption is also violated because there is no way to know with certainty how many viewers are added by each type of commercial.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3" name="Rectangle 7">
            <a:extLst>
              <a:ext uri="{FF2B5EF4-FFF2-40B4-BE49-F238E27FC236}">
                <a16:creationId xmlns:a16="http://schemas.microsoft.com/office/drawing/2014/main" id="{A596D997-E2AA-486D-B0B9-5DDED397E708}"/>
              </a:ext>
            </a:extLst>
          </p:cNvPr>
          <p:cNvSpPr>
            <a:spLocks noGrp="1" noChangeArrowheads="1"/>
          </p:cNvSpPr>
          <p:nvPr>
            <p:ph type="title"/>
          </p:nvPr>
        </p:nvSpPr>
        <p:spPr/>
        <p:txBody>
          <a:bodyPr/>
          <a:lstStyle/>
          <a:p>
            <a:r>
              <a:rPr lang="en-US" altLang="en-US"/>
              <a:t>3.3 Special Cases</a:t>
            </a:r>
          </a:p>
        </p:txBody>
      </p:sp>
      <p:sp>
        <p:nvSpPr>
          <p:cNvPr id="142344" name="Rectangle 8">
            <a:extLst>
              <a:ext uri="{FF2B5EF4-FFF2-40B4-BE49-F238E27FC236}">
                <a16:creationId xmlns:a16="http://schemas.microsoft.com/office/drawing/2014/main" id="{2A4D4E97-3762-46A8-A119-570E696BC314}"/>
              </a:ext>
            </a:extLst>
          </p:cNvPr>
          <p:cNvSpPr>
            <a:spLocks noGrp="1" noChangeArrowheads="1"/>
          </p:cNvSpPr>
          <p:nvPr>
            <p:ph type="body" idx="1"/>
          </p:nvPr>
        </p:nvSpPr>
        <p:spPr/>
        <p:txBody>
          <a:bodyPr/>
          <a:lstStyle/>
          <a:p>
            <a:pPr>
              <a:lnSpc>
                <a:spcPct val="90000"/>
              </a:lnSpc>
            </a:pPr>
            <a:r>
              <a:rPr lang="en-US" altLang="en-US"/>
              <a:t>The Giapetto and Dorian LPs each had a unique optimal solution.  </a:t>
            </a:r>
          </a:p>
          <a:p>
            <a:pPr>
              <a:lnSpc>
                <a:spcPct val="90000"/>
              </a:lnSpc>
            </a:pPr>
            <a:r>
              <a:rPr lang="en-US" altLang="en-US"/>
              <a:t>Some types of LPs do not have unique solutions.</a:t>
            </a:r>
          </a:p>
          <a:p>
            <a:pPr lvl="1">
              <a:lnSpc>
                <a:spcPct val="90000"/>
              </a:lnSpc>
            </a:pPr>
            <a:r>
              <a:rPr lang="en-US" altLang="en-US"/>
              <a:t>Some LPs have an infinite number of solutions (alternative or multiple optimal solutions).</a:t>
            </a:r>
          </a:p>
          <a:p>
            <a:pPr lvl="1">
              <a:lnSpc>
                <a:spcPct val="90000"/>
              </a:lnSpc>
            </a:pPr>
            <a:r>
              <a:rPr lang="en-US" altLang="en-US"/>
              <a:t>Some LPs have no feasible solutions (infeasible LPs).</a:t>
            </a:r>
          </a:p>
          <a:p>
            <a:pPr lvl="1">
              <a:lnSpc>
                <a:spcPct val="90000"/>
              </a:lnSpc>
            </a:pPr>
            <a:r>
              <a:rPr lang="en-US" altLang="en-US"/>
              <a:t>Some LPs are unbounded:  There are points in the feasible region with arbitrarily large (in a maximization problem) z-values.</a:t>
            </a:r>
          </a:p>
          <a:p>
            <a:pPr>
              <a:lnSpc>
                <a:spcPct val="90000"/>
              </a:lnSpc>
            </a:pPr>
            <a:r>
              <a:rPr lang="en-US" altLang="en-US"/>
              <a:t>The technique of </a:t>
            </a:r>
            <a:r>
              <a:rPr lang="en-US" altLang="en-US" b="1"/>
              <a:t>goal programming</a:t>
            </a:r>
            <a:r>
              <a:rPr lang="en-US" altLang="en-US"/>
              <a:t> is often used to choose among alternative optimal solutions.</a:t>
            </a:r>
          </a:p>
          <a:p>
            <a:pPr>
              <a:lnSpc>
                <a:spcPct val="90000"/>
              </a:lnSpc>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60" name="Rectangle 12">
            <a:extLst>
              <a:ext uri="{FF2B5EF4-FFF2-40B4-BE49-F238E27FC236}">
                <a16:creationId xmlns:a16="http://schemas.microsoft.com/office/drawing/2014/main" id="{15327FD7-F2ED-4E1E-ABBF-C217A5578D57}"/>
              </a:ext>
            </a:extLst>
          </p:cNvPr>
          <p:cNvSpPr>
            <a:spLocks noGrp="1" noChangeArrowheads="1"/>
          </p:cNvSpPr>
          <p:nvPr>
            <p:ph type="title"/>
          </p:nvPr>
        </p:nvSpPr>
        <p:spPr/>
        <p:txBody>
          <a:bodyPr/>
          <a:lstStyle/>
          <a:p>
            <a:r>
              <a:rPr lang="en-US" altLang="en-US"/>
              <a:t>Example 1: Giapetto’s Woodcarving</a:t>
            </a:r>
          </a:p>
        </p:txBody>
      </p:sp>
      <p:sp>
        <p:nvSpPr>
          <p:cNvPr id="104461" name="Rectangle 13">
            <a:extLst>
              <a:ext uri="{FF2B5EF4-FFF2-40B4-BE49-F238E27FC236}">
                <a16:creationId xmlns:a16="http://schemas.microsoft.com/office/drawing/2014/main" id="{9A84E0A5-839E-46A7-8073-2CDAE1D6361D}"/>
              </a:ext>
            </a:extLst>
          </p:cNvPr>
          <p:cNvSpPr>
            <a:spLocks noGrp="1" noChangeArrowheads="1"/>
          </p:cNvSpPr>
          <p:nvPr>
            <p:ph type="body" idx="1"/>
          </p:nvPr>
        </p:nvSpPr>
        <p:spPr>
          <a:xfrm>
            <a:off x="566738" y="1447800"/>
            <a:ext cx="8001000" cy="5334000"/>
          </a:xfrm>
        </p:spPr>
        <p:txBody>
          <a:bodyPr/>
          <a:lstStyle/>
          <a:p>
            <a:r>
              <a:rPr lang="en-US" altLang="en-US"/>
              <a:t>Giapetto’s, Inc., manufactures wooden soldiers and trains. </a:t>
            </a:r>
          </a:p>
          <a:p>
            <a:pPr lvl="1"/>
            <a:r>
              <a:rPr lang="en-US" altLang="en-US"/>
              <a:t>Each soldier built:</a:t>
            </a:r>
          </a:p>
          <a:p>
            <a:pPr lvl="2">
              <a:spcBef>
                <a:spcPct val="10000"/>
              </a:spcBef>
              <a:spcAft>
                <a:spcPct val="15000"/>
              </a:spcAft>
            </a:pPr>
            <a:r>
              <a:rPr lang="en-US" altLang="en-US"/>
              <a:t>Sell for $27 and uses $10 worth of raw materials.</a:t>
            </a:r>
          </a:p>
          <a:p>
            <a:pPr lvl="2">
              <a:spcBef>
                <a:spcPct val="10000"/>
              </a:spcBef>
              <a:spcAft>
                <a:spcPct val="15000"/>
              </a:spcAft>
            </a:pPr>
            <a:r>
              <a:rPr lang="en-US" altLang="en-US"/>
              <a:t>Increase Giapetto’s variable labor/overhead costs by $14.</a:t>
            </a:r>
          </a:p>
          <a:p>
            <a:pPr lvl="2">
              <a:spcBef>
                <a:spcPct val="10000"/>
              </a:spcBef>
              <a:spcAft>
                <a:spcPct val="15000"/>
              </a:spcAft>
            </a:pPr>
            <a:r>
              <a:rPr lang="en-US" altLang="en-US"/>
              <a:t>Requires 2 hours of finishing labor.</a:t>
            </a:r>
          </a:p>
          <a:p>
            <a:pPr lvl="2">
              <a:spcBef>
                <a:spcPct val="10000"/>
              </a:spcBef>
              <a:spcAft>
                <a:spcPct val="15000"/>
              </a:spcAft>
            </a:pPr>
            <a:r>
              <a:rPr lang="en-US" altLang="en-US"/>
              <a:t>Requires 1 hour of carpentry labor.</a:t>
            </a:r>
          </a:p>
          <a:p>
            <a:pPr lvl="1"/>
            <a:r>
              <a:rPr lang="en-US" altLang="en-US"/>
              <a:t>Each train built:</a:t>
            </a:r>
          </a:p>
          <a:p>
            <a:pPr lvl="2">
              <a:spcBef>
                <a:spcPct val="10000"/>
              </a:spcBef>
              <a:spcAft>
                <a:spcPct val="15000"/>
              </a:spcAft>
            </a:pPr>
            <a:r>
              <a:rPr lang="en-US" altLang="en-US"/>
              <a:t>Sell for $21 and used $9 worth of raw materials.  </a:t>
            </a:r>
          </a:p>
          <a:p>
            <a:pPr lvl="2">
              <a:spcBef>
                <a:spcPct val="10000"/>
              </a:spcBef>
              <a:spcAft>
                <a:spcPct val="15000"/>
              </a:spcAft>
            </a:pPr>
            <a:r>
              <a:rPr lang="en-US" altLang="en-US"/>
              <a:t>Increases Giapetto’s variable labor/overhead costs by $10.</a:t>
            </a:r>
          </a:p>
          <a:p>
            <a:pPr lvl="2">
              <a:spcBef>
                <a:spcPct val="10000"/>
              </a:spcBef>
              <a:spcAft>
                <a:spcPct val="15000"/>
              </a:spcAft>
            </a:pPr>
            <a:r>
              <a:rPr lang="en-US" altLang="en-US"/>
              <a:t>Requires 1 hour of finishing labor.</a:t>
            </a:r>
          </a:p>
          <a:p>
            <a:pPr lvl="2">
              <a:spcBef>
                <a:spcPct val="10000"/>
              </a:spcBef>
              <a:spcAft>
                <a:spcPct val="15000"/>
              </a:spcAft>
            </a:pPr>
            <a:r>
              <a:rPr lang="en-US" altLang="en-US"/>
              <a:t>Requires 1 hour of carpentry labor.  </a:t>
            </a:r>
          </a:p>
          <a:p>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1CB4F470-FCB0-4026-BB87-BF12D233CF2B}"/>
              </a:ext>
            </a:extLst>
          </p:cNvPr>
          <p:cNvSpPr>
            <a:spLocks noGrp="1" noChangeArrowheads="1"/>
          </p:cNvSpPr>
          <p:nvPr>
            <p:ph type="title"/>
          </p:nvPr>
        </p:nvSpPr>
        <p:spPr/>
        <p:txBody>
          <a:bodyPr/>
          <a:lstStyle/>
          <a:p>
            <a:r>
              <a:rPr lang="en-US" altLang="en-US"/>
              <a:t> </a:t>
            </a:r>
          </a:p>
        </p:txBody>
      </p:sp>
      <p:sp>
        <p:nvSpPr>
          <p:cNvPr id="206851" name="Rectangle 3">
            <a:extLst>
              <a:ext uri="{FF2B5EF4-FFF2-40B4-BE49-F238E27FC236}">
                <a16:creationId xmlns:a16="http://schemas.microsoft.com/office/drawing/2014/main" id="{B833DE69-9255-4415-BF27-D808F7BDFD3F}"/>
              </a:ext>
            </a:extLst>
          </p:cNvPr>
          <p:cNvSpPr>
            <a:spLocks noGrp="1" noChangeArrowheads="1"/>
          </p:cNvSpPr>
          <p:nvPr>
            <p:ph type="body" idx="1"/>
          </p:nvPr>
        </p:nvSpPr>
        <p:spPr/>
        <p:txBody>
          <a:bodyPr/>
          <a:lstStyle/>
          <a:p>
            <a:r>
              <a:rPr lang="en-US" altLang="en-US"/>
              <a:t>It is possible for an LP’s feasible region to be empty, resulting in an </a:t>
            </a:r>
            <a:r>
              <a:rPr lang="en-US" altLang="en-US" i="1"/>
              <a:t>infeasible</a:t>
            </a:r>
            <a:r>
              <a:rPr lang="en-US" altLang="en-US"/>
              <a:t> LP.</a:t>
            </a:r>
          </a:p>
          <a:p>
            <a:r>
              <a:rPr lang="en-US" altLang="en-US"/>
              <a:t>Because the optimal solution to an LP is the best point in the feasible region, an infeasible LP has no optimal solution.</a:t>
            </a:r>
          </a:p>
          <a:p>
            <a:r>
              <a:rPr lang="en-US" altLang="en-US"/>
              <a:t>For a max problem, an unbounded LP occurs if it is possible to find points in the feasible region with arbitrarily large </a:t>
            </a:r>
            <a:r>
              <a:rPr lang="en-US" altLang="en-US" i="1"/>
              <a:t>z</a:t>
            </a:r>
            <a:r>
              <a:rPr lang="en-US" altLang="en-US"/>
              <a:t>-values, which corresponds to a decision maker earning arbitrarily large revenues or profits.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B7773454-48BE-4D6F-B3F0-67324CFFF9CB}"/>
              </a:ext>
            </a:extLst>
          </p:cNvPr>
          <p:cNvSpPr>
            <a:spLocks noGrp="1" noChangeArrowheads="1"/>
          </p:cNvSpPr>
          <p:nvPr>
            <p:ph type="title"/>
          </p:nvPr>
        </p:nvSpPr>
        <p:spPr/>
        <p:txBody>
          <a:bodyPr/>
          <a:lstStyle/>
          <a:p>
            <a:r>
              <a:rPr lang="en-US" altLang="en-US"/>
              <a:t> </a:t>
            </a:r>
          </a:p>
        </p:txBody>
      </p:sp>
      <p:sp>
        <p:nvSpPr>
          <p:cNvPr id="227331" name="Rectangle 3">
            <a:extLst>
              <a:ext uri="{FF2B5EF4-FFF2-40B4-BE49-F238E27FC236}">
                <a16:creationId xmlns:a16="http://schemas.microsoft.com/office/drawing/2014/main" id="{E5FA2F8F-503D-412D-80A2-2AA699897677}"/>
              </a:ext>
            </a:extLst>
          </p:cNvPr>
          <p:cNvSpPr>
            <a:spLocks noGrp="1" noChangeArrowheads="1"/>
          </p:cNvSpPr>
          <p:nvPr>
            <p:ph type="body" idx="1"/>
          </p:nvPr>
        </p:nvSpPr>
        <p:spPr/>
        <p:txBody>
          <a:bodyPr/>
          <a:lstStyle/>
          <a:p>
            <a:r>
              <a:rPr lang="en-US" altLang="en-US" sz="2000"/>
              <a:t>For a minimization problem, an LP is unbounded if there are points in the feasible region with arbitrarily small </a:t>
            </a:r>
            <a:r>
              <a:rPr lang="en-US" altLang="en-US" sz="2000" i="1"/>
              <a:t>z</a:t>
            </a:r>
            <a:r>
              <a:rPr lang="en-US" altLang="en-US" sz="2000"/>
              <a:t>-values.</a:t>
            </a:r>
          </a:p>
          <a:p>
            <a:r>
              <a:rPr lang="en-US" altLang="en-US" sz="2000"/>
              <a:t>Every LP with two variables must fall into one of the following four cases.</a:t>
            </a:r>
          </a:p>
          <a:p>
            <a:pPr lvl="1"/>
            <a:r>
              <a:rPr lang="en-US" altLang="en-US" sz="1800"/>
              <a:t>The LP has a unique optimal solution.</a:t>
            </a:r>
          </a:p>
          <a:p>
            <a:pPr lvl="1"/>
            <a:r>
              <a:rPr lang="en-US" altLang="en-US" sz="1800"/>
              <a:t>The LP has alternative or multiple optimal solutions: Two or more extreme points are optimal, and the LP will have an infinite number of optimal solutions.</a:t>
            </a:r>
          </a:p>
          <a:p>
            <a:pPr lvl="1"/>
            <a:r>
              <a:rPr lang="en-US" altLang="en-US" sz="1800"/>
              <a:t>The LP is infeasible: The feasible region contains no points.</a:t>
            </a:r>
          </a:p>
          <a:p>
            <a:pPr lvl="1"/>
            <a:r>
              <a:rPr lang="en-US" altLang="en-US" sz="1800"/>
              <a:t>The LP unbounded: There are points in the feasible region with arbitrarily large </a:t>
            </a:r>
            <a:r>
              <a:rPr lang="en-US" altLang="en-US" sz="1800" i="1"/>
              <a:t>z</a:t>
            </a:r>
            <a:r>
              <a:rPr lang="en-US" altLang="en-US" sz="1800"/>
              <a:t>-values (max problem) or arbitrarily small </a:t>
            </a:r>
            <a:r>
              <a:rPr lang="en-US" altLang="en-US" sz="1800" i="1"/>
              <a:t>z-</a:t>
            </a:r>
            <a:r>
              <a:rPr lang="en-US" altLang="en-US" sz="1800"/>
              <a:t>values (min problem).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ECC2362F-F08F-4557-912E-8E51200CD1E1}"/>
              </a:ext>
            </a:extLst>
          </p:cNvPr>
          <p:cNvSpPr>
            <a:spLocks noGrp="1" noChangeArrowheads="1"/>
          </p:cNvSpPr>
          <p:nvPr>
            <p:ph type="title"/>
          </p:nvPr>
        </p:nvSpPr>
        <p:spPr/>
        <p:txBody>
          <a:bodyPr/>
          <a:lstStyle/>
          <a:p>
            <a:r>
              <a:rPr lang="en-US" altLang="en-US"/>
              <a:t>Example 6: Diet Problem </a:t>
            </a:r>
          </a:p>
        </p:txBody>
      </p:sp>
      <p:sp>
        <p:nvSpPr>
          <p:cNvPr id="229379" name="Rectangle 3">
            <a:extLst>
              <a:ext uri="{FF2B5EF4-FFF2-40B4-BE49-F238E27FC236}">
                <a16:creationId xmlns:a16="http://schemas.microsoft.com/office/drawing/2014/main" id="{C25D2242-6104-43FA-9378-A837BA9623E3}"/>
              </a:ext>
            </a:extLst>
          </p:cNvPr>
          <p:cNvSpPr>
            <a:spLocks noGrp="1" noChangeArrowheads="1"/>
          </p:cNvSpPr>
          <p:nvPr>
            <p:ph type="body" idx="1"/>
          </p:nvPr>
        </p:nvSpPr>
        <p:spPr/>
        <p:txBody>
          <a:bodyPr/>
          <a:lstStyle/>
          <a:p>
            <a:r>
              <a:rPr lang="en-US" altLang="en-US"/>
              <a:t>My diet requires that all the food I get come from one of the four “basic food groups”. </a:t>
            </a:r>
          </a:p>
          <a:p>
            <a:r>
              <a:rPr lang="en-US" altLang="en-US"/>
              <a:t>At present, the following four foods are available for consumption: brownies, chocolate ice cream, cola and pineapple cheesecake.</a:t>
            </a:r>
          </a:p>
          <a:p>
            <a:r>
              <a:rPr lang="en-US" altLang="en-US"/>
              <a:t>Each brownie costs 50¢, each scoop of ice cream costs 20 ¢, each bottle of cola costs 30 ¢,, and each piece of pineapple cheesecake costs 80 ¢.</a:t>
            </a:r>
          </a:p>
          <a:p>
            <a:r>
              <a:rPr lang="en-US" altLang="en-US"/>
              <a:t>Each day, I must ingest at least 500 calories, 6 oz of chocolate, 10 oz of sugar, and 8 oz of fat.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A9AAA4EF-4AA3-4CA6-86A7-189EF74E2CA9}"/>
              </a:ext>
            </a:extLst>
          </p:cNvPr>
          <p:cNvSpPr>
            <a:spLocks noGrp="1" noChangeArrowheads="1"/>
          </p:cNvSpPr>
          <p:nvPr>
            <p:ph type="title"/>
          </p:nvPr>
        </p:nvSpPr>
        <p:spPr/>
        <p:txBody>
          <a:bodyPr/>
          <a:lstStyle/>
          <a:p>
            <a:r>
              <a:rPr lang="en-US" altLang="en-US"/>
              <a:t>Ex. 6 - continued</a:t>
            </a:r>
          </a:p>
        </p:txBody>
      </p:sp>
      <p:sp>
        <p:nvSpPr>
          <p:cNvPr id="230403" name="Rectangle 3">
            <a:extLst>
              <a:ext uri="{FF2B5EF4-FFF2-40B4-BE49-F238E27FC236}">
                <a16:creationId xmlns:a16="http://schemas.microsoft.com/office/drawing/2014/main" id="{E4568847-5C92-4F24-AB5C-2F56433460AB}"/>
              </a:ext>
            </a:extLst>
          </p:cNvPr>
          <p:cNvSpPr>
            <a:spLocks noGrp="1" noChangeArrowheads="1"/>
          </p:cNvSpPr>
          <p:nvPr>
            <p:ph type="body" idx="1"/>
          </p:nvPr>
        </p:nvSpPr>
        <p:spPr/>
        <p:txBody>
          <a:bodyPr/>
          <a:lstStyle/>
          <a:p>
            <a:r>
              <a:rPr lang="en-US" altLang="en-US"/>
              <a:t>The nutritional content per unit of each food is given.</a:t>
            </a:r>
          </a:p>
          <a:p>
            <a:r>
              <a:rPr lang="en-US" altLang="en-US"/>
              <a:t>Formulate a linear programming model that can be used to satisfy my daily nutritional requirements at minimum cost.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B6FB2E58-1168-4C0D-8E01-28F45E5D12F9}"/>
              </a:ext>
            </a:extLst>
          </p:cNvPr>
          <p:cNvSpPr>
            <a:spLocks noGrp="1" noChangeArrowheads="1"/>
          </p:cNvSpPr>
          <p:nvPr>
            <p:ph type="title"/>
          </p:nvPr>
        </p:nvSpPr>
        <p:spPr/>
        <p:txBody>
          <a:bodyPr/>
          <a:lstStyle/>
          <a:p>
            <a:r>
              <a:rPr lang="en-US" altLang="en-US"/>
              <a:t>Example 6: Solution</a:t>
            </a:r>
          </a:p>
        </p:txBody>
      </p:sp>
      <p:sp>
        <p:nvSpPr>
          <p:cNvPr id="231427" name="Rectangle 3">
            <a:extLst>
              <a:ext uri="{FF2B5EF4-FFF2-40B4-BE49-F238E27FC236}">
                <a16:creationId xmlns:a16="http://schemas.microsoft.com/office/drawing/2014/main" id="{56C68629-24C6-44B7-A84C-C8040B13B2F8}"/>
              </a:ext>
            </a:extLst>
          </p:cNvPr>
          <p:cNvSpPr>
            <a:spLocks noGrp="1" noChangeArrowheads="1"/>
          </p:cNvSpPr>
          <p:nvPr>
            <p:ph type="body" idx="1"/>
          </p:nvPr>
        </p:nvSpPr>
        <p:spPr/>
        <p:txBody>
          <a:bodyPr/>
          <a:lstStyle/>
          <a:p>
            <a:r>
              <a:rPr lang="en-US" altLang="en-US"/>
              <a:t>As always, begin by determining the decisions that must be made by the decision maker: how much of each type of food should be eaten daily.</a:t>
            </a:r>
          </a:p>
          <a:p>
            <a:r>
              <a:rPr lang="en-US" altLang="en-US"/>
              <a:t>Thus we define the decision variables:</a:t>
            </a:r>
          </a:p>
          <a:p>
            <a:pPr lvl="1"/>
            <a:r>
              <a:rPr lang="en-US" altLang="en-US" i="1"/>
              <a:t>x</a:t>
            </a:r>
            <a:r>
              <a:rPr lang="en-US" altLang="en-US" baseline="-25000"/>
              <a:t>1</a:t>
            </a:r>
            <a:r>
              <a:rPr lang="en-US" altLang="en-US"/>
              <a:t> = number of brownies eaten daily</a:t>
            </a:r>
          </a:p>
          <a:p>
            <a:pPr lvl="1"/>
            <a:r>
              <a:rPr lang="en-US" altLang="en-US" i="1"/>
              <a:t>x</a:t>
            </a:r>
            <a:r>
              <a:rPr lang="en-US" altLang="en-US" baseline="-25000"/>
              <a:t>2</a:t>
            </a:r>
            <a:r>
              <a:rPr lang="en-US" altLang="en-US"/>
              <a:t> = number of scoops of chocolate ice cream eaten daily</a:t>
            </a:r>
          </a:p>
          <a:p>
            <a:pPr lvl="1"/>
            <a:r>
              <a:rPr lang="en-US" altLang="en-US" i="1"/>
              <a:t>x</a:t>
            </a:r>
            <a:r>
              <a:rPr lang="en-US" altLang="en-US" baseline="-25000"/>
              <a:t>3</a:t>
            </a:r>
            <a:r>
              <a:rPr lang="en-US" altLang="en-US"/>
              <a:t> = bottles of cola drunk daily</a:t>
            </a:r>
          </a:p>
          <a:p>
            <a:pPr lvl="1"/>
            <a:r>
              <a:rPr lang="en-US" altLang="en-US" i="1"/>
              <a:t>x</a:t>
            </a:r>
            <a:r>
              <a:rPr lang="en-US" altLang="en-US" baseline="-25000"/>
              <a:t>4</a:t>
            </a:r>
            <a:r>
              <a:rPr lang="en-US" altLang="en-US"/>
              <a:t> = pieces of pineapple cheesecake eaten daily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5F0F2CE9-9034-4142-92F0-5AAD31D711CB}"/>
              </a:ext>
            </a:extLst>
          </p:cNvPr>
          <p:cNvSpPr>
            <a:spLocks noGrp="1" noChangeArrowheads="1"/>
          </p:cNvSpPr>
          <p:nvPr>
            <p:ph type="title"/>
          </p:nvPr>
        </p:nvSpPr>
        <p:spPr/>
        <p:txBody>
          <a:bodyPr/>
          <a:lstStyle/>
          <a:p>
            <a:r>
              <a:rPr lang="en-US" altLang="en-US"/>
              <a:t>Ex. 6 – Solution continued</a:t>
            </a:r>
          </a:p>
        </p:txBody>
      </p:sp>
      <p:sp>
        <p:nvSpPr>
          <p:cNvPr id="232451" name="Rectangle 3">
            <a:extLst>
              <a:ext uri="{FF2B5EF4-FFF2-40B4-BE49-F238E27FC236}">
                <a16:creationId xmlns:a16="http://schemas.microsoft.com/office/drawing/2014/main" id="{396640B2-E3A8-4661-A228-22D5497C4AAB}"/>
              </a:ext>
            </a:extLst>
          </p:cNvPr>
          <p:cNvSpPr>
            <a:spLocks noGrp="1" noChangeArrowheads="1"/>
          </p:cNvSpPr>
          <p:nvPr>
            <p:ph type="body" idx="1"/>
          </p:nvPr>
        </p:nvSpPr>
        <p:spPr/>
        <p:txBody>
          <a:bodyPr/>
          <a:lstStyle/>
          <a:p>
            <a:r>
              <a:rPr lang="en-US" altLang="en-US"/>
              <a:t>My objective is to minimize the cost of my diet.</a:t>
            </a:r>
          </a:p>
          <a:p>
            <a:r>
              <a:rPr lang="en-US" altLang="en-US"/>
              <a:t>The total cost of any diet may be determined from the following relation:</a:t>
            </a:r>
            <a:br>
              <a:rPr lang="en-US" altLang="en-US"/>
            </a:br>
            <a:r>
              <a:rPr lang="en-US" altLang="en-US" sz="2000"/>
              <a:t>(total cost of diet) = (cost of brownies) + (cost of ice cream) +(cost of cola) + (cost of cheesecake).</a:t>
            </a:r>
          </a:p>
          <a:p>
            <a:r>
              <a:rPr lang="en-US" altLang="en-US"/>
              <a:t>The decision variables must satisfy the following four constraints:</a:t>
            </a:r>
          </a:p>
          <a:p>
            <a:pPr lvl="1"/>
            <a:r>
              <a:rPr lang="en-US" altLang="en-US"/>
              <a:t>Daily calorie intake must be at least 500 calories.</a:t>
            </a:r>
          </a:p>
          <a:p>
            <a:pPr lvl="1"/>
            <a:r>
              <a:rPr lang="en-US" altLang="en-US"/>
              <a:t>Daily chocolate intake must be at least 6 oz.</a:t>
            </a:r>
          </a:p>
          <a:p>
            <a:pPr lvl="1"/>
            <a:r>
              <a:rPr lang="en-US" altLang="en-US"/>
              <a:t>Daily sugar intake must be at least 10 oz.</a:t>
            </a:r>
          </a:p>
          <a:p>
            <a:pPr lvl="1"/>
            <a:r>
              <a:rPr lang="en-US" altLang="en-US"/>
              <a:t>Daily fat intake must be at least 8 oz.</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AFF55DB2-58C7-4E9B-9034-E789C8FEDBE2}"/>
              </a:ext>
            </a:extLst>
          </p:cNvPr>
          <p:cNvSpPr>
            <a:spLocks noGrp="1" noChangeArrowheads="1"/>
          </p:cNvSpPr>
          <p:nvPr>
            <p:ph type="title"/>
          </p:nvPr>
        </p:nvSpPr>
        <p:spPr/>
        <p:txBody>
          <a:bodyPr/>
          <a:lstStyle/>
          <a:p>
            <a:r>
              <a:rPr lang="en-US" altLang="en-US"/>
              <a:t>Ex. 6 – Solution continued</a:t>
            </a:r>
          </a:p>
        </p:txBody>
      </p:sp>
      <p:sp>
        <p:nvSpPr>
          <p:cNvPr id="233475" name="Rectangle 3">
            <a:extLst>
              <a:ext uri="{FF2B5EF4-FFF2-40B4-BE49-F238E27FC236}">
                <a16:creationId xmlns:a16="http://schemas.microsoft.com/office/drawing/2014/main" id="{49D48EB9-2D32-490B-B037-C5B48C290A53}"/>
              </a:ext>
            </a:extLst>
          </p:cNvPr>
          <p:cNvSpPr>
            <a:spLocks noGrp="1" noChangeArrowheads="1"/>
          </p:cNvSpPr>
          <p:nvPr>
            <p:ph type="body" idx="1"/>
          </p:nvPr>
        </p:nvSpPr>
        <p:spPr/>
        <p:txBody>
          <a:bodyPr/>
          <a:lstStyle/>
          <a:p>
            <a:pPr>
              <a:lnSpc>
                <a:spcPct val="90000"/>
              </a:lnSpc>
            </a:pPr>
            <a:r>
              <a:rPr lang="en-US" altLang="en-US"/>
              <a:t>Express each constraint in terms of the decision variables.</a:t>
            </a:r>
          </a:p>
          <a:p>
            <a:pPr>
              <a:lnSpc>
                <a:spcPct val="90000"/>
              </a:lnSpc>
            </a:pPr>
            <a:r>
              <a:rPr lang="en-US" altLang="en-US"/>
              <a:t>The optimal solution to this LP is found by combining the objective functions, constraints, and the sign restrictions.</a:t>
            </a:r>
          </a:p>
          <a:p>
            <a:pPr>
              <a:lnSpc>
                <a:spcPct val="90000"/>
              </a:lnSpc>
            </a:pPr>
            <a:r>
              <a:rPr lang="en-US" altLang="en-US"/>
              <a:t>The chocolate and sugar constraints are binding, but the calories and fat constraints are nonbinding.</a:t>
            </a:r>
          </a:p>
          <a:p>
            <a:pPr>
              <a:lnSpc>
                <a:spcPct val="90000"/>
              </a:lnSpc>
            </a:pPr>
            <a:r>
              <a:rPr lang="en-US" altLang="en-US"/>
              <a:t>A version of the diet problem with a more realistic list of foods and nutritional requirements was one of the first LPs to be solved by computer.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3AC090DD-F429-4F05-8DDD-C956239C8AF9}"/>
              </a:ext>
            </a:extLst>
          </p:cNvPr>
          <p:cNvSpPr>
            <a:spLocks noGrp="1" noChangeArrowheads="1"/>
          </p:cNvSpPr>
          <p:nvPr>
            <p:ph type="title"/>
          </p:nvPr>
        </p:nvSpPr>
        <p:spPr/>
        <p:txBody>
          <a:bodyPr/>
          <a:lstStyle/>
          <a:p>
            <a:r>
              <a:rPr lang="en-US" altLang="en-US"/>
              <a:t>3.5 A Work-Scheduling Problem</a:t>
            </a:r>
          </a:p>
        </p:txBody>
      </p:sp>
      <p:sp>
        <p:nvSpPr>
          <p:cNvPr id="234499" name="Rectangle 3">
            <a:extLst>
              <a:ext uri="{FF2B5EF4-FFF2-40B4-BE49-F238E27FC236}">
                <a16:creationId xmlns:a16="http://schemas.microsoft.com/office/drawing/2014/main" id="{5FD8FA5A-224E-470C-8EB3-EBA719C7D9EF}"/>
              </a:ext>
            </a:extLst>
          </p:cNvPr>
          <p:cNvSpPr>
            <a:spLocks noGrp="1" noChangeArrowheads="1"/>
          </p:cNvSpPr>
          <p:nvPr>
            <p:ph type="body" idx="1"/>
          </p:nvPr>
        </p:nvSpPr>
        <p:spPr/>
        <p:txBody>
          <a:bodyPr/>
          <a:lstStyle/>
          <a:p>
            <a:pPr>
              <a:lnSpc>
                <a:spcPct val="90000"/>
              </a:lnSpc>
            </a:pPr>
            <a:r>
              <a:rPr lang="en-US" altLang="en-US"/>
              <a:t>Many applications of linear programming involve determining the minimum-cost method for satisfying workforce requirements.</a:t>
            </a:r>
          </a:p>
          <a:p>
            <a:pPr>
              <a:lnSpc>
                <a:spcPct val="90000"/>
              </a:lnSpc>
            </a:pPr>
            <a:r>
              <a:rPr lang="en-US" altLang="en-US"/>
              <a:t>The results may be different solved manually vs using LINDO, LINGO or Excel Solver.</a:t>
            </a:r>
          </a:p>
          <a:p>
            <a:pPr>
              <a:lnSpc>
                <a:spcPct val="90000"/>
              </a:lnSpc>
            </a:pPr>
            <a:r>
              <a:rPr lang="en-US" altLang="en-US"/>
              <a:t>One type of work scheduling problem is a </a:t>
            </a:r>
            <a:r>
              <a:rPr lang="en-US" altLang="en-US" b="1"/>
              <a:t>static scheduling problem</a:t>
            </a:r>
            <a:r>
              <a:rPr lang="en-US" altLang="en-US"/>
              <a:t>.</a:t>
            </a:r>
          </a:p>
          <a:p>
            <a:pPr>
              <a:lnSpc>
                <a:spcPct val="90000"/>
              </a:lnSpc>
            </a:pPr>
            <a:r>
              <a:rPr lang="en-US" altLang="en-US"/>
              <a:t>In reality, demands change over time, workers take vactions in the summer, and so on, so the post office does not face the same situation each week. This is  a </a:t>
            </a:r>
            <a:r>
              <a:rPr lang="en-US" altLang="en-US" b="1"/>
              <a:t>dynamic scheduling problem.</a:t>
            </a: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0A8C85D3-9F98-4305-8487-F2B05D7B9B39}"/>
              </a:ext>
            </a:extLst>
          </p:cNvPr>
          <p:cNvSpPr>
            <a:spLocks noGrp="1" noChangeArrowheads="1"/>
          </p:cNvSpPr>
          <p:nvPr>
            <p:ph type="title"/>
          </p:nvPr>
        </p:nvSpPr>
        <p:spPr/>
        <p:txBody>
          <a:bodyPr/>
          <a:lstStyle/>
          <a:p>
            <a:r>
              <a:rPr lang="en-US" altLang="en-US"/>
              <a:t>3.6 A Capital Budgeting Problem</a:t>
            </a:r>
          </a:p>
        </p:txBody>
      </p:sp>
      <p:sp>
        <p:nvSpPr>
          <p:cNvPr id="235523" name="Rectangle 3">
            <a:extLst>
              <a:ext uri="{FF2B5EF4-FFF2-40B4-BE49-F238E27FC236}">
                <a16:creationId xmlns:a16="http://schemas.microsoft.com/office/drawing/2014/main" id="{5B6045B1-7F21-4F0E-920B-AA23C69968D8}"/>
              </a:ext>
            </a:extLst>
          </p:cNvPr>
          <p:cNvSpPr>
            <a:spLocks noGrp="1" noChangeArrowheads="1"/>
          </p:cNvSpPr>
          <p:nvPr>
            <p:ph type="body" idx="1"/>
          </p:nvPr>
        </p:nvSpPr>
        <p:spPr/>
        <p:txBody>
          <a:bodyPr/>
          <a:lstStyle/>
          <a:p>
            <a:r>
              <a:rPr lang="en-US" altLang="en-US"/>
              <a:t>Linear programming can be used to determine optimal financial decisions.</a:t>
            </a:r>
          </a:p>
          <a:p>
            <a:r>
              <a:rPr lang="en-US" altLang="en-US"/>
              <a:t>The concept of net present value (NPV) can be used to compare the desirability of different investments.</a:t>
            </a:r>
          </a:p>
          <a:p>
            <a:r>
              <a:rPr lang="en-US" altLang="en-US"/>
              <a:t>The total value of the cash flows for any investment is called by </a:t>
            </a:r>
            <a:r>
              <a:rPr lang="en-US" altLang="en-US" b="1"/>
              <a:t>net present value</a:t>
            </a:r>
            <a:r>
              <a:rPr lang="en-US" altLang="en-US"/>
              <a:t>, or </a:t>
            </a:r>
            <a:r>
              <a:rPr lang="en-US" altLang="en-US" b="1"/>
              <a:t>NPV</a:t>
            </a:r>
            <a:r>
              <a:rPr lang="en-US" altLang="en-US"/>
              <a:t>, of the investment.</a:t>
            </a:r>
          </a:p>
          <a:p>
            <a:r>
              <a:rPr lang="en-US" altLang="en-US"/>
              <a:t>The NPV of an investment is the amount by which the investment will increase the form’s value.</a:t>
            </a:r>
            <a:endParaRPr lang="en-US" alt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8F080E90-B203-498D-BB83-624906B0D759}"/>
              </a:ext>
            </a:extLst>
          </p:cNvPr>
          <p:cNvSpPr>
            <a:spLocks noGrp="1" noChangeArrowheads="1"/>
          </p:cNvSpPr>
          <p:nvPr>
            <p:ph type="title"/>
          </p:nvPr>
        </p:nvSpPr>
        <p:spPr/>
        <p:txBody>
          <a:bodyPr/>
          <a:lstStyle/>
          <a:p>
            <a:r>
              <a:rPr lang="en-US" altLang="en-US"/>
              <a:t> </a:t>
            </a:r>
          </a:p>
        </p:txBody>
      </p:sp>
      <p:sp>
        <p:nvSpPr>
          <p:cNvPr id="236547" name="Rectangle 3">
            <a:extLst>
              <a:ext uri="{FF2B5EF4-FFF2-40B4-BE49-F238E27FC236}">
                <a16:creationId xmlns:a16="http://schemas.microsoft.com/office/drawing/2014/main" id="{0DA00D69-8BD7-47B1-B364-E92314C7A587}"/>
              </a:ext>
            </a:extLst>
          </p:cNvPr>
          <p:cNvSpPr>
            <a:spLocks noGrp="1" noChangeArrowheads="1"/>
          </p:cNvSpPr>
          <p:nvPr>
            <p:ph type="body" idx="1"/>
          </p:nvPr>
        </p:nvSpPr>
        <p:spPr/>
        <p:txBody>
          <a:bodyPr/>
          <a:lstStyle/>
          <a:p>
            <a:pPr>
              <a:lnSpc>
                <a:spcPct val="90000"/>
              </a:lnSpc>
            </a:pPr>
            <a:r>
              <a:rPr lang="en-US" altLang="en-US"/>
              <a:t>The Excel =NPV function makes this computation easy. Syntax is =NPV(</a:t>
            </a:r>
            <a:r>
              <a:rPr lang="en-US" altLang="en-US" i="1"/>
              <a:t>r</a:t>
            </a:r>
            <a:r>
              <a:rPr lang="en-US" altLang="en-US"/>
              <a:t>, range of cash flows).</a:t>
            </a:r>
          </a:p>
          <a:p>
            <a:pPr>
              <a:lnSpc>
                <a:spcPct val="90000"/>
              </a:lnSpc>
            </a:pPr>
            <a:r>
              <a:rPr lang="en-US" altLang="en-US"/>
              <a:t>Often cash flows occur at irregular intervals. This makes it difficult to compute the NPV of these cash flows.</a:t>
            </a:r>
          </a:p>
          <a:p>
            <a:pPr>
              <a:lnSpc>
                <a:spcPct val="90000"/>
              </a:lnSpc>
            </a:pPr>
            <a:r>
              <a:rPr lang="en-US" altLang="en-US"/>
              <a:t>The Excel XNPV function makes computing NPV’s of the regular times cash flows a snap.</a:t>
            </a:r>
          </a:p>
          <a:p>
            <a:pPr>
              <a:lnSpc>
                <a:spcPct val="90000"/>
              </a:lnSpc>
            </a:pPr>
            <a:r>
              <a:rPr lang="en-US" altLang="en-US"/>
              <a:t>In many capital budgeting problems, it is unreasonable to allow the </a:t>
            </a:r>
            <a:r>
              <a:rPr lang="en-US" altLang="en-US" i="1"/>
              <a:t>x</a:t>
            </a:r>
            <a:r>
              <a:rPr lang="en-US" altLang="en-US" i="1" baseline="-25000"/>
              <a:t>i</a:t>
            </a:r>
            <a:r>
              <a:rPr lang="en-US" altLang="en-US"/>
              <a:t> to be fractions: Each </a:t>
            </a:r>
            <a:r>
              <a:rPr lang="en-US" altLang="en-US" i="1"/>
              <a:t>x</a:t>
            </a:r>
            <a:r>
              <a:rPr lang="en-US" altLang="en-US" i="1" baseline="-25000"/>
              <a:t>i</a:t>
            </a:r>
            <a:r>
              <a:rPr lang="en-US" altLang="en-US"/>
              <a:t> should be restricted to 0 or 1. Thus many capital budgeting problems violate the Divisibility Assumption.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0" name="Rectangle 8">
            <a:extLst>
              <a:ext uri="{FF2B5EF4-FFF2-40B4-BE49-F238E27FC236}">
                <a16:creationId xmlns:a16="http://schemas.microsoft.com/office/drawing/2014/main" id="{343C0747-174D-415E-A99A-C98209731A3C}"/>
              </a:ext>
            </a:extLst>
          </p:cNvPr>
          <p:cNvSpPr>
            <a:spLocks noGrp="1" noChangeArrowheads="1"/>
          </p:cNvSpPr>
          <p:nvPr>
            <p:ph type="title"/>
          </p:nvPr>
        </p:nvSpPr>
        <p:spPr/>
        <p:txBody>
          <a:bodyPr/>
          <a:lstStyle/>
          <a:p>
            <a:r>
              <a:rPr lang="en-US" altLang="en-US"/>
              <a:t> Ex. 1 - continued</a:t>
            </a:r>
          </a:p>
        </p:txBody>
      </p:sp>
      <p:sp>
        <p:nvSpPr>
          <p:cNvPr id="105481" name="Rectangle 9">
            <a:extLst>
              <a:ext uri="{FF2B5EF4-FFF2-40B4-BE49-F238E27FC236}">
                <a16:creationId xmlns:a16="http://schemas.microsoft.com/office/drawing/2014/main" id="{DF716182-871D-403B-9070-636BDD7AB9D4}"/>
              </a:ext>
            </a:extLst>
          </p:cNvPr>
          <p:cNvSpPr>
            <a:spLocks noGrp="1" noChangeArrowheads="1"/>
          </p:cNvSpPr>
          <p:nvPr>
            <p:ph type="body" idx="1"/>
          </p:nvPr>
        </p:nvSpPr>
        <p:spPr/>
        <p:txBody>
          <a:bodyPr/>
          <a:lstStyle/>
          <a:p>
            <a:pPr>
              <a:lnSpc>
                <a:spcPct val="90000"/>
              </a:lnSpc>
            </a:pPr>
            <a:r>
              <a:rPr lang="en-US" altLang="en-US"/>
              <a:t>Each week Giapetto can obtain:</a:t>
            </a:r>
          </a:p>
          <a:p>
            <a:pPr lvl="1">
              <a:lnSpc>
                <a:spcPct val="90000"/>
              </a:lnSpc>
            </a:pPr>
            <a:r>
              <a:rPr lang="en-US" altLang="en-US"/>
              <a:t>All needed raw material. </a:t>
            </a:r>
          </a:p>
          <a:p>
            <a:pPr lvl="1">
              <a:lnSpc>
                <a:spcPct val="90000"/>
              </a:lnSpc>
            </a:pPr>
            <a:r>
              <a:rPr lang="en-US" altLang="en-US"/>
              <a:t>Only 100 finishing hours.</a:t>
            </a:r>
          </a:p>
          <a:p>
            <a:pPr lvl="1">
              <a:lnSpc>
                <a:spcPct val="90000"/>
              </a:lnSpc>
            </a:pPr>
            <a:r>
              <a:rPr lang="en-US" altLang="en-US"/>
              <a:t>Only 80 carpentry hours.  </a:t>
            </a:r>
          </a:p>
          <a:p>
            <a:pPr>
              <a:lnSpc>
                <a:spcPct val="90000"/>
              </a:lnSpc>
            </a:pPr>
            <a:r>
              <a:rPr lang="en-US" altLang="en-US"/>
              <a:t>Demand for the trains is unlimited.</a:t>
            </a:r>
          </a:p>
          <a:p>
            <a:pPr>
              <a:lnSpc>
                <a:spcPct val="90000"/>
              </a:lnSpc>
            </a:pPr>
            <a:r>
              <a:rPr lang="en-US" altLang="en-US"/>
              <a:t>At most 40 soldiers are bought each week. </a:t>
            </a:r>
          </a:p>
          <a:p>
            <a:pPr>
              <a:lnSpc>
                <a:spcPct val="90000"/>
              </a:lnSpc>
            </a:pPr>
            <a:r>
              <a:rPr lang="en-US" altLang="en-US"/>
              <a:t>Giapetto wants to maximize weekly profit (revenues – costs).  </a:t>
            </a:r>
          </a:p>
          <a:p>
            <a:pPr>
              <a:lnSpc>
                <a:spcPct val="90000"/>
              </a:lnSpc>
            </a:pPr>
            <a:r>
              <a:rPr lang="en-US" altLang="en-US"/>
              <a:t>Formulate a mathematical model of Giapetto’s situation that can be used to maximize weekly profit. </a:t>
            </a:r>
          </a:p>
          <a:p>
            <a:pPr>
              <a:lnSpc>
                <a:spcPct val="90000"/>
              </a:lnSpc>
            </a:pP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5D339CE5-5D85-4DAE-86CF-D25ABD7BFAB7}"/>
              </a:ext>
            </a:extLst>
          </p:cNvPr>
          <p:cNvSpPr>
            <a:spLocks noGrp="1" noChangeArrowheads="1"/>
          </p:cNvSpPr>
          <p:nvPr>
            <p:ph type="title"/>
          </p:nvPr>
        </p:nvSpPr>
        <p:spPr/>
        <p:txBody>
          <a:bodyPr/>
          <a:lstStyle/>
          <a:p>
            <a:r>
              <a:rPr lang="en-US" altLang="en-US" sz="3200"/>
              <a:t>3.7 Short-Term Financial Planning</a:t>
            </a:r>
          </a:p>
        </p:txBody>
      </p:sp>
      <p:sp>
        <p:nvSpPr>
          <p:cNvPr id="237571" name="Rectangle 3">
            <a:extLst>
              <a:ext uri="{FF2B5EF4-FFF2-40B4-BE49-F238E27FC236}">
                <a16:creationId xmlns:a16="http://schemas.microsoft.com/office/drawing/2014/main" id="{0CA3E208-4A88-489E-973C-0EC70FA40028}"/>
              </a:ext>
            </a:extLst>
          </p:cNvPr>
          <p:cNvSpPr>
            <a:spLocks noGrp="1" noChangeArrowheads="1"/>
          </p:cNvSpPr>
          <p:nvPr>
            <p:ph type="body" idx="1"/>
          </p:nvPr>
        </p:nvSpPr>
        <p:spPr/>
        <p:txBody>
          <a:bodyPr/>
          <a:lstStyle/>
          <a:p>
            <a:r>
              <a:rPr lang="en-US" altLang="en-US"/>
              <a:t>LP models can often be used to aid a firm in short- or long-term financial planning.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BBFA5061-2E85-4EB8-8DB4-467535CE3757}"/>
              </a:ext>
            </a:extLst>
          </p:cNvPr>
          <p:cNvSpPr>
            <a:spLocks noGrp="1" noChangeArrowheads="1"/>
          </p:cNvSpPr>
          <p:nvPr>
            <p:ph type="title"/>
          </p:nvPr>
        </p:nvSpPr>
        <p:spPr/>
        <p:txBody>
          <a:bodyPr/>
          <a:lstStyle/>
          <a:p>
            <a:r>
              <a:rPr lang="en-US" altLang="en-US"/>
              <a:t>3.8 Blending Problems</a:t>
            </a:r>
          </a:p>
        </p:txBody>
      </p:sp>
      <p:sp>
        <p:nvSpPr>
          <p:cNvPr id="238595" name="Rectangle 3">
            <a:extLst>
              <a:ext uri="{FF2B5EF4-FFF2-40B4-BE49-F238E27FC236}">
                <a16:creationId xmlns:a16="http://schemas.microsoft.com/office/drawing/2014/main" id="{99CFF21A-AC98-4349-9FE6-92C90FB25A43}"/>
              </a:ext>
            </a:extLst>
          </p:cNvPr>
          <p:cNvSpPr>
            <a:spLocks noGrp="1" noChangeArrowheads="1"/>
          </p:cNvSpPr>
          <p:nvPr>
            <p:ph type="body" idx="1"/>
          </p:nvPr>
        </p:nvSpPr>
        <p:spPr/>
        <p:txBody>
          <a:bodyPr/>
          <a:lstStyle/>
          <a:p>
            <a:pPr>
              <a:lnSpc>
                <a:spcPct val="90000"/>
              </a:lnSpc>
            </a:pPr>
            <a:r>
              <a:rPr lang="en-US" altLang="en-US"/>
              <a:t>Situations in which various inputs must be blended in some desired proportion to produce goods for sale are often amenable to linear programming analysis.</a:t>
            </a:r>
          </a:p>
          <a:p>
            <a:pPr>
              <a:lnSpc>
                <a:spcPct val="90000"/>
              </a:lnSpc>
            </a:pPr>
            <a:r>
              <a:rPr lang="en-US" altLang="en-US"/>
              <a:t>Such problems are called </a:t>
            </a:r>
            <a:r>
              <a:rPr lang="en-US" altLang="en-US" b="1"/>
              <a:t>blending problems</a:t>
            </a:r>
            <a:r>
              <a:rPr lang="en-US" altLang="en-US"/>
              <a:t>.</a:t>
            </a:r>
          </a:p>
          <a:p>
            <a:pPr>
              <a:lnSpc>
                <a:spcPct val="90000"/>
              </a:lnSpc>
            </a:pPr>
            <a:r>
              <a:rPr lang="en-US" altLang="en-US"/>
              <a:t>Some examples of how linear programming has been used to solve blending problems.</a:t>
            </a:r>
          </a:p>
          <a:p>
            <a:pPr lvl="1">
              <a:lnSpc>
                <a:spcPct val="90000"/>
              </a:lnSpc>
            </a:pPr>
            <a:r>
              <a:rPr lang="en-US" altLang="en-US"/>
              <a:t>Blending various types of crude oils to produce different types of gasoline and other outputs.</a:t>
            </a:r>
          </a:p>
          <a:p>
            <a:pPr lvl="1">
              <a:lnSpc>
                <a:spcPct val="90000"/>
              </a:lnSpc>
            </a:pPr>
            <a:r>
              <a:rPr lang="en-US" altLang="en-US"/>
              <a:t>Blending various chemicals to produce other chemicals</a:t>
            </a:r>
          </a:p>
          <a:p>
            <a:pPr lvl="1">
              <a:lnSpc>
                <a:spcPct val="90000"/>
              </a:lnSpc>
            </a:pPr>
            <a:r>
              <a:rPr lang="en-US" altLang="en-US"/>
              <a:t>Blending various types of metal alloys to produce various types of steels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F50E17F7-BE94-4D41-A0B1-021E44B17660}"/>
              </a:ext>
            </a:extLst>
          </p:cNvPr>
          <p:cNvSpPr>
            <a:spLocks noGrp="1" noChangeArrowheads="1"/>
          </p:cNvSpPr>
          <p:nvPr>
            <p:ph type="title"/>
          </p:nvPr>
        </p:nvSpPr>
        <p:spPr/>
        <p:txBody>
          <a:bodyPr/>
          <a:lstStyle/>
          <a:p>
            <a:r>
              <a:rPr lang="en-US" altLang="en-US"/>
              <a:t>3.9 Production Process Models</a:t>
            </a:r>
          </a:p>
        </p:txBody>
      </p:sp>
      <p:sp>
        <p:nvSpPr>
          <p:cNvPr id="239619" name="Rectangle 3">
            <a:extLst>
              <a:ext uri="{FF2B5EF4-FFF2-40B4-BE49-F238E27FC236}">
                <a16:creationId xmlns:a16="http://schemas.microsoft.com/office/drawing/2014/main" id="{238E8602-A2CC-4394-9B91-3F5EFB6A585D}"/>
              </a:ext>
            </a:extLst>
          </p:cNvPr>
          <p:cNvSpPr>
            <a:spLocks noGrp="1" noChangeArrowheads="1"/>
          </p:cNvSpPr>
          <p:nvPr>
            <p:ph type="body" idx="1"/>
          </p:nvPr>
        </p:nvSpPr>
        <p:spPr/>
        <p:txBody>
          <a:bodyPr/>
          <a:lstStyle/>
          <a:p>
            <a:r>
              <a:rPr lang="en-US" altLang="en-US"/>
              <a:t>An LP model can be formulated to represent a simple production process.</a:t>
            </a:r>
          </a:p>
          <a:p>
            <a:r>
              <a:rPr lang="en-US" altLang="en-US"/>
              <a:t>The key step is to determine how the outputs from a later stage of the process are related to the outputs from an earlier stage.</a:t>
            </a:r>
          </a:p>
          <a:p>
            <a:r>
              <a:rPr lang="en-US" altLang="en-US"/>
              <a:t>A common mistake in these type of LP models is with units of measurement in constraints.</a:t>
            </a:r>
          </a:p>
          <a:p>
            <a:r>
              <a:rPr lang="en-US" altLang="en-US"/>
              <a:t>If there are doubts about a constraint, then make sure that all terms in the constraint have the same units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89068F2A-C98D-4C9E-8E1A-2ABD84ADD7D6}"/>
              </a:ext>
            </a:extLst>
          </p:cNvPr>
          <p:cNvSpPr>
            <a:spLocks noGrp="1" noChangeArrowheads="1"/>
          </p:cNvSpPr>
          <p:nvPr>
            <p:ph type="title"/>
          </p:nvPr>
        </p:nvSpPr>
        <p:spPr>
          <a:xfrm>
            <a:off x="574675" y="228600"/>
            <a:ext cx="8264525" cy="987425"/>
          </a:xfrm>
        </p:spPr>
        <p:txBody>
          <a:bodyPr/>
          <a:lstStyle/>
          <a:p>
            <a:r>
              <a:rPr lang="en-US" altLang="en-US" sz="2400"/>
              <a:t>3.10 Using Linear Programming to Solve Multiperiod Decision Problems: An Inventory Model</a:t>
            </a:r>
          </a:p>
        </p:txBody>
      </p:sp>
      <p:sp>
        <p:nvSpPr>
          <p:cNvPr id="251907" name="Rectangle 3">
            <a:extLst>
              <a:ext uri="{FF2B5EF4-FFF2-40B4-BE49-F238E27FC236}">
                <a16:creationId xmlns:a16="http://schemas.microsoft.com/office/drawing/2014/main" id="{72B7950F-9EA0-4D2F-9FEB-E0D2DC502FB2}"/>
              </a:ext>
            </a:extLst>
          </p:cNvPr>
          <p:cNvSpPr>
            <a:spLocks noGrp="1" noChangeArrowheads="1"/>
          </p:cNvSpPr>
          <p:nvPr>
            <p:ph type="body" idx="1"/>
          </p:nvPr>
        </p:nvSpPr>
        <p:spPr/>
        <p:txBody>
          <a:bodyPr/>
          <a:lstStyle/>
          <a:p>
            <a:r>
              <a:rPr lang="en-US" altLang="en-US"/>
              <a:t>Up until now all the LP examples have been static, or one-period, models.</a:t>
            </a:r>
          </a:p>
          <a:p>
            <a:r>
              <a:rPr lang="en-US" altLang="en-US"/>
              <a:t>Linear programming can also be used to determine optimal decisions in </a:t>
            </a:r>
            <a:r>
              <a:rPr lang="en-US" altLang="en-US" b="1"/>
              <a:t>multiperiod,</a:t>
            </a:r>
            <a:r>
              <a:rPr lang="en-US" altLang="en-US"/>
              <a:t> or </a:t>
            </a:r>
            <a:r>
              <a:rPr lang="en-US" altLang="en-US" b="1"/>
              <a:t>dynamic</a:t>
            </a:r>
            <a:r>
              <a:rPr lang="en-US" altLang="en-US"/>
              <a:t>, </a:t>
            </a:r>
            <a:r>
              <a:rPr lang="en-US" altLang="en-US" b="1"/>
              <a:t>models</a:t>
            </a:r>
            <a:r>
              <a:rPr lang="en-US" altLang="en-US"/>
              <a:t>.</a:t>
            </a:r>
          </a:p>
          <a:p>
            <a:r>
              <a:rPr lang="en-US" altLang="en-US"/>
              <a:t>Dynamic models arise when the decision maker makes decisions at more than one point in time.</a:t>
            </a:r>
          </a:p>
          <a:p>
            <a:r>
              <a:rPr lang="en-US" altLang="en-US"/>
              <a:t>In a dynamic model, decisions made during the current period influence decisions made during future periods.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B839D8FF-1B8D-450C-A0C3-F9CEAC28B460}"/>
              </a:ext>
            </a:extLst>
          </p:cNvPr>
          <p:cNvSpPr>
            <a:spLocks noGrp="1" noChangeArrowheads="1"/>
          </p:cNvSpPr>
          <p:nvPr>
            <p:ph type="title"/>
          </p:nvPr>
        </p:nvSpPr>
        <p:spPr/>
        <p:txBody>
          <a:bodyPr/>
          <a:lstStyle/>
          <a:p>
            <a:r>
              <a:rPr lang="en-US" altLang="en-US"/>
              <a:t>Example 14: Sailco Inventory</a:t>
            </a:r>
          </a:p>
        </p:txBody>
      </p:sp>
      <p:sp>
        <p:nvSpPr>
          <p:cNvPr id="253955" name="Rectangle 3">
            <a:extLst>
              <a:ext uri="{FF2B5EF4-FFF2-40B4-BE49-F238E27FC236}">
                <a16:creationId xmlns:a16="http://schemas.microsoft.com/office/drawing/2014/main" id="{9B37A020-8074-4C65-A859-786BAC9C99CB}"/>
              </a:ext>
            </a:extLst>
          </p:cNvPr>
          <p:cNvSpPr>
            <a:spLocks noGrp="1" noChangeArrowheads="1"/>
          </p:cNvSpPr>
          <p:nvPr>
            <p:ph type="body" idx="1"/>
          </p:nvPr>
        </p:nvSpPr>
        <p:spPr/>
        <p:txBody>
          <a:bodyPr/>
          <a:lstStyle/>
          <a:p>
            <a:pPr>
              <a:lnSpc>
                <a:spcPct val="90000"/>
              </a:lnSpc>
            </a:pPr>
            <a:r>
              <a:rPr lang="en-US" altLang="en-US"/>
              <a:t>Sailco Corporation must determine how many sailboats should be produced during each of the next four quarters.</a:t>
            </a:r>
          </a:p>
          <a:p>
            <a:pPr>
              <a:lnSpc>
                <a:spcPct val="90000"/>
              </a:lnSpc>
            </a:pPr>
            <a:r>
              <a:rPr lang="en-US" altLang="en-US"/>
              <a:t>Demand is known for the next four quarters. Sailco must meet demands on time.</a:t>
            </a:r>
          </a:p>
          <a:p>
            <a:pPr>
              <a:lnSpc>
                <a:spcPct val="90000"/>
              </a:lnSpc>
            </a:pPr>
            <a:r>
              <a:rPr lang="en-US" altLang="en-US"/>
              <a:t>At the beginning of the first quarter Sailco has an inventory of 10 boats.</a:t>
            </a:r>
          </a:p>
          <a:p>
            <a:pPr>
              <a:lnSpc>
                <a:spcPct val="90000"/>
              </a:lnSpc>
            </a:pPr>
            <a:r>
              <a:rPr lang="en-US" altLang="en-US"/>
              <a:t>Sailco must decide at the beginning of each quarter how many boats should be produced during each quarter.</a:t>
            </a:r>
          </a:p>
          <a:p>
            <a:pPr>
              <a:lnSpc>
                <a:spcPct val="90000"/>
              </a:lnSpc>
            </a:pPr>
            <a:r>
              <a:rPr lang="en-US" altLang="en-US"/>
              <a:t>Sailco can produce 40 boats (cost=$400)per quarter with regular labor hours.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3534F8F1-9DCA-4DD0-A763-7FB260F42E29}"/>
              </a:ext>
            </a:extLst>
          </p:cNvPr>
          <p:cNvSpPr>
            <a:spLocks noGrp="1" noChangeArrowheads="1"/>
          </p:cNvSpPr>
          <p:nvPr>
            <p:ph type="title"/>
          </p:nvPr>
        </p:nvSpPr>
        <p:spPr/>
        <p:txBody>
          <a:bodyPr/>
          <a:lstStyle/>
          <a:p>
            <a:r>
              <a:rPr lang="en-US" altLang="en-US"/>
              <a:t>Ex. 14 - continued</a:t>
            </a:r>
          </a:p>
        </p:txBody>
      </p:sp>
      <p:sp>
        <p:nvSpPr>
          <p:cNvPr id="254979" name="Rectangle 3">
            <a:extLst>
              <a:ext uri="{FF2B5EF4-FFF2-40B4-BE49-F238E27FC236}">
                <a16:creationId xmlns:a16="http://schemas.microsoft.com/office/drawing/2014/main" id="{3218BD8E-D527-4B42-A5B1-5D5F820F85F6}"/>
              </a:ext>
            </a:extLst>
          </p:cNvPr>
          <p:cNvSpPr>
            <a:spLocks noGrp="1" noChangeArrowheads="1"/>
          </p:cNvSpPr>
          <p:nvPr>
            <p:ph type="body" idx="1"/>
          </p:nvPr>
        </p:nvSpPr>
        <p:spPr/>
        <p:txBody>
          <a:bodyPr/>
          <a:lstStyle/>
          <a:p>
            <a:r>
              <a:rPr lang="en-US" altLang="en-US"/>
              <a:t>They can produce more if tat have workers work overtime. These boats cost $450 to produce.</a:t>
            </a:r>
          </a:p>
          <a:p>
            <a:r>
              <a:rPr lang="en-US" altLang="en-US"/>
              <a:t>At the end of each quarter a carrying or holding cost of $20 per boat is incurred.</a:t>
            </a:r>
          </a:p>
          <a:p>
            <a:r>
              <a:rPr lang="en-US" altLang="en-US"/>
              <a:t>Use linear programming to determine a production schedule to minimize the sum of production and inventory costs during the next four quarters.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3BD650D7-344C-447C-AA88-44AF92849DA3}"/>
              </a:ext>
            </a:extLst>
          </p:cNvPr>
          <p:cNvSpPr>
            <a:spLocks noGrp="1" noChangeArrowheads="1"/>
          </p:cNvSpPr>
          <p:nvPr>
            <p:ph type="title"/>
          </p:nvPr>
        </p:nvSpPr>
        <p:spPr/>
        <p:txBody>
          <a:bodyPr/>
          <a:lstStyle/>
          <a:p>
            <a:r>
              <a:rPr lang="en-US" altLang="en-US"/>
              <a:t>Example 14: Solution</a:t>
            </a:r>
          </a:p>
        </p:txBody>
      </p:sp>
      <p:sp>
        <p:nvSpPr>
          <p:cNvPr id="256003" name="Rectangle 3">
            <a:extLst>
              <a:ext uri="{FF2B5EF4-FFF2-40B4-BE49-F238E27FC236}">
                <a16:creationId xmlns:a16="http://schemas.microsoft.com/office/drawing/2014/main" id="{961965B6-0846-4077-81D8-6A2C8472672E}"/>
              </a:ext>
            </a:extLst>
          </p:cNvPr>
          <p:cNvSpPr>
            <a:spLocks noGrp="1" noChangeArrowheads="1"/>
          </p:cNvSpPr>
          <p:nvPr>
            <p:ph type="body" idx="1"/>
          </p:nvPr>
        </p:nvSpPr>
        <p:spPr>
          <a:xfrm>
            <a:off x="566738" y="1524000"/>
            <a:ext cx="8001000" cy="5257800"/>
          </a:xfrm>
        </p:spPr>
        <p:txBody>
          <a:bodyPr/>
          <a:lstStyle/>
          <a:p>
            <a:r>
              <a:rPr lang="en-US" altLang="en-US"/>
              <a:t>For each quarter Sailco must determine the number of sailboats that should be produced by regular-time and by overtime labor.</a:t>
            </a:r>
          </a:p>
          <a:p>
            <a:r>
              <a:rPr lang="en-US" altLang="en-US"/>
              <a:t>The decision variables are</a:t>
            </a:r>
          </a:p>
          <a:p>
            <a:pPr lvl="1"/>
            <a:r>
              <a:rPr lang="en-US" altLang="en-US" i="1"/>
              <a:t>x</a:t>
            </a:r>
            <a:r>
              <a:rPr lang="en-US" altLang="en-US" i="1" baseline="-25000"/>
              <a:t>t</a:t>
            </a:r>
            <a:r>
              <a:rPr lang="en-US" altLang="en-US"/>
              <a:t> = number of sailboats produced by regular time labor during quarter </a:t>
            </a:r>
            <a:r>
              <a:rPr lang="en-US" altLang="en-US" i="1"/>
              <a:t>t</a:t>
            </a:r>
            <a:endParaRPr lang="en-US" altLang="en-US"/>
          </a:p>
          <a:p>
            <a:pPr lvl="1"/>
            <a:r>
              <a:rPr lang="en-US" altLang="en-US" i="1"/>
              <a:t>y</a:t>
            </a:r>
            <a:r>
              <a:rPr lang="en-US" altLang="en-US" i="1" baseline="-25000"/>
              <a:t>t</a:t>
            </a:r>
            <a:r>
              <a:rPr lang="en-US" altLang="en-US" i="1"/>
              <a:t> = </a:t>
            </a:r>
            <a:r>
              <a:rPr lang="en-US" altLang="en-US"/>
              <a:t>number of boats produced by overtime labor during quarter </a:t>
            </a:r>
            <a:r>
              <a:rPr lang="en-US" altLang="en-US" i="1"/>
              <a:t>t</a:t>
            </a:r>
          </a:p>
          <a:p>
            <a:pPr lvl="1"/>
            <a:r>
              <a:rPr lang="en-US" altLang="en-US" i="1"/>
              <a:t>i</a:t>
            </a:r>
            <a:r>
              <a:rPr lang="en-US" altLang="en-US" i="1" baseline="-25000"/>
              <a:t>t</a:t>
            </a:r>
            <a:r>
              <a:rPr lang="en-US" altLang="en-US"/>
              <a:t> = number of sailboats on hand at the end of quarter </a:t>
            </a:r>
            <a:r>
              <a:rPr lang="en-US" altLang="en-US" i="1"/>
              <a:t>t</a:t>
            </a:r>
          </a:p>
          <a:p>
            <a:r>
              <a:rPr lang="en-US" altLang="en-US"/>
              <a:t>Sailco’s objective function is</a:t>
            </a:r>
            <a:br>
              <a:rPr lang="en-US" altLang="en-US"/>
            </a:br>
            <a:r>
              <a:rPr lang="en-US" altLang="en-US" sz="1600"/>
              <a:t>	min z = 400</a:t>
            </a:r>
            <a:r>
              <a:rPr lang="en-US" altLang="en-US" sz="1600" i="1"/>
              <a:t>x</a:t>
            </a:r>
            <a:r>
              <a:rPr lang="en-US" altLang="en-US" sz="1600" baseline="-25000"/>
              <a:t>1</a:t>
            </a:r>
            <a:r>
              <a:rPr lang="en-US" altLang="en-US" sz="1600"/>
              <a:t> + 400</a:t>
            </a:r>
            <a:r>
              <a:rPr lang="en-US" altLang="en-US" sz="1600" i="1"/>
              <a:t>x</a:t>
            </a:r>
            <a:r>
              <a:rPr lang="en-US" altLang="en-US" sz="1600" baseline="-25000"/>
              <a:t>2</a:t>
            </a:r>
            <a:r>
              <a:rPr lang="en-US" altLang="en-US" sz="1600"/>
              <a:t> + 400</a:t>
            </a:r>
            <a:r>
              <a:rPr lang="en-US" altLang="en-US" sz="1600" i="1"/>
              <a:t>x</a:t>
            </a:r>
            <a:r>
              <a:rPr lang="en-US" altLang="en-US" sz="1600" baseline="-25000"/>
              <a:t>3</a:t>
            </a:r>
            <a:r>
              <a:rPr lang="en-US" altLang="en-US" sz="1600"/>
              <a:t> + 400</a:t>
            </a:r>
            <a:r>
              <a:rPr lang="en-US" altLang="en-US" sz="1600" i="1"/>
              <a:t>x</a:t>
            </a:r>
            <a:r>
              <a:rPr lang="en-US" altLang="en-US" sz="1600" baseline="-25000"/>
              <a:t>4</a:t>
            </a:r>
            <a:r>
              <a:rPr lang="en-US" altLang="en-US" sz="1600"/>
              <a:t> + 450</a:t>
            </a:r>
            <a:r>
              <a:rPr lang="en-US" altLang="en-US" sz="1600" i="1"/>
              <a:t>y</a:t>
            </a:r>
            <a:r>
              <a:rPr lang="en-US" altLang="en-US" sz="1600" baseline="-25000"/>
              <a:t>1</a:t>
            </a:r>
            <a:r>
              <a:rPr lang="en-US" altLang="en-US" sz="1600"/>
              <a:t> + 450</a:t>
            </a:r>
            <a:r>
              <a:rPr lang="en-US" altLang="en-US" sz="1600" i="1"/>
              <a:t>y</a:t>
            </a:r>
            <a:r>
              <a:rPr lang="en-US" altLang="en-US" sz="1600" baseline="-25000"/>
              <a:t>2</a:t>
            </a:r>
            <a:r>
              <a:rPr lang="en-US" altLang="en-US" sz="1600"/>
              <a:t> </a:t>
            </a:r>
            <a:br>
              <a:rPr lang="en-US" altLang="en-US" sz="1600"/>
            </a:br>
            <a:r>
              <a:rPr lang="en-US" altLang="en-US" sz="1600"/>
              <a:t>		+ 450</a:t>
            </a:r>
            <a:r>
              <a:rPr lang="en-US" altLang="en-US" sz="1600" i="1"/>
              <a:t>y</a:t>
            </a:r>
            <a:r>
              <a:rPr lang="en-US" altLang="en-US" sz="1600" baseline="-25000"/>
              <a:t>3</a:t>
            </a:r>
            <a:r>
              <a:rPr lang="en-US" altLang="en-US" sz="1600"/>
              <a:t> + 450</a:t>
            </a:r>
            <a:r>
              <a:rPr lang="en-US" altLang="en-US" sz="1600" i="1"/>
              <a:t>y</a:t>
            </a:r>
            <a:r>
              <a:rPr lang="en-US" altLang="en-US" sz="1600" baseline="-25000"/>
              <a:t>4</a:t>
            </a:r>
            <a:r>
              <a:rPr lang="en-US" altLang="en-US" sz="1600"/>
              <a:t> + 20</a:t>
            </a:r>
            <a:r>
              <a:rPr lang="en-US" altLang="en-US" sz="1600" i="1"/>
              <a:t>i</a:t>
            </a:r>
            <a:r>
              <a:rPr lang="en-US" altLang="en-US" sz="1600" baseline="-25000"/>
              <a:t>1</a:t>
            </a:r>
            <a:r>
              <a:rPr lang="en-US" altLang="en-US" sz="1600"/>
              <a:t> +20</a:t>
            </a:r>
            <a:r>
              <a:rPr lang="en-US" altLang="en-US" sz="1600" i="1"/>
              <a:t>i</a:t>
            </a:r>
            <a:r>
              <a:rPr lang="en-US" altLang="en-US" sz="1600" baseline="-25000"/>
              <a:t>2</a:t>
            </a:r>
            <a:r>
              <a:rPr lang="en-US" altLang="en-US" sz="1600"/>
              <a:t> +20</a:t>
            </a:r>
            <a:r>
              <a:rPr lang="en-US" altLang="en-US" sz="1600" i="1"/>
              <a:t>i</a:t>
            </a:r>
            <a:r>
              <a:rPr lang="en-US" altLang="en-US" sz="1600" baseline="-25000"/>
              <a:t>3</a:t>
            </a:r>
            <a:r>
              <a:rPr lang="en-US" altLang="en-US" sz="1600"/>
              <a:t>+20</a:t>
            </a:r>
            <a:r>
              <a:rPr lang="en-US" altLang="en-US" sz="1600" i="1"/>
              <a:t>i</a:t>
            </a:r>
            <a:r>
              <a:rPr lang="en-US" altLang="en-US" sz="1600" baseline="-25000"/>
              <a:t>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998C1FC7-7F76-4F37-9F95-D0D40C07B508}"/>
              </a:ext>
            </a:extLst>
          </p:cNvPr>
          <p:cNvSpPr>
            <a:spLocks noGrp="1" noChangeArrowheads="1"/>
          </p:cNvSpPr>
          <p:nvPr>
            <p:ph type="title"/>
          </p:nvPr>
        </p:nvSpPr>
        <p:spPr/>
        <p:txBody>
          <a:bodyPr/>
          <a:lstStyle/>
          <a:p>
            <a:r>
              <a:rPr lang="en-US" altLang="en-US"/>
              <a:t>Ex. 14 – Solution continued</a:t>
            </a:r>
          </a:p>
        </p:txBody>
      </p:sp>
      <p:sp>
        <p:nvSpPr>
          <p:cNvPr id="257027" name="Rectangle 3">
            <a:extLst>
              <a:ext uri="{FF2B5EF4-FFF2-40B4-BE49-F238E27FC236}">
                <a16:creationId xmlns:a16="http://schemas.microsoft.com/office/drawing/2014/main" id="{91D06953-045B-41AC-8100-0DCB43EF9C8D}"/>
              </a:ext>
            </a:extLst>
          </p:cNvPr>
          <p:cNvSpPr>
            <a:spLocks noGrp="1" noChangeArrowheads="1"/>
          </p:cNvSpPr>
          <p:nvPr>
            <p:ph type="body" idx="1"/>
          </p:nvPr>
        </p:nvSpPr>
        <p:spPr/>
        <p:txBody>
          <a:bodyPr/>
          <a:lstStyle/>
          <a:p>
            <a:r>
              <a:rPr lang="en-US" altLang="en-US"/>
              <a:t>Two observations</a:t>
            </a:r>
          </a:p>
          <a:p>
            <a:pPr lvl="1"/>
            <a:r>
              <a:rPr lang="en-US" altLang="en-US"/>
              <a:t>Let </a:t>
            </a:r>
            <a:r>
              <a:rPr lang="en-US" altLang="en-US" i="1"/>
              <a:t>d</a:t>
            </a:r>
            <a:r>
              <a:rPr lang="en-US" altLang="en-US"/>
              <a:t>i be the demand during period </a:t>
            </a:r>
            <a:r>
              <a:rPr lang="en-US" altLang="en-US" i="1"/>
              <a:t>t</a:t>
            </a:r>
            <a:r>
              <a:rPr lang="en-US" altLang="en-US"/>
              <a:t>,</a:t>
            </a:r>
            <a:br>
              <a:rPr lang="en-US" altLang="en-US"/>
            </a:br>
            <a:r>
              <a:rPr lang="en-US" altLang="en-US"/>
              <a:t>		</a:t>
            </a:r>
            <a:r>
              <a:rPr lang="en-US" altLang="en-US" i="1"/>
              <a:t>i</a:t>
            </a:r>
            <a:r>
              <a:rPr lang="en-US" altLang="en-US" i="1" baseline="-25000"/>
              <a:t>t</a:t>
            </a:r>
            <a:r>
              <a:rPr lang="en-US" altLang="en-US" i="1"/>
              <a:t> = i</a:t>
            </a:r>
            <a:r>
              <a:rPr lang="en-US" altLang="en-US" i="1" baseline="-25000"/>
              <a:t>t-1</a:t>
            </a:r>
            <a:r>
              <a:rPr lang="en-US" altLang="en-US" i="1"/>
              <a:t>+(x</a:t>
            </a:r>
            <a:r>
              <a:rPr lang="en-US" altLang="en-US" i="1" baseline="-25000"/>
              <a:t>t</a:t>
            </a:r>
            <a:r>
              <a:rPr lang="en-US" altLang="en-US" i="1"/>
              <a:t>+y</a:t>
            </a:r>
            <a:r>
              <a:rPr lang="en-US" altLang="en-US" i="1" baseline="-25000"/>
              <a:t>t</a:t>
            </a:r>
            <a:r>
              <a:rPr lang="en-US" altLang="en-US" i="1"/>
              <a:t>) –d</a:t>
            </a:r>
            <a:r>
              <a:rPr lang="en-US" altLang="en-US" i="1" baseline="-25000"/>
              <a:t>t</a:t>
            </a:r>
            <a:r>
              <a:rPr lang="en-US" altLang="en-US" i="1"/>
              <a:t>    </a:t>
            </a:r>
            <a:r>
              <a:rPr lang="en-US" altLang="en-US"/>
              <a:t>(</a:t>
            </a:r>
            <a:r>
              <a:rPr lang="en-US" altLang="en-US" i="1"/>
              <a:t>t</a:t>
            </a:r>
            <a:r>
              <a:rPr lang="en-US" altLang="en-US"/>
              <a:t> = 1,2,3,4)</a:t>
            </a:r>
          </a:p>
          <a:p>
            <a:pPr lvl="1"/>
            <a:r>
              <a:rPr lang="en-US" altLang="en-US"/>
              <a:t>Not that quarter </a:t>
            </a:r>
            <a:r>
              <a:rPr lang="en-US" altLang="en-US" i="1"/>
              <a:t>t</a:t>
            </a:r>
            <a:r>
              <a:rPr lang="en-US" altLang="en-US"/>
              <a:t>’s demand will be met on time if and only if (</a:t>
            </a:r>
            <a:r>
              <a:rPr lang="en-US" altLang="en-US" i="1"/>
              <a:t>iff</a:t>
            </a:r>
            <a:r>
              <a:rPr lang="en-US" altLang="en-US"/>
              <a:t>) </a:t>
            </a:r>
            <a:r>
              <a:rPr lang="en-US" altLang="en-US" i="1"/>
              <a:t>i</a:t>
            </a:r>
            <a:r>
              <a:rPr lang="en-US" altLang="en-US" i="1" baseline="-25000"/>
              <a:t>t</a:t>
            </a:r>
            <a:r>
              <a:rPr lang="en-US" altLang="en-US"/>
              <a:t> ≥ 0.</a:t>
            </a:r>
          </a:p>
          <a:p>
            <a:r>
              <a:rPr lang="en-US" altLang="en-US"/>
              <a:t>The sign restriction ensures that each quarter’s demand will be met on time.</a:t>
            </a:r>
          </a:p>
          <a:p>
            <a:r>
              <a:rPr lang="en-US" altLang="en-US"/>
              <a:t>Sailco’s constraints</a:t>
            </a:r>
          </a:p>
          <a:p>
            <a:pPr lvl="1"/>
            <a:r>
              <a:rPr lang="en-US" altLang="en-US"/>
              <a:t>The first four constraints ensures that each periods regular time production does not exceed 40.</a:t>
            </a:r>
          </a:p>
          <a:p>
            <a:pPr lvl="1"/>
            <a:r>
              <a:rPr lang="en-US" altLang="en-US"/>
              <a:t>Inventory constraints for each time period are added.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74B92852-A998-482B-B20B-B452D2A4E649}"/>
              </a:ext>
            </a:extLst>
          </p:cNvPr>
          <p:cNvSpPr>
            <a:spLocks noGrp="1" noChangeArrowheads="1"/>
          </p:cNvSpPr>
          <p:nvPr>
            <p:ph type="title"/>
          </p:nvPr>
        </p:nvSpPr>
        <p:spPr/>
        <p:txBody>
          <a:bodyPr/>
          <a:lstStyle/>
          <a:p>
            <a:r>
              <a:rPr lang="en-US" altLang="en-US"/>
              <a:t>Ex. 14 – Solution continued</a:t>
            </a:r>
          </a:p>
        </p:txBody>
      </p:sp>
      <p:sp>
        <p:nvSpPr>
          <p:cNvPr id="258051" name="Rectangle 3">
            <a:extLst>
              <a:ext uri="{FF2B5EF4-FFF2-40B4-BE49-F238E27FC236}">
                <a16:creationId xmlns:a16="http://schemas.microsoft.com/office/drawing/2014/main" id="{EE4E8307-5B1E-4BBB-BACF-0710AEA84A0D}"/>
              </a:ext>
            </a:extLst>
          </p:cNvPr>
          <p:cNvSpPr>
            <a:spLocks noGrp="1" noChangeArrowheads="1"/>
          </p:cNvSpPr>
          <p:nvPr>
            <p:ph type="body" idx="1"/>
          </p:nvPr>
        </p:nvSpPr>
        <p:spPr>
          <a:xfrm>
            <a:off x="566738" y="1524000"/>
            <a:ext cx="8001000" cy="5181600"/>
          </a:xfrm>
        </p:spPr>
        <p:txBody>
          <a:bodyPr/>
          <a:lstStyle/>
          <a:p>
            <a:r>
              <a:rPr lang="en-US" altLang="en-US"/>
              <a:t>The optimal solution is reached.</a:t>
            </a:r>
          </a:p>
          <a:p>
            <a:r>
              <a:rPr lang="en-US" altLang="en-US"/>
              <a:t>Some things to consider:</a:t>
            </a:r>
          </a:p>
          <a:p>
            <a:pPr lvl="1"/>
            <a:r>
              <a:rPr lang="en-US" altLang="en-US"/>
              <a:t>The Proportionality assumption is violated because production cost may not be a linear function of quantity produced.</a:t>
            </a:r>
          </a:p>
          <a:p>
            <a:pPr lvl="1"/>
            <a:r>
              <a:rPr lang="en-US" altLang="en-US"/>
              <a:t>Future demands may not be known with certainty, thus violating the Certainty assumption.</a:t>
            </a:r>
          </a:p>
          <a:p>
            <a:pPr lvl="1"/>
            <a:r>
              <a:rPr lang="en-US" altLang="en-US"/>
              <a:t>Sailco is required to meet all demands on time. Demands could possibly be </a:t>
            </a:r>
            <a:r>
              <a:rPr lang="en-US" altLang="en-US" b="1"/>
              <a:t>backlogged</a:t>
            </a:r>
            <a:r>
              <a:rPr lang="en-US" altLang="en-US"/>
              <a:t> (demand is met during later period) and incur penalty costs.</a:t>
            </a:r>
          </a:p>
          <a:p>
            <a:pPr lvl="1"/>
            <a:r>
              <a:rPr lang="en-US" altLang="en-US"/>
              <a:t>Ignored that fact that quarter-to-quarter variations in the quantity produced may result in extra costs (</a:t>
            </a:r>
            <a:r>
              <a:rPr lang="en-US" altLang="en-US" b="1"/>
              <a:t>production-smoothing costs</a:t>
            </a:r>
            <a:r>
              <a:rPr lang="en-US" altLang="en-US"/>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039773B9-175A-4294-A422-1500F507FF1F}"/>
              </a:ext>
            </a:extLst>
          </p:cNvPr>
          <p:cNvSpPr>
            <a:spLocks noGrp="1" noChangeArrowheads="1"/>
          </p:cNvSpPr>
          <p:nvPr>
            <p:ph type="title"/>
          </p:nvPr>
        </p:nvSpPr>
        <p:spPr/>
        <p:txBody>
          <a:bodyPr/>
          <a:lstStyle/>
          <a:p>
            <a:r>
              <a:rPr lang="en-US" altLang="en-US"/>
              <a:t>Ex. 14 – Solution continued</a:t>
            </a:r>
          </a:p>
        </p:txBody>
      </p:sp>
      <p:sp>
        <p:nvSpPr>
          <p:cNvPr id="259075" name="Rectangle 3">
            <a:extLst>
              <a:ext uri="{FF2B5EF4-FFF2-40B4-BE49-F238E27FC236}">
                <a16:creationId xmlns:a16="http://schemas.microsoft.com/office/drawing/2014/main" id="{B68FD436-6EA4-4D87-8550-30EC8465C8C2}"/>
              </a:ext>
            </a:extLst>
          </p:cNvPr>
          <p:cNvSpPr>
            <a:spLocks noGrp="1" noChangeArrowheads="1"/>
          </p:cNvSpPr>
          <p:nvPr>
            <p:ph type="body" idx="1"/>
          </p:nvPr>
        </p:nvSpPr>
        <p:spPr/>
        <p:txBody>
          <a:bodyPr/>
          <a:lstStyle/>
          <a:p>
            <a:pPr lvl="1"/>
            <a:r>
              <a:rPr lang="en-US" altLang="en-US"/>
              <a:t>In an inventory model with a finite horizon, the inventory left at the end of the last period should be assigned a </a:t>
            </a:r>
            <a:r>
              <a:rPr lang="en-US" altLang="en-US" b="1"/>
              <a:t>salvage value</a:t>
            </a:r>
            <a:r>
              <a:rPr lang="en-US" altLang="en-US"/>
              <a:t> that is indicative of the worth of the final period’s inventory.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5" name="Rectangle 9">
            <a:extLst>
              <a:ext uri="{FF2B5EF4-FFF2-40B4-BE49-F238E27FC236}">
                <a16:creationId xmlns:a16="http://schemas.microsoft.com/office/drawing/2014/main" id="{55BDFD3E-BEC0-4EE3-9566-81A121F473E5}"/>
              </a:ext>
            </a:extLst>
          </p:cNvPr>
          <p:cNvSpPr>
            <a:spLocks noGrp="1" noChangeArrowheads="1"/>
          </p:cNvSpPr>
          <p:nvPr>
            <p:ph type="title"/>
          </p:nvPr>
        </p:nvSpPr>
        <p:spPr/>
        <p:txBody>
          <a:bodyPr/>
          <a:lstStyle/>
          <a:p>
            <a:r>
              <a:rPr lang="en-US" altLang="en-US"/>
              <a:t>Example 1: Solution </a:t>
            </a:r>
          </a:p>
        </p:txBody>
      </p:sp>
      <p:sp>
        <p:nvSpPr>
          <p:cNvPr id="106506" name="Rectangle 10">
            <a:extLst>
              <a:ext uri="{FF2B5EF4-FFF2-40B4-BE49-F238E27FC236}">
                <a16:creationId xmlns:a16="http://schemas.microsoft.com/office/drawing/2014/main" id="{51792EC1-5163-4CFD-8A5E-574B6F16242B}"/>
              </a:ext>
            </a:extLst>
          </p:cNvPr>
          <p:cNvSpPr>
            <a:spLocks noGrp="1" noChangeArrowheads="1"/>
          </p:cNvSpPr>
          <p:nvPr>
            <p:ph type="body" idx="1"/>
          </p:nvPr>
        </p:nvSpPr>
        <p:spPr/>
        <p:txBody>
          <a:bodyPr/>
          <a:lstStyle/>
          <a:p>
            <a:pPr>
              <a:lnSpc>
                <a:spcPct val="90000"/>
              </a:lnSpc>
            </a:pPr>
            <a:r>
              <a:rPr lang="en-US" altLang="en-US"/>
              <a:t>The Giapetto solution model incorporates the characteristics shared by all linear programming problems. </a:t>
            </a:r>
          </a:p>
          <a:p>
            <a:pPr lvl="1">
              <a:lnSpc>
                <a:spcPct val="90000"/>
              </a:lnSpc>
            </a:pPr>
            <a:r>
              <a:rPr lang="en-US" altLang="en-US" b="1"/>
              <a:t>Decision variables</a:t>
            </a:r>
            <a:r>
              <a:rPr lang="en-US" altLang="en-US"/>
              <a:t> should completely describe the decisions to be made.</a:t>
            </a:r>
          </a:p>
          <a:p>
            <a:pPr lvl="2">
              <a:lnSpc>
                <a:spcPct val="90000"/>
              </a:lnSpc>
            </a:pPr>
            <a:r>
              <a:rPr lang="en-US" altLang="en-US"/>
              <a:t>x1 = number of soldiers produced each week</a:t>
            </a:r>
          </a:p>
          <a:p>
            <a:pPr lvl="2">
              <a:lnSpc>
                <a:spcPct val="90000"/>
              </a:lnSpc>
            </a:pPr>
            <a:r>
              <a:rPr lang="en-US" altLang="en-US"/>
              <a:t>x2 = number of trains produced each week</a:t>
            </a:r>
          </a:p>
          <a:p>
            <a:pPr lvl="1">
              <a:lnSpc>
                <a:spcPct val="90000"/>
              </a:lnSpc>
            </a:pPr>
            <a:r>
              <a:rPr lang="en-US" altLang="en-US"/>
              <a:t>The decision maker wants to maximize (usually revenue or profit) or minimize (usually costs) some function of the decision variables.  This function to maximized or minimized is called the </a:t>
            </a:r>
            <a:r>
              <a:rPr lang="en-US" altLang="en-US" b="1"/>
              <a:t>objective function</a:t>
            </a:r>
            <a:r>
              <a:rPr lang="en-US" altLang="en-US"/>
              <a:t>. </a:t>
            </a:r>
          </a:p>
          <a:p>
            <a:pPr lvl="2">
              <a:lnSpc>
                <a:spcPct val="90000"/>
              </a:lnSpc>
            </a:pPr>
            <a:r>
              <a:rPr lang="en-US" altLang="en-US"/>
              <a:t>For the Giapetto problem, fixed costs do not depend upon the the values of x1 or x2.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589D4765-572D-47E5-802A-4F7374C2B08A}"/>
              </a:ext>
            </a:extLst>
          </p:cNvPr>
          <p:cNvSpPr>
            <a:spLocks noGrp="1" noChangeArrowheads="1"/>
          </p:cNvSpPr>
          <p:nvPr>
            <p:ph type="title"/>
          </p:nvPr>
        </p:nvSpPr>
        <p:spPr/>
        <p:txBody>
          <a:bodyPr/>
          <a:lstStyle/>
          <a:p>
            <a:r>
              <a:rPr lang="en-US" altLang="en-US"/>
              <a:t>3.11 Multiperiod Financial Models</a:t>
            </a:r>
          </a:p>
        </p:txBody>
      </p:sp>
      <p:sp>
        <p:nvSpPr>
          <p:cNvPr id="260099" name="Rectangle 3">
            <a:extLst>
              <a:ext uri="{FF2B5EF4-FFF2-40B4-BE49-F238E27FC236}">
                <a16:creationId xmlns:a16="http://schemas.microsoft.com/office/drawing/2014/main" id="{E3857819-B78B-494B-B451-A4F8DB5D9A6F}"/>
              </a:ext>
            </a:extLst>
          </p:cNvPr>
          <p:cNvSpPr>
            <a:spLocks noGrp="1" noChangeArrowheads="1"/>
          </p:cNvSpPr>
          <p:nvPr>
            <p:ph type="body" idx="1"/>
          </p:nvPr>
        </p:nvSpPr>
        <p:spPr/>
        <p:txBody>
          <a:bodyPr/>
          <a:lstStyle/>
          <a:p>
            <a:r>
              <a:rPr lang="en-US" altLang="en-US"/>
              <a:t>Linear programming can be used to model mulitperiod cash management problems.</a:t>
            </a:r>
          </a:p>
          <a:p>
            <a:r>
              <a:rPr lang="en-US" altLang="en-US"/>
              <a:t>The key is to determine the relations of cash on hand during different periods.</a:t>
            </a:r>
          </a:p>
          <a:p>
            <a:r>
              <a:rPr lang="en-US" altLang="en-US"/>
              <a:t>One real world example is to use LP to determine a bond model that maximizes profit from bon purchases ad sales subject to constraints that minimize the firm’s risk exposure.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35353E37-0EDE-40A7-B046-3A46BDC1850C}"/>
              </a:ext>
            </a:extLst>
          </p:cNvPr>
          <p:cNvSpPr>
            <a:spLocks noGrp="1" noChangeArrowheads="1"/>
          </p:cNvSpPr>
          <p:nvPr>
            <p:ph type="title"/>
          </p:nvPr>
        </p:nvSpPr>
        <p:spPr/>
        <p:txBody>
          <a:bodyPr/>
          <a:lstStyle/>
          <a:p>
            <a:r>
              <a:rPr lang="en-US" altLang="en-US"/>
              <a:t>3.12 Multiperiod Work Scheduling</a:t>
            </a:r>
          </a:p>
        </p:txBody>
      </p:sp>
      <p:sp>
        <p:nvSpPr>
          <p:cNvPr id="261123" name="Rectangle 3">
            <a:extLst>
              <a:ext uri="{FF2B5EF4-FFF2-40B4-BE49-F238E27FC236}">
                <a16:creationId xmlns:a16="http://schemas.microsoft.com/office/drawing/2014/main" id="{DAB99FC7-3212-4C52-93F4-056C6567515B}"/>
              </a:ext>
            </a:extLst>
          </p:cNvPr>
          <p:cNvSpPr>
            <a:spLocks noGrp="1" noChangeArrowheads="1"/>
          </p:cNvSpPr>
          <p:nvPr>
            <p:ph type="body" idx="1"/>
          </p:nvPr>
        </p:nvSpPr>
        <p:spPr/>
        <p:txBody>
          <a:bodyPr/>
          <a:lstStyle/>
          <a:p>
            <a:r>
              <a:rPr lang="en-US" altLang="en-US"/>
              <a:t>Have seen that LP can be used to schedule employees in a static environment</a:t>
            </a:r>
          </a:p>
          <a:p>
            <a:r>
              <a:rPr lang="en-US" altLang="en-US"/>
              <a:t>LP can also be used to schedule employee training when a firm faces a demand that changes over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9" name="Rectangle 9">
            <a:extLst>
              <a:ext uri="{FF2B5EF4-FFF2-40B4-BE49-F238E27FC236}">
                <a16:creationId xmlns:a16="http://schemas.microsoft.com/office/drawing/2014/main" id="{4B0D3F3F-60ED-4019-ABFD-17E9923B31E9}"/>
              </a:ext>
            </a:extLst>
          </p:cNvPr>
          <p:cNvSpPr>
            <a:spLocks noGrp="1" noChangeArrowheads="1"/>
          </p:cNvSpPr>
          <p:nvPr>
            <p:ph type="title"/>
          </p:nvPr>
        </p:nvSpPr>
        <p:spPr/>
        <p:txBody>
          <a:bodyPr/>
          <a:lstStyle/>
          <a:p>
            <a:r>
              <a:rPr lang="en-US" altLang="en-US"/>
              <a:t>Ex. 1 - Solution continued</a:t>
            </a:r>
          </a:p>
        </p:txBody>
      </p:sp>
      <p:sp>
        <p:nvSpPr>
          <p:cNvPr id="107530" name="Rectangle 10">
            <a:extLst>
              <a:ext uri="{FF2B5EF4-FFF2-40B4-BE49-F238E27FC236}">
                <a16:creationId xmlns:a16="http://schemas.microsoft.com/office/drawing/2014/main" id="{A284737F-E646-468C-A69D-1957038A1FB5}"/>
              </a:ext>
            </a:extLst>
          </p:cNvPr>
          <p:cNvSpPr>
            <a:spLocks noGrp="1" noChangeArrowheads="1"/>
          </p:cNvSpPr>
          <p:nvPr>
            <p:ph type="body" idx="1"/>
          </p:nvPr>
        </p:nvSpPr>
        <p:spPr/>
        <p:txBody>
          <a:bodyPr/>
          <a:lstStyle/>
          <a:p>
            <a:pPr>
              <a:lnSpc>
                <a:spcPct val="90000"/>
              </a:lnSpc>
            </a:pPr>
            <a:r>
              <a:rPr lang="en-US" altLang="en-US"/>
              <a:t>Giapetto’s weekly profit can be expressed in terms of the decision variables </a:t>
            </a:r>
            <a:r>
              <a:rPr lang="en-US" altLang="en-US" i="1"/>
              <a:t>x</a:t>
            </a:r>
            <a:r>
              <a:rPr lang="en-US" altLang="en-US" baseline="-25000"/>
              <a:t>1</a:t>
            </a:r>
            <a:r>
              <a:rPr lang="en-US" altLang="en-US"/>
              <a:t> and </a:t>
            </a:r>
            <a:r>
              <a:rPr lang="en-US" altLang="en-US" i="1"/>
              <a:t>x</a:t>
            </a:r>
            <a:r>
              <a:rPr lang="en-US" altLang="en-US" baseline="-25000"/>
              <a:t>2</a:t>
            </a:r>
            <a:r>
              <a:rPr lang="en-US" altLang="en-US"/>
              <a:t>:</a:t>
            </a:r>
          </a:p>
          <a:p>
            <a:pPr lvl="1">
              <a:lnSpc>
                <a:spcPct val="90000"/>
              </a:lnSpc>
              <a:buFont typeface="Wingdings" panose="05000000000000000000" pitchFamily="2" charset="2"/>
              <a:buNone/>
            </a:pPr>
            <a:r>
              <a:rPr lang="en-US" altLang="en-US"/>
              <a:t>Weekly profit =  </a:t>
            </a:r>
            <a:br>
              <a:rPr lang="en-US" altLang="en-US"/>
            </a:br>
            <a:r>
              <a:rPr lang="en-US" altLang="en-US"/>
              <a:t>weekly revenue – weekly raw material costs – the weekly variable costs = 3</a:t>
            </a:r>
            <a:r>
              <a:rPr lang="en-US" altLang="en-US" i="1"/>
              <a:t>x</a:t>
            </a:r>
            <a:r>
              <a:rPr lang="en-US" altLang="en-US" baseline="-25000"/>
              <a:t>1</a:t>
            </a:r>
            <a:r>
              <a:rPr lang="en-US" altLang="en-US"/>
              <a:t> + 2</a:t>
            </a:r>
            <a:r>
              <a:rPr lang="en-US" altLang="en-US" i="1"/>
              <a:t>x</a:t>
            </a:r>
            <a:r>
              <a:rPr lang="en-US" altLang="en-US" baseline="-25000"/>
              <a:t>2</a:t>
            </a:r>
          </a:p>
          <a:p>
            <a:pPr>
              <a:lnSpc>
                <a:spcPct val="90000"/>
              </a:lnSpc>
            </a:pPr>
            <a:r>
              <a:rPr lang="en-US" altLang="en-US"/>
              <a:t>Thus, Giapetto’s objective is to chose </a:t>
            </a:r>
            <a:r>
              <a:rPr lang="en-US" altLang="en-US" i="1"/>
              <a:t>x</a:t>
            </a:r>
            <a:r>
              <a:rPr lang="en-US" altLang="en-US" baseline="-25000"/>
              <a:t>1</a:t>
            </a:r>
            <a:r>
              <a:rPr lang="en-US" altLang="en-US"/>
              <a:t> and </a:t>
            </a:r>
            <a:r>
              <a:rPr lang="en-US" altLang="en-US" i="1"/>
              <a:t>x</a:t>
            </a:r>
            <a:r>
              <a:rPr lang="en-US" altLang="en-US" baseline="-25000"/>
              <a:t>2</a:t>
            </a:r>
            <a:r>
              <a:rPr lang="en-US" altLang="en-US"/>
              <a:t> to maximize weekly profit. The variable </a:t>
            </a:r>
            <a:r>
              <a:rPr lang="en-US" altLang="en-US" i="1"/>
              <a:t>z</a:t>
            </a:r>
            <a:r>
              <a:rPr lang="en-US" altLang="en-US"/>
              <a:t> denotes the objective function value of any LP.</a:t>
            </a:r>
          </a:p>
          <a:p>
            <a:pPr>
              <a:lnSpc>
                <a:spcPct val="90000"/>
              </a:lnSpc>
            </a:pPr>
            <a:r>
              <a:rPr lang="en-US" altLang="en-US"/>
              <a:t>Giapetto’s objective function is </a:t>
            </a:r>
            <a:br>
              <a:rPr lang="en-US" altLang="en-US"/>
            </a:br>
            <a:r>
              <a:rPr lang="en-US" altLang="en-US"/>
              <a:t>		Maximize </a:t>
            </a:r>
            <a:r>
              <a:rPr lang="en-US" altLang="en-US" i="1"/>
              <a:t>z</a:t>
            </a:r>
            <a:r>
              <a:rPr lang="en-US" altLang="en-US"/>
              <a:t> = 3</a:t>
            </a:r>
            <a:r>
              <a:rPr lang="en-US" altLang="en-US" i="1"/>
              <a:t>x</a:t>
            </a:r>
            <a:r>
              <a:rPr lang="en-US" altLang="en-US" baseline="-25000"/>
              <a:t>1</a:t>
            </a:r>
            <a:r>
              <a:rPr lang="en-US" altLang="en-US"/>
              <a:t> + 2</a:t>
            </a:r>
            <a:r>
              <a:rPr lang="en-US" altLang="en-US" i="1"/>
              <a:t>x</a:t>
            </a:r>
            <a:r>
              <a:rPr lang="en-US" altLang="en-US" baseline="-25000"/>
              <a:t>2</a:t>
            </a:r>
          </a:p>
          <a:p>
            <a:pPr>
              <a:lnSpc>
                <a:spcPct val="90000"/>
              </a:lnSpc>
            </a:pPr>
            <a:r>
              <a:rPr lang="en-US" altLang="en-US"/>
              <a:t>The coefficient of an objective function variable is called an objective function coefficient.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7" name="Rectangle 9">
            <a:extLst>
              <a:ext uri="{FF2B5EF4-FFF2-40B4-BE49-F238E27FC236}">
                <a16:creationId xmlns:a16="http://schemas.microsoft.com/office/drawing/2014/main" id="{37617FE9-9CD9-4A15-83D5-DC8031474C98}"/>
              </a:ext>
            </a:extLst>
          </p:cNvPr>
          <p:cNvSpPr>
            <a:spLocks noGrp="1" noChangeArrowheads="1"/>
          </p:cNvSpPr>
          <p:nvPr>
            <p:ph type="title"/>
          </p:nvPr>
        </p:nvSpPr>
        <p:spPr/>
        <p:txBody>
          <a:bodyPr/>
          <a:lstStyle/>
          <a:p>
            <a:r>
              <a:rPr lang="en-US" altLang="en-US"/>
              <a:t> Ex. 1 - Solution continued</a:t>
            </a:r>
          </a:p>
        </p:txBody>
      </p:sp>
      <p:sp>
        <p:nvSpPr>
          <p:cNvPr id="109578" name="Rectangle 10">
            <a:extLst>
              <a:ext uri="{FF2B5EF4-FFF2-40B4-BE49-F238E27FC236}">
                <a16:creationId xmlns:a16="http://schemas.microsoft.com/office/drawing/2014/main" id="{BC1F9194-D7CC-43CB-B41B-B79530197998}"/>
              </a:ext>
            </a:extLst>
          </p:cNvPr>
          <p:cNvSpPr>
            <a:spLocks noGrp="1" noChangeArrowheads="1"/>
          </p:cNvSpPr>
          <p:nvPr>
            <p:ph type="body" idx="1"/>
          </p:nvPr>
        </p:nvSpPr>
        <p:spPr/>
        <p:txBody>
          <a:bodyPr/>
          <a:lstStyle/>
          <a:p>
            <a:r>
              <a:rPr lang="en-US" altLang="en-US"/>
              <a:t>As </a:t>
            </a:r>
            <a:r>
              <a:rPr lang="en-US" altLang="en-US" i="1"/>
              <a:t>x</a:t>
            </a:r>
            <a:r>
              <a:rPr lang="en-US" altLang="en-US" baseline="-25000"/>
              <a:t>1</a:t>
            </a:r>
            <a:r>
              <a:rPr lang="en-US" altLang="en-US"/>
              <a:t> and </a:t>
            </a:r>
            <a:r>
              <a:rPr lang="en-US" altLang="en-US" i="1"/>
              <a:t>x</a:t>
            </a:r>
            <a:r>
              <a:rPr lang="en-US" altLang="en-US" baseline="-25000"/>
              <a:t>2</a:t>
            </a:r>
            <a:r>
              <a:rPr lang="en-US" altLang="en-US"/>
              <a:t> increase, Giapetto’s objective function grows larger.  </a:t>
            </a:r>
          </a:p>
          <a:p>
            <a:r>
              <a:rPr lang="en-US" altLang="en-US"/>
              <a:t>For Giapetto, the values of </a:t>
            </a:r>
            <a:r>
              <a:rPr lang="en-US" altLang="en-US" i="1"/>
              <a:t>x</a:t>
            </a:r>
            <a:r>
              <a:rPr lang="en-US" altLang="en-US" baseline="-25000"/>
              <a:t>1</a:t>
            </a:r>
            <a:r>
              <a:rPr lang="en-US" altLang="en-US"/>
              <a:t> and </a:t>
            </a:r>
            <a:r>
              <a:rPr lang="en-US" altLang="en-US" i="1"/>
              <a:t>x</a:t>
            </a:r>
            <a:r>
              <a:rPr lang="en-US" altLang="en-US" baseline="-25000"/>
              <a:t>2</a:t>
            </a:r>
            <a:r>
              <a:rPr lang="en-US" altLang="en-US"/>
              <a:t> are limited by the following three restrictions (often called </a:t>
            </a:r>
            <a:r>
              <a:rPr lang="en-US" altLang="en-US" b="1"/>
              <a:t>constraints</a:t>
            </a:r>
            <a:r>
              <a:rPr lang="en-US" altLang="en-US"/>
              <a:t>):</a:t>
            </a:r>
          </a:p>
          <a:p>
            <a:pPr lvl="1"/>
            <a:r>
              <a:rPr lang="en-US" altLang="en-US"/>
              <a:t>Each week, no more than 100 hours of finishing time may be used. (2 </a:t>
            </a:r>
            <a:r>
              <a:rPr lang="en-US" altLang="en-US" i="1"/>
              <a:t>x</a:t>
            </a:r>
            <a:r>
              <a:rPr lang="en-US" altLang="en-US" baseline="-25000"/>
              <a:t>1</a:t>
            </a:r>
            <a:r>
              <a:rPr lang="en-US" altLang="en-US"/>
              <a:t> + </a:t>
            </a:r>
            <a:r>
              <a:rPr lang="en-US" altLang="en-US" i="1"/>
              <a:t>x</a:t>
            </a:r>
            <a:r>
              <a:rPr lang="en-US" altLang="en-US" baseline="-25000"/>
              <a:t>2</a:t>
            </a:r>
            <a:r>
              <a:rPr lang="en-US" altLang="en-US"/>
              <a:t>  ≤ 100)</a:t>
            </a:r>
          </a:p>
          <a:p>
            <a:pPr lvl="1"/>
            <a:r>
              <a:rPr lang="en-US" altLang="en-US"/>
              <a:t>Each week, no more than 80 hours of carpentry time may be used. (</a:t>
            </a:r>
            <a:r>
              <a:rPr lang="en-US" altLang="en-US" i="1"/>
              <a:t>x</a:t>
            </a:r>
            <a:r>
              <a:rPr lang="en-US" altLang="en-US" baseline="-25000"/>
              <a:t>1</a:t>
            </a:r>
            <a:r>
              <a:rPr lang="en-US" altLang="en-US"/>
              <a:t> + </a:t>
            </a:r>
            <a:r>
              <a:rPr lang="en-US" altLang="en-US" i="1"/>
              <a:t>x</a:t>
            </a:r>
            <a:r>
              <a:rPr lang="en-US" altLang="en-US" baseline="-25000"/>
              <a:t>2</a:t>
            </a:r>
            <a:r>
              <a:rPr lang="en-US" altLang="en-US"/>
              <a:t>  ≤ 80)</a:t>
            </a:r>
          </a:p>
          <a:p>
            <a:pPr lvl="1"/>
            <a:r>
              <a:rPr lang="en-US" altLang="en-US"/>
              <a:t>Because of limited demand, at most 40 soldiers should be produced. (</a:t>
            </a:r>
            <a:r>
              <a:rPr lang="en-US" altLang="en-US" i="1"/>
              <a:t>x</a:t>
            </a:r>
            <a:r>
              <a:rPr lang="en-US" altLang="en-US" baseline="-25000"/>
              <a:t>1</a:t>
            </a:r>
            <a:r>
              <a:rPr lang="en-US" altLang="en-US"/>
              <a:t> ≤ 40)</a:t>
            </a:r>
          </a:p>
          <a:p>
            <a:pPr eaLnBrk="0" hangingPunct="0">
              <a:spcBef>
                <a:spcPct val="50000"/>
              </a:spcBef>
              <a:spcAft>
                <a:spcPct val="0"/>
              </a:spcAft>
              <a:buClrTx/>
              <a:buFontTx/>
              <a:buNone/>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00" name="Rectangle 8">
            <a:extLst>
              <a:ext uri="{FF2B5EF4-FFF2-40B4-BE49-F238E27FC236}">
                <a16:creationId xmlns:a16="http://schemas.microsoft.com/office/drawing/2014/main" id="{84FB8D27-A248-4C63-B729-C34EF0AF3381}"/>
              </a:ext>
            </a:extLst>
          </p:cNvPr>
          <p:cNvSpPr>
            <a:spLocks noGrp="1" noChangeArrowheads="1"/>
          </p:cNvSpPr>
          <p:nvPr>
            <p:ph type="title"/>
          </p:nvPr>
        </p:nvSpPr>
        <p:spPr/>
        <p:txBody>
          <a:bodyPr/>
          <a:lstStyle/>
          <a:p>
            <a:r>
              <a:rPr lang="en-US" altLang="en-US"/>
              <a:t> </a:t>
            </a:r>
          </a:p>
        </p:txBody>
      </p:sp>
      <p:sp>
        <p:nvSpPr>
          <p:cNvPr id="110601" name="Rectangle 9">
            <a:extLst>
              <a:ext uri="{FF2B5EF4-FFF2-40B4-BE49-F238E27FC236}">
                <a16:creationId xmlns:a16="http://schemas.microsoft.com/office/drawing/2014/main" id="{4327EBA5-3815-4D49-A8DF-C85C45DEFFAA}"/>
              </a:ext>
            </a:extLst>
          </p:cNvPr>
          <p:cNvSpPr>
            <a:spLocks noGrp="1" noChangeArrowheads="1"/>
          </p:cNvSpPr>
          <p:nvPr>
            <p:ph type="body" idx="1"/>
          </p:nvPr>
        </p:nvSpPr>
        <p:spPr/>
        <p:txBody>
          <a:bodyPr/>
          <a:lstStyle/>
          <a:p>
            <a:pPr>
              <a:lnSpc>
                <a:spcPct val="90000"/>
              </a:lnSpc>
            </a:pPr>
            <a:r>
              <a:rPr lang="en-US" altLang="en-US" sz="2000"/>
              <a:t>The coefficients of the decision variables in the constraints are called the </a:t>
            </a:r>
            <a:r>
              <a:rPr lang="en-US" altLang="en-US" sz="2000" b="1"/>
              <a:t>technological coefficients</a:t>
            </a:r>
            <a:r>
              <a:rPr lang="en-US" altLang="en-US" sz="2000"/>
              <a:t>.  The number on the right-hand side of each constraint is called the constraint’s right-hand side (or </a:t>
            </a:r>
            <a:r>
              <a:rPr lang="en-US" altLang="en-US" sz="2000" b="1"/>
              <a:t>rhs</a:t>
            </a:r>
            <a:r>
              <a:rPr lang="en-US" altLang="en-US" sz="2000"/>
              <a:t>).</a:t>
            </a:r>
          </a:p>
          <a:p>
            <a:pPr>
              <a:lnSpc>
                <a:spcPct val="90000"/>
              </a:lnSpc>
            </a:pPr>
            <a:r>
              <a:rPr lang="en-US" altLang="en-US" sz="2000"/>
              <a:t>To complete the formulation of a linear programming problem, the following question must be answered for each decision variable.</a:t>
            </a:r>
          </a:p>
          <a:p>
            <a:pPr lvl="1">
              <a:lnSpc>
                <a:spcPct val="90000"/>
              </a:lnSpc>
            </a:pPr>
            <a:r>
              <a:rPr lang="en-US" altLang="en-US" sz="1800"/>
              <a:t>Can the decision variable only assume nonnegative values, or is the decision variable allowed to assume both positive and negative values?</a:t>
            </a:r>
          </a:p>
          <a:p>
            <a:pPr lvl="2">
              <a:lnSpc>
                <a:spcPct val="90000"/>
              </a:lnSpc>
            </a:pPr>
            <a:r>
              <a:rPr lang="en-US" altLang="en-US" sz="1700"/>
              <a:t>If the decision variable can assume only nonnegative values, the sign restriction </a:t>
            </a:r>
            <a:r>
              <a:rPr lang="en-US" altLang="en-US" sz="1700" i="1"/>
              <a:t>x</a:t>
            </a:r>
            <a:r>
              <a:rPr lang="en-US" altLang="en-US" sz="1700" baseline="-25000"/>
              <a:t>i</a:t>
            </a:r>
            <a:r>
              <a:rPr lang="en-US" altLang="en-US" sz="1700"/>
              <a:t> ≥ 0 is added.  </a:t>
            </a:r>
          </a:p>
          <a:p>
            <a:pPr lvl="2">
              <a:lnSpc>
                <a:spcPct val="90000"/>
              </a:lnSpc>
            </a:pPr>
            <a:r>
              <a:rPr lang="en-US" altLang="en-US" sz="1700"/>
              <a:t>If the variable can assume both positive and negative values, the decision variable </a:t>
            </a:r>
            <a:r>
              <a:rPr lang="en-US" altLang="en-US" sz="1700" i="1"/>
              <a:t>x</a:t>
            </a:r>
            <a:r>
              <a:rPr lang="en-US" altLang="en-US" sz="1700" baseline="-25000"/>
              <a:t>i</a:t>
            </a:r>
            <a:r>
              <a:rPr lang="en-US" altLang="en-US" sz="1700"/>
              <a:t> is </a:t>
            </a:r>
            <a:r>
              <a:rPr lang="en-US" altLang="en-US" sz="1700" b="1"/>
              <a:t>unrestricted in sign</a:t>
            </a:r>
            <a:r>
              <a:rPr lang="en-US" altLang="en-US" sz="1700"/>
              <a:t> (often abbreviated </a:t>
            </a:r>
            <a:r>
              <a:rPr lang="en-US" altLang="en-US" sz="1700" b="1"/>
              <a:t>urs</a:t>
            </a:r>
            <a:r>
              <a:rPr lang="en-US" altLang="en-US" sz="1700"/>
              <a:t>).</a:t>
            </a:r>
          </a:p>
          <a:p>
            <a:pPr>
              <a:lnSpc>
                <a:spcPct val="90000"/>
              </a:lnSpc>
            </a:pP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3" name="Rectangle 7">
            <a:extLst>
              <a:ext uri="{FF2B5EF4-FFF2-40B4-BE49-F238E27FC236}">
                <a16:creationId xmlns:a16="http://schemas.microsoft.com/office/drawing/2014/main" id="{3D25483D-AA1B-40F1-8C37-45938A8E66DC}"/>
              </a:ext>
            </a:extLst>
          </p:cNvPr>
          <p:cNvSpPr>
            <a:spLocks noGrp="1" noChangeArrowheads="1"/>
          </p:cNvSpPr>
          <p:nvPr>
            <p:ph type="title"/>
          </p:nvPr>
        </p:nvSpPr>
        <p:spPr/>
        <p:txBody>
          <a:bodyPr/>
          <a:lstStyle/>
          <a:p>
            <a:r>
              <a:rPr lang="en-US" altLang="en-US"/>
              <a:t> Ex. 1 - Solution continued</a:t>
            </a:r>
          </a:p>
        </p:txBody>
      </p:sp>
      <p:sp>
        <p:nvSpPr>
          <p:cNvPr id="111624" name="Rectangle 8">
            <a:extLst>
              <a:ext uri="{FF2B5EF4-FFF2-40B4-BE49-F238E27FC236}">
                <a16:creationId xmlns:a16="http://schemas.microsoft.com/office/drawing/2014/main" id="{235EBC01-A0A4-4B4F-86C6-A3122A8F228A}"/>
              </a:ext>
            </a:extLst>
          </p:cNvPr>
          <p:cNvSpPr>
            <a:spLocks noGrp="1" noChangeArrowheads="1"/>
          </p:cNvSpPr>
          <p:nvPr>
            <p:ph type="body" idx="1"/>
          </p:nvPr>
        </p:nvSpPr>
        <p:spPr/>
        <p:txBody>
          <a:bodyPr/>
          <a:lstStyle/>
          <a:p>
            <a:r>
              <a:rPr lang="en-US" altLang="en-US"/>
              <a:t>For the Giapetto problem model, combining the sign restrictions </a:t>
            </a:r>
            <a:r>
              <a:rPr lang="en-US" altLang="en-US" i="1"/>
              <a:t>x</a:t>
            </a:r>
            <a:r>
              <a:rPr lang="en-US" altLang="en-US" baseline="-25000"/>
              <a:t>1</a:t>
            </a:r>
            <a:r>
              <a:rPr lang="en-US" altLang="en-US"/>
              <a:t>≥0 and </a:t>
            </a:r>
            <a:r>
              <a:rPr lang="en-US" altLang="en-US" i="1"/>
              <a:t>x</a:t>
            </a:r>
            <a:r>
              <a:rPr lang="en-US" altLang="en-US" baseline="-25000"/>
              <a:t>2</a:t>
            </a:r>
            <a:r>
              <a:rPr lang="en-US" altLang="en-US"/>
              <a:t>≥0 with the objective function and constraints yields the following optimization model:</a:t>
            </a:r>
          </a:p>
        </p:txBody>
      </p:sp>
      <p:sp>
        <p:nvSpPr>
          <p:cNvPr id="111620" name="Text Box 4">
            <a:extLst>
              <a:ext uri="{FF2B5EF4-FFF2-40B4-BE49-F238E27FC236}">
                <a16:creationId xmlns:a16="http://schemas.microsoft.com/office/drawing/2014/main" id="{4477E89B-0587-4C4E-9A89-6825FDBC8BEC}"/>
              </a:ext>
            </a:extLst>
          </p:cNvPr>
          <p:cNvSpPr txBox="1">
            <a:spLocks noChangeArrowheads="1"/>
          </p:cNvSpPr>
          <p:nvPr/>
        </p:nvSpPr>
        <p:spPr bwMode="auto">
          <a:xfrm>
            <a:off x="1143000" y="3200400"/>
            <a:ext cx="7239000"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anose="020B0604020202020204" pitchFamily="34" charset="0"/>
                <a:cs typeface="Arial" panose="020B0604020202020204" pitchFamily="34" charset="0"/>
              </a:rPr>
              <a:t>            Max z = 3x</a:t>
            </a:r>
            <a:r>
              <a:rPr lang="en-US" altLang="en-US" sz="2000" baseline="-25000">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 + 2x</a:t>
            </a:r>
            <a:r>
              <a:rPr lang="en-US" altLang="en-US" sz="2000" baseline="-25000">
                <a:latin typeface="Arial" panose="020B0604020202020204" pitchFamily="34" charset="0"/>
                <a:cs typeface="Arial" panose="020B0604020202020204" pitchFamily="34" charset="0"/>
              </a:rPr>
              <a:t>2</a:t>
            </a:r>
            <a:r>
              <a:rPr lang="en-US" altLang="en-US" sz="2000">
                <a:latin typeface="Arial" panose="020B0604020202020204" pitchFamily="34" charset="0"/>
                <a:cs typeface="Arial" panose="020B0604020202020204" pitchFamily="34" charset="0"/>
              </a:rPr>
              <a:t>     (objective function)</a:t>
            </a:r>
            <a:endParaRPr lang="en-US" altLang="en-US" sz="2000" baseline="-25000">
              <a:latin typeface="Arial" panose="020B0604020202020204" pitchFamily="34" charset="0"/>
              <a:cs typeface="Arial" panose="020B0604020202020204" pitchFamily="34" charset="0"/>
            </a:endParaRPr>
          </a:p>
          <a:p>
            <a:pPr>
              <a:spcBef>
                <a:spcPct val="50000"/>
              </a:spcBef>
            </a:pPr>
            <a:r>
              <a:rPr lang="en-US" altLang="en-US" sz="2000">
                <a:latin typeface="Arial" panose="020B0604020202020204" pitchFamily="34" charset="0"/>
                <a:cs typeface="Arial" panose="020B0604020202020204" pitchFamily="34" charset="0"/>
              </a:rPr>
              <a:t>Subject to (s.t.)</a:t>
            </a:r>
          </a:p>
          <a:p>
            <a:pPr>
              <a:spcBef>
                <a:spcPct val="50000"/>
              </a:spcBef>
            </a:pPr>
            <a:r>
              <a:rPr lang="en-US" altLang="en-US">
                <a:latin typeface="Arial" panose="020B0604020202020204" pitchFamily="34" charset="0"/>
                <a:cs typeface="Arial" panose="020B0604020202020204" pitchFamily="34" charset="0"/>
              </a:rPr>
              <a:t>	2 x</a:t>
            </a:r>
            <a:r>
              <a:rPr lang="en-US" altLang="en-US" baseline="-25000">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 + x</a:t>
            </a:r>
            <a:r>
              <a:rPr lang="en-US" altLang="en-US" baseline="-25000">
                <a:latin typeface="Arial" panose="020B0604020202020204" pitchFamily="34" charset="0"/>
                <a:cs typeface="Arial" panose="020B0604020202020204" pitchFamily="34" charset="0"/>
              </a:rPr>
              <a:t>2</a:t>
            </a:r>
            <a:r>
              <a:rPr lang="en-US" altLang="en-US">
                <a:latin typeface="Arial" panose="020B0604020202020204" pitchFamily="34" charset="0"/>
                <a:cs typeface="Arial" panose="020B0604020202020204" pitchFamily="34" charset="0"/>
              </a:rPr>
              <a:t>  ≤ 100	(finishing constraint)</a:t>
            </a:r>
          </a:p>
          <a:p>
            <a:pPr>
              <a:spcBef>
                <a:spcPct val="50000"/>
              </a:spcBef>
            </a:pPr>
            <a:r>
              <a:rPr lang="en-US" altLang="en-US" sz="1600" b="1">
                <a:latin typeface="Arial" panose="020B0604020202020204" pitchFamily="34" charset="0"/>
                <a:cs typeface="Arial" panose="020B0604020202020204" pitchFamily="34" charset="0"/>
              </a:rPr>
              <a:t>   	   x</a:t>
            </a:r>
            <a:r>
              <a:rPr lang="en-US" altLang="en-US" baseline="-25000">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 + x</a:t>
            </a:r>
            <a:r>
              <a:rPr lang="en-US" altLang="en-US" baseline="-25000">
                <a:latin typeface="Arial" panose="020B0604020202020204" pitchFamily="34" charset="0"/>
                <a:cs typeface="Arial" panose="020B0604020202020204" pitchFamily="34" charset="0"/>
              </a:rPr>
              <a:t>2</a:t>
            </a:r>
            <a:r>
              <a:rPr lang="en-US" altLang="en-US">
                <a:latin typeface="Arial" panose="020B0604020202020204" pitchFamily="34" charset="0"/>
                <a:cs typeface="Arial" panose="020B0604020202020204" pitchFamily="34" charset="0"/>
              </a:rPr>
              <a:t>  ≤  80	(carpentry constraint)</a:t>
            </a:r>
          </a:p>
          <a:p>
            <a:pPr>
              <a:spcBef>
                <a:spcPct val="50000"/>
              </a:spcBef>
            </a:pPr>
            <a:r>
              <a:rPr lang="en-US" altLang="en-US" sz="1600" b="1">
                <a:latin typeface="Arial" panose="020B0604020202020204" pitchFamily="34" charset="0"/>
                <a:cs typeface="Arial" panose="020B0604020202020204" pitchFamily="34" charset="0"/>
              </a:rPr>
              <a:t>    	   x</a:t>
            </a:r>
            <a:r>
              <a:rPr lang="en-US" altLang="en-US" baseline="-25000">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         ≤  40	(constraint on demand for soldiers)</a:t>
            </a:r>
          </a:p>
          <a:p>
            <a:pPr>
              <a:spcBef>
                <a:spcPct val="50000"/>
              </a:spcBef>
            </a:pPr>
            <a:r>
              <a:rPr lang="en-US" altLang="en-US">
                <a:latin typeface="Arial" panose="020B0604020202020204" pitchFamily="34" charset="0"/>
                <a:cs typeface="Arial" panose="020B0604020202020204" pitchFamily="34" charset="0"/>
              </a:rPr>
              <a:t>    	  </a:t>
            </a:r>
            <a:r>
              <a:rPr lang="en-US" altLang="en-US" sz="1600" b="1">
                <a:latin typeface="Arial" panose="020B0604020202020204" pitchFamily="34" charset="0"/>
                <a:cs typeface="Arial" panose="020B0604020202020204" pitchFamily="34" charset="0"/>
              </a:rPr>
              <a:t>x</a:t>
            </a:r>
            <a:r>
              <a:rPr lang="en-US" altLang="en-US" baseline="-25000">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0	(sign restriction)</a:t>
            </a:r>
          </a:p>
          <a:p>
            <a:pPr>
              <a:spcBef>
                <a:spcPct val="50000"/>
              </a:spcBef>
            </a:pPr>
            <a:r>
              <a:rPr lang="en-US" altLang="en-US" sz="1600" b="1">
                <a:latin typeface="Arial" panose="020B0604020202020204" pitchFamily="34" charset="0"/>
                <a:cs typeface="Arial" panose="020B0604020202020204" pitchFamily="34" charset="0"/>
              </a:rPr>
              <a:t>             	           x</a:t>
            </a:r>
            <a:r>
              <a:rPr lang="en-US" altLang="en-US" baseline="-25000">
                <a:latin typeface="Arial" panose="020B0604020202020204" pitchFamily="34" charset="0"/>
                <a:cs typeface="Arial" panose="020B0604020202020204" pitchFamily="34" charset="0"/>
              </a:rPr>
              <a:t>2</a:t>
            </a:r>
            <a:r>
              <a:rPr lang="en-US" altLang="en-US">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0	(sign restriction)</a:t>
            </a:r>
            <a:endParaRPr lang="en-US" altLang="en-US" sz="2400">
              <a:latin typeface="Book Antiqua" panose="02040602050305030304" pitchFamily="18" charset="0"/>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444</TotalTime>
  <Words>4216</Words>
  <Application>Microsoft Office PowerPoint</Application>
  <PresentationFormat>On-screen Show (4:3)</PresentationFormat>
  <Paragraphs>323</Paragraphs>
  <Slides>51</Slides>
  <Notes>51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9" baseType="lpstr">
      <vt:lpstr>Arial</vt:lpstr>
      <vt:lpstr>Book Antiqua</vt:lpstr>
      <vt:lpstr>Monotype Sorts</vt:lpstr>
      <vt:lpstr>Times New Roman</vt:lpstr>
      <vt:lpstr>Verdana</vt:lpstr>
      <vt:lpstr>Wingdings</vt:lpstr>
      <vt:lpstr>Profile</vt:lpstr>
      <vt:lpstr>SmartSketch Document</vt:lpstr>
      <vt:lpstr>Chapter 3  Introduction to Linear Programming</vt:lpstr>
      <vt:lpstr>3.1 What Is a Linear Programming Problem?</vt:lpstr>
      <vt:lpstr>Example 1: Giapetto’s Woodcarving</vt:lpstr>
      <vt:lpstr> Ex. 1 - continued</vt:lpstr>
      <vt:lpstr>Example 1: Solution </vt:lpstr>
      <vt:lpstr>Ex. 1 - Solution continued</vt:lpstr>
      <vt:lpstr> Ex. 1 - Solution continued</vt:lpstr>
      <vt:lpstr> </vt:lpstr>
      <vt:lpstr> Ex. 1 - Solution continued</vt:lpstr>
      <vt:lpstr> </vt:lpstr>
      <vt:lpstr> </vt:lpstr>
      <vt:lpstr> </vt:lpstr>
      <vt:lpstr> </vt:lpstr>
      <vt:lpstr> </vt:lpstr>
      <vt:lpstr> </vt:lpstr>
      <vt:lpstr>3.2 – The Graphical Solution to a Two-Variable LP Problem</vt:lpstr>
      <vt:lpstr> </vt:lpstr>
      <vt:lpstr> </vt:lpstr>
      <vt:lpstr> </vt:lpstr>
      <vt:lpstr> </vt:lpstr>
      <vt:lpstr> </vt:lpstr>
      <vt:lpstr>Example 2 : Dorian Auto</vt:lpstr>
      <vt:lpstr> Ex. 2: continued</vt:lpstr>
      <vt:lpstr>Example 2: Solution</vt:lpstr>
      <vt:lpstr> Ex. 2 – Solution continued</vt:lpstr>
      <vt:lpstr> Ex. 2 – Solution continued</vt:lpstr>
      <vt:lpstr> Ex. 2 – Solution continued</vt:lpstr>
      <vt:lpstr>PowerPoint Presentation</vt:lpstr>
      <vt:lpstr>3.3 Special Cases</vt:lpstr>
      <vt:lpstr> </vt:lpstr>
      <vt:lpstr> </vt:lpstr>
      <vt:lpstr>Example 6: Diet Problem </vt:lpstr>
      <vt:lpstr>Ex. 6 - continued</vt:lpstr>
      <vt:lpstr>Example 6: Solution</vt:lpstr>
      <vt:lpstr>Ex. 6 – Solution continued</vt:lpstr>
      <vt:lpstr>Ex. 6 – Solution continued</vt:lpstr>
      <vt:lpstr>3.5 A Work-Scheduling Problem</vt:lpstr>
      <vt:lpstr>3.6 A Capital Budgeting Problem</vt:lpstr>
      <vt:lpstr> </vt:lpstr>
      <vt:lpstr>3.7 Short-Term Financial Planning</vt:lpstr>
      <vt:lpstr>3.8 Blending Problems</vt:lpstr>
      <vt:lpstr>3.9 Production Process Models</vt:lpstr>
      <vt:lpstr>3.10 Using Linear Programming to Solve Multiperiod Decision Problems: An Inventory Model</vt:lpstr>
      <vt:lpstr>Example 14: Sailco Inventory</vt:lpstr>
      <vt:lpstr>Ex. 14 - continued</vt:lpstr>
      <vt:lpstr>Example 14: Solution</vt:lpstr>
      <vt:lpstr>Ex. 14 – Solution continued</vt:lpstr>
      <vt:lpstr>Ex. 14 – Solution continued</vt:lpstr>
      <vt:lpstr>Ex. 14 – Solution continued</vt:lpstr>
      <vt:lpstr>3.11 Multiperiod Financial Models</vt:lpstr>
      <vt:lpstr>3.12 Multiperiod Work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An Introduction to Model Building</dc:title>
  <dc:creator>Lisa Veloz</dc:creator>
  <cp:lastModifiedBy>Abdurrahman Alshareef</cp:lastModifiedBy>
  <cp:revision>28</cp:revision>
  <dcterms:created xsi:type="dcterms:W3CDTF">2004-05-29T12:46:12Z</dcterms:created>
  <dcterms:modified xsi:type="dcterms:W3CDTF">2020-08-31T19:19:54Z</dcterms:modified>
</cp:coreProperties>
</file>