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</p:sldIdLst>
  <p:sldSz cy="6858000" cx="9144000"/>
  <p:notesSz cx="6858000" cy="9144000"/>
  <p:embeddedFontLst>
    <p:embeddedFont>
      <p:font typeface="Book Antiqua"/>
      <p:regular r:id="rId79"/>
      <p:bold r:id="rId80"/>
      <p:italic r:id="rId81"/>
      <p:boldItalic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3" roundtripDataSignature="AMtx7mgpDxziI8ITV70hJwL38crP/uXi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5C6A8C-B2B0-4ABE-A3F2-41C8DA391FD2}">
  <a:tblStyle styleId="{3C5C6A8C-B2B0-4ABE-A3F2-41C8DA391FD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DD28952-0145-414B-8766-028885411427}" styleName="Table_1">
    <a:wholeTbl>
      <a:tcTxStyle b="off" i="off">
        <a:font>
          <a:latin typeface="Verdana"/>
          <a:ea typeface="Verdana"/>
          <a:cs typeface="Verdan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2F4"/>
          </a:solidFill>
        </a:fill>
      </a:tcStyle>
    </a:wholeTbl>
    <a:band1H>
      <a:tcTxStyle/>
      <a:tcStyle>
        <a:fill>
          <a:solidFill>
            <a:srgbClr val="E0E4E9"/>
          </a:solidFill>
        </a:fill>
      </a:tcStyle>
    </a:band1H>
    <a:band2H>
      <a:tcTxStyle/>
    </a:band2H>
    <a:band1V>
      <a:tcTxStyle/>
      <a:tcStyle>
        <a:fill>
          <a:solidFill>
            <a:srgbClr val="E0E4E9"/>
          </a:solidFill>
        </a:fill>
      </a:tcStyle>
    </a:band1V>
    <a:band2V>
      <a:tcTxStyle/>
    </a:band2V>
    <a:lastCol>
      <a:tcTxStyle b="on" i="off">
        <a:font>
          <a:latin typeface="Verdana"/>
          <a:ea typeface="Verdana"/>
          <a:cs typeface="Verdan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Verdana"/>
          <a:ea typeface="Verdana"/>
          <a:cs typeface="Verdan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3" Type="http://customschemas.google.com/relationships/presentationmetadata" Target="metadata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BookAntiqua-bold.fntdata"/><Relationship Id="rId82" Type="http://schemas.openxmlformats.org/officeDocument/2006/relationships/font" Target="fonts/BookAntiqua-boldItalic.fntdata"/><Relationship Id="rId81" Type="http://schemas.openxmlformats.org/officeDocument/2006/relationships/font" Target="fonts/BookAntiqu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font" Target="fonts/BookAntiqua-regular.fntdata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8" name="Google Shape;32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7" name="Google Shape;34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Google Shape;34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4" name="Google Shape;354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3" name="Google Shape;373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4" name="Google Shape;37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" name="Google Shape;380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4" name="Google Shape;394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2" name="Google Shape;402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3" name="Google Shape;40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0" name="Google Shape;410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Google Shape;41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8" name="Google Shape;418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Google Shape;41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6" name="Google Shape;426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7" name="Google Shape;427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3" name="Google Shape;433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" name="Google Shape;434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0" name="Google Shape;440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1" name="Google Shape;44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Google Shape;457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7" name="Google Shape;467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Google Shape;47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5" name="Google Shape;485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3" name="Google Shape;493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Google Shape;494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1" name="Google Shape;501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2" name="Google Shape;502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8" name="Google Shape;518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8" name="Google Shape;528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7" name="Google Shape;537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5" name="Google Shape;545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2" name="Google Shape;552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0" name="Google Shape;570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1" name="Google Shape;571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7" name="Google Shape;577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8" name="Google Shape;578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4"/>
          <p:cNvSpPr txBox="1"/>
          <p:nvPr>
            <p:ph type="ctrTitle"/>
          </p:nvPr>
        </p:nvSpPr>
        <p:spPr>
          <a:xfrm>
            <a:off x="685800" y="990600"/>
            <a:ext cx="8153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4"/>
          <p:cNvSpPr txBox="1"/>
          <p:nvPr>
            <p:ph idx="1" type="subTitle"/>
          </p:nvPr>
        </p:nvSpPr>
        <p:spPr>
          <a:xfrm>
            <a:off x="381000" y="34290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None/>
              <a:defRPr sz="2200"/>
            </a:lvl1pPr>
            <a:lvl2pPr lvl="1" algn="l">
              <a:spcBef>
                <a:spcPts val="550"/>
              </a:spcBef>
              <a:spcAft>
                <a:spcPts val="0"/>
              </a:spcAft>
              <a:buSzPts val="1800"/>
              <a:buChar char="□"/>
              <a:defRPr/>
            </a:lvl2pPr>
            <a:lvl3pPr lvl="2" algn="l">
              <a:spcBef>
                <a:spcPts val="450"/>
              </a:spcBef>
              <a:spcAft>
                <a:spcPts val="0"/>
              </a:spcAft>
              <a:buSzPts val="1800"/>
              <a:buChar char="■"/>
              <a:defRPr/>
            </a:lvl3pPr>
            <a:lvl4pPr lvl="3" algn="l">
              <a:spcBef>
                <a:spcPts val="450"/>
              </a:spcBef>
              <a:spcAft>
                <a:spcPts val="0"/>
              </a:spcAft>
              <a:buSzPts val="1800"/>
              <a:buChar char="□"/>
              <a:defRPr/>
            </a:lvl4pPr>
            <a:lvl5pPr lvl="4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94"/>
          <p:cNvSpPr/>
          <p:nvPr/>
        </p:nvSpPr>
        <p:spPr>
          <a:xfrm>
            <a:off x="685800" y="2393950"/>
            <a:ext cx="7772400" cy="109538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3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3"/>
          <p:cNvSpPr txBox="1"/>
          <p:nvPr>
            <p:ph idx="1" type="body"/>
          </p:nvPr>
        </p:nvSpPr>
        <p:spPr>
          <a:xfrm rot="5400000">
            <a:off x="2128838" y="-38100"/>
            <a:ext cx="4876800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□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4"/>
          <p:cNvSpPr txBox="1"/>
          <p:nvPr>
            <p:ph type="title"/>
          </p:nvPr>
        </p:nvSpPr>
        <p:spPr>
          <a:xfrm rot="5400000">
            <a:off x="4488657" y="2313782"/>
            <a:ext cx="6172200" cy="2001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4"/>
          <p:cNvSpPr txBox="1"/>
          <p:nvPr>
            <p:ph idx="1" type="body"/>
          </p:nvPr>
        </p:nvSpPr>
        <p:spPr>
          <a:xfrm rot="5400000">
            <a:off x="407988" y="387350"/>
            <a:ext cx="6172200" cy="5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□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5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5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□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6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8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8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9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9"/>
          <p:cNvSpPr txBox="1"/>
          <p:nvPr>
            <p:ph idx="1" type="body"/>
          </p:nvPr>
        </p:nvSpPr>
        <p:spPr>
          <a:xfrm>
            <a:off x="566738" y="1524000"/>
            <a:ext cx="39243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□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99"/>
          <p:cNvSpPr txBox="1"/>
          <p:nvPr>
            <p:ph idx="2" type="body"/>
          </p:nvPr>
        </p:nvSpPr>
        <p:spPr>
          <a:xfrm>
            <a:off x="4643438" y="1524000"/>
            <a:ext cx="39243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□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10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□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0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□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1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■"/>
              <a:defRPr sz="3200"/>
            </a:lvl1pPr>
            <a:lvl2pPr indent="-406400" lvl="1" marL="914400" algn="l">
              <a:spcBef>
                <a:spcPts val="800"/>
              </a:spcBef>
              <a:spcAft>
                <a:spcPts val="0"/>
              </a:spcAft>
              <a:buSzPts val="2800"/>
              <a:buChar char="□"/>
              <a:defRPr sz="2800"/>
            </a:lvl2pPr>
            <a:lvl3pPr indent="-381000" lvl="2" marL="1371600" algn="l">
              <a:spcBef>
                <a:spcPts val="7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SzPts val="2000"/>
              <a:buChar char="□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1" name="Google Shape;41;p101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2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02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3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93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92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■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spcBef>
                <a:spcPts val="475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93"/>
          <p:cNvSpPr/>
          <p:nvPr/>
        </p:nvSpPr>
        <p:spPr>
          <a:xfrm>
            <a:off x="609600" y="1262063"/>
            <a:ext cx="7958138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" name="Google Shape;13;p93"/>
          <p:cNvCxnSpPr/>
          <p:nvPr/>
        </p:nvCxnSpPr>
        <p:spPr>
          <a:xfrm>
            <a:off x="609600" y="66294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93"/>
          <p:cNvSpPr txBox="1"/>
          <p:nvPr/>
        </p:nvSpPr>
        <p:spPr>
          <a:xfrm>
            <a:off x="8610600" y="6356350"/>
            <a:ext cx="4857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type="ctrTitle"/>
          </p:nvPr>
        </p:nvSpPr>
        <p:spPr>
          <a:xfrm>
            <a:off x="304800" y="914400"/>
            <a:ext cx="89154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Chapter 4</a:t>
            </a:r>
            <a:br>
              <a:rPr lang="en-US" sz="3400"/>
            </a:br>
            <a:br>
              <a:rPr lang="en-US" sz="3400"/>
            </a:br>
            <a:r>
              <a:rPr lang="en-US" sz="3400"/>
              <a:t>The Simplex Algorithm and Goal Programming</a:t>
            </a:r>
            <a:endParaRPr/>
          </a:p>
        </p:txBody>
      </p:sp>
      <p:sp>
        <p:nvSpPr>
          <p:cNvPr id="58" name="Google Shape;58;p1"/>
          <p:cNvSpPr txBox="1"/>
          <p:nvPr>
            <p:ph idx="1" type="subTitle"/>
          </p:nvPr>
        </p:nvSpPr>
        <p:spPr>
          <a:xfrm>
            <a:off x="381000" y="34290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1800"/>
              <a:t>to accompany</a:t>
            </a:r>
            <a:endParaRPr/>
          </a:p>
          <a:p>
            <a:pPr indent="0" lvl="0" marL="0" rtl="0" algn="ctr">
              <a:spcBef>
                <a:spcPts val="81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1800"/>
              <a:t>Operations Research: Applications and Algorithms </a:t>
            </a:r>
            <a:endParaRPr/>
          </a:p>
          <a:p>
            <a:pPr indent="0" lvl="0" marL="0" rtl="0" algn="ctr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en-US" sz="1800"/>
              <a:t>4th edition</a:t>
            </a:r>
            <a:endParaRPr/>
          </a:p>
          <a:p>
            <a:pPr indent="0" lvl="0" marL="0" rtl="0" algn="ctr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en-US" sz="1800"/>
              <a:t>by Wayne L. Winston</a:t>
            </a:r>
            <a:endParaRPr/>
          </a:p>
          <a:p>
            <a:pPr indent="0" lvl="0" marL="0" rtl="0" algn="ctr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sz="1800"/>
          </a:p>
        </p:txBody>
      </p:sp>
      <p:sp>
        <p:nvSpPr>
          <p:cNvPr id="59" name="Google Shape;59;p1"/>
          <p:cNvSpPr/>
          <p:nvPr/>
        </p:nvSpPr>
        <p:spPr>
          <a:xfrm>
            <a:off x="3429000" y="6477000"/>
            <a:ext cx="5562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Copyright (c) 2004 Brooks/Cole, a division of Thomson Learning, Inc.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b="1" lang="en-US"/>
              <a:t>Theorem 2</a:t>
            </a:r>
            <a:r>
              <a:rPr lang="en-US"/>
              <a:t>  Consider an LP in standard form, having bfs </a:t>
            </a:r>
            <a:r>
              <a:rPr b="1" lang="en-US"/>
              <a:t>b</a:t>
            </a:r>
            <a:r>
              <a:rPr baseline="-25000" lang="en-US"/>
              <a:t>1</a:t>
            </a:r>
            <a:r>
              <a:rPr lang="en-US"/>
              <a:t>, </a:t>
            </a:r>
            <a:r>
              <a:rPr b="1" lang="en-US"/>
              <a:t>b</a:t>
            </a:r>
            <a:r>
              <a:rPr baseline="-25000" lang="en-US"/>
              <a:t>2</a:t>
            </a:r>
            <a:r>
              <a:rPr lang="en-US"/>
              <a:t>,…</a:t>
            </a:r>
            <a:r>
              <a:rPr b="1" lang="en-US"/>
              <a:t>b</a:t>
            </a:r>
            <a:r>
              <a:rPr baseline="-25000" lang="en-US"/>
              <a:t>k</a:t>
            </a:r>
            <a:r>
              <a:rPr lang="en-US"/>
              <a:t>. Any point </a:t>
            </a:r>
            <a:r>
              <a:rPr b="1" lang="en-US"/>
              <a:t>x</a:t>
            </a:r>
            <a:r>
              <a:rPr lang="en-US"/>
              <a:t> in the LP’s feasible region may be written in the form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where </a:t>
            </a:r>
            <a:r>
              <a:rPr b="1" lang="en-US"/>
              <a:t>d </a:t>
            </a:r>
            <a:r>
              <a:rPr lang="en-US"/>
              <a:t>is </a:t>
            </a:r>
            <a:r>
              <a:rPr b="1" lang="en-US"/>
              <a:t>0</a:t>
            </a:r>
            <a:r>
              <a:rPr lang="en-US"/>
              <a:t> or a direction of unboundedness and       =1 and σ</a:t>
            </a:r>
            <a:r>
              <a:rPr baseline="-25000" lang="en-US"/>
              <a:t>i</a:t>
            </a:r>
            <a:r>
              <a:rPr lang="en-US"/>
              <a:t> ≥ 0.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Any feasible </a:t>
            </a:r>
            <a:r>
              <a:rPr b="1" lang="en-US"/>
              <a:t>x</a:t>
            </a:r>
            <a:r>
              <a:rPr lang="en-US"/>
              <a:t> may be written as a </a:t>
            </a:r>
            <a:r>
              <a:rPr b="1" lang="en-US"/>
              <a:t>convex combination</a:t>
            </a:r>
            <a:r>
              <a:rPr lang="en-US"/>
              <a:t> of the LP’s bfs.</a:t>
            </a:r>
            <a:endParaRPr/>
          </a:p>
          <a:p>
            <a:pPr indent="-309563" lvl="1" marL="90805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09563" lvl="1" marL="908050" rtl="0" algn="l"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9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23" name="Google Shape;1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0" y="2743200"/>
            <a:ext cx="1752600" cy="474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3733800"/>
            <a:ext cx="7620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4.4 Why Does LP Have an Optimal bfs?</a:t>
            </a:r>
            <a:endParaRPr/>
          </a:p>
        </p:txBody>
      </p:sp>
      <p:sp>
        <p:nvSpPr>
          <p:cNvPr id="131" name="Google Shape;131;p11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b="1" lang="en-US"/>
              <a:t>Theorem 3</a:t>
            </a:r>
            <a:r>
              <a:rPr lang="en-US"/>
              <a:t> If an LP has an optimal solution, then it has an optimal bfs.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For any </a:t>
            </a:r>
            <a:r>
              <a:rPr b="1" lang="en-US"/>
              <a:t>LP</a:t>
            </a:r>
            <a:r>
              <a:rPr lang="en-US"/>
              <a:t> with </a:t>
            </a:r>
            <a:r>
              <a:rPr i="1" lang="en-US"/>
              <a:t>m</a:t>
            </a:r>
            <a:r>
              <a:rPr lang="en-US"/>
              <a:t> constraints, two basic feasible solutions are said to be </a:t>
            </a:r>
            <a:r>
              <a:rPr b="1" lang="en-US"/>
              <a:t>adjacent </a:t>
            </a:r>
            <a:r>
              <a:rPr lang="en-US"/>
              <a:t>if their sets of basic variables have </a:t>
            </a:r>
            <a:r>
              <a:rPr i="1" lang="en-US"/>
              <a:t>m</a:t>
            </a:r>
            <a:r>
              <a:rPr lang="en-US"/>
              <a:t> – 1 basic variables in common.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The set of points satisfying a linear inequality in three (or any number of) dimensions is a </a:t>
            </a:r>
            <a:r>
              <a:rPr b="1" lang="en-US"/>
              <a:t>half-space</a:t>
            </a:r>
            <a:r>
              <a:rPr lang="en-US"/>
              <a:t>.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The intersection of half-space is called a </a:t>
            </a:r>
            <a:r>
              <a:rPr b="1" lang="en-US"/>
              <a:t>polyhedron</a:t>
            </a:r>
            <a:r>
              <a:rPr lang="en-US"/>
              <a:t>.</a:t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32" name="Google Shape;13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9700" y="2597150"/>
            <a:ext cx="114300" cy="2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4.5 The Simplex Algorithm</a:t>
            </a:r>
            <a:endParaRPr/>
          </a:p>
        </p:txBody>
      </p:sp>
      <p:sp>
        <p:nvSpPr>
          <p:cNvPr id="139" name="Google Shape;139;p12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The simplex algorithm can be used to solve LPs in which the goal is to maximize the objective function.</a:t>
            </a:r>
            <a:endParaRPr/>
          </a:p>
          <a:p>
            <a:pPr indent="-436563" lvl="1" marL="908050" rtl="0" algn="l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b="1" lang="en-US"/>
              <a:t>Step 1</a:t>
            </a:r>
            <a:r>
              <a:rPr lang="en-US"/>
              <a:t>  Convert the LP to standard form</a:t>
            </a:r>
            <a:endParaRPr/>
          </a:p>
          <a:p>
            <a:pPr indent="-436563" lvl="1" marL="908050" rtl="0" algn="l">
              <a:spcBef>
                <a:spcPts val="9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b="1" lang="en-US"/>
              <a:t>Step 2</a:t>
            </a:r>
            <a:r>
              <a:rPr lang="en-US"/>
              <a:t>  Obtain a bfs (if possible) from the standard form</a:t>
            </a:r>
            <a:endParaRPr/>
          </a:p>
          <a:p>
            <a:pPr indent="-436563" lvl="1" marL="908050" rtl="0" algn="l">
              <a:spcBef>
                <a:spcPts val="9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b="1" lang="en-US"/>
              <a:t>Step 3</a:t>
            </a:r>
            <a:r>
              <a:rPr lang="en-US"/>
              <a:t>  Determine whether the current bfs is optimal</a:t>
            </a:r>
            <a:endParaRPr/>
          </a:p>
          <a:p>
            <a:pPr indent="-436563" lvl="1" marL="908050" rtl="0" algn="l">
              <a:spcBef>
                <a:spcPts val="9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b="1" lang="en-US"/>
              <a:t>Step 4 </a:t>
            </a:r>
            <a:r>
              <a:rPr lang="en-US"/>
              <a:t> If the current bfs is not optimal, determine 	which nonbasic variable should become a basic variable and which basic variable should become a nonbasic variable to find a bfs with a better objective function value.</a:t>
            </a:r>
            <a:endParaRPr/>
          </a:p>
          <a:p>
            <a:pPr indent="-436563" lvl="1" marL="908050" rtl="0" algn="l">
              <a:spcBef>
                <a:spcPts val="9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b="1" lang="en-US"/>
              <a:t>Step 5</a:t>
            </a:r>
            <a:r>
              <a:rPr lang="en-US"/>
              <a:t>   Use EROs to find a new bfs with a better objective function value.  Go back to Step 3.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2: Dakota Furniture Company</a:t>
            </a:r>
            <a:endParaRPr/>
          </a:p>
        </p:txBody>
      </p:sp>
      <p:sp>
        <p:nvSpPr>
          <p:cNvPr id="146" name="Google Shape;146;p13"/>
          <p:cNvSpPr txBox="1"/>
          <p:nvPr>
            <p:ph idx="1" type="body"/>
          </p:nvPr>
        </p:nvSpPr>
        <p:spPr>
          <a:xfrm>
            <a:off x="566738" y="1371600"/>
            <a:ext cx="8001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The Dakota Furniture company manufactures desk, tables, and chairs.  </a:t>
            </a:r>
            <a:endParaRPr/>
          </a:p>
          <a:p>
            <a:pPr indent="-436563" lvl="1" marL="908050" rtl="0" algn="l">
              <a:spcBef>
                <a:spcPts val="10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The manufacture of each type of furniture requires lumber and two types of skilled labor: finishing and carpentry. </a:t>
            </a:r>
            <a:endParaRPr/>
          </a:p>
          <a:p>
            <a:pPr indent="-436563" lvl="1" marL="908050" rtl="0" algn="l">
              <a:spcBef>
                <a:spcPts val="9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The amount of each resource needed to make each type of furniture is given in the table below.</a:t>
            </a:r>
            <a:endParaRPr/>
          </a:p>
          <a:p>
            <a:pPr indent="-317500" lvl="0" marL="469900" rtl="0" algn="l">
              <a:spcBef>
                <a:spcPts val="9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147" name="Google Shape;147;p13"/>
          <p:cNvGraphicFramePr/>
          <p:nvPr/>
        </p:nvGraphicFramePr>
        <p:xfrm>
          <a:off x="1066800" y="411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{3C5C6A8C-B2B0-4ABE-A3F2-41C8DA391FD2}</a:tableStyleId>
              </a:tblPr>
              <a:tblGrid>
                <a:gridCol w="2246325"/>
                <a:gridCol w="1547800"/>
                <a:gridCol w="1743075"/>
                <a:gridCol w="1549400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Resource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Table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Chair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Lumber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 board ft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 board ft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board ft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Finishing hours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 hours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hours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 hours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Carpentry hours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hours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 hours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 hours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Ex. 2 - continued</a:t>
            </a:r>
            <a:endParaRPr/>
          </a:p>
        </p:txBody>
      </p:sp>
      <p:sp>
        <p:nvSpPr>
          <p:cNvPr id="154" name="Google Shape;154;p14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At present, 48 board feet of lumber, 20 finishing hours, 8 carpentry hours are available.  A desk sells for $60, a table for $30, and a chair for $ 20.  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Dakota believes that demand for desks and chairs is unlimited, but at most 5 tables can be sold.  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Since the available resources have already been purchased, Dakota wants to maximize total revenue.</a:t>
            </a:r>
            <a:endParaRPr/>
          </a:p>
          <a:p>
            <a:pPr indent="-469900" lvl="0" marL="469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2: Solution</a:t>
            </a:r>
            <a:endParaRPr/>
          </a:p>
        </p:txBody>
      </p:sp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Define:  </a:t>
            </a:r>
            <a:endParaRPr/>
          </a:p>
          <a:p>
            <a:pPr indent="-436563" lvl="1" marL="908050" rtl="0" algn="l">
              <a:spcBef>
                <a:spcPts val="860"/>
              </a:spcBef>
              <a:spcAft>
                <a:spcPts val="0"/>
              </a:spcAft>
              <a:buSzPts val="1800"/>
              <a:buChar char="□"/>
            </a:pPr>
            <a:r>
              <a:rPr lang="en-US" sz="1800"/>
              <a:t>x1 = number of desks produced</a:t>
            </a:r>
            <a:endParaRPr/>
          </a:p>
          <a:p>
            <a:pPr indent="-436563" lvl="1" marL="908050" rtl="0" algn="l">
              <a:spcBef>
                <a:spcPts val="810"/>
              </a:spcBef>
              <a:spcAft>
                <a:spcPts val="0"/>
              </a:spcAft>
              <a:buSzPts val="1800"/>
              <a:buChar char="□"/>
            </a:pPr>
            <a:r>
              <a:rPr lang="en-US" sz="1800"/>
              <a:t>x2 = number of tables produced</a:t>
            </a:r>
            <a:endParaRPr i="1" sz="1800"/>
          </a:p>
          <a:p>
            <a:pPr indent="-436563" lvl="1" marL="908050" rtl="0" algn="l">
              <a:spcBef>
                <a:spcPts val="810"/>
              </a:spcBef>
              <a:spcAft>
                <a:spcPts val="0"/>
              </a:spcAft>
              <a:buSzPts val="1800"/>
              <a:buChar char="□"/>
            </a:pPr>
            <a:r>
              <a:rPr lang="en-US" sz="1800"/>
              <a:t>x3 = number of chairs produced</a:t>
            </a:r>
            <a:endParaRPr/>
          </a:p>
          <a:p>
            <a:pPr indent="-469900" lvl="0" marL="469900" rtl="0" algn="l">
              <a:spcBef>
                <a:spcPts val="85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The LP is:  </a:t>
            </a:r>
            <a:endParaRPr/>
          </a:p>
          <a:p>
            <a:pPr indent="-469900" lvl="0" marL="469900" rtl="0" algn="l">
              <a:spcBef>
                <a:spcPts val="9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/>
              <a:t>	max z = 60</a:t>
            </a:r>
            <a:r>
              <a:rPr i="1" lang="en-US" sz="2000"/>
              <a:t>x</a:t>
            </a:r>
            <a:r>
              <a:rPr baseline="-25000" lang="en-US" sz="2000"/>
              <a:t>1</a:t>
            </a:r>
            <a:r>
              <a:rPr lang="en-US" sz="2000"/>
              <a:t> + 30</a:t>
            </a:r>
            <a:r>
              <a:rPr i="1" lang="en-US" sz="2000"/>
              <a:t>x</a:t>
            </a:r>
            <a:r>
              <a:rPr baseline="-25000" lang="en-US" sz="2000"/>
              <a:t>2</a:t>
            </a:r>
            <a:r>
              <a:rPr lang="en-US" sz="2000"/>
              <a:t> + 20</a:t>
            </a:r>
            <a:r>
              <a:rPr i="1" lang="en-US" sz="2000"/>
              <a:t>x</a:t>
            </a:r>
            <a:r>
              <a:rPr baseline="-25000" lang="en-US" sz="2000"/>
              <a:t>3</a:t>
            </a:r>
            <a:endParaRPr/>
          </a:p>
          <a:p>
            <a:pPr indent="-469900" lvl="0" marL="469900" rtl="0" algn="l">
              <a:spcBef>
                <a:spcPts val="9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/>
              <a:t>	s.t.      8</a:t>
            </a:r>
            <a:r>
              <a:rPr i="1" lang="en-US" sz="2000"/>
              <a:t>x</a:t>
            </a:r>
            <a:r>
              <a:rPr baseline="-25000" lang="en-US" sz="2000"/>
              <a:t>1</a:t>
            </a:r>
            <a:r>
              <a:rPr lang="en-US" sz="2000"/>
              <a:t> +    6</a:t>
            </a:r>
            <a:r>
              <a:rPr i="1" lang="en-US" sz="2000"/>
              <a:t>x</a:t>
            </a:r>
            <a:r>
              <a:rPr baseline="-25000" lang="en-US" sz="2000"/>
              <a:t>2</a:t>
            </a:r>
            <a:r>
              <a:rPr lang="en-US" sz="2000"/>
              <a:t> +      </a:t>
            </a:r>
            <a:r>
              <a:rPr i="1" lang="en-US" sz="2000"/>
              <a:t>x</a:t>
            </a:r>
            <a:r>
              <a:rPr baseline="-25000" lang="en-US" sz="2000"/>
              <a:t>3</a:t>
            </a:r>
            <a:r>
              <a:rPr lang="en-US" sz="2000"/>
              <a:t> ≤ 48    </a:t>
            </a:r>
            <a:r>
              <a:rPr lang="en-US" sz="1600"/>
              <a:t>(lumber constraint)</a:t>
            </a:r>
            <a:endParaRPr/>
          </a:p>
          <a:p>
            <a:pPr indent="-469900" lvl="0" marL="469900" rtl="0" algn="l">
              <a:spcBef>
                <a:spcPts val="9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/>
              <a:t>		     4</a:t>
            </a:r>
            <a:r>
              <a:rPr i="1" lang="en-US" sz="2000"/>
              <a:t>x</a:t>
            </a:r>
            <a:r>
              <a:rPr baseline="-25000" lang="en-US" sz="2000"/>
              <a:t>1</a:t>
            </a:r>
            <a:r>
              <a:rPr lang="en-US" sz="2000"/>
              <a:t> +    2</a:t>
            </a:r>
            <a:r>
              <a:rPr i="1" lang="en-US" sz="2000"/>
              <a:t>x</a:t>
            </a:r>
            <a:r>
              <a:rPr baseline="-25000" lang="en-US" sz="2000"/>
              <a:t>2</a:t>
            </a:r>
            <a:r>
              <a:rPr lang="en-US" sz="2000"/>
              <a:t> + 1.5</a:t>
            </a:r>
            <a:r>
              <a:rPr i="1" lang="en-US" sz="2000"/>
              <a:t>x3</a:t>
            </a:r>
            <a:r>
              <a:rPr lang="en-US" sz="2000"/>
              <a:t> ≤ 20    </a:t>
            </a:r>
            <a:r>
              <a:rPr lang="en-US" sz="1600"/>
              <a:t>(finishing constraint)</a:t>
            </a:r>
            <a:endParaRPr/>
          </a:p>
          <a:p>
            <a:pPr indent="-469900" lvl="0" marL="469900" rtl="0" algn="l">
              <a:spcBef>
                <a:spcPts val="9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/>
              <a:t>		     2</a:t>
            </a:r>
            <a:r>
              <a:rPr i="1" lang="en-US" sz="2000"/>
              <a:t>x</a:t>
            </a:r>
            <a:r>
              <a:rPr baseline="-25000" lang="en-US" sz="2000"/>
              <a:t>1</a:t>
            </a:r>
            <a:r>
              <a:rPr lang="en-US" sz="2000"/>
              <a:t> + 1.5</a:t>
            </a:r>
            <a:r>
              <a:rPr i="1" lang="en-US" sz="2000"/>
              <a:t>x</a:t>
            </a:r>
            <a:r>
              <a:rPr baseline="-25000" lang="en-US" sz="2000"/>
              <a:t>2</a:t>
            </a:r>
            <a:r>
              <a:rPr lang="en-US" sz="2000"/>
              <a:t> +  0.5</a:t>
            </a:r>
            <a:r>
              <a:rPr i="1" lang="en-US" sz="2000"/>
              <a:t>x</a:t>
            </a:r>
            <a:r>
              <a:rPr baseline="-25000" lang="en-US" sz="2000"/>
              <a:t>3</a:t>
            </a:r>
            <a:r>
              <a:rPr lang="en-US" sz="2000"/>
              <a:t> ≤  8     </a:t>
            </a:r>
            <a:r>
              <a:rPr lang="en-US" sz="1600"/>
              <a:t>(carpentry constraint)</a:t>
            </a:r>
            <a:endParaRPr/>
          </a:p>
          <a:p>
            <a:pPr indent="-469900" lvl="0" marL="469900" rtl="0" algn="l">
              <a:spcBef>
                <a:spcPts val="9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/>
              <a:t>			       </a:t>
            </a:r>
            <a:r>
              <a:rPr i="1" lang="en-US" sz="2000"/>
              <a:t>x</a:t>
            </a:r>
            <a:r>
              <a:rPr baseline="-25000" lang="en-US" sz="2000"/>
              <a:t>2</a:t>
            </a:r>
            <a:r>
              <a:rPr lang="en-US" sz="2000"/>
              <a:t>	   	     ≤  5    </a:t>
            </a:r>
            <a:r>
              <a:rPr lang="en-US" sz="1600"/>
              <a:t>(table demand constraint)</a:t>
            </a:r>
            <a:endParaRPr/>
          </a:p>
          <a:p>
            <a:pPr indent="-469900" lvl="0" marL="469900" rtl="0" algn="l">
              <a:spcBef>
                <a:spcPts val="9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/>
              <a:t>	  	                       </a:t>
            </a:r>
            <a:r>
              <a:rPr i="1" lang="en-US" sz="2000"/>
              <a:t>x</a:t>
            </a:r>
            <a:r>
              <a:rPr baseline="-25000" lang="en-US" sz="2000"/>
              <a:t>1</a:t>
            </a:r>
            <a:r>
              <a:rPr lang="en-US" sz="2000"/>
              <a:t>, </a:t>
            </a:r>
            <a:r>
              <a:rPr i="1" lang="en-US" sz="2000"/>
              <a:t>x</a:t>
            </a:r>
            <a:r>
              <a:rPr baseline="-25000" lang="en-US" sz="2000"/>
              <a:t>2</a:t>
            </a:r>
            <a:r>
              <a:rPr lang="en-US" sz="2000"/>
              <a:t>, </a:t>
            </a:r>
            <a:r>
              <a:rPr i="1" lang="en-US" sz="2000"/>
              <a:t>x</a:t>
            </a:r>
            <a:r>
              <a:rPr baseline="-25000" lang="en-US" sz="2000"/>
              <a:t>3</a:t>
            </a:r>
            <a:r>
              <a:rPr lang="en-US" sz="2000"/>
              <a:t> ≥  0</a:t>
            </a:r>
            <a:endParaRPr/>
          </a:p>
          <a:p>
            <a:pPr indent="-342900" lvl="0" marL="469900" rtl="0" algn="l"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Ex. 2: Solution continued</a:t>
            </a:r>
            <a:endParaRPr/>
          </a:p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Begin the simplex algorithm by converting the constraints of the LP to the standard form.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Then convert the LP’s objective function to the row 0 format.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To put the constraints in standard form, simply add slack variables </a:t>
            </a:r>
            <a:r>
              <a:rPr i="1" lang="en-US"/>
              <a:t>s</a:t>
            </a:r>
            <a:r>
              <a:rPr baseline="-25000" lang="en-US"/>
              <a:t>1</a:t>
            </a:r>
            <a:r>
              <a:rPr lang="en-US"/>
              <a:t>, </a:t>
            </a:r>
            <a:r>
              <a:rPr i="1" lang="en-US"/>
              <a:t>s</a:t>
            </a:r>
            <a:r>
              <a:rPr baseline="-25000" lang="en-US"/>
              <a:t>2</a:t>
            </a:r>
            <a:r>
              <a:rPr lang="en-US"/>
              <a:t>, </a:t>
            </a:r>
            <a:r>
              <a:rPr i="1" lang="en-US"/>
              <a:t>s</a:t>
            </a:r>
            <a:r>
              <a:rPr baseline="-25000" lang="en-US"/>
              <a:t>3</a:t>
            </a:r>
            <a:r>
              <a:rPr lang="en-US"/>
              <a:t>, </a:t>
            </a:r>
            <a:r>
              <a:rPr i="1" lang="en-US"/>
              <a:t>s</a:t>
            </a:r>
            <a:r>
              <a:rPr baseline="-25000" lang="en-US"/>
              <a:t>4</a:t>
            </a:r>
            <a:r>
              <a:rPr lang="en-US"/>
              <a:t>, respectively to the four constraints.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Label the constraints row 1, row 2, row 3, row 4, and add the sign restrictions </a:t>
            </a:r>
            <a:r>
              <a:rPr i="1" lang="en-US"/>
              <a:t>s</a:t>
            </a:r>
            <a:r>
              <a:rPr lang="en-US"/>
              <a:t>i ≥ 0.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Ex. 2: Solution continued</a:t>
            </a:r>
            <a:endParaRPr/>
          </a:p>
        </p:txBody>
      </p:sp>
      <p:sp>
        <p:nvSpPr>
          <p:cNvPr id="175" name="Google Shape;175;p17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Putting rows 1-4 together in row 0 and the sign restrictions yields these equations and basic variables.</a:t>
            </a:r>
            <a:endParaRPr/>
          </a:p>
        </p:txBody>
      </p:sp>
      <p:graphicFrame>
        <p:nvGraphicFramePr>
          <p:cNvPr id="176" name="Google Shape;176;p17"/>
          <p:cNvGraphicFramePr/>
          <p:nvPr/>
        </p:nvGraphicFramePr>
        <p:xfrm>
          <a:off x="1447800" y="297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{3C5C6A8C-B2B0-4ABE-A3F2-41C8DA391FD2}</a:tableStyleId>
              </a:tblPr>
              <a:tblGrid>
                <a:gridCol w="752475"/>
                <a:gridCol w="3629025"/>
                <a:gridCol w="558800"/>
                <a:gridCol w="927100"/>
              </a:tblGrid>
              <a:tr h="71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Canonical Form 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Basic </a:t>
                      </a:r>
                      <a:r>
                        <a:rPr b="1" i="0" lang="en-US" sz="1400" u="sng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Row 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 – 60x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– 30x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– 20x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 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z = 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Row 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8x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   6x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     x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s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 48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s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48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Row 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4x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   2x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+ 1.5x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+ s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 20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s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20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Row 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2x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+ 1.5x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+ 0.5x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+ s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 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s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Row 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x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            + s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 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s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Ex. 2: Solution continued</a:t>
            </a:r>
            <a:endParaRPr/>
          </a:p>
        </p:txBody>
      </p:sp>
      <p:sp>
        <p:nvSpPr>
          <p:cNvPr id="183" name="Google Shape;183;p18"/>
          <p:cNvSpPr txBox="1"/>
          <p:nvPr>
            <p:ph idx="1" type="body"/>
          </p:nvPr>
        </p:nvSpPr>
        <p:spPr>
          <a:xfrm>
            <a:off x="566738" y="1524000"/>
            <a:ext cx="8196262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To perform the simplex algorithm, we need a basic (although not necessarily nonnegative) variable for row 0.  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Since z appears in row 0 with a coefficient of 1, and z does not appear in any other row, we use z as the basic variable.  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With this convention, the basic feasible solution for our initial canonical form has </a:t>
            </a:r>
            <a:endParaRPr/>
          </a:p>
          <a:p>
            <a:pPr indent="-395288" lvl="2" marL="1304925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SzPts val="1900"/>
              <a:buChar char="■"/>
            </a:pPr>
            <a:r>
              <a:rPr lang="en-US"/>
              <a:t>BV = {z, s</a:t>
            </a:r>
            <a:r>
              <a:rPr baseline="-25000" lang="en-US"/>
              <a:t>1</a:t>
            </a:r>
            <a:r>
              <a:rPr lang="en-US"/>
              <a:t>, s</a:t>
            </a:r>
            <a:r>
              <a:rPr baseline="-25000" lang="en-US"/>
              <a:t>2</a:t>
            </a:r>
            <a:r>
              <a:rPr lang="en-US"/>
              <a:t>, s</a:t>
            </a:r>
            <a:r>
              <a:rPr baseline="-25000" lang="en-US"/>
              <a:t>3</a:t>
            </a:r>
            <a:r>
              <a:rPr lang="en-US"/>
              <a:t>, s</a:t>
            </a:r>
            <a:r>
              <a:rPr baseline="-25000" lang="en-US"/>
              <a:t>4</a:t>
            </a:r>
            <a:r>
              <a:rPr lang="en-US"/>
              <a:t>} </a:t>
            </a:r>
            <a:endParaRPr/>
          </a:p>
          <a:p>
            <a:pPr indent="-395288" lvl="2" marL="1304925" rtl="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SzPts val="1900"/>
              <a:buChar char="■"/>
            </a:pPr>
            <a:r>
              <a:rPr lang="en-US"/>
              <a:t>NBV = {x</a:t>
            </a:r>
            <a:r>
              <a:rPr baseline="-25000" lang="en-US"/>
              <a:t>1</a:t>
            </a:r>
            <a:r>
              <a:rPr lang="en-US"/>
              <a:t>, x</a:t>
            </a:r>
            <a:r>
              <a:rPr baseline="-25000" lang="en-US"/>
              <a:t>2</a:t>
            </a:r>
            <a:r>
              <a:rPr lang="en-US"/>
              <a:t>, x</a:t>
            </a:r>
            <a:r>
              <a:rPr baseline="-25000" lang="en-US"/>
              <a:t>3</a:t>
            </a:r>
            <a:r>
              <a:rPr lang="en-US"/>
              <a:t>}.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875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For this initial bfs, z=0, s</a:t>
            </a:r>
            <a:r>
              <a:rPr baseline="-25000" lang="en-US"/>
              <a:t>1</a:t>
            </a:r>
            <a:r>
              <a:rPr lang="en-US"/>
              <a:t>=48, s</a:t>
            </a:r>
            <a:r>
              <a:rPr baseline="-25000" lang="en-US"/>
              <a:t>2</a:t>
            </a:r>
            <a:r>
              <a:rPr lang="en-US"/>
              <a:t>= 20, s</a:t>
            </a:r>
            <a:r>
              <a:rPr baseline="-25000" lang="en-US"/>
              <a:t>3</a:t>
            </a:r>
            <a:r>
              <a:rPr lang="en-US"/>
              <a:t>=8, s</a:t>
            </a:r>
            <a:r>
              <a:rPr baseline="-25000" lang="en-US"/>
              <a:t>4</a:t>
            </a:r>
            <a:r>
              <a:rPr lang="en-US"/>
              <a:t>=5, x</a:t>
            </a:r>
            <a:r>
              <a:rPr baseline="-25000" lang="en-US"/>
              <a:t>1</a:t>
            </a:r>
            <a:r>
              <a:rPr lang="en-US"/>
              <a:t>=x</a:t>
            </a:r>
            <a:r>
              <a:rPr baseline="-25000" lang="en-US"/>
              <a:t>2</a:t>
            </a:r>
            <a:r>
              <a:rPr lang="en-US"/>
              <a:t>=x</a:t>
            </a:r>
            <a:r>
              <a:rPr baseline="-25000" lang="en-US"/>
              <a:t>3</a:t>
            </a:r>
            <a:r>
              <a:rPr lang="en-US"/>
              <a:t>=0.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A slack variable can be used as a basic variable if the rhs of the constraint is nonnegative.</a:t>
            </a:r>
            <a:endParaRPr/>
          </a:p>
          <a:p>
            <a:pPr indent="-309563" lvl="1" marL="908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 txBox="1"/>
          <p:nvPr/>
        </p:nvSpPr>
        <p:spPr>
          <a:xfrm>
            <a:off x="762000" y="914400"/>
            <a:ext cx="723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Ex. 2: Solution continued</a:t>
            </a:r>
            <a:endParaRPr/>
          </a:p>
        </p:txBody>
      </p:sp>
      <p:sp>
        <p:nvSpPr>
          <p:cNvPr id="191" name="Google Shape;191;p19"/>
          <p:cNvSpPr txBox="1"/>
          <p:nvPr>
            <p:ph idx="1" type="body"/>
          </p:nvPr>
        </p:nvSpPr>
        <p:spPr>
          <a:xfrm>
            <a:off x="566738" y="1524000"/>
            <a:ext cx="827246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Once we have obtained a bfs, we need to determine whether it is optimal.  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To do this, we try to determine if there is any way z can be increased by increasing some nonbasic variable from its current value of zero while holding all other nonbasic variables at their current values of zero. </a:t>
            </a:r>
            <a:endParaRPr/>
          </a:p>
          <a:p>
            <a:pPr indent="-436563" lvl="1" marL="908050" rtl="0" algn="l">
              <a:spcBef>
                <a:spcPts val="10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Solving for </a:t>
            </a:r>
            <a:r>
              <a:rPr i="1" lang="en-US"/>
              <a:t>z</a:t>
            </a:r>
            <a:r>
              <a:rPr lang="en-US"/>
              <a:t> in row 0 yields: </a:t>
            </a:r>
            <a:r>
              <a:rPr i="1" lang="en-US"/>
              <a:t>Z</a:t>
            </a:r>
            <a:r>
              <a:rPr lang="en-US"/>
              <a:t> = 60</a:t>
            </a:r>
            <a:r>
              <a:rPr i="1" lang="en-US"/>
              <a:t>x</a:t>
            </a:r>
            <a:r>
              <a:rPr baseline="-25000" lang="en-US"/>
              <a:t>1</a:t>
            </a:r>
            <a:r>
              <a:rPr lang="en-US"/>
              <a:t> + 30</a:t>
            </a:r>
            <a:r>
              <a:rPr i="1" lang="en-US"/>
              <a:t>x</a:t>
            </a:r>
            <a:r>
              <a:rPr baseline="-25000" lang="en-US"/>
              <a:t>2</a:t>
            </a:r>
            <a:r>
              <a:rPr lang="en-US"/>
              <a:t> + 20</a:t>
            </a:r>
            <a:r>
              <a:rPr i="1" lang="en-US"/>
              <a:t>x</a:t>
            </a:r>
            <a:r>
              <a:rPr baseline="-25000" lang="en-US"/>
              <a:t>3</a:t>
            </a:r>
            <a:endParaRPr/>
          </a:p>
          <a:p>
            <a:pPr indent="-309563" lvl="1" marL="908050" rtl="0" algn="l"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4.1 How to Convert an LP to Standard Form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Before the simplex algorithm can be used to solve an LP, the LP must be converted into a problem where all the constraints are equations and all variables are nonnegative. 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An LP in this form is said to be in </a:t>
            </a:r>
            <a:r>
              <a:rPr b="1" lang="en-US"/>
              <a:t>standard form</a:t>
            </a:r>
            <a:r>
              <a:rPr lang="en-US"/>
              <a:t>. </a:t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Ex. 2: Solution continued</a:t>
            </a:r>
            <a:endParaRPr/>
          </a:p>
        </p:txBody>
      </p:sp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For each nonbasic variable, we can use this equation to determine if increasing a nonbasic variable will increase </a:t>
            </a:r>
            <a:r>
              <a:rPr i="1" lang="en-US"/>
              <a:t>z</a:t>
            </a:r>
            <a:r>
              <a:rPr lang="en-US"/>
              <a:t>.  </a:t>
            </a:r>
            <a:endParaRPr/>
          </a:p>
          <a:p>
            <a:pPr indent="-436563" lvl="1" marL="908050" rtl="0" algn="l">
              <a:spcBef>
                <a:spcPts val="10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Increasing any of the nonbasic variables will cause an increase in </a:t>
            </a:r>
            <a:r>
              <a:rPr i="1" lang="en-US"/>
              <a:t>z</a:t>
            </a:r>
            <a:r>
              <a:rPr lang="en-US"/>
              <a:t>.  </a:t>
            </a:r>
            <a:endParaRPr/>
          </a:p>
          <a:p>
            <a:pPr indent="-436563" lvl="1" marL="908050" rtl="0" algn="l">
              <a:spcBef>
                <a:spcPts val="9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However increasing </a:t>
            </a:r>
            <a:r>
              <a:rPr i="1" lang="en-US"/>
              <a:t>x</a:t>
            </a:r>
            <a:r>
              <a:rPr baseline="-25000" lang="en-US"/>
              <a:t>1</a:t>
            </a:r>
            <a:r>
              <a:rPr lang="en-US"/>
              <a:t> causes the greatest rate of increase in </a:t>
            </a:r>
            <a:r>
              <a:rPr i="1" lang="en-US"/>
              <a:t>z</a:t>
            </a:r>
            <a:r>
              <a:rPr lang="en-US"/>
              <a:t>.  If </a:t>
            </a:r>
            <a:r>
              <a:rPr i="1" lang="en-US"/>
              <a:t>x</a:t>
            </a:r>
            <a:r>
              <a:rPr baseline="-25000" lang="en-US"/>
              <a:t>1</a:t>
            </a:r>
            <a:r>
              <a:rPr lang="en-US"/>
              <a:t> increases from its current value of zero, it will have to become a basic variable.  </a:t>
            </a:r>
            <a:endParaRPr/>
          </a:p>
          <a:p>
            <a:pPr indent="-436563" lvl="1" marL="908050" rtl="0" algn="l">
              <a:spcBef>
                <a:spcPts val="9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For this reason, </a:t>
            </a:r>
            <a:r>
              <a:rPr i="1" lang="en-US"/>
              <a:t>x</a:t>
            </a:r>
            <a:r>
              <a:rPr baseline="-25000" lang="en-US"/>
              <a:t>1</a:t>
            </a:r>
            <a:r>
              <a:rPr lang="en-US"/>
              <a:t> is called the </a:t>
            </a:r>
            <a:r>
              <a:rPr b="1" lang="en-US"/>
              <a:t>entering variable</a:t>
            </a:r>
            <a:r>
              <a:rPr lang="en-US"/>
              <a:t>.  Observe </a:t>
            </a:r>
            <a:r>
              <a:rPr i="1" lang="en-US"/>
              <a:t>x</a:t>
            </a:r>
            <a:r>
              <a:rPr baseline="-25000" lang="en-US"/>
              <a:t>1</a:t>
            </a:r>
            <a:r>
              <a:rPr lang="en-US"/>
              <a:t> has the most negative coefficient in row 0.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Ex. 2: Solution continued</a:t>
            </a:r>
            <a:endParaRPr/>
          </a:p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Next choose the entering variable to be the nonbasic variable with the most negative coefficient in row 0.  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Goal is to make </a:t>
            </a:r>
            <a:r>
              <a:rPr i="1" lang="en-US"/>
              <a:t>x</a:t>
            </a:r>
            <a:r>
              <a:rPr baseline="-25000" lang="en-US"/>
              <a:t>1</a:t>
            </a:r>
            <a:r>
              <a:rPr lang="en-US"/>
              <a:t> as large as possible but as it increases, the current basic variables will change value.  Thus, increasing </a:t>
            </a:r>
            <a:r>
              <a:rPr i="1" lang="en-US"/>
              <a:t>x</a:t>
            </a:r>
            <a:r>
              <a:rPr baseline="-25000" lang="en-US"/>
              <a:t>1</a:t>
            </a:r>
            <a:r>
              <a:rPr lang="en-US"/>
              <a:t> may cause a basic variable to become negative. 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This means to keep all the basic variables nonnegative, the largest we can make </a:t>
            </a:r>
            <a:r>
              <a:rPr i="1" lang="en-US"/>
              <a:t>x</a:t>
            </a:r>
            <a:r>
              <a:rPr baseline="-25000" lang="en-US"/>
              <a:t>1</a:t>
            </a:r>
            <a:r>
              <a:rPr lang="en-US"/>
              <a:t> is min {6, 5, 4} = 4.</a:t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Ex. 2: Solution continued</a:t>
            </a:r>
            <a:endParaRPr/>
          </a:p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Rule for determining how large an entering variable can be.</a:t>
            </a:r>
            <a:endParaRPr/>
          </a:p>
          <a:p>
            <a:pPr indent="-436563" lvl="1" marL="908050" rtl="0" algn="l">
              <a:spcBef>
                <a:spcPts val="10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When entering a variable into the basis, compute the ratio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for every constraint in which the entering variable has a positive coefficient.  </a:t>
            </a:r>
            <a:endParaRPr/>
          </a:p>
          <a:p>
            <a:pPr indent="-395288" lvl="2" marL="1304925" rtl="0" algn="l">
              <a:spcBef>
                <a:spcPts val="880"/>
              </a:spcBef>
              <a:spcAft>
                <a:spcPts val="0"/>
              </a:spcAft>
              <a:buSzPts val="1900"/>
              <a:buChar char="■"/>
            </a:pPr>
            <a:r>
              <a:rPr lang="en-US"/>
              <a:t>The constraint with the smallest ratio is called the winner of the ratio test.</a:t>
            </a:r>
            <a:endParaRPr/>
          </a:p>
          <a:p>
            <a:pPr indent="-395288" lvl="2" marL="1304925" rtl="0" algn="l">
              <a:spcBef>
                <a:spcPts val="855"/>
              </a:spcBef>
              <a:spcAft>
                <a:spcPts val="0"/>
              </a:spcAft>
              <a:buSzPts val="1900"/>
              <a:buChar char="■"/>
            </a:pPr>
            <a:r>
              <a:rPr lang="en-US"/>
              <a:t>The smallest ratio is the largest value of the entering variable that will keep all the current basic variables nonnegative.</a:t>
            </a:r>
            <a:endParaRPr/>
          </a:p>
        </p:txBody>
      </p:sp>
      <p:pic>
        <p:nvPicPr>
          <p:cNvPr id="213" name="Google Shape;2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3124200"/>
            <a:ext cx="3052763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Ex. 2: Solution continued</a:t>
            </a:r>
            <a:endParaRPr/>
          </a:p>
        </p:txBody>
      </p:sp>
      <p:sp>
        <p:nvSpPr>
          <p:cNvPr id="220" name="Google Shape;220;p23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Always make the entering variable a basic variable in a row that wins the ratio test.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To make </a:t>
            </a:r>
            <a:r>
              <a:rPr i="1" lang="en-US"/>
              <a:t>x</a:t>
            </a:r>
            <a:r>
              <a:rPr baseline="-25000" lang="en-US"/>
              <a:t>1</a:t>
            </a:r>
            <a:r>
              <a:rPr lang="en-US"/>
              <a:t> a basic variable in row 3, we use elementary row operations (EROs) to make </a:t>
            </a:r>
            <a:r>
              <a:rPr i="1" lang="en-US"/>
              <a:t>x</a:t>
            </a:r>
            <a:r>
              <a:rPr baseline="-25000" lang="en-US"/>
              <a:t>1</a:t>
            </a:r>
            <a:r>
              <a:rPr lang="en-US"/>
              <a:t> have a coefficient of 1 in row 3 and a coefficient of 0 in all other rows.</a:t>
            </a:r>
            <a:endParaRPr/>
          </a:p>
          <a:p>
            <a:pPr indent="-436563" lvl="1" marL="908050" rtl="0" algn="l">
              <a:spcBef>
                <a:spcPts val="10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This procedure is called </a:t>
            </a:r>
            <a:r>
              <a:rPr b="1" lang="en-US"/>
              <a:t>pivoting</a:t>
            </a:r>
            <a:r>
              <a:rPr lang="en-US"/>
              <a:t> on row 3; and row 3 is called the </a:t>
            </a:r>
            <a:r>
              <a:rPr b="1" lang="en-US"/>
              <a:t>pivot row</a:t>
            </a:r>
            <a:r>
              <a:rPr lang="en-US"/>
              <a:t>.</a:t>
            </a:r>
            <a:endParaRPr/>
          </a:p>
          <a:p>
            <a:pPr indent="-436563" lvl="1" marL="908050" rtl="0" algn="l">
              <a:spcBef>
                <a:spcPts val="9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The final result is that </a:t>
            </a:r>
            <a:r>
              <a:rPr i="1" lang="en-US"/>
              <a:t>x</a:t>
            </a:r>
            <a:r>
              <a:rPr baseline="-25000" lang="en-US"/>
              <a:t>1</a:t>
            </a:r>
            <a:r>
              <a:rPr lang="en-US"/>
              <a:t> replaces </a:t>
            </a:r>
            <a:r>
              <a:rPr i="1" lang="en-US"/>
              <a:t>s</a:t>
            </a:r>
            <a:r>
              <a:rPr baseline="-25000" lang="en-US"/>
              <a:t>3</a:t>
            </a:r>
            <a:r>
              <a:rPr lang="en-US"/>
              <a:t> as the basic variable for row 3.  The term in the pivot row that involves the entering basic variable is called the </a:t>
            </a:r>
            <a:r>
              <a:rPr b="1" lang="en-US"/>
              <a:t>pivot term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Ex. 2: Solution continued</a:t>
            </a:r>
            <a:endParaRPr/>
          </a:p>
        </p:txBody>
      </p:sp>
      <p:sp>
        <p:nvSpPr>
          <p:cNvPr id="227" name="Google Shape;227;p24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The result is</a:t>
            </a:r>
            <a:endParaRPr/>
          </a:p>
          <a:p>
            <a:pPr indent="-317500" lvl="0" marL="46990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The procedure used to go from one bfs to a better adjacent bfs is called an </a:t>
            </a:r>
            <a:r>
              <a:rPr b="1" lang="en-US"/>
              <a:t>iteration</a:t>
            </a:r>
            <a:r>
              <a:rPr lang="en-US"/>
              <a:t> of the simplex algorithm.</a:t>
            </a:r>
            <a:endParaRPr/>
          </a:p>
        </p:txBody>
      </p:sp>
      <p:graphicFrame>
        <p:nvGraphicFramePr>
          <p:cNvPr id="228" name="Google Shape;228;p24"/>
          <p:cNvGraphicFramePr/>
          <p:nvPr/>
        </p:nvGraphicFramePr>
        <p:xfrm>
          <a:off x="1143000" y="2290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{3C5C6A8C-B2B0-4ABE-A3F2-41C8DA391FD2}</a:tableStyleId>
              </a:tblPr>
              <a:tblGrid>
                <a:gridCol w="916000"/>
                <a:gridCol w="4603750"/>
                <a:gridCol w="955675"/>
                <a:gridCol w="1177925"/>
              </a:tblGrid>
              <a:tr h="5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Canonical Form 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Basic </a:t>
                      </a:r>
                      <a:r>
                        <a:rPr b="1" i="0" lang="en-US" sz="1400" u="sng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Row 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        +    15x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    5x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                       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+ 30s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 240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z = 240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Row 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  -        x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s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-    4s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 16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s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16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Row 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-       x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+ 0.5 x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+ s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   2 s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 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s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Row 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x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+ 0.75x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+ 0.25x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+  0.5s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 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x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Row 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x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                    + s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 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s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Ex. 2: Solution continued </a:t>
            </a:r>
            <a:endParaRPr/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Attempt to determine if the current bfs is optimal.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Rearranging row 0 from Canonical Form 1, and solving for z yields</a:t>
            </a:r>
            <a:br>
              <a:rPr lang="en-US"/>
            </a:br>
            <a:r>
              <a:rPr lang="en-US"/>
              <a:t>		 </a:t>
            </a:r>
            <a:r>
              <a:rPr i="1" lang="en-US"/>
              <a:t>z</a:t>
            </a:r>
            <a:r>
              <a:rPr lang="en-US"/>
              <a:t> = 240 – 15</a:t>
            </a:r>
            <a:r>
              <a:rPr i="1" lang="en-US"/>
              <a:t>x</a:t>
            </a:r>
            <a:r>
              <a:rPr baseline="-25000" lang="en-US"/>
              <a:t>2</a:t>
            </a:r>
            <a:r>
              <a:rPr lang="en-US"/>
              <a:t> +5</a:t>
            </a:r>
            <a:r>
              <a:rPr i="1" lang="en-US"/>
              <a:t>x</a:t>
            </a:r>
            <a:r>
              <a:rPr baseline="-25000" lang="en-US"/>
              <a:t>3</a:t>
            </a:r>
            <a:r>
              <a:rPr lang="en-US"/>
              <a:t> -30</a:t>
            </a:r>
            <a:r>
              <a:rPr i="1" lang="en-US"/>
              <a:t>s</a:t>
            </a:r>
            <a:r>
              <a:rPr baseline="-25000" lang="en-US"/>
              <a:t>3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The current bfs is NOT optimal because increasing </a:t>
            </a:r>
            <a:r>
              <a:rPr i="1" lang="en-US"/>
              <a:t>x</a:t>
            </a:r>
            <a:r>
              <a:rPr baseline="-25000" lang="en-US"/>
              <a:t>3</a:t>
            </a:r>
            <a:r>
              <a:rPr lang="en-US"/>
              <a:t> to 1 (while holding the other nonbasic variable to zero) will increase the value of </a:t>
            </a:r>
            <a:r>
              <a:rPr i="1" lang="en-US"/>
              <a:t>z</a:t>
            </a:r>
            <a:r>
              <a:rPr lang="en-US"/>
              <a:t>.  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Making either </a:t>
            </a:r>
            <a:r>
              <a:rPr i="1" lang="en-US"/>
              <a:t>x</a:t>
            </a:r>
            <a:r>
              <a:rPr baseline="-25000" lang="en-US"/>
              <a:t>2</a:t>
            </a:r>
            <a:r>
              <a:rPr lang="en-US"/>
              <a:t> or </a:t>
            </a:r>
            <a:r>
              <a:rPr i="1" lang="en-US"/>
              <a:t>s</a:t>
            </a:r>
            <a:r>
              <a:rPr baseline="-25000" lang="en-US"/>
              <a:t>3</a:t>
            </a:r>
            <a:r>
              <a:rPr lang="en-US"/>
              <a:t> basic will cause the value of </a:t>
            </a:r>
            <a:r>
              <a:rPr i="1" lang="en-US"/>
              <a:t>z</a:t>
            </a:r>
            <a:r>
              <a:rPr lang="en-US"/>
              <a:t> to decrease.  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Ex. 2: Solution continued </a:t>
            </a:r>
            <a:endParaRPr/>
          </a:p>
        </p:txBody>
      </p:sp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566738" y="1524000"/>
            <a:ext cx="8001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Recall the rule for determining the entering variable is the row 0 coefficient with the greatest negative value.  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Since </a:t>
            </a:r>
            <a:r>
              <a:rPr i="1" lang="en-US"/>
              <a:t>x</a:t>
            </a:r>
            <a:r>
              <a:rPr baseline="-25000" lang="en-US"/>
              <a:t>3</a:t>
            </a:r>
            <a:r>
              <a:rPr lang="en-US"/>
              <a:t> is the </a:t>
            </a:r>
            <a:r>
              <a:rPr i="1" lang="en-US"/>
              <a:t>only </a:t>
            </a:r>
            <a:r>
              <a:rPr lang="en-US"/>
              <a:t>variable with a negative coefficient, </a:t>
            </a:r>
            <a:r>
              <a:rPr i="1" lang="en-US"/>
              <a:t>x</a:t>
            </a:r>
            <a:r>
              <a:rPr baseline="-25000" lang="en-US"/>
              <a:t>3</a:t>
            </a:r>
            <a:r>
              <a:rPr lang="en-US"/>
              <a:t> should be entered into the basis.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Performing the ratio test using </a:t>
            </a:r>
            <a:r>
              <a:rPr i="1" lang="en-US"/>
              <a:t>x</a:t>
            </a:r>
            <a:r>
              <a:rPr baseline="-25000" lang="en-US"/>
              <a:t>3</a:t>
            </a:r>
            <a:r>
              <a:rPr lang="en-US"/>
              <a:t> as the entering variable yields the following results (holding other NBVs to zero):</a:t>
            </a:r>
            <a:endParaRPr/>
          </a:p>
          <a:p>
            <a:pPr indent="-395288" lvl="2" marL="1304925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SzPts val="1900"/>
              <a:buChar char="■"/>
            </a:pPr>
            <a:r>
              <a:rPr lang="en-US"/>
              <a:t>From row 1, s1 ≥ 0 for all values of x3 since s1 = 16 + x3</a:t>
            </a:r>
            <a:endParaRPr/>
          </a:p>
          <a:p>
            <a:pPr indent="-395288" lvl="2" marL="1304925" rtl="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SzPts val="1900"/>
              <a:buChar char="■"/>
            </a:pPr>
            <a:r>
              <a:rPr lang="en-US"/>
              <a:t>From row 2, s2 ≥ 0 if x3 &gt; 4 / 0.5 = 8</a:t>
            </a:r>
            <a:endParaRPr/>
          </a:p>
          <a:p>
            <a:pPr indent="-395288" lvl="2" marL="1304925" rtl="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SzPts val="1900"/>
              <a:buChar char="■"/>
            </a:pPr>
            <a:r>
              <a:rPr lang="en-US"/>
              <a:t>From row 3, x1 ≥ 0 if x3 &gt;4 / 0.25 = 16</a:t>
            </a:r>
            <a:endParaRPr/>
          </a:p>
          <a:p>
            <a:pPr indent="-395288" lvl="2" marL="1304925" rtl="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SzPts val="1900"/>
              <a:buChar char="■"/>
            </a:pPr>
            <a:r>
              <a:rPr lang="en-US"/>
              <a:t>From row 4, s4 ≥ 0 for all values of x3 since s4 = 5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Ex. 2: Solution continued </a:t>
            </a:r>
            <a:endParaRPr/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This means to keep all the basic variables nonnegative, the largest we can make </a:t>
            </a:r>
            <a:r>
              <a:rPr i="1" lang="en-US"/>
              <a:t>x</a:t>
            </a:r>
            <a:r>
              <a:rPr baseline="-25000" lang="en-US"/>
              <a:t>1</a:t>
            </a:r>
            <a:r>
              <a:rPr lang="en-US"/>
              <a:t> is min {8,16} = 8.  So, row 2 becomes the pivot row.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The result of using EROs, to make </a:t>
            </a:r>
            <a:r>
              <a:rPr i="1" lang="en-US"/>
              <a:t>x</a:t>
            </a:r>
            <a:r>
              <a:rPr baseline="-25000" lang="en-US"/>
              <a:t>3</a:t>
            </a:r>
            <a:r>
              <a:rPr lang="en-US"/>
              <a:t> a basic variable in row 2.</a:t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50" name="Google Shape;250;p27"/>
          <p:cNvSpPr txBox="1"/>
          <p:nvPr/>
        </p:nvSpPr>
        <p:spPr>
          <a:xfrm>
            <a:off x="533400" y="2362200"/>
            <a:ext cx="7924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1" name="Google Shape;251;p27"/>
          <p:cNvGraphicFramePr/>
          <p:nvPr/>
        </p:nvGraphicFramePr>
        <p:xfrm>
          <a:off x="1447800" y="358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{3C5C6A8C-B2B0-4ABE-A3F2-41C8DA391FD2}</a:tableStyleId>
              </a:tblPr>
              <a:tblGrid>
                <a:gridCol w="782650"/>
                <a:gridCol w="4070350"/>
                <a:gridCol w="755650"/>
                <a:gridCol w="944550"/>
              </a:tblGrid>
              <a:tr h="5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Canonical Form 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Basic </a:t>
                      </a:r>
                      <a:r>
                        <a:rPr b="1" i="0" lang="en-US" sz="1400" u="sng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Row 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        +     5x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+ 10s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    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+ 10s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 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= 280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z = 280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Row 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-      2x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+ s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+ 2s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-   8s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= 24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s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24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Row 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-     2x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  x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+ 2s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-   4s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= 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x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Row 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x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+ 1.25x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- 0.5 s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    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 1.5s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= 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x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Row 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x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                      + s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= 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s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Ex. 2: Solution continued </a:t>
            </a:r>
            <a:endParaRPr/>
          </a:p>
        </p:txBody>
      </p:sp>
      <p:sp>
        <p:nvSpPr>
          <p:cNvPr id="258" name="Google Shape;258;p28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In Canonical Form 2</a:t>
            </a:r>
            <a:endParaRPr/>
          </a:p>
          <a:p>
            <a:pPr indent="-436563" lvl="1" marL="908050" rtl="0" algn="l">
              <a:spcBef>
                <a:spcPts val="1000"/>
              </a:spcBef>
              <a:spcAft>
                <a:spcPts val="0"/>
              </a:spcAft>
              <a:buSzPts val="2000"/>
              <a:buChar char="□"/>
            </a:pPr>
            <a:r>
              <a:rPr b="1" lang="en-US"/>
              <a:t>BV = {</a:t>
            </a:r>
            <a:r>
              <a:rPr b="1" i="1" lang="en-US"/>
              <a:t>z</a:t>
            </a:r>
            <a:r>
              <a:rPr b="1" lang="en-US"/>
              <a:t>, </a:t>
            </a:r>
            <a:r>
              <a:rPr b="1" i="1" lang="en-US"/>
              <a:t>s</a:t>
            </a:r>
            <a:r>
              <a:rPr b="1" baseline="-25000" lang="en-US"/>
              <a:t>1</a:t>
            </a:r>
            <a:r>
              <a:rPr b="1" lang="en-US"/>
              <a:t>, </a:t>
            </a:r>
            <a:r>
              <a:rPr b="1" i="1" lang="en-US"/>
              <a:t>x</a:t>
            </a:r>
            <a:r>
              <a:rPr b="1" baseline="-25000" lang="en-US"/>
              <a:t>3</a:t>
            </a:r>
            <a:r>
              <a:rPr b="1" lang="en-US"/>
              <a:t>, </a:t>
            </a:r>
            <a:r>
              <a:rPr b="1" i="1" lang="en-US"/>
              <a:t>x</a:t>
            </a:r>
            <a:r>
              <a:rPr b="1" baseline="-25000" lang="en-US"/>
              <a:t>1</a:t>
            </a:r>
            <a:r>
              <a:rPr b="1" lang="en-US"/>
              <a:t>, </a:t>
            </a:r>
            <a:r>
              <a:rPr b="1" i="1" lang="en-US"/>
              <a:t>s</a:t>
            </a:r>
            <a:r>
              <a:rPr b="1" baseline="-25000" lang="en-US"/>
              <a:t>4</a:t>
            </a:r>
            <a:r>
              <a:rPr b="1" lang="en-US"/>
              <a:t>}</a:t>
            </a:r>
            <a:endParaRPr/>
          </a:p>
          <a:p>
            <a:pPr indent="-436563" lvl="1" marL="908050" rtl="0" algn="l">
              <a:spcBef>
                <a:spcPts val="900"/>
              </a:spcBef>
              <a:spcAft>
                <a:spcPts val="0"/>
              </a:spcAft>
              <a:buSzPts val="2000"/>
              <a:buChar char="□"/>
            </a:pPr>
            <a:r>
              <a:rPr b="1" lang="en-US"/>
              <a:t>NBV = {</a:t>
            </a:r>
            <a:r>
              <a:rPr b="1" i="1" lang="en-US"/>
              <a:t>s</a:t>
            </a:r>
            <a:r>
              <a:rPr b="1" baseline="-25000" lang="en-US"/>
              <a:t>3</a:t>
            </a:r>
            <a:r>
              <a:rPr b="1" lang="en-US"/>
              <a:t>, </a:t>
            </a:r>
            <a:r>
              <a:rPr b="1" i="1" lang="en-US"/>
              <a:t>s</a:t>
            </a:r>
            <a:r>
              <a:rPr b="1" baseline="-25000" lang="en-US"/>
              <a:t>2</a:t>
            </a:r>
            <a:r>
              <a:rPr b="1" lang="en-US"/>
              <a:t>, </a:t>
            </a:r>
            <a:r>
              <a:rPr b="1" i="1" lang="en-US"/>
              <a:t>x</a:t>
            </a:r>
            <a:r>
              <a:rPr b="1" baseline="-25000" lang="en-US"/>
              <a:t>2</a:t>
            </a:r>
            <a:r>
              <a:rPr b="1" lang="en-US"/>
              <a:t> }</a:t>
            </a:r>
            <a:endParaRPr/>
          </a:p>
          <a:p>
            <a:pPr indent="-436563" lvl="1" marL="908050" rtl="0" algn="l">
              <a:spcBef>
                <a:spcPts val="9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Yielding the bfs </a:t>
            </a:r>
            <a:r>
              <a:rPr i="1" lang="en-US"/>
              <a:t>z</a:t>
            </a:r>
            <a:r>
              <a:rPr lang="en-US"/>
              <a:t> = 280, </a:t>
            </a:r>
            <a:r>
              <a:rPr i="1" lang="en-US"/>
              <a:t>s</a:t>
            </a:r>
            <a:r>
              <a:rPr baseline="-25000" lang="en-US"/>
              <a:t>1</a:t>
            </a:r>
            <a:r>
              <a:rPr lang="en-US"/>
              <a:t>=24, </a:t>
            </a:r>
            <a:r>
              <a:rPr i="1" lang="en-US"/>
              <a:t>x</a:t>
            </a:r>
            <a:r>
              <a:rPr baseline="-25000" lang="en-US"/>
              <a:t>3</a:t>
            </a:r>
            <a:r>
              <a:rPr lang="en-US"/>
              <a:t>=8, </a:t>
            </a:r>
            <a:r>
              <a:rPr i="1" lang="en-US"/>
              <a:t>x</a:t>
            </a:r>
            <a:r>
              <a:rPr baseline="-25000" lang="en-US"/>
              <a:t>1</a:t>
            </a:r>
            <a:r>
              <a:rPr lang="en-US"/>
              <a:t>=2, </a:t>
            </a:r>
            <a:r>
              <a:rPr i="1" lang="en-US"/>
              <a:t>s</a:t>
            </a:r>
            <a:r>
              <a:rPr baseline="-25000" lang="en-US"/>
              <a:t>4</a:t>
            </a:r>
            <a:r>
              <a:rPr lang="en-US"/>
              <a:t>=5, </a:t>
            </a:r>
            <a:r>
              <a:rPr i="1" lang="en-US"/>
              <a:t>s</a:t>
            </a:r>
            <a:r>
              <a:rPr baseline="-25000" lang="en-US"/>
              <a:t>2</a:t>
            </a:r>
            <a:r>
              <a:rPr lang="en-US"/>
              <a:t>=</a:t>
            </a:r>
            <a:r>
              <a:rPr i="1" lang="en-US"/>
              <a:t>s</a:t>
            </a:r>
            <a:r>
              <a:rPr baseline="-25000" lang="en-US"/>
              <a:t>3</a:t>
            </a:r>
            <a:r>
              <a:rPr lang="en-US"/>
              <a:t>=</a:t>
            </a:r>
            <a:r>
              <a:rPr i="1" lang="en-US"/>
              <a:t>x</a:t>
            </a:r>
            <a:r>
              <a:rPr baseline="-25000" lang="en-US"/>
              <a:t>2</a:t>
            </a:r>
            <a:r>
              <a:rPr lang="en-US"/>
              <a:t>=0</a:t>
            </a:r>
            <a:endParaRPr/>
          </a:p>
          <a:p>
            <a:pPr indent="-469900" lvl="0" marL="469900" rtl="0" algn="l">
              <a:spcBef>
                <a:spcPts val="9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Solving for </a:t>
            </a:r>
            <a:r>
              <a:rPr i="1" lang="en-US"/>
              <a:t>z</a:t>
            </a:r>
            <a:r>
              <a:rPr lang="en-US"/>
              <a:t> in row 0 yields</a:t>
            </a:r>
            <a:br>
              <a:rPr lang="en-US"/>
            </a:br>
            <a:r>
              <a:rPr lang="en-US"/>
              <a:t>	</a:t>
            </a:r>
            <a:r>
              <a:rPr i="1" lang="en-US"/>
              <a:t>z</a:t>
            </a:r>
            <a:r>
              <a:rPr lang="en-US"/>
              <a:t> = 280 - 5</a:t>
            </a:r>
            <a:r>
              <a:rPr i="1" lang="en-US"/>
              <a:t>x</a:t>
            </a:r>
            <a:r>
              <a:rPr baseline="-25000" lang="en-US"/>
              <a:t>2</a:t>
            </a:r>
            <a:r>
              <a:rPr lang="en-US"/>
              <a:t> - 10</a:t>
            </a:r>
            <a:r>
              <a:rPr i="1" lang="en-US"/>
              <a:t>s</a:t>
            </a:r>
            <a:r>
              <a:rPr baseline="-25000" lang="en-US"/>
              <a:t>2</a:t>
            </a:r>
            <a:r>
              <a:rPr lang="en-US"/>
              <a:t> -10</a:t>
            </a:r>
            <a:r>
              <a:rPr i="1" lang="en-US"/>
              <a:t>s</a:t>
            </a:r>
            <a:r>
              <a:rPr baseline="-25000" lang="en-US"/>
              <a:t>3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We can see that increasing </a:t>
            </a:r>
            <a:r>
              <a:rPr i="1" lang="en-US"/>
              <a:t>x</a:t>
            </a:r>
            <a:r>
              <a:rPr baseline="-25000" lang="en-US"/>
              <a:t>2</a:t>
            </a:r>
            <a:r>
              <a:rPr lang="en-US"/>
              <a:t>, </a:t>
            </a:r>
            <a:r>
              <a:rPr i="1" lang="en-US"/>
              <a:t>s</a:t>
            </a:r>
            <a:r>
              <a:rPr baseline="-25000" lang="en-US"/>
              <a:t>2</a:t>
            </a:r>
            <a:r>
              <a:rPr lang="en-US"/>
              <a:t>, or </a:t>
            </a:r>
            <a:r>
              <a:rPr i="1" lang="en-US"/>
              <a:t>s</a:t>
            </a:r>
            <a:r>
              <a:rPr baseline="-25000" lang="en-US"/>
              <a:t>3</a:t>
            </a:r>
            <a:r>
              <a:rPr lang="en-US"/>
              <a:t> (while holding the other NBVs to zero) will not cause the value of </a:t>
            </a:r>
            <a:r>
              <a:rPr i="1" lang="en-US"/>
              <a:t>z</a:t>
            </a:r>
            <a:r>
              <a:rPr lang="en-US"/>
              <a:t> to increase.  </a:t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Ex. 2: Solution continued </a:t>
            </a:r>
            <a:endParaRPr/>
          </a:p>
        </p:txBody>
      </p:sp>
      <p:sp>
        <p:nvSpPr>
          <p:cNvPr id="265" name="Google Shape;265;p29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The solution at the end of iteration 2 is therefore optimal.  The following rule can be applied to determine whether a canonical form’s bfs is optimal.</a:t>
            </a:r>
            <a:endParaRPr/>
          </a:p>
          <a:p>
            <a:pPr indent="-436563" lvl="1" marL="908050" rtl="0" algn="l">
              <a:spcBef>
                <a:spcPts val="10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A canonical form is optimal (for a max problem) if each nonbasic variable has a nonnegative coefficient in the canonical form’s row 0.</a:t>
            </a:r>
            <a:endParaRPr/>
          </a:p>
          <a:p>
            <a:pPr indent="-317500" lvl="0" marL="469900" rtl="0" algn="l">
              <a:spcBef>
                <a:spcPts val="9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66" name="Google Shape;266;p29"/>
          <p:cNvSpPr txBox="1"/>
          <p:nvPr/>
        </p:nvSpPr>
        <p:spPr>
          <a:xfrm>
            <a:off x="533400" y="1371600"/>
            <a:ext cx="3581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4343400" y="1371600"/>
            <a:ext cx="3429000" cy="29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9"/>
          <p:cNvSpPr txBox="1"/>
          <p:nvPr/>
        </p:nvSpPr>
        <p:spPr>
          <a:xfrm>
            <a:off x="685800" y="2286000"/>
            <a:ext cx="7620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1: Leather Limited</a:t>
            </a:r>
            <a:endParaRPr/>
          </a:p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Leather Limited manufactures two types of leather belts: the deluxe model and the regular model.  </a:t>
            </a:r>
            <a:endParaRPr/>
          </a:p>
          <a:p>
            <a:pPr indent="-436563" lvl="1" marL="908050" rtl="0" algn="l">
              <a:spcBef>
                <a:spcPts val="10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Each type requires 1 square yard of leather.  </a:t>
            </a:r>
            <a:endParaRPr/>
          </a:p>
          <a:p>
            <a:pPr indent="-436563" lvl="1" marL="908050" rtl="0" algn="l">
              <a:spcBef>
                <a:spcPts val="9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A regular belt requires 1 hour of skilled labor and a deluxe belt requires 2 hours of skilled labor.  </a:t>
            </a:r>
            <a:endParaRPr/>
          </a:p>
          <a:p>
            <a:pPr indent="-436563" lvl="1" marL="908050" rtl="0" algn="l">
              <a:spcBef>
                <a:spcPts val="9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Each week, 40 square yards of leather and 60 hours of skilled labor are available.  </a:t>
            </a:r>
            <a:endParaRPr/>
          </a:p>
          <a:p>
            <a:pPr indent="-436563" lvl="1" marL="908050" rtl="0" algn="l">
              <a:spcBef>
                <a:spcPts val="9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Each regular belt contributes $3 profit and each deluxe belt $4.  </a:t>
            </a:r>
            <a:endParaRPr/>
          </a:p>
          <a:p>
            <a:pPr indent="-469900" lvl="0" marL="469900" rtl="0" algn="l">
              <a:spcBef>
                <a:spcPts val="9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Write an LP to maximize profit.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4.6 Using the Simplex Algorithm to solve Minimization Problems</a:t>
            </a:r>
            <a:endParaRPr/>
          </a:p>
        </p:txBody>
      </p:sp>
      <p:sp>
        <p:nvSpPr>
          <p:cNvPr id="275" name="Google Shape;275;p30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Two different ways the simplex method can be used to solve minimization problems.  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Method 1 - Consider this LP</a:t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The optimal solution is the point (</a:t>
            </a:r>
            <a:r>
              <a:rPr i="1" lang="en-US"/>
              <a:t>x</a:t>
            </a:r>
            <a:r>
              <a:rPr baseline="-25000" lang="en-US"/>
              <a:t>1</a:t>
            </a:r>
            <a:r>
              <a:rPr lang="en-US"/>
              <a:t>,</a:t>
            </a:r>
            <a:r>
              <a:rPr i="1" lang="en-US"/>
              <a:t>x</a:t>
            </a:r>
            <a:r>
              <a:rPr baseline="-25000" lang="en-US"/>
              <a:t>2</a:t>
            </a:r>
            <a:r>
              <a:rPr lang="en-US"/>
              <a:t>) that makes </a:t>
            </a:r>
            <a:r>
              <a:rPr i="1" lang="en-US"/>
              <a:t>z</a:t>
            </a:r>
            <a:r>
              <a:rPr lang="en-US"/>
              <a:t> = 2</a:t>
            </a:r>
            <a:r>
              <a:rPr i="1" lang="en-US"/>
              <a:t>x</a:t>
            </a:r>
            <a:r>
              <a:rPr baseline="-25000" lang="en-US"/>
              <a:t>1</a:t>
            </a:r>
            <a:r>
              <a:rPr lang="en-US"/>
              <a:t> – 3</a:t>
            </a:r>
            <a:r>
              <a:rPr i="1" lang="en-US"/>
              <a:t>x</a:t>
            </a:r>
            <a:r>
              <a:rPr baseline="-25000" lang="en-US"/>
              <a:t>2</a:t>
            </a:r>
            <a:r>
              <a:rPr lang="en-US"/>
              <a:t> the smallest.  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Equivalently, this point makes </a:t>
            </a:r>
            <a:r>
              <a:rPr i="1" lang="en-US"/>
              <a:t>max</a:t>
            </a:r>
            <a:r>
              <a:rPr lang="en-US"/>
              <a:t> -z = - 2</a:t>
            </a:r>
            <a:r>
              <a:rPr i="1" lang="en-US"/>
              <a:t>x</a:t>
            </a:r>
            <a:r>
              <a:rPr baseline="-25000" lang="en-US"/>
              <a:t>1</a:t>
            </a:r>
            <a:r>
              <a:rPr lang="en-US"/>
              <a:t> + 3</a:t>
            </a:r>
            <a:r>
              <a:rPr i="1" lang="en-US"/>
              <a:t>x</a:t>
            </a:r>
            <a:r>
              <a:rPr baseline="-25000" lang="en-US"/>
              <a:t>2</a:t>
            </a:r>
            <a:r>
              <a:rPr lang="en-US"/>
              <a:t> the largest.  </a:t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76" name="Google Shape;276;p30"/>
          <p:cNvSpPr txBox="1"/>
          <p:nvPr/>
        </p:nvSpPr>
        <p:spPr>
          <a:xfrm>
            <a:off x="3048000" y="2803525"/>
            <a:ext cx="3276600" cy="176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 z = 2x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3x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s.t. 	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≤ 4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≤ 6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≥ 0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83" name="Google Shape;283;p31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This means we can find the optimal solution to the LP by solving this modified LP.</a:t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In solving this modified LP, use –</a:t>
            </a:r>
            <a:r>
              <a:rPr i="1" lang="en-US"/>
              <a:t>z</a:t>
            </a:r>
            <a:r>
              <a:rPr lang="en-US"/>
              <a:t> as the basic variable in row 0.  After adding slack variables, </a:t>
            </a:r>
            <a:r>
              <a:rPr i="1" lang="en-US"/>
              <a:t>s</a:t>
            </a:r>
            <a:r>
              <a:rPr baseline="-25000" lang="en-US"/>
              <a:t>1</a:t>
            </a:r>
            <a:r>
              <a:rPr lang="en-US"/>
              <a:t> and </a:t>
            </a:r>
            <a:r>
              <a:rPr i="1" lang="en-US"/>
              <a:t>s</a:t>
            </a:r>
            <a:r>
              <a:rPr baseline="-25000" lang="en-US"/>
              <a:t>2</a:t>
            </a:r>
            <a:r>
              <a:rPr lang="en-US"/>
              <a:t> to the constraints the initial tableau s obtained.</a:t>
            </a:r>
            <a:endParaRPr/>
          </a:p>
        </p:txBody>
      </p:sp>
      <p:sp>
        <p:nvSpPr>
          <p:cNvPr id="284" name="Google Shape;284;p31"/>
          <p:cNvSpPr txBox="1"/>
          <p:nvPr/>
        </p:nvSpPr>
        <p:spPr>
          <a:xfrm>
            <a:off x="3048000" y="2286000"/>
            <a:ext cx="2438400" cy="176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-z = -2x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+ 3x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s.t. 	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≤ 4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≤ 6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≥ 0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91" name="Google Shape;291;p32"/>
          <p:cNvSpPr txBox="1"/>
          <p:nvPr>
            <p:ph idx="1" type="body"/>
          </p:nvPr>
        </p:nvSpPr>
        <p:spPr>
          <a:xfrm>
            <a:off x="566738" y="3810000"/>
            <a:ext cx="8001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The optimal solution (to the max problem) is -</a:t>
            </a:r>
            <a:r>
              <a:rPr i="1" lang="en-US"/>
              <a:t>z</a:t>
            </a:r>
            <a:r>
              <a:rPr lang="en-US"/>
              <a:t> = 12, </a:t>
            </a:r>
            <a:r>
              <a:rPr i="1" lang="en-US"/>
              <a:t>x</a:t>
            </a:r>
            <a:r>
              <a:rPr baseline="-25000" lang="en-US"/>
              <a:t>2</a:t>
            </a:r>
            <a:r>
              <a:rPr lang="en-US"/>
              <a:t>=4, </a:t>
            </a:r>
            <a:r>
              <a:rPr i="1" lang="en-US"/>
              <a:t>s</a:t>
            </a:r>
            <a:r>
              <a:rPr baseline="-25000" lang="en-US"/>
              <a:t>2</a:t>
            </a:r>
            <a:r>
              <a:rPr lang="en-US"/>
              <a:t>=10, </a:t>
            </a:r>
            <a:r>
              <a:rPr i="1" lang="en-US"/>
              <a:t>x</a:t>
            </a:r>
            <a:r>
              <a:rPr baseline="-25000" lang="en-US"/>
              <a:t>1</a:t>
            </a:r>
            <a:r>
              <a:rPr lang="en-US"/>
              <a:t>=</a:t>
            </a:r>
            <a:r>
              <a:rPr i="1" lang="en-US"/>
              <a:t>s</a:t>
            </a:r>
            <a:r>
              <a:rPr baseline="-25000" lang="en-US"/>
              <a:t>1</a:t>
            </a:r>
            <a:r>
              <a:rPr lang="en-US"/>
              <a:t>=0.  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Then the optimal solution to the min problem is </a:t>
            </a:r>
            <a:r>
              <a:rPr i="1" lang="en-US"/>
              <a:t>z</a:t>
            </a:r>
            <a:r>
              <a:rPr lang="en-US"/>
              <a:t> = -12, </a:t>
            </a:r>
            <a:r>
              <a:rPr i="1" lang="en-US"/>
              <a:t>x</a:t>
            </a:r>
            <a:r>
              <a:rPr baseline="-25000" lang="en-US"/>
              <a:t>2</a:t>
            </a:r>
            <a:r>
              <a:rPr lang="en-US"/>
              <a:t>=4, </a:t>
            </a:r>
            <a:r>
              <a:rPr i="1" lang="en-US"/>
              <a:t>s</a:t>
            </a:r>
            <a:r>
              <a:rPr baseline="-25000" lang="en-US"/>
              <a:t>2</a:t>
            </a:r>
            <a:r>
              <a:rPr lang="en-US"/>
              <a:t> = 10, </a:t>
            </a:r>
            <a:r>
              <a:rPr i="1" lang="en-US"/>
              <a:t>x</a:t>
            </a:r>
            <a:r>
              <a:rPr baseline="-25000" lang="en-US"/>
              <a:t>1</a:t>
            </a:r>
            <a:r>
              <a:rPr lang="en-US"/>
              <a:t>=</a:t>
            </a:r>
            <a:r>
              <a:rPr i="1" lang="en-US"/>
              <a:t>s</a:t>
            </a:r>
            <a:r>
              <a:rPr baseline="-25000" lang="en-US"/>
              <a:t>1</a:t>
            </a:r>
            <a:r>
              <a:rPr lang="en-US"/>
              <a:t>=0.  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The min LP objective function confirms this: </a:t>
            </a:r>
            <a:r>
              <a:rPr i="1" lang="en-US"/>
              <a:t>z</a:t>
            </a:r>
            <a:r>
              <a:rPr lang="en-US"/>
              <a:t> =2</a:t>
            </a:r>
            <a:r>
              <a:rPr i="1" lang="en-US"/>
              <a:t>x</a:t>
            </a:r>
            <a:r>
              <a:rPr baseline="-25000" lang="en-US"/>
              <a:t>1</a:t>
            </a:r>
            <a:r>
              <a:rPr lang="en-US"/>
              <a:t>-3</a:t>
            </a:r>
            <a:r>
              <a:rPr i="1" lang="en-US"/>
              <a:t>x</a:t>
            </a:r>
            <a:r>
              <a:rPr baseline="-25000" lang="en-US"/>
              <a:t>2</a:t>
            </a:r>
            <a:r>
              <a:rPr lang="en-US"/>
              <a:t>=2(0)–3(4)= -12.</a:t>
            </a:r>
            <a:endParaRPr/>
          </a:p>
          <a:p>
            <a:pPr indent="-317500" lvl="0" marL="46990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292" name="Google Shape;292;p32"/>
          <p:cNvGraphicFramePr/>
          <p:nvPr/>
        </p:nvGraphicFramePr>
        <p:xfrm>
          <a:off x="2209800" y="1447800"/>
          <a:ext cx="4264025" cy="2192338"/>
        </p:xfrm>
        <a:graphic>
          <a:graphicData uri="http://schemas.openxmlformats.org/presentationml/2006/ole">
            <mc:AlternateContent>
              <mc:Choice Requires="v">
                <p:oleObj r:id="rId4" imgH="2192338" imgW="4264025" progId="Excel.Sheet.8" spid="_x0000_s1">
                  <p:embed/>
                </p:oleObj>
              </mc:Choice>
              <mc:Fallback>
                <p:oleObj r:id="rId5" imgH="2192338" imgW="4264025" progId="Excel.Sheet.8">
                  <p:embed/>
                  <p:pic>
                    <p:nvPicPr>
                      <p:cNvPr id="292" name="Google Shape;292;p3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209800" y="1447800"/>
                        <a:ext cx="4264025" cy="219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99" name="Google Shape;299;p33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In summary, multiply the objective function for the min problem by -1  and solve the problem as a maximization problem with the objective function –z.  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The optimal solution to the max problem will give you the optimal solution for to the min problem.  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Remember that (optimal z-value for the min problem) = - (optimal z-value for the max problem).</a:t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06" name="Google Shape;306;p34"/>
          <p:cNvSpPr txBox="1"/>
          <p:nvPr>
            <p:ph idx="1" type="body"/>
          </p:nvPr>
        </p:nvSpPr>
        <p:spPr>
          <a:xfrm>
            <a:off x="566738" y="1524000"/>
            <a:ext cx="8001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Method 2 - A simple modification of the simplex algorithm can be used to solve min problems directly.  </a:t>
            </a:r>
            <a:endParaRPr/>
          </a:p>
          <a:p>
            <a:pPr indent="-436563" lvl="1" marL="908050" rtl="0" algn="l">
              <a:spcBef>
                <a:spcPts val="10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Modify step 3 of the simplex algorithm</a:t>
            </a:r>
            <a:endParaRPr/>
          </a:p>
          <a:p>
            <a:pPr indent="-395288" lvl="2" marL="1304925" rtl="0" algn="l">
              <a:spcBef>
                <a:spcPts val="880"/>
              </a:spcBef>
              <a:spcAft>
                <a:spcPts val="0"/>
              </a:spcAft>
              <a:buSzPts val="1900"/>
              <a:buChar char="■"/>
            </a:pPr>
            <a:r>
              <a:rPr lang="en-US"/>
              <a:t>If all nonbasic variables (NBV) in row 0 have nonpositive coefficients, the current bfs is optimal.  </a:t>
            </a:r>
            <a:endParaRPr/>
          </a:p>
          <a:p>
            <a:pPr indent="-395288" lvl="2" marL="1304925" rtl="0" algn="l">
              <a:spcBef>
                <a:spcPts val="855"/>
              </a:spcBef>
              <a:spcAft>
                <a:spcPts val="0"/>
              </a:spcAft>
              <a:buSzPts val="1900"/>
              <a:buChar char="■"/>
            </a:pPr>
            <a:r>
              <a:rPr lang="en-US"/>
              <a:t>If any nonbasic variable has a positive coefficient, choose the variable with the “most positive” coefficient in row 0 as the entering variable.  </a:t>
            </a:r>
            <a:endParaRPr/>
          </a:p>
          <a:p>
            <a:pPr indent="-469900" lvl="0" marL="469900" rtl="0" algn="l">
              <a:spcBef>
                <a:spcPts val="955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This modification of the simplex algorithm works because increasing a nonbasic variable (NBV) with a positive coefficient in row 0 will decrease z.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5"/>
          <p:cNvSpPr txBox="1"/>
          <p:nvPr/>
        </p:nvSpPr>
        <p:spPr>
          <a:xfrm>
            <a:off x="3124200" y="1371600"/>
            <a:ext cx="2438400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 z = 2x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- 3x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s.t. 	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≤ 4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≤ 6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≥ 0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4.7 Alternate Optimal Solutions</a:t>
            </a:r>
            <a:endParaRPr/>
          </a:p>
        </p:txBody>
      </p:sp>
      <p:sp>
        <p:nvSpPr>
          <p:cNvPr id="319" name="Google Shape;319;p36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For some LPs, more than one extreme point is optimal.  If an LP has more than one optimal solution, it has multiple optimal solutions or </a:t>
            </a:r>
            <a:r>
              <a:rPr b="1" lang="en-US"/>
              <a:t>alternative optimal solutions</a:t>
            </a:r>
            <a:r>
              <a:rPr lang="en-US"/>
              <a:t>.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If there is no nonbasic variable (NBV) with a zero coefficient in row 0 of the optimal tableau, the LP has a unique optimal solution.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 Even if there is a nonbasic variable with a zero coefficient in row 0 of the optimal tableau, it is possible that the LP may not have alternative optimal solutions.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5" name="Google Shape;325;p37"/>
          <p:cNvGraphicFramePr/>
          <p:nvPr/>
        </p:nvGraphicFramePr>
        <p:xfrm>
          <a:off x="16383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{3C5C6A8C-B2B0-4ABE-A3F2-41C8DA391FD2}</a:tableStyleId>
              </a:tblPr>
              <a:tblGrid>
                <a:gridCol w="752475"/>
                <a:gridCol w="3629025"/>
                <a:gridCol w="558800"/>
                <a:gridCol w="927100"/>
              </a:tblGrid>
              <a:tr h="48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Canonical Form 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Basic </a:t>
                      </a:r>
                      <a:r>
                        <a:rPr b="1" i="0" lang="en-US" sz="1200" u="sng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Row 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 – 60x</a:t>
                      </a:r>
                      <a:r>
                        <a:rPr b="1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</a:t>
                      </a: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– 35x</a:t>
                      </a:r>
                      <a:r>
                        <a:rPr b="1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– 20x</a:t>
                      </a:r>
                      <a:r>
                        <a:rPr b="1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 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z = 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Row 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8x</a:t>
                      </a:r>
                      <a:r>
                        <a:rPr b="1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   6x</a:t>
                      </a:r>
                      <a:r>
                        <a:rPr b="1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     x</a:t>
                      </a:r>
                      <a:r>
                        <a:rPr b="1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s</a:t>
                      </a:r>
                      <a:r>
                        <a:rPr b="1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 48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s</a:t>
                      </a:r>
                      <a:r>
                        <a:rPr b="1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48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Row 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4x</a:t>
                      </a:r>
                      <a:r>
                        <a:rPr b="1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   2x</a:t>
                      </a:r>
                      <a:r>
                        <a:rPr b="1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+ 1.5x</a:t>
                      </a:r>
                      <a:r>
                        <a:rPr b="1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+ s</a:t>
                      </a:r>
                      <a:r>
                        <a:rPr b="1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 20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s</a:t>
                      </a:r>
                      <a:r>
                        <a:rPr b="1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20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Row 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2x</a:t>
                      </a:r>
                      <a:r>
                        <a:rPr b="1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+ 1.5x</a:t>
                      </a:r>
                      <a:r>
                        <a:rPr b="1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+ 0.5x</a:t>
                      </a:r>
                      <a:r>
                        <a:rPr b="1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+ s</a:t>
                      </a:r>
                      <a:r>
                        <a:rPr b="1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 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s</a:t>
                      </a:r>
                      <a:r>
                        <a:rPr b="1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Row 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x</a:t>
                      </a:r>
                      <a:r>
                        <a:rPr b="1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            + s</a:t>
                      </a:r>
                      <a:r>
                        <a:rPr b="1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 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s</a:t>
                      </a:r>
                      <a:r>
                        <a:rPr b="1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4.8 – Unbounded LPs</a:t>
            </a:r>
            <a:endParaRPr/>
          </a:p>
        </p:txBody>
      </p:sp>
      <p:sp>
        <p:nvSpPr>
          <p:cNvPr id="332" name="Google Shape;332;p38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For some LPs, there exist points in the feasible region for which z assumes arbitrarily large (in max problems) or arbitrarily small (in min problems) values.  When this occurs, we say the LP is unbounded.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An unbounded LP occurs in a max problem if there is a nonbasic variable with a negative coefficient in row 0 and there is no constraint that limits how large we can make this NBV.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Specifically, an unbounded LP for a max problem occurs when a variable with a negative coefficient in row 0 has a non positive coefficient in each constraint.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/>
          <p:nvPr>
            <p:ph type="title"/>
          </p:nvPr>
        </p:nvSpPr>
        <p:spPr>
          <a:xfrm>
            <a:off x="574675" y="-1524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Unbounded LP – Max Problem</a:t>
            </a:r>
            <a:endParaRPr/>
          </a:p>
        </p:txBody>
      </p:sp>
      <p:graphicFrame>
        <p:nvGraphicFramePr>
          <p:cNvPr id="338" name="Google Shape;338;p39"/>
          <p:cNvGraphicFramePr/>
          <p:nvPr/>
        </p:nvGraphicFramePr>
        <p:xfrm>
          <a:off x="644529" y="3164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{EDD28952-0145-414B-8766-028885411427}</a:tableStyleId>
              </a:tblPr>
              <a:tblGrid>
                <a:gridCol w="887600"/>
                <a:gridCol w="690375"/>
                <a:gridCol w="788975"/>
                <a:gridCol w="788975"/>
                <a:gridCol w="788975"/>
                <a:gridCol w="788975"/>
                <a:gridCol w="788975"/>
                <a:gridCol w="801700"/>
                <a:gridCol w="609600"/>
                <a:gridCol w="955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z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baseline="-2500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baseline="-25000"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rhs</a:t>
                      </a:r>
                      <a:endParaRPr baseline="-2500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Ratio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z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1/6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1/6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-1/6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10/3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baseline="-2500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5/6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-1/6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1/6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5/3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None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339;p39"/>
          <p:cNvGraphicFramePr/>
          <p:nvPr/>
        </p:nvGraphicFramePr>
        <p:xfrm>
          <a:off x="644529" y="1259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{EDD28952-0145-414B-8766-028885411427}</a:tableStyleId>
              </a:tblPr>
              <a:tblGrid>
                <a:gridCol w="887600"/>
                <a:gridCol w="690375"/>
                <a:gridCol w="788975"/>
                <a:gridCol w="788975"/>
                <a:gridCol w="788975"/>
                <a:gridCol w="788975"/>
                <a:gridCol w="788975"/>
                <a:gridCol w="649300"/>
                <a:gridCol w="762000"/>
                <a:gridCol w="955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z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baseline="-2500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baseline="-25000"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rhs</a:t>
                      </a:r>
                      <a:endParaRPr baseline="-2500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Ratio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-36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-30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z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baseline="-2500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baseline="-25000"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5/3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0" name="Google Shape;340;p39"/>
          <p:cNvGraphicFramePr/>
          <p:nvPr/>
        </p:nvGraphicFramePr>
        <p:xfrm>
          <a:off x="644529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{EDD28952-0145-414B-8766-028885411427}</a:tableStyleId>
              </a:tblPr>
              <a:tblGrid>
                <a:gridCol w="887600"/>
                <a:gridCol w="690375"/>
                <a:gridCol w="788975"/>
                <a:gridCol w="788975"/>
                <a:gridCol w="788975"/>
                <a:gridCol w="788975"/>
                <a:gridCol w="788975"/>
                <a:gridCol w="801700"/>
                <a:gridCol w="609600"/>
                <a:gridCol w="955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z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baseline="-2500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baseline="-25000"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rhs</a:t>
                      </a:r>
                      <a:endParaRPr baseline="-2500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Ratio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z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None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aseline="-2500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None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1" name="Google Shape;341;p39"/>
          <p:cNvSpPr txBox="1"/>
          <p:nvPr/>
        </p:nvSpPr>
        <p:spPr>
          <a:xfrm flipH="1">
            <a:off x="579119" y="914400"/>
            <a:ext cx="2849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Initial tableau</a:t>
            </a:r>
            <a:endParaRPr/>
          </a:p>
        </p:txBody>
      </p:sp>
      <p:sp>
        <p:nvSpPr>
          <p:cNvPr id="342" name="Google Shape;342;p39"/>
          <p:cNvSpPr txBox="1"/>
          <p:nvPr/>
        </p:nvSpPr>
        <p:spPr>
          <a:xfrm flipH="1">
            <a:off x="579119" y="2819400"/>
            <a:ext cx="2849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First tableau</a:t>
            </a:r>
            <a:endParaRPr/>
          </a:p>
        </p:txBody>
      </p:sp>
      <p:sp>
        <p:nvSpPr>
          <p:cNvPr id="343" name="Google Shape;343;p39"/>
          <p:cNvSpPr txBox="1"/>
          <p:nvPr/>
        </p:nvSpPr>
        <p:spPr>
          <a:xfrm flipH="1">
            <a:off x="579119" y="4800600"/>
            <a:ext cx="2849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Second tableau</a:t>
            </a: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7467600" y="5638800"/>
            <a:ext cx="1066800" cy="1143000"/>
          </a:xfrm>
          <a:prstGeom prst="ellipse">
            <a:avLst/>
          </a:prstGeom>
          <a:noFill/>
          <a:ln cap="flat" cmpd="sng" w="317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Example 1: Solution</a:t>
            </a:r>
            <a:endParaRPr/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The decision variables are:</a:t>
            </a:r>
            <a:endParaRPr/>
          </a:p>
          <a:p>
            <a:pPr indent="-436563" lvl="1" marL="908050" rtl="0" algn="l">
              <a:spcBef>
                <a:spcPts val="1000"/>
              </a:spcBef>
              <a:spcAft>
                <a:spcPts val="0"/>
              </a:spcAft>
              <a:buSzPts val="2000"/>
              <a:buChar char="□"/>
            </a:pPr>
            <a:r>
              <a:rPr i="1" lang="en-US"/>
              <a:t>x</a:t>
            </a:r>
            <a:r>
              <a:rPr lang="en-US"/>
              <a:t>1 = number of deluxe belts produced weekly</a:t>
            </a:r>
            <a:endParaRPr/>
          </a:p>
          <a:p>
            <a:pPr indent="-436563" lvl="1" marL="908050" rtl="0" algn="l">
              <a:spcBef>
                <a:spcPts val="900"/>
              </a:spcBef>
              <a:spcAft>
                <a:spcPts val="0"/>
              </a:spcAft>
              <a:buSzPts val="2000"/>
              <a:buChar char="□"/>
            </a:pPr>
            <a:r>
              <a:rPr i="1" lang="en-US"/>
              <a:t>x</a:t>
            </a:r>
            <a:r>
              <a:rPr lang="en-US"/>
              <a:t>2 = number of regular belts produced weekly</a:t>
            </a:r>
            <a:endParaRPr/>
          </a:p>
          <a:p>
            <a:pPr indent="-469900" lvl="0" marL="469900" rtl="0" algn="l">
              <a:spcBef>
                <a:spcPts val="9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The appropriate LP is: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/>
              <a:t>	max </a:t>
            </a:r>
            <a:r>
              <a:rPr i="1" lang="en-US"/>
              <a:t>z</a:t>
            </a:r>
            <a:r>
              <a:rPr lang="en-US"/>
              <a:t> = 4</a:t>
            </a:r>
            <a:r>
              <a:rPr i="1" lang="en-US"/>
              <a:t>x</a:t>
            </a:r>
            <a:r>
              <a:rPr baseline="-25000" lang="en-US"/>
              <a:t>1</a:t>
            </a:r>
            <a:r>
              <a:rPr lang="en-US"/>
              <a:t> + 3</a:t>
            </a:r>
            <a:r>
              <a:rPr i="1" lang="en-US"/>
              <a:t>x</a:t>
            </a:r>
            <a:r>
              <a:rPr baseline="-25000" lang="en-US"/>
              <a:t>2</a:t>
            </a:r>
            <a:r>
              <a:rPr lang="en-US"/>
              <a:t>	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/>
              <a:t>	s.t. 	</a:t>
            </a:r>
            <a:r>
              <a:rPr i="1" lang="en-US"/>
              <a:t>x</a:t>
            </a:r>
            <a:r>
              <a:rPr baseline="-25000" lang="en-US"/>
              <a:t>1</a:t>
            </a:r>
            <a:r>
              <a:rPr lang="en-US"/>
              <a:t> + </a:t>
            </a:r>
            <a:r>
              <a:rPr i="1" lang="en-US"/>
              <a:t>x</a:t>
            </a:r>
            <a:r>
              <a:rPr baseline="-25000" lang="en-US"/>
              <a:t>2</a:t>
            </a:r>
            <a:r>
              <a:rPr lang="en-US"/>
              <a:t> ≤ 40	(leather constraint)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/>
              <a:t>    		        2</a:t>
            </a:r>
            <a:r>
              <a:rPr i="1" lang="en-US"/>
              <a:t>x</a:t>
            </a:r>
            <a:r>
              <a:rPr baseline="-25000" lang="en-US"/>
              <a:t>1</a:t>
            </a:r>
            <a:r>
              <a:rPr lang="en-US"/>
              <a:t> +</a:t>
            </a:r>
            <a:r>
              <a:rPr i="1" lang="en-US"/>
              <a:t>x</a:t>
            </a:r>
            <a:r>
              <a:rPr baseline="-25000" lang="en-US"/>
              <a:t>2</a:t>
            </a:r>
            <a:r>
              <a:rPr lang="en-US"/>
              <a:t> ≤ 60	(labor constraint)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/>
              <a:t>			   </a:t>
            </a:r>
            <a:r>
              <a:rPr i="1" lang="en-US"/>
              <a:t>x</a:t>
            </a:r>
            <a:r>
              <a:rPr baseline="-25000" lang="en-US"/>
              <a:t>1</a:t>
            </a:r>
            <a:r>
              <a:rPr lang="en-US"/>
              <a:t>, </a:t>
            </a:r>
            <a:r>
              <a:rPr i="1" lang="en-US"/>
              <a:t>x</a:t>
            </a:r>
            <a:r>
              <a:rPr baseline="-25000" lang="en-US"/>
              <a:t>2</a:t>
            </a:r>
            <a:r>
              <a:rPr lang="en-US"/>
              <a:t> ≥ 0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/>
          <p:nvPr>
            <p:ph type="title"/>
          </p:nvPr>
        </p:nvSpPr>
        <p:spPr>
          <a:xfrm>
            <a:off x="574675" y="228600"/>
            <a:ext cx="8340725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4.11 Degeneracy and the Convergence of the Simplex Algorithm</a:t>
            </a:r>
            <a:endParaRPr/>
          </a:p>
        </p:txBody>
      </p:sp>
      <p:sp>
        <p:nvSpPr>
          <p:cNvPr id="351" name="Google Shape;351;p48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Theoretically, the simplex algorithm can fail to find an optimal solution to an LP.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However, LPs arising from actual applications seldom exhibit this unpleasant behavior.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The following are facts:</a:t>
            </a:r>
            <a:endParaRPr/>
          </a:p>
          <a:p>
            <a:pPr indent="-436563" lvl="1" marL="908050" rtl="0" algn="l">
              <a:spcBef>
                <a:spcPts val="10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If (value of entering variable in new bfs) &gt; 0, then (</a:t>
            </a:r>
            <a:r>
              <a:rPr i="1" lang="en-US"/>
              <a:t>z</a:t>
            </a:r>
            <a:r>
              <a:rPr lang="en-US"/>
              <a:t>-value for new bfs) &gt; (</a:t>
            </a:r>
            <a:r>
              <a:rPr i="1" lang="en-US"/>
              <a:t>z</a:t>
            </a:r>
            <a:r>
              <a:rPr lang="en-US"/>
              <a:t>-value for current bfs).</a:t>
            </a:r>
            <a:endParaRPr/>
          </a:p>
          <a:p>
            <a:pPr indent="-436563" lvl="1" marL="908050" rtl="0" algn="l">
              <a:spcBef>
                <a:spcPts val="9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If (value of entering variable in new bfs) = 0, then (</a:t>
            </a:r>
            <a:r>
              <a:rPr i="1" lang="en-US"/>
              <a:t>z</a:t>
            </a:r>
            <a:r>
              <a:rPr lang="en-US"/>
              <a:t>-value for new bfs) = (</a:t>
            </a:r>
            <a:r>
              <a:rPr i="1" lang="en-US"/>
              <a:t>z</a:t>
            </a:r>
            <a:r>
              <a:rPr lang="en-US"/>
              <a:t>-value for current bfs).</a:t>
            </a:r>
            <a:endParaRPr/>
          </a:p>
          <a:p>
            <a:pPr indent="-469900" lvl="0" marL="469900" rtl="0" algn="l">
              <a:spcBef>
                <a:spcPts val="9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Assume that in each of the LP’s basic feasible solutions all basic variables are positive.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9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58" name="Google Shape;358;p49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An LP with this property is a </a:t>
            </a:r>
            <a:r>
              <a:rPr b="1" lang="en-US"/>
              <a:t>nondegenerate LP</a:t>
            </a:r>
            <a:r>
              <a:rPr lang="en-US"/>
              <a:t>.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An LP is </a:t>
            </a:r>
            <a:r>
              <a:rPr b="1" lang="en-US"/>
              <a:t>degenerate </a:t>
            </a:r>
            <a:r>
              <a:rPr lang="en-US"/>
              <a:t> if it has at least one bfs in which a basic variable is equal to zero.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Any bfs that has at least one basic variable equal to zero is a </a:t>
            </a:r>
            <a:r>
              <a:rPr b="1" lang="en-US"/>
              <a:t>degenerate bfs</a:t>
            </a:r>
            <a:r>
              <a:rPr lang="en-US"/>
              <a:t>.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When the same bfs is encountered twice it is called </a:t>
            </a:r>
            <a:r>
              <a:rPr b="1" lang="en-US"/>
              <a:t>cycling</a:t>
            </a:r>
            <a:r>
              <a:rPr lang="en-US"/>
              <a:t>.</a:t>
            </a:r>
            <a:endParaRPr/>
          </a:p>
          <a:p>
            <a:pPr indent="-436563" lvl="1" marL="908050" rtl="0" algn="l">
              <a:spcBef>
                <a:spcPts val="10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If cycling occurs, then we will loop, or cycle, forever among a set of basic feasible solutions and never get to an optimal solution.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65" name="Google Shape;365;p50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Some degenerate LPs have a special structure that enables us to solve them by methods other than the simplex.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/>
          <p:nvPr/>
        </p:nvSpPr>
        <p:spPr>
          <a:xfrm>
            <a:off x="3200400" y="304800"/>
            <a:ext cx="2438400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z = 5x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+ 2x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s.t. 	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≤ 6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≤ 0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≥ 0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2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4.12 The Big M Method</a:t>
            </a:r>
            <a:endParaRPr/>
          </a:p>
        </p:txBody>
      </p:sp>
      <p:sp>
        <p:nvSpPr>
          <p:cNvPr id="377" name="Google Shape;377;p52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The simplex method algorithm requires a starting bfs.  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Previous problems have found starting bfs by using the slack variables as our basic variables.</a:t>
            </a:r>
            <a:endParaRPr/>
          </a:p>
          <a:p>
            <a:pPr indent="-436563" lvl="1" marL="908050" rtl="0" algn="l">
              <a:spcBef>
                <a:spcPts val="10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If an LP have ≥ or = constraints, however, a starting bfs may not be readily apparent.  </a:t>
            </a:r>
            <a:endParaRPr/>
          </a:p>
          <a:p>
            <a:pPr indent="-469900" lvl="0" marL="469900" rtl="0" algn="l">
              <a:spcBef>
                <a:spcPts val="9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In such a case, the Big M method may be used to solve the problem.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4: Bevco</a:t>
            </a:r>
            <a:endParaRPr/>
          </a:p>
        </p:txBody>
      </p:sp>
      <p:sp>
        <p:nvSpPr>
          <p:cNvPr id="384" name="Google Shape;384;p53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Bevco manufactures an orange-flavored soft drink called Oranj by combining orange soda and orange juice.  </a:t>
            </a:r>
            <a:endParaRPr/>
          </a:p>
          <a:p>
            <a:pPr indent="-436563" lvl="1" marL="908050" rtl="0" algn="l">
              <a:spcBef>
                <a:spcPts val="860"/>
              </a:spcBef>
              <a:spcAft>
                <a:spcPts val="0"/>
              </a:spcAft>
              <a:buSzPts val="1800"/>
              <a:buChar char="□"/>
            </a:pPr>
            <a:r>
              <a:rPr lang="en-US" sz="1800"/>
              <a:t>Each ounce of orange soda contains 0.5 oz of sugar and 1 mg of vitamin C.  </a:t>
            </a:r>
            <a:endParaRPr/>
          </a:p>
          <a:p>
            <a:pPr indent="-436563" lvl="1" marL="908050" rtl="0" algn="l">
              <a:spcBef>
                <a:spcPts val="810"/>
              </a:spcBef>
              <a:spcAft>
                <a:spcPts val="0"/>
              </a:spcAft>
              <a:buSzPts val="1800"/>
              <a:buChar char="□"/>
            </a:pPr>
            <a:r>
              <a:rPr lang="en-US" sz="1800"/>
              <a:t>Each ounce of orange juice contains 0.25 oz of sugar and 3 mg of vitamin C.  </a:t>
            </a:r>
            <a:endParaRPr/>
          </a:p>
          <a:p>
            <a:pPr indent="-436563" lvl="1" marL="908050" rtl="0" algn="l">
              <a:spcBef>
                <a:spcPts val="810"/>
              </a:spcBef>
              <a:spcAft>
                <a:spcPts val="0"/>
              </a:spcAft>
              <a:buSzPts val="1800"/>
              <a:buChar char="□"/>
            </a:pPr>
            <a:r>
              <a:rPr lang="en-US" sz="1800"/>
              <a:t>It costs Bevco 2¢ to produce an ounce of orange soda and 3¢ to produce an ounce of orange juice.  </a:t>
            </a:r>
            <a:endParaRPr/>
          </a:p>
          <a:p>
            <a:pPr indent="-436563" lvl="1" marL="908050" rtl="0" algn="l">
              <a:spcBef>
                <a:spcPts val="810"/>
              </a:spcBef>
              <a:spcAft>
                <a:spcPts val="0"/>
              </a:spcAft>
              <a:buSzPts val="1800"/>
              <a:buChar char="□"/>
            </a:pPr>
            <a:r>
              <a:rPr lang="en-US" sz="1800"/>
              <a:t>Bevco’s marketing department has decided that each 10-oz bottle of Oranj must contain at least 20 mg of vitamin C and at most 4 oz of sugar. </a:t>
            </a:r>
            <a:endParaRPr/>
          </a:p>
          <a:p>
            <a:pPr indent="-469900" lvl="0" marL="469900" rtl="0" algn="l">
              <a:spcBef>
                <a:spcPts val="85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Use linear programming to determine how Bevco can meet the marketing department’s requirements at minimum cost.</a:t>
            </a:r>
            <a:endParaRPr/>
          </a:p>
          <a:p>
            <a:pPr indent="-342900" lvl="0" marL="469900" rtl="0" algn="l"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4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4: Bevco</a:t>
            </a:r>
            <a:endParaRPr/>
          </a:p>
        </p:txBody>
      </p:sp>
      <p:sp>
        <p:nvSpPr>
          <p:cNvPr id="391" name="Google Shape;391;p54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6563" lvl="1" marL="90805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US" sz="1400"/>
              <a:t>Each ounce of orange soda contains 0.5 oz of sugar and 1 mg of vitamin C.  </a:t>
            </a:r>
            <a:endParaRPr/>
          </a:p>
          <a:p>
            <a:pPr indent="-436563" lvl="1" marL="908050" rtl="0" algn="l">
              <a:spcBef>
                <a:spcPts val="630"/>
              </a:spcBef>
              <a:spcAft>
                <a:spcPts val="0"/>
              </a:spcAft>
              <a:buSzPts val="1400"/>
              <a:buChar char="□"/>
            </a:pPr>
            <a:r>
              <a:rPr lang="en-US" sz="1400"/>
              <a:t>Each ounce of orange juice contains 0.25 oz of sugar and 3 mg of vitamin C.  </a:t>
            </a:r>
            <a:endParaRPr/>
          </a:p>
          <a:p>
            <a:pPr indent="-436563" lvl="1" marL="908050" rtl="0" algn="l">
              <a:spcBef>
                <a:spcPts val="630"/>
              </a:spcBef>
              <a:spcAft>
                <a:spcPts val="0"/>
              </a:spcAft>
              <a:buSzPts val="1400"/>
              <a:buChar char="□"/>
            </a:pPr>
            <a:r>
              <a:rPr lang="en-US" sz="1400"/>
              <a:t>It costs Bevco 2¢ to produce an ounce of orange soda and 3¢ to produce an ounce of orange juice.  </a:t>
            </a:r>
            <a:endParaRPr/>
          </a:p>
          <a:p>
            <a:pPr indent="-436563" lvl="1" marL="908050" rtl="0" algn="l">
              <a:spcBef>
                <a:spcPts val="630"/>
              </a:spcBef>
              <a:spcAft>
                <a:spcPts val="0"/>
              </a:spcAft>
              <a:buSzPts val="1400"/>
              <a:buChar char="□"/>
            </a:pPr>
            <a:r>
              <a:rPr lang="en-US" sz="1400"/>
              <a:t>Bevco’s marketing department has decided that each 10-oz bottle of Oranj must contain at least 20 mg of vitamin C and at most 4 oz of sugar.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5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4: Solution</a:t>
            </a:r>
            <a:endParaRPr/>
          </a:p>
        </p:txBody>
      </p:sp>
      <p:sp>
        <p:nvSpPr>
          <p:cNvPr id="398" name="Google Shape;398;p55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Letting  </a:t>
            </a:r>
            <a:r>
              <a:rPr i="1" lang="en-US"/>
              <a:t>x</a:t>
            </a:r>
            <a:r>
              <a:rPr baseline="-25000" lang="en-US"/>
              <a:t>1</a:t>
            </a:r>
            <a:r>
              <a:rPr lang="en-US"/>
              <a:t> = number of ounces of orange soda in a bottle of Oranj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	</a:t>
            </a:r>
            <a:r>
              <a:rPr i="1" lang="en-US"/>
              <a:t>x</a:t>
            </a:r>
            <a:r>
              <a:rPr lang="en-US"/>
              <a:t>2 = number of ounces of orange juice in a bottle of Oranj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The LP is:</a:t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99" name="Google Shape;399;p55"/>
          <p:cNvSpPr txBox="1"/>
          <p:nvPr/>
        </p:nvSpPr>
        <p:spPr>
          <a:xfrm>
            <a:off x="1219200" y="3810000"/>
            <a:ext cx="7010400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 z = 2x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+ 3x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 	0.5x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+ 0.25x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≤  4	(sugar constraint)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     3x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≥ 20	(Vitamin C constraint)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      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10	(10 oz in 1 bottle of Oranj)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≥ 0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Ex. 4 – Solution continued</a:t>
            </a:r>
            <a:endParaRPr/>
          </a:p>
        </p:txBody>
      </p:sp>
      <p:sp>
        <p:nvSpPr>
          <p:cNvPr id="406" name="Google Shape;406;p56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The LP in standard form has </a:t>
            </a:r>
            <a:r>
              <a:rPr i="1" lang="en-US" sz="2000"/>
              <a:t>z</a:t>
            </a:r>
            <a:r>
              <a:rPr lang="en-US" sz="2000"/>
              <a:t> and </a:t>
            </a:r>
            <a:r>
              <a:rPr i="1" lang="en-US" sz="2000"/>
              <a:t>s</a:t>
            </a:r>
            <a:r>
              <a:rPr baseline="-25000" lang="en-US" sz="2000"/>
              <a:t>1</a:t>
            </a:r>
            <a:r>
              <a:rPr lang="en-US" sz="2000"/>
              <a:t> which could be used for BVs but row 2 would violate sign restrictions and row 3 no readily apparent basic variable.</a:t>
            </a:r>
            <a:endParaRPr/>
          </a:p>
          <a:p>
            <a:pPr indent="-342900" lvl="0" marL="469900" rtl="0" algn="l"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469900" rtl="0" algn="l"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469900" rtl="0" algn="l"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469900" rtl="0" algn="l"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469900" lvl="0" marL="469900" rtl="0" algn="l">
              <a:spcBef>
                <a:spcPts val="90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In order to use the simplex method, a bfs is needed.</a:t>
            </a:r>
            <a:endParaRPr/>
          </a:p>
          <a:p>
            <a:pPr indent="-436563" lvl="1" marL="908050" rtl="0" algn="l">
              <a:spcBef>
                <a:spcPts val="860"/>
              </a:spcBef>
              <a:spcAft>
                <a:spcPts val="0"/>
              </a:spcAft>
              <a:buSzPts val="1800"/>
              <a:buChar char="□"/>
            </a:pPr>
            <a:r>
              <a:rPr lang="en-US" sz="1800"/>
              <a:t>To remedy the predicament, </a:t>
            </a:r>
            <a:r>
              <a:rPr b="1" lang="en-US" sz="1800"/>
              <a:t>artificial variables</a:t>
            </a:r>
            <a:r>
              <a:rPr lang="en-US" sz="1800"/>
              <a:t> are created.  </a:t>
            </a:r>
            <a:endParaRPr/>
          </a:p>
          <a:p>
            <a:pPr indent="-436563" lvl="1" marL="908050" rtl="0" algn="l">
              <a:spcBef>
                <a:spcPts val="810"/>
              </a:spcBef>
              <a:spcAft>
                <a:spcPts val="0"/>
              </a:spcAft>
              <a:buSzPts val="1800"/>
              <a:buChar char="□"/>
            </a:pPr>
            <a:r>
              <a:rPr lang="en-US" sz="1800"/>
              <a:t>The variables will be labeled according to the row in which they are used.</a:t>
            </a:r>
            <a:endParaRPr/>
          </a:p>
          <a:p>
            <a:pPr indent="-342900" lvl="0" marL="469900" rtl="0" algn="l">
              <a:spcBef>
                <a:spcPts val="85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469900" rtl="0" algn="l"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469900" rtl="0" algn="l"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407" name="Google Shape;407;p56"/>
          <p:cNvSpPr txBox="1"/>
          <p:nvPr/>
        </p:nvSpPr>
        <p:spPr>
          <a:xfrm>
            <a:off x="2286000" y="2574925"/>
            <a:ext cx="4724400" cy="176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0:	z  -  2x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     3x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= 0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1:      0.5x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+ 0.25x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s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=  4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2:          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     3x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- e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20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3:          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      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= 10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7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Ex. 4 – Solution continued</a:t>
            </a:r>
            <a:endParaRPr/>
          </a:p>
        </p:txBody>
      </p:sp>
      <p:sp>
        <p:nvSpPr>
          <p:cNvPr id="414" name="Google Shape;414;p57"/>
          <p:cNvSpPr txBox="1"/>
          <p:nvPr>
            <p:ph idx="1" type="body"/>
          </p:nvPr>
        </p:nvSpPr>
        <p:spPr>
          <a:xfrm>
            <a:off x="566738" y="3581400"/>
            <a:ext cx="8001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In the optimal solution, all artificial variables must be set equal to zero.  </a:t>
            </a:r>
            <a:endParaRPr/>
          </a:p>
          <a:p>
            <a:pPr indent="-436563" lvl="1" marL="908050" rtl="0" algn="l">
              <a:spcBef>
                <a:spcPts val="10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To accomplish this, in a min LP, a term </a:t>
            </a:r>
            <a:r>
              <a:rPr i="1" lang="en-US"/>
              <a:t>Ma</a:t>
            </a:r>
            <a:r>
              <a:rPr baseline="-25000" lang="en-US"/>
              <a:t>i</a:t>
            </a:r>
            <a:r>
              <a:rPr lang="en-US"/>
              <a:t> is added to the objective function for each artificial variable </a:t>
            </a:r>
            <a:r>
              <a:rPr i="1" lang="en-US"/>
              <a:t>a</a:t>
            </a:r>
            <a:r>
              <a:rPr baseline="-25000" lang="en-US"/>
              <a:t>i</a:t>
            </a:r>
            <a:r>
              <a:rPr lang="en-US"/>
              <a:t>.</a:t>
            </a:r>
            <a:endParaRPr/>
          </a:p>
          <a:p>
            <a:pPr indent="-436563" lvl="1" marL="908050" rtl="0" algn="l">
              <a:spcBef>
                <a:spcPts val="9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For a max LP, the term –</a:t>
            </a:r>
            <a:r>
              <a:rPr i="1" lang="en-US"/>
              <a:t>Ma</a:t>
            </a:r>
            <a:r>
              <a:rPr baseline="-25000" lang="en-US"/>
              <a:t>i</a:t>
            </a:r>
            <a:r>
              <a:rPr lang="en-US"/>
              <a:t> is added to the objective function for each </a:t>
            </a:r>
            <a:r>
              <a:rPr i="1" lang="en-US"/>
              <a:t>a</a:t>
            </a:r>
            <a:r>
              <a:rPr baseline="-25000" lang="en-US"/>
              <a:t>i</a:t>
            </a:r>
            <a:r>
              <a:rPr lang="en-US"/>
              <a:t>.  </a:t>
            </a:r>
            <a:endParaRPr/>
          </a:p>
          <a:p>
            <a:pPr indent="-436563" lvl="1" marL="908050" rtl="0" algn="l">
              <a:spcBef>
                <a:spcPts val="900"/>
              </a:spcBef>
              <a:spcAft>
                <a:spcPts val="0"/>
              </a:spcAft>
              <a:buSzPts val="2000"/>
              <a:buChar char="□"/>
            </a:pPr>
            <a:r>
              <a:rPr i="1" lang="en-US"/>
              <a:t>M </a:t>
            </a:r>
            <a:r>
              <a:rPr lang="en-US"/>
              <a:t>represents some very large number.  </a:t>
            </a:r>
            <a:endParaRPr/>
          </a:p>
        </p:txBody>
      </p:sp>
      <p:sp>
        <p:nvSpPr>
          <p:cNvPr id="415" name="Google Shape;415;p57"/>
          <p:cNvSpPr txBox="1"/>
          <p:nvPr/>
        </p:nvSpPr>
        <p:spPr>
          <a:xfrm>
            <a:off x="1905000" y="1524000"/>
            <a:ext cx="5715000" cy="176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0:	z  -  2x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     3x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	    = 0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1:      0.5x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+ 0.25x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s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    =  4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2:          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     3x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- e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= 20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3:          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      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+ 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To convert a ≤ constraint to an equality, define for each constraint a </a:t>
            </a:r>
            <a:r>
              <a:rPr b="1" lang="en-US"/>
              <a:t>slack variable</a:t>
            </a:r>
            <a:r>
              <a:rPr lang="en-US"/>
              <a:t> </a:t>
            </a:r>
            <a:r>
              <a:rPr i="1" lang="en-US"/>
              <a:t>s</a:t>
            </a:r>
            <a:r>
              <a:rPr baseline="-25000" lang="en-US"/>
              <a:t>i</a:t>
            </a:r>
            <a:r>
              <a:rPr lang="en-US"/>
              <a:t> (</a:t>
            </a:r>
            <a:r>
              <a:rPr i="1" lang="en-US"/>
              <a:t>s</a:t>
            </a:r>
            <a:r>
              <a:rPr baseline="-25000" lang="en-US"/>
              <a:t>i</a:t>
            </a:r>
            <a:r>
              <a:rPr lang="en-US"/>
              <a:t> = slack variable for the </a:t>
            </a:r>
            <a:r>
              <a:rPr i="1" lang="en-US"/>
              <a:t>i</a:t>
            </a:r>
            <a:r>
              <a:rPr lang="en-US"/>
              <a:t>th constraint).  A slack variable is the amount of the resource unused in the </a:t>
            </a:r>
            <a:r>
              <a:rPr i="1" lang="en-US"/>
              <a:t>i</a:t>
            </a:r>
            <a:r>
              <a:rPr lang="en-US"/>
              <a:t>th constraint.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If a constraint </a:t>
            </a:r>
            <a:r>
              <a:rPr i="1" lang="en-US"/>
              <a:t>i</a:t>
            </a:r>
            <a:r>
              <a:rPr lang="en-US"/>
              <a:t> of an LP is a ≤ constraint, convert it to an equality constraint by adding a slack variable </a:t>
            </a:r>
            <a:r>
              <a:rPr i="1" lang="en-US"/>
              <a:t>s</a:t>
            </a:r>
            <a:r>
              <a:rPr baseline="-25000" lang="en-US"/>
              <a:t>i</a:t>
            </a:r>
            <a:r>
              <a:rPr lang="en-US"/>
              <a:t> to the </a:t>
            </a:r>
            <a:r>
              <a:rPr i="1" lang="en-US"/>
              <a:t>i</a:t>
            </a:r>
            <a:r>
              <a:rPr lang="en-US"/>
              <a:t>th constraint and adding the sign restriction </a:t>
            </a:r>
            <a:r>
              <a:rPr i="1" lang="en-US"/>
              <a:t>s</a:t>
            </a:r>
            <a:r>
              <a:rPr baseline="-25000" lang="en-US"/>
              <a:t>i</a:t>
            </a:r>
            <a:r>
              <a:rPr lang="en-US"/>
              <a:t> ≥ 0.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8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Ex. 4 – Solution continued</a:t>
            </a:r>
            <a:endParaRPr/>
          </a:p>
        </p:txBody>
      </p:sp>
      <p:sp>
        <p:nvSpPr>
          <p:cNvPr id="422" name="Google Shape;422;p58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The modified Bevco LP in standard form then becomes:</a:t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Modifying the objective function this way makes it extremely costly for an artificial variable to be positive.  The optimal solution should force </a:t>
            </a:r>
            <a:r>
              <a:rPr i="1" lang="en-US"/>
              <a:t>a</a:t>
            </a:r>
            <a:r>
              <a:rPr baseline="-25000" lang="en-US"/>
              <a:t>2</a:t>
            </a:r>
            <a:r>
              <a:rPr lang="en-US"/>
              <a:t> = </a:t>
            </a:r>
            <a:r>
              <a:rPr i="1" lang="en-US"/>
              <a:t>a</a:t>
            </a:r>
            <a:r>
              <a:rPr baseline="-25000" lang="en-US"/>
              <a:t>3</a:t>
            </a:r>
            <a:r>
              <a:rPr lang="en-US"/>
              <a:t> =0.</a:t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23" name="Google Shape;423;p58"/>
          <p:cNvSpPr txBox="1"/>
          <p:nvPr/>
        </p:nvSpPr>
        <p:spPr>
          <a:xfrm>
            <a:off x="1219200" y="2438400"/>
            <a:ext cx="7010400" cy="176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0:	z  -  2x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     3x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	   -Ma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- Ma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 0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1:      0.5x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+ 0.25x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s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    	=  4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2:          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     3x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- e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   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	= 20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3:          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      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+	     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= 10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9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30" name="Google Shape;430;p59"/>
          <p:cNvSpPr txBox="1"/>
          <p:nvPr>
            <p:ph idx="1" type="body"/>
          </p:nvPr>
        </p:nvSpPr>
        <p:spPr>
          <a:xfrm>
            <a:off x="566738" y="1524000"/>
            <a:ext cx="8001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Description of the Big M Method</a:t>
            </a:r>
            <a:endParaRPr/>
          </a:p>
          <a:p>
            <a:pPr indent="-436563" lvl="1" marL="908050" rtl="0" algn="l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AutoNum type="arabicPeriod"/>
            </a:pPr>
            <a:r>
              <a:rPr lang="en-US"/>
              <a:t>Modify the constraints so that the rhs of each constraint is nonnegative.  Identify each constraint that is now an = or ≥ constraint.</a:t>
            </a:r>
            <a:endParaRPr/>
          </a:p>
          <a:p>
            <a:pPr indent="-436563" lvl="1" marL="908050" rtl="0" algn="l">
              <a:spcBef>
                <a:spcPts val="900"/>
              </a:spcBef>
              <a:spcAft>
                <a:spcPts val="0"/>
              </a:spcAft>
              <a:buSzPts val="2000"/>
              <a:buFont typeface="Noto Sans Symbols"/>
              <a:buAutoNum type="arabicPeriod"/>
            </a:pPr>
            <a:r>
              <a:rPr lang="en-US"/>
              <a:t>Convert each inequality constraint to standard form (add a slack variable for ≤ constraints, add an excess variable for ≥ constraints).</a:t>
            </a:r>
            <a:endParaRPr/>
          </a:p>
          <a:p>
            <a:pPr indent="-436563" lvl="1" marL="908050" rtl="0" algn="l">
              <a:spcBef>
                <a:spcPts val="900"/>
              </a:spcBef>
              <a:spcAft>
                <a:spcPts val="0"/>
              </a:spcAft>
              <a:buSzPts val="2000"/>
              <a:buFont typeface="Noto Sans Symbols"/>
              <a:buAutoNum type="arabicPeriod"/>
            </a:pPr>
            <a:r>
              <a:rPr lang="en-US"/>
              <a:t>For each ≥ or = constraint, add artificial variables.  Add sign restriction </a:t>
            </a:r>
            <a:r>
              <a:rPr i="1" lang="en-US"/>
              <a:t>a</a:t>
            </a:r>
            <a:r>
              <a:rPr baseline="-25000" lang="en-US"/>
              <a:t>i</a:t>
            </a:r>
            <a:r>
              <a:rPr lang="en-US"/>
              <a:t> ≥ 0.</a:t>
            </a:r>
            <a:endParaRPr/>
          </a:p>
          <a:p>
            <a:pPr indent="-436563" lvl="1" marL="908050" rtl="0" algn="l">
              <a:spcBef>
                <a:spcPts val="900"/>
              </a:spcBef>
              <a:spcAft>
                <a:spcPts val="0"/>
              </a:spcAft>
              <a:buSzPts val="2000"/>
              <a:buFont typeface="Noto Sans Symbols"/>
              <a:buAutoNum type="arabicPeriod"/>
            </a:pPr>
            <a:r>
              <a:rPr lang="en-US"/>
              <a:t>Let </a:t>
            </a:r>
            <a:r>
              <a:rPr i="1" lang="en-US"/>
              <a:t>M</a:t>
            </a:r>
            <a:r>
              <a:rPr lang="en-US"/>
              <a:t> denote a very large positive number.  Add (for each artificial variable) </a:t>
            </a:r>
            <a:r>
              <a:rPr i="1" lang="en-US"/>
              <a:t>Ma</a:t>
            </a:r>
            <a:r>
              <a:rPr baseline="-25000" lang="en-US"/>
              <a:t>i</a:t>
            </a:r>
            <a:r>
              <a:rPr lang="en-US"/>
              <a:t> to min problem objective functions  or -</a:t>
            </a:r>
            <a:r>
              <a:rPr i="1" lang="en-US"/>
              <a:t>Ma</a:t>
            </a:r>
            <a:r>
              <a:rPr baseline="-25000" lang="en-US"/>
              <a:t>i</a:t>
            </a:r>
            <a:r>
              <a:rPr lang="en-US"/>
              <a:t> to max problem objective functions.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0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37" name="Google Shape;437;p60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6563" lvl="1" marL="908050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AutoNum type="arabicPeriod" startAt="5"/>
            </a:pPr>
            <a:r>
              <a:rPr lang="en-US"/>
              <a:t>Since each artificial variable will be in the starting basis, all artificial variables must be eliminated from row 0 before beginning the simplex.  Remembering M represents a very large number, solve the transformed problem by the simplex.  </a:t>
            </a:r>
            <a:endParaRPr/>
          </a:p>
          <a:p>
            <a:pPr indent="-469900" lvl="0" marL="469900" rtl="0" algn="l">
              <a:spcBef>
                <a:spcPts val="9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If all artificial variables in the optimal solution equal zero, the solution is optimal.  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If any artificial variables are positive in the optimal solution, the problem is infeasible.</a:t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1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Ex. 4 – Solution continued</a:t>
            </a:r>
            <a:endParaRPr/>
          </a:p>
        </p:txBody>
      </p:sp>
      <p:sp>
        <p:nvSpPr>
          <p:cNvPr id="444" name="Google Shape;444;p61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The modified Bevco LP in standard form then becomes:</a:t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45" name="Google Shape;445;p61"/>
          <p:cNvSpPr txBox="1"/>
          <p:nvPr/>
        </p:nvSpPr>
        <p:spPr>
          <a:xfrm>
            <a:off x="1219200" y="2438400"/>
            <a:ext cx="7010400" cy="176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0:	z  -  2x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     3x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	   -Ma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- Ma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 0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1:      0.5x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+ 0.25x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s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    	=  4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2:          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     3x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- e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   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	= 20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3:          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      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+	     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= 10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Eliminate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/>
              <a:t> and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/>
              <a:t> from row 0</a:t>
            </a:r>
            <a:endParaRPr/>
          </a:p>
        </p:txBody>
      </p:sp>
      <p:sp>
        <p:nvSpPr>
          <p:cNvPr id="451" name="Google Shape;451;p62"/>
          <p:cNvSpPr txBox="1"/>
          <p:nvPr/>
        </p:nvSpPr>
        <p:spPr>
          <a:xfrm>
            <a:off x="762000" y="1828800"/>
            <a:ext cx="7620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0     :    z  -    2x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        3x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	    -Ma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- Ma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 0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M(row 2):           Mx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     3Mx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- Me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+Ma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= 20M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M(row 3):           Mx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       Mx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	               +Ma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= 10M</a:t>
            </a:r>
            <a:endParaRPr/>
          </a:p>
        </p:txBody>
      </p:sp>
      <p:sp>
        <p:nvSpPr>
          <p:cNvPr id="452" name="Google Shape;452;p62"/>
          <p:cNvSpPr txBox="1"/>
          <p:nvPr/>
        </p:nvSpPr>
        <p:spPr>
          <a:xfrm>
            <a:off x="381000" y="3445382"/>
            <a:ext cx="78835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row 0:    z  + (2M – 2)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(4M – 3)x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-Me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   = 30M</a:t>
            </a:r>
            <a:endParaRPr/>
          </a:p>
        </p:txBody>
      </p:sp>
      <p:cxnSp>
        <p:nvCxnSpPr>
          <p:cNvPr id="453" name="Google Shape;453;p62"/>
          <p:cNvCxnSpPr/>
          <p:nvPr/>
        </p:nvCxnSpPr>
        <p:spPr>
          <a:xfrm flipH="1" rot="10800000">
            <a:off x="838200" y="3200400"/>
            <a:ext cx="7086600" cy="1216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3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Ex. 4 – Solution continued</a:t>
            </a:r>
            <a:endParaRPr/>
          </a:p>
        </p:txBody>
      </p:sp>
      <p:sp>
        <p:nvSpPr>
          <p:cNvPr id="460" name="Google Shape;460;p63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61" name="Google Shape;461;p63"/>
          <p:cNvSpPr txBox="1"/>
          <p:nvPr/>
        </p:nvSpPr>
        <p:spPr>
          <a:xfrm>
            <a:off x="498475" y="1905000"/>
            <a:ext cx="8153400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0:	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  + (2M – 2) x</a:t>
            </a:r>
            <a:r>
              <a:rPr baseline="-2500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(4M – 3)x</a:t>
            </a:r>
            <a:r>
              <a:rPr baseline="-2500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-Me</a:t>
            </a:r>
            <a:r>
              <a:rPr baseline="-2500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	   = 30M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1:                    0.5x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      0.25x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s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	    	   = 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2:                         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           3x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- e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   a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= 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3:                         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             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+ a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10</a:t>
            </a:r>
            <a:endParaRPr/>
          </a:p>
        </p:txBody>
      </p:sp>
      <p:graphicFrame>
        <p:nvGraphicFramePr>
          <p:cNvPr id="462" name="Google Shape;462;p63"/>
          <p:cNvGraphicFramePr/>
          <p:nvPr/>
        </p:nvGraphicFramePr>
        <p:xfrm>
          <a:off x="457200" y="42555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{3C5C6A8C-B2B0-4ABE-A3F2-41C8DA391FD2}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rhs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BV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3" name="Google Shape;463;p63"/>
          <p:cNvSpPr txBox="1"/>
          <p:nvPr/>
        </p:nvSpPr>
        <p:spPr>
          <a:xfrm>
            <a:off x="381000" y="3886200"/>
            <a:ext cx="18421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Initial Tableau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4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Ex. 4 – Solution continued</a:t>
            </a:r>
            <a:endParaRPr/>
          </a:p>
        </p:txBody>
      </p:sp>
      <p:sp>
        <p:nvSpPr>
          <p:cNvPr id="470" name="Google Shape;470;p64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471" name="Google Shape;471;p64"/>
          <p:cNvGraphicFramePr/>
          <p:nvPr/>
        </p:nvGraphicFramePr>
        <p:xfrm>
          <a:off x="457200" y="1884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{3C5C6A8C-B2B0-4ABE-A3F2-41C8DA391FD2}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rhs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BV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2" name="Google Shape;472;p64"/>
          <p:cNvSpPr txBox="1"/>
          <p:nvPr/>
        </p:nvSpPr>
        <p:spPr>
          <a:xfrm>
            <a:off x="381000" y="1514828"/>
            <a:ext cx="18421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Initial Tableau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5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Ex. 4 – Solution continued</a:t>
            </a:r>
            <a:endParaRPr/>
          </a:p>
        </p:txBody>
      </p:sp>
      <p:sp>
        <p:nvSpPr>
          <p:cNvPr id="479" name="Google Shape;479;p65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480" name="Google Shape;480;p65"/>
          <p:cNvGraphicFramePr/>
          <p:nvPr/>
        </p:nvGraphicFramePr>
        <p:xfrm>
          <a:off x="457200" y="1884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{3C5C6A8C-B2B0-4ABE-A3F2-41C8DA391FD2}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rhs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BV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1" name="Google Shape;481;p65"/>
          <p:cNvSpPr txBox="1"/>
          <p:nvPr/>
        </p:nvSpPr>
        <p:spPr>
          <a:xfrm>
            <a:off x="381000" y="1514828"/>
            <a:ext cx="16834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First Tableau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6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Ex. 4 – Solution continued</a:t>
            </a:r>
            <a:endParaRPr/>
          </a:p>
        </p:txBody>
      </p:sp>
      <p:sp>
        <p:nvSpPr>
          <p:cNvPr id="488" name="Google Shape;488;p66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489" name="Google Shape;489;p66"/>
          <p:cNvGraphicFramePr/>
          <p:nvPr/>
        </p:nvGraphicFramePr>
        <p:xfrm>
          <a:off x="457200" y="1884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{3C5C6A8C-B2B0-4ABE-A3F2-41C8DA391FD2}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rhs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BV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0" name="Google Shape;490;p66"/>
          <p:cNvSpPr txBox="1"/>
          <p:nvPr/>
        </p:nvSpPr>
        <p:spPr>
          <a:xfrm>
            <a:off x="381000" y="1514828"/>
            <a:ext cx="20217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Second Tableau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7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4: Solution</a:t>
            </a:r>
            <a:endParaRPr/>
          </a:p>
        </p:txBody>
      </p:sp>
      <p:sp>
        <p:nvSpPr>
          <p:cNvPr id="497" name="Google Shape;497;p67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Letting  </a:t>
            </a:r>
            <a:r>
              <a:rPr i="1" lang="en-US"/>
              <a:t>x</a:t>
            </a:r>
            <a:r>
              <a:rPr baseline="-25000" lang="en-US"/>
              <a:t>1</a:t>
            </a:r>
            <a:r>
              <a:rPr lang="en-US"/>
              <a:t> = number of ounces of orange soda in a bottle of Oranj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	</a:t>
            </a:r>
            <a:r>
              <a:rPr i="1" lang="en-US"/>
              <a:t>x</a:t>
            </a:r>
            <a:r>
              <a:rPr lang="en-US"/>
              <a:t>2 = number of ounces of orange juice in a bottle of Oranj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The LP is:</a:t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98" name="Google Shape;498;p67"/>
          <p:cNvSpPr txBox="1"/>
          <p:nvPr/>
        </p:nvSpPr>
        <p:spPr>
          <a:xfrm>
            <a:off x="1219200" y="3810000"/>
            <a:ext cx="7010400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 z = 2x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+ 3x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 	0.5x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+ 0.25x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≤  4	(sugar constraint)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     3x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≥ </a:t>
            </a: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36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(Vitamin C constraint)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      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10	(10 oz in 1 bottle of Oranj)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≥ 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566738" y="14478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To convert the </a:t>
            </a:r>
            <a:r>
              <a:rPr i="1" lang="en-US"/>
              <a:t>i</a:t>
            </a:r>
            <a:r>
              <a:rPr lang="en-US"/>
              <a:t>th ≥ constraint to an equality constraint, define an </a:t>
            </a:r>
            <a:r>
              <a:rPr b="1" lang="en-US"/>
              <a:t>excess variable</a:t>
            </a:r>
            <a:r>
              <a:rPr lang="en-US"/>
              <a:t> (sometimes called a surplus variable) </a:t>
            </a:r>
            <a:r>
              <a:rPr i="1" lang="en-US"/>
              <a:t>e</a:t>
            </a:r>
            <a:r>
              <a:rPr baseline="-25000" lang="en-US"/>
              <a:t>i</a:t>
            </a:r>
            <a:r>
              <a:rPr lang="en-US"/>
              <a:t> (</a:t>
            </a:r>
            <a:r>
              <a:rPr i="1" lang="en-US"/>
              <a:t>e</a:t>
            </a:r>
            <a:r>
              <a:rPr baseline="-25000" lang="en-US"/>
              <a:t>i</a:t>
            </a:r>
            <a:r>
              <a:rPr lang="en-US"/>
              <a:t> will always be the excess variable for the </a:t>
            </a:r>
            <a:r>
              <a:rPr i="1" lang="en-US"/>
              <a:t>i</a:t>
            </a:r>
            <a:r>
              <a:rPr lang="en-US"/>
              <a:t>th ≥ constraint.  </a:t>
            </a:r>
            <a:endParaRPr/>
          </a:p>
          <a:p>
            <a:pPr indent="-436563" lvl="1" marL="908050" rtl="0" algn="l">
              <a:spcBef>
                <a:spcPts val="10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We define </a:t>
            </a:r>
            <a:r>
              <a:rPr i="1" lang="en-US"/>
              <a:t>e</a:t>
            </a:r>
            <a:r>
              <a:rPr baseline="-25000" lang="en-US"/>
              <a:t>i</a:t>
            </a:r>
            <a:r>
              <a:rPr lang="en-US"/>
              <a:t> to be the amount by which </a:t>
            </a:r>
            <a:r>
              <a:rPr i="1" lang="en-US"/>
              <a:t>i</a:t>
            </a:r>
            <a:r>
              <a:rPr lang="en-US"/>
              <a:t>th constraint is over satisfied.</a:t>
            </a:r>
            <a:endParaRPr/>
          </a:p>
          <a:p>
            <a:pPr indent="-469900" lvl="0" marL="469900" rtl="0" algn="l">
              <a:spcBef>
                <a:spcPts val="9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Subtracting the excess variable </a:t>
            </a:r>
            <a:r>
              <a:rPr i="1" lang="en-US"/>
              <a:t>e</a:t>
            </a:r>
            <a:r>
              <a:rPr baseline="-25000" lang="en-US"/>
              <a:t>i</a:t>
            </a:r>
            <a:r>
              <a:rPr lang="en-US"/>
              <a:t> from the </a:t>
            </a:r>
            <a:r>
              <a:rPr i="1" lang="en-US"/>
              <a:t>i</a:t>
            </a:r>
            <a:r>
              <a:rPr lang="en-US"/>
              <a:t>th constraint and adding the sign restriction </a:t>
            </a:r>
            <a:r>
              <a:rPr i="1" lang="en-US"/>
              <a:t>e</a:t>
            </a:r>
            <a:r>
              <a:rPr baseline="-25000" lang="en-US"/>
              <a:t>i</a:t>
            </a:r>
            <a:r>
              <a:rPr lang="en-US"/>
              <a:t> ≥ 0 will convert the constraint.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If an LP has both ≤ and ≥ constraints, apply the previous procedures to the individual constraints.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8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Ex. 4 – Solution continued</a:t>
            </a:r>
            <a:endParaRPr/>
          </a:p>
        </p:txBody>
      </p:sp>
      <p:sp>
        <p:nvSpPr>
          <p:cNvPr id="505" name="Google Shape;505;p68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The modified Bevco LP in standard form then becomes:</a:t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06" name="Google Shape;506;p68"/>
          <p:cNvSpPr txBox="1"/>
          <p:nvPr/>
        </p:nvSpPr>
        <p:spPr>
          <a:xfrm>
            <a:off x="1219200" y="2438400"/>
            <a:ext cx="7010400" cy="176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0:	z  -  2x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     3x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	   -Ma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- Ma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 0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1:      0.5x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+ 0.25x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s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    	=  4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2:          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     3x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- e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   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	= </a:t>
            </a: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36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3:          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      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+	     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= 10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9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Eliminate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/>
              <a:t> and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/>
              <a:t> from row 0</a:t>
            </a:r>
            <a:endParaRPr/>
          </a:p>
        </p:txBody>
      </p:sp>
      <p:sp>
        <p:nvSpPr>
          <p:cNvPr id="512" name="Google Shape;512;p69"/>
          <p:cNvSpPr txBox="1"/>
          <p:nvPr/>
        </p:nvSpPr>
        <p:spPr>
          <a:xfrm>
            <a:off x="762000" y="1828800"/>
            <a:ext cx="7620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0     :    z  -    2x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        3x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	    -Ma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- Ma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 0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M(row 2):           Mx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     3Mx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- Me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+Ma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= </a:t>
            </a: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36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M(row 3):           Mx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       Mx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	               +Ma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= 10M</a:t>
            </a:r>
            <a:endParaRPr/>
          </a:p>
        </p:txBody>
      </p:sp>
      <p:sp>
        <p:nvSpPr>
          <p:cNvPr id="513" name="Google Shape;513;p69"/>
          <p:cNvSpPr txBox="1"/>
          <p:nvPr/>
        </p:nvSpPr>
        <p:spPr>
          <a:xfrm>
            <a:off x="381000" y="3445382"/>
            <a:ext cx="78835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row 0:    z  + (2M – 2)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(4M – 3)x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-Me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   = </a:t>
            </a: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cxnSp>
        <p:nvCxnSpPr>
          <p:cNvPr id="514" name="Google Shape;514;p69"/>
          <p:cNvCxnSpPr/>
          <p:nvPr/>
        </p:nvCxnSpPr>
        <p:spPr>
          <a:xfrm flipH="1" rot="10800000">
            <a:off x="838200" y="3200400"/>
            <a:ext cx="7086600" cy="1216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0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Ex. 4 – Solution continued</a:t>
            </a:r>
            <a:endParaRPr/>
          </a:p>
        </p:txBody>
      </p:sp>
      <p:sp>
        <p:nvSpPr>
          <p:cNvPr id="521" name="Google Shape;521;p70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22" name="Google Shape;522;p70"/>
          <p:cNvSpPr txBox="1"/>
          <p:nvPr/>
        </p:nvSpPr>
        <p:spPr>
          <a:xfrm>
            <a:off x="498475" y="1905000"/>
            <a:ext cx="8153400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0:	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  + (2M – 2) x</a:t>
            </a:r>
            <a:r>
              <a:rPr baseline="-2500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(4M – 3)x</a:t>
            </a:r>
            <a:r>
              <a:rPr baseline="-2500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-Me</a:t>
            </a:r>
            <a:r>
              <a:rPr baseline="-2500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	   = </a:t>
            </a: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1:                    0.5x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      0.25x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s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	    	   = 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2:                         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           3x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- e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   a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= 36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3:                         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             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+ a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10</a:t>
            </a:r>
            <a:endParaRPr/>
          </a:p>
        </p:txBody>
      </p:sp>
      <p:graphicFrame>
        <p:nvGraphicFramePr>
          <p:cNvPr id="523" name="Google Shape;523;p70"/>
          <p:cNvGraphicFramePr/>
          <p:nvPr/>
        </p:nvGraphicFramePr>
        <p:xfrm>
          <a:off x="457200" y="42555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{3C5C6A8C-B2B0-4ABE-A3F2-41C8DA391FD2}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rhs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BV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4" name="Google Shape;524;p70"/>
          <p:cNvSpPr txBox="1"/>
          <p:nvPr/>
        </p:nvSpPr>
        <p:spPr>
          <a:xfrm>
            <a:off x="381000" y="3886200"/>
            <a:ext cx="18421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Initial Tableau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1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Ex. 4 – Solution continued</a:t>
            </a:r>
            <a:endParaRPr/>
          </a:p>
        </p:txBody>
      </p:sp>
      <p:sp>
        <p:nvSpPr>
          <p:cNvPr id="531" name="Google Shape;531;p71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532" name="Google Shape;532;p71"/>
          <p:cNvGraphicFramePr/>
          <p:nvPr/>
        </p:nvGraphicFramePr>
        <p:xfrm>
          <a:off x="457200" y="1884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{3C5C6A8C-B2B0-4ABE-A3F2-41C8DA391FD2}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rhs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BV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3" name="Google Shape;533;p71"/>
          <p:cNvSpPr txBox="1"/>
          <p:nvPr/>
        </p:nvSpPr>
        <p:spPr>
          <a:xfrm>
            <a:off x="381000" y="1514828"/>
            <a:ext cx="18421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Initial Tableau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2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Ex. 4 – Solution continued</a:t>
            </a:r>
            <a:endParaRPr/>
          </a:p>
        </p:txBody>
      </p:sp>
      <p:sp>
        <p:nvSpPr>
          <p:cNvPr id="540" name="Google Shape;540;p72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469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541" name="Google Shape;541;p72"/>
          <p:cNvGraphicFramePr/>
          <p:nvPr/>
        </p:nvGraphicFramePr>
        <p:xfrm>
          <a:off x="457200" y="1884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{3C5C6A8C-B2B0-4ABE-A3F2-41C8DA391FD2}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aseline="-25000"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rhs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BV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175" marB="0" marR="4175" marL="41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2" name="Google Shape;542;p72"/>
          <p:cNvSpPr txBox="1"/>
          <p:nvPr/>
        </p:nvSpPr>
        <p:spPr>
          <a:xfrm>
            <a:off x="381000" y="1514828"/>
            <a:ext cx="16834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First Tableau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3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4.13 The Two-Phase Simplex Method</a:t>
            </a:r>
            <a:endParaRPr/>
          </a:p>
        </p:txBody>
      </p:sp>
      <p:sp>
        <p:nvSpPr>
          <p:cNvPr id="549" name="Google Shape;549;p73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When a basic feasible solution is not readily available, the two-phase simplex method may be used as an alternative to the Big M method.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In this method, artificial variables are added to the same constraints, then a bfs to the original LP is found by solving Phase I LP.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In Phase I LP, the objective function is to minimize the sum of all artificial variables.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At completion, reintroduce the original LP’s objective function and determine the optimal solution to the original LP.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4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56" name="Google Shape;556;p74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Because each </a:t>
            </a:r>
            <a:r>
              <a:rPr i="1" lang="en-US"/>
              <a:t>a</a:t>
            </a:r>
            <a:r>
              <a:rPr baseline="-25000" i="1" lang="en-US"/>
              <a:t>i</a:t>
            </a:r>
            <a:r>
              <a:rPr i="1" lang="en-US"/>
              <a:t> </a:t>
            </a:r>
            <a:r>
              <a:rPr lang="en-US"/>
              <a:t>≥ 0, solving the Phase I LP will result in one of the following three cases:</a:t>
            </a:r>
            <a:endParaRPr/>
          </a:p>
          <a:p>
            <a:pPr indent="-436563" lvl="1" marL="908050" rtl="0" algn="l">
              <a:spcBef>
                <a:spcPts val="10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The optimal value of </a:t>
            </a:r>
            <a:r>
              <a:rPr i="1" lang="en-US"/>
              <a:t>w’</a:t>
            </a:r>
            <a:r>
              <a:rPr lang="en-US"/>
              <a:t> is greater than zero.</a:t>
            </a:r>
            <a:endParaRPr/>
          </a:p>
          <a:p>
            <a:pPr indent="-436563" lvl="1" marL="908050" rtl="0" algn="l">
              <a:spcBef>
                <a:spcPts val="9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The optimal value of </a:t>
            </a:r>
            <a:r>
              <a:rPr i="1" lang="en-US"/>
              <a:t>w’</a:t>
            </a:r>
            <a:r>
              <a:rPr lang="en-US"/>
              <a:t> is equal to zero, and no artificial variables are in the optimal Phase I basis. </a:t>
            </a:r>
            <a:endParaRPr/>
          </a:p>
          <a:p>
            <a:pPr indent="-395288" lvl="2" marL="1304925" rtl="0" algn="l">
              <a:spcBef>
                <a:spcPts val="880"/>
              </a:spcBef>
              <a:spcAft>
                <a:spcPts val="0"/>
              </a:spcAft>
              <a:buSzPts val="1900"/>
              <a:buChar char="■"/>
            </a:pPr>
            <a:r>
              <a:rPr lang="en-US"/>
              <a:t>In this case, drop all columns in the optimal Phase I tableau that correspond to the artificial variables. </a:t>
            </a:r>
            <a:endParaRPr/>
          </a:p>
          <a:p>
            <a:pPr indent="-395288" lvl="2" marL="1304925" rtl="0" algn="l">
              <a:spcBef>
                <a:spcPts val="855"/>
              </a:spcBef>
              <a:spcAft>
                <a:spcPts val="0"/>
              </a:spcAft>
              <a:buSzPts val="1900"/>
              <a:buChar char="■"/>
            </a:pPr>
            <a:r>
              <a:rPr lang="en-US"/>
              <a:t>Now combine the original objective function with the constraints from the optimal Phase I tableau.</a:t>
            </a:r>
            <a:endParaRPr/>
          </a:p>
          <a:p>
            <a:pPr indent="-395288" lvl="2" marL="1304925" rtl="0" algn="l">
              <a:spcBef>
                <a:spcPts val="855"/>
              </a:spcBef>
              <a:spcAft>
                <a:spcPts val="0"/>
              </a:spcAft>
              <a:buSzPts val="1900"/>
              <a:buChar char="■"/>
            </a:pPr>
            <a:r>
              <a:rPr lang="en-US"/>
              <a:t>This yields the </a:t>
            </a:r>
            <a:r>
              <a:rPr b="1" lang="en-US"/>
              <a:t>Phase II LP.</a:t>
            </a:r>
            <a:endParaRPr/>
          </a:p>
          <a:p>
            <a:pPr indent="-436563" lvl="1" marL="908050" rtl="0" algn="l">
              <a:spcBef>
                <a:spcPts val="875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The optimal value of </a:t>
            </a:r>
            <a:r>
              <a:rPr i="1" lang="en-US"/>
              <a:t>w’</a:t>
            </a:r>
            <a:r>
              <a:rPr lang="en-US"/>
              <a:t> is equal to zero and at least one artificial variable is in the optimal Phase I basis.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5"/>
          <p:cNvSpPr txBox="1"/>
          <p:nvPr/>
        </p:nvSpPr>
        <p:spPr>
          <a:xfrm>
            <a:off x="1219200" y="1524000"/>
            <a:ext cx="7010400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 z = 2x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+ 3x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 	0.5x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+ 0.25x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≤  4	(sugar constraint)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     3x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≥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(Vitamin C constraint)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      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10	(10 oz in 1 bottle of Oranj)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≥ 0</a:t>
            </a:r>
            <a:endParaRPr/>
          </a:p>
        </p:txBody>
      </p:sp>
      <p:sp>
        <p:nvSpPr>
          <p:cNvPr id="562" name="Google Shape;562;p75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Two-Phase Simplex: Case 2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7" name="Google Shape;567;p76"/>
          <p:cNvGraphicFramePr/>
          <p:nvPr/>
        </p:nvGraphicFramePr>
        <p:xfrm>
          <a:off x="60960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{3C5C6A8C-B2B0-4ABE-A3F2-41C8DA391FD2}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26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w'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="0" baseline="-2500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="0" baseline="-2500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b="0" baseline="-2500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b="0" baseline="-2500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b="0" baseline="-2500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b="0" baseline="-2500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2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rhs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BV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700" marB="0" marR="4700" marL="47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7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4.14 Unrestricted-in-Sign Variables</a:t>
            </a:r>
            <a:endParaRPr/>
          </a:p>
        </p:txBody>
      </p:sp>
      <p:sp>
        <p:nvSpPr>
          <p:cNvPr id="574" name="Google Shape;574;p77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If some variables are allowed to be unrestricted in sign (urs), the ratio test and therefore the simplex algorithm are no longer valid.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An LP with an unrestricted-in-sign</a:t>
            </a:r>
            <a:r>
              <a:rPr i="1" lang="en-US"/>
              <a:t> </a:t>
            </a:r>
            <a:r>
              <a:rPr lang="en-US"/>
              <a:t>variable can be transformed into an LP in which all variables are required to be non-negative.</a:t>
            </a:r>
            <a:endParaRPr/>
          </a:p>
          <a:p>
            <a:pPr indent="-436563" lvl="1" marL="908050" rtl="0" algn="l">
              <a:spcBef>
                <a:spcPts val="10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For each urs variable, define two new variables </a:t>
            </a:r>
            <a:r>
              <a:rPr i="1" lang="en-US"/>
              <a:t>x</a:t>
            </a:r>
            <a:r>
              <a:rPr baseline="30000" i="1" lang="en-US"/>
              <a:t>’</a:t>
            </a:r>
            <a:r>
              <a:rPr baseline="-25000" i="1" lang="en-US"/>
              <a:t>i</a:t>
            </a:r>
            <a:r>
              <a:rPr i="1" lang="en-US"/>
              <a:t> </a:t>
            </a:r>
            <a:r>
              <a:rPr lang="en-US"/>
              <a:t>and</a:t>
            </a:r>
            <a:r>
              <a:rPr i="1" lang="en-US"/>
              <a:t> x</a:t>
            </a:r>
            <a:r>
              <a:rPr baseline="30000" i="1" lang="en-US"/>
              <a:t>’’</a:t>
            </a:r>
            <a:r>
              <a:rPr baseline="-25000" i="1" lang="en-US"/>
              <a:t>i</a:t>
            </a:r>
            <a:r>
              <a:rPr i="1" lang="en-US"/>
              <a:t>.</a:t>
            </a:r>
            <a:endParaRPr/>
          </a:p>
          <a:p>
            <a:pPr indent="-436563" lvl="1" marL="908050" rtl="0" algn="l">
              <a:spcBef>
                <a:spcPts val="9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Then substitute </a:t>
            </a:r>
            <a:r>
              <a:rPr i="1" lang="en-US"/>
              <a:t>x</a:t>
            </a:r>
            <a:r>
              <a:rPr baseline="30000" i="1" lang="en-US"/>
              <a:t>’</a:t>
            </a:r>
            <a:r>
              <a:rPr baseline="-25000" i="1" lang="en-US"/>
              <a:t>i</a:t>
            </a:r>
            <a:r>
              <a:rPr lang="en-US"/>
              <a:t>  -</a:t>
            </a:r>
            <a:r>
              <a:rPr i="1" lang="en-US"/>
              <a:t> x</a:t>
            </a:r>
            <a:r>
              <a:rPr baseline="30000" i="1" lang="en-US"/>
              <a:t>’’</a:t>
            </a:r>
            <a:r>
              <a:rPr baseline="-25000" i="1" lang="en-US"/>
              <a:t>i </a:t>
            </a:r>
            <a:r>
              <a:rPr lang="en-US"/>
              <a:t>for</a:t>
            </a:r>
            <a:r>
              <a:rPr i="1" lang="en-US"/>
              <a:t> x</a:t>
            </a:r>
            <a:r>
              <a:rPr lang="en-US"/>
              <a:t>i in each constraint and in the objective function. Also add the sign restrictions.</a:t>
            </a:r>
            <a:endParaRPr/>
          </a:p>
          <a:p>
            <a:pPr indent="-317500" lvl="0" marL="469900" rtl="0" algn="l">
              <a:spcBef>
                <a:spcPts val="9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4.2 Preview of the Simplex Algorithm</a:t>
            </a:r>
            <a:endParaRPr/>
          </a:p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Consider a system A</a:t>
            </a:r>
            <a:r>
              <a:rPr b="1" i="1" lang="en-US"/>
              <a:t>x</a:t>
            </a:r>
            <a:r>
              <a:rPr lang="en-US"/>
              <a:t> = </a:t>
            </a:r>
            <a:r>
              <a:rPr b="1" lang="en-US"/>
              <a:t>b </a:t>
            </a:r>
            <a:r>
              <a:rPr lang="en-US"/>
              <a:t>of </a:t>
            </a:r>
            <a:r>
              <a:rPr i="1" lang="en-US"/>
              <a:t>m</a:t>
            </a:r>
            <a:r>
              <a:rPr lang="en-US"/>
              <a:t> linear equations in </a:t>
            </a:r>
            <a:r>
              <a:rPr i="1" lang="en-US"/>
              <a:t>n</a:t>
            </a:r>
            <a:r>
              <a:rPr lang="en-US"/>
              <a:t> variables (where </a:t>
            </a:r>
            <a:r>
              <a:rPr i="1" lang="en-US"/>
              <a:t>n</a:t>
            </a:r>
            <a:r>
              <a:rPr lang="en-US"/>
              <a:t> ≥ </a:t>
            </a:r>
            <a:r>
              <a:rPr i="1" lang="en-US"/>
              <a:t>m</a:t>
            </a:r>
            <a:r>
              <a:rPr lang="en-US"/>
              <a:t>).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A </a:t>
            </a:r>
            <a:r>
              <a:rPr b="1" lang="en-US"/>
              <a:t>basic solution</a:t>
            </a:r>
            <a:r>
              <a:rPr lang="en-US"/>
              <a:t> to </a:t>
            </a:r>
            <a:r>
              <a:rPr i="1" lang="en-US"/>
              <a:t>A</a:t>
            </a:r>
            <a:r>
              <a:rPr b="1" i="1" lang="en-US"/>
              <a:t>x</a:t>
            </a:r>
            <a:r>
              <a:rPr lang="en-US"/>
              <a:t> = </a:t>
            </a:r>
            <a:r>
              <a:rPr b="1" lang="en-US"/>
              <a:t>b</a:t>
            </a:r>
            <a:r>
              <a:rPr lang="en-US"/>
              <a:t> is obtained by setting </a:t>
            </a:r>
            <a:r>
              <a:rPr i="1" lang="en-US"/>
              <a:t>n</a:t>
            </a:r>
            <a:r>
              <a:rPr lang="en-US"/>
              <a:t> – </a:t>
            </a:r>
            <a:r>
              <a:rPr i="1" lang="en-US"/>
              <a:t>m</a:t>
            </a:r>
            <a:r>
              <a:rPr lang="en-US"/>
              <a:t> variables equal to 0 and solving for the remaining </a:t>
            </a:r>
            <a:r>
              <a:rPr i="1" lang="en-US"/>
              <a:t>m</a:t>
            </a:r>
            <a:r>
              <a:rPr lang="en-US"/>
              <a:t> variables.  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This assumes that setting the n – m variables equal to 0 yields a unique value for the remaining m variables, or equivalently, the columns for the remaining m variables are linearly independent.  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Any basic solution in which all variables are nonnegative is called a </a:t>
            </a:r>
            <a:r>
              <a:rPr b="1" lang="en-US"/>
              <a:t>basic feasible solution</a:t>
            </a:r>
            <a:r>
              <a:rPr lang="en-US"/>
              <a:t> </a:t>
            </a:r>
            <a:br>
              <a:rPr lang="en-US"/>
            </a:br>
            <a:r>
              <a:rPr lang="en-US"/>
              <a:t>(or </a:t>
            </a:r>
            <a:r>
              <a:rPr b="1" lang="en-US"/>
              <a:t>bfs</a:t>
            </a:r>
            <a:r>
              <a:rPr lang="en-US"/>
              <a:t>).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8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81" name="Google Shape;581;p78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6563" lvl="1" marL="90805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The effect of this substitution is to express xi as the difference of the two nonnegative variables </a:t>
            </a:r>
            <a:r>
              <a:rPr i="1" lang="en-US"/>
              <a:t>x</a:t>
            </a:r>
            <a:r>
              <a:rPr baseline="30000" i="1" lang="en-US"/>
              <a:t>’</a:t>
            </a:r>
            <a:r>
              <a:rPr baseline="-25000" i="1" lang="en-US"/>
              <a:t>i</a:t>
            </a:r>
            <a:r>
              <a:rPr lang="en-US"/>
              <a:t>  and </a:t>
            </a:r>
            <a:r>
              <a:rPr i="1" lang="en-US"/>
              <a:t>x</a:t>
            </a:r>
            <a:r>
              <a:rPr baseline="30000" i="1" lang="en-US"/>
              <a:t>’’</a:t>
            </a:r>
            <a:r>
              <a:rPr baseline="-25000" i="1" lang="en-US"/>
              <a:t>i</a:t>
            </a:r>
            <a:r>
              <a:rPr lang="en-US"/>
              <a:t>.</a:t>
            </a:r>
            <a:endParaRPr/>
          </a:p>
          <a:p>
            <a:pPr indent="-436563" lvl="1" marL="908050" rtl="0" algn="l">
              <a:spcBef>
                <a:spcPts val="9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No basic feasible solution can have both </a:t>
            </a:r>
            <a:r>
              <a:rPr i="1" lang="en-US"/>
              <a:t>x</a:t>
            </a:r>
            <a:r>
              <a:rPr baseline="30000" i="1" lang="en-US"/>
              <a:t>’</a:t>
            </a:r>
            <a:r>
              <a:rPr baseline="-25000" i="1" lang="en-US"/>
              <a:t>i</a:t>
            </a:r>
            <a:r>
              <a:rPr lang="en-US"/>
              <a:t> ≥ 0 and </a:t>
            </a:r>
            <a:r>
              <a:rPr i="1" lang="en-US"/>
              <a:t>x</a:t>
            </a:r>
            <a:r>
              <a:rPr baseline="30000" i="1" lang="en-US"/>
              <a:t>’’</a:t>
            </a:r>
            <a:r>
              <a:rPr baseline="-25000" i="1" lang="en-US"/>
              <a:t>i </a:t>
            </a:r>
            <a:r>
              <a:rPr lang="en-US"/>
              <a:t>≥ 0.</a:t>
            </a:r>
            <a:endParaRPr/>
          </a:p>
          <a:p>
            <a:pPr indent="-469900" lvl="0" marL="469900" rtl="0" algn="l">
              <a:spcBef>
                <a:spcPts val="9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For any basic feasible solution, each urs variable </a:t>
            </a:r>
            <a:r>
              <a:rPr i="1" lang="en-US"/>
              <a:t>x</a:t>
            </a:r>
            <a:r>
              <a:rPr baseline="-25000" i="1" lang="en-US"/>
              <a:t>i</a:t>
            </a:r>
            <a:r>
              <a:rPr lang="en-US"/>
              <a:t> must fall into one of the following three cases.</a:t>
            </a:r>
            <a:endParaRPr/>
          </a:p>
          <a:p>
            <a:pPr indent="-436563" lvl="1" marL="908050" rtl="0" algn="l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AutoNum type="arabicPeriod"/>
            </a:pPr>
            <a:r>
              <a:rPr i="1" lang="en-US"/>
              <a:t>x</a:t>
            </a:r>
            <a:r>
              <a:rPr baseline="30000" i="1" lang="en-US"/>
              <a:t>’</a:t>
            </a:r>
            <a:r>
              <a:rPr baseline="-25000" i="1" lang="en-US"/>
              <a:t>i</a:t>
            </a:r>
            <a:r>
              <a:rPr lang="en-US"/>
              <a:t> &gt; 0 and </a:t>
            </a:r>
            <a:r>
              <a:rPr i="1" lang="en-US"/>
              <a:t>x</a:t>
            </a:r>
            <a:r>
              <a:rPr baseline="30000" i="1" lang="en-US"/>
              <a:t>’’</a:t>
            </a:r>
            <a:r>
              <a:rPr baseline="-25000" i="1" lang="en-US"/>
              <a:t>i </a:t>
            </a:r>
            <a:r>
              <a:rPr lang="en-US"/>
              <a:t>= 0</a:t>
            </a:r>
            <a:endParaRPr/>
          </a:p>
          <a:p>
            <a:pPr indent="-436563" lvl="1" marL="908050" rtl="0" algn="l">
              <a:spcBef>
                <a:spcPts val="900"/>
              </a:spcBef>
              <a:spcAft>
                <a:spcPts val="0"/>
              </a:spcAft>
              <a:buSzPts val="2000"/>
              <a:buFont typeface="Noto Sans Symbols"/>
              <a:buAutoNum type="arabicPeriod"/>
            </a:pPr>
            <a:r>
              <a:rPr i="1" lang="en-US"/>
              <a:t>x</a:t>
            </a:r>
            <a:r>
              <a:rPr baseline="30000" i="1" lang="en-US"/>
              <a:t>’</a:t>
            </a:r>
            <a:r>
              <a:rPr baseline="-25000" i="1" lang="en-US"/>
              <a:t>i</a:t>
            </a:r>
            <a:r>
              <a:rPr lang="en-US"/>
              <a:t> = 0 and </a:t>
            </a:r>
            <a:r>
              <a:rPr i="1" lang="en-US"/>
              <a:t>x</a:t>
            </a:r>
            <a:r>
              <a:rPr baseline="30000" i="1" lang="en-US"/>
              <a:t>’’</a:t>
            </a:r>
            <a:r>
              <a:rPr baseline="-25000" i="1" lang="en-US"/>
              <a:t>i </a:t>
            </a:r>
            <a:r>
              <a:rPr lang="en-US"/>
              <a:t>&gt; 0</a:t>
            </a:r>
            <a:endParaRPr/>
          </a:p>
          <a:p>
            <a:pPr indent="-436563" lvl="1" marL="908050" rtl="0" algn="l">
              <a:spcBef>
                <a:spcPts val="900"/>
              </a:spcBef>
              <a:spcAft>
                <a:spcPts val="0"/>
              </a:spcAft>
              <a:buSzPts val="2000"/>
              <a:buFont typeface="Noto Sans Symbols"/>
              <a:buAutoNum type="arabicPeriod"/>
            </a:pPr>
            <a:r>
              <a:rPr i="1" lang="en-US"/>
              <a:t>x</a:t>
            </a:r>
            <a:r>
              <a:rPr baseline="30000" i="1" lang="en-US"/>
              <a:t>’</a:t>
            </a:r>
            <a:r>
              <a:rPr baseline="-25000" i="1" lang="en-US"/>
              <a:t>i</a:t>
            </a:r>
            <a:r>
              <a:rPr lang="en-US"/>
              <a:t> = </a:t>
            </a:r>
            <a:r>
              <a:rPr i="1" lang="en-US"/>
              <a:t>x</a:t>
            </a:r>
            <a:r>
              <a:rPr baseline="30000" i="1" lang="en-US"/>
              <a:t>’’</a:t>
            </a:r>
            <a:r>
              <a:rPr baseline="-25000" i="1" lang="en-US"/>
              <a:t>i </a:t>
            </a:r>
            <a:r>
              <a:rPr lang="en-US"/>
              <a:t>= 0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9"/>
          <p:cNvSpPr txBox="1"/>
          <p:nvPr/>
        </p:nvSpPr>
        <p:spPr>
          <a:xfrm>
            <a:off x="457200" y="14478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baker has 30 oz of flour and 5 packages of yeast. Baking a loaf of bread requires 5 oz of flour and 1 package of yeast. Each loaf of bread can be sold for 30c. The baker may purchase additional flour at 4c/oz or sell leftover flour at the same price.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8" name="Google Shape;108;p8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The following theorem explains why the concept of a basic feasible solution is of great importance in linear programming.</a:t>
            </a:r>
            <a:endParaRPr/>
          </a:p>
          <a:p>
            <a:pPr indent="-436563" lvl="1" marL="908050" rtl="0" algn="l">
              <a:spcBef>
                <a:spcPts val="1000"/>
              </a:spcBef>
              <a:spcAft>
                <a:spcPts val="0"/>
              </a:spcAft>
              <a:buSzPts val="2000"/>
              <a:buChar char="□"/>
            </a:pPr>
            <a:r>
              <a:rPr b="1" lang="en-US"/>
              <a:t>Theorem 1</a:t>
            </a:r>
            <a:r>
              <a:rPr lang="en-US"/>
              <a:t>  The feasible region for any linear programming problem is a convex set.  Also, if an LP has an optimal solution, there must be an extreme point of the feasible region that is optimal.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>
            <p:ph type="title"/>
          </p:nvPr>
        </p:nvSpPr>
        <p:spPr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4.3 Direction of Unboundedness</a:t>
            </a:r>
            <a:endParaRPr/>
          </a:p>
        </p:txBody>
      </p:sp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Consider an LP in standard form with feasible region </a:t>
            </a:r>
            <a:r>
              <a:rPr i="1" lang="en-US"/>
              <a:t>S</a:t>
            </a:r>
            <a:r>
              <a:rPr lang="en-US"/>
              <a:t> and constraints </a:t>
            </a:r>
            <a:r>
              <a:rPr i="1" lang="en-US"/>
              <a:t>A</a:t>
            </a:r>
            <a:r>
              <a:rPr b="1" lang="en-US"/>
              <a:t>x</a:t>
            </a:r>
            <a:r>
              <a:rPr lang="en-US"/>
              <a:t>=</a:t>
            </a:r>
            <a:r>
              <a:rPr b="1" lang="en-US"/>
              <a:t>b </a:t>
            </a:r>
            <a:r>
              <a:rPr lang="en-US"/>
              <a:t>and</a:t>
            </a:r>
            <a:r>
              <a:rPr b="1" lang="en-US"/>
              <a:t> x</a:t>
            </a:r>
            <a:r>
              <a:rPr lang="en-US"/>
              <a:t> ≥ 0. Assuming that our LP has </a:t>
            </a:r>
            <a:r>
              <a:rPr i="1" lang="en-US"/>
              <a:t>n</a:t>
            </a:r>
            <a:r>
              <a:rPr lang="en-US"/>
              <a:t> variables, </a:t>
            </a:r>
            <a:r>
              <a:rPr b="1" lang="en-US"/>
              <a:t>0</a:t>
            </a:r>
            <a:r>
              <a:rPr lang="en-US"/>
              <a:t> represents an </a:t>
            </a:r>
            <a:r>
              <a:rPr i="1" lang="en-US"/>
              <a:t>n</a:t>
            </a:r>
            <a:r>
              <a:rPr lang="en-US"/>
              <a:t>-dimensional column vector consisting of all 0’s.</a:t>
            </a:r>
            <a:endParaRPr/>
          </a:p>
          <a:p>
            <a:pPr indent="-469900" lvl="0" marL="469900" rtl="0" algn="l">
              <a:spcBef>
                <a:spcPts val="108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A non-zero vector </a:t>
            </a:r>
            <a:r>
              <a:rPr b="1" lang="en-US"/>
              <a:t>d</a:t>
            </a:r>
            <a:r>
              <a:rPr lang="en-US"/>
              <a:t> is a </a:t>
            </a:r>
            <a:r>
              <a:rPr b="1" lang="en-US"/>
              <a:t>direction of unboundedness</a:t>
            </a:r>
            <a:r>
              <a:rPr lang="en-US"/>
              <a:t> if for all </a:t>
            </a:r>
            <a:r>
              <a:rPr b="1" lang="en-US"/>
              <a:t>x</a:t>
            </a:r>
            <a:r>
              <a:rPr lang="en-US"/>
              <a:t>∈</a:t>
            </a:r>
            <a:r>
              <a:rPr i="1" lang="en-US"/>
              <a:t>S</a:t>
            </a:r>
            <a:r>
              <a:rPr lang="en-US"/>
              <a:t> and any </a:t>
            </a:r>
            <a:r>
              <a:rPr i="1" lang="en-US"/>
              <a:t>c≥</a:t>
            </a:r>
            <a:r>
              <a:rPr lang="en-US"/>
              <a:t>0, </a:t>
            </a:r>
            <a:r>
              <a:rPr i="1" lang="en-US"/>
              <a:t>x</a:t>
            </a:r>
            <a:r>
              <a:rPr lang="en-US"/>
              <a:t> +</a:t>
            </a:r>
            <a:r>
              <a:rPr i="1" lang="en-US"/>
              <a:t>c</a:t>
            </a:r>
            <a:r>
              <a:rPr b="1" lang="en-US"/>
              <a:t>d</a:t>
            </a:r>
            <a:r>
              <a:rPr lang="en-US"/>
              <a:t>∈</a:t>
            </a:r>
            <a:r>
              <a:rPr i="1" lang="en-US"/>
              <a:t>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2020-03-22T17:04:29Z</dcterms:created>
  <dc:creator>Abdurrahman Alshareef</dc:creator>
</cp:coreProperties>
</file>