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8" r:id="rId2"/>
    <p:sldId id="292" r:id="rId3"/>
    <p:sldId id="337" r:id="rId4"/>
    <p:sldId id="341" r:id="rId5"/>
    <p:sldId id="338" r:id="rId6"/>
    <p:sldId id="278" r:id="rId7"/>
    <p:sldId id="330" r:id="rId8"/>
    <p:sldId id="336" r:id="rId9"/>
    <p:sldId id="331" r:id="rId10"/>
    <p:sldId id="339" r:id="rId11"/>
    <p:sldId id="340" r:id="rId12"/>
    <p:sldId id="33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252" y="348"/>
      </p:cViewPr>
      <p:guideLst>
        <p:guide orient="horz" pos="2160"/>
        <p:guide pos="3840"/>
      </p:guideLst>
    </p:cSldViewPr>
  </p:slideViewPr>
  <p:notesTextViewPr>
    <p:cViewPr>
      <p:scale>
        <a:sx n="1" d="1"/>
        <a:sy n="1" d="1"/>
      </p:scale>
      <p:origin x="0" y="0"/>
    </p:cViewPr>
  </p:notesTextViewPr>
  <p:notesViewPr>
    <p:cSldViewPr snapToGrid="0">
      <p:cViewPr varScale="1">
        <p:scale>
          <a:sx n="48" d="100"/>
          <a:sy n="48" d="100"/>
        </p:scale>
        <p:origin x="2684"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D1746-FE38-4E15-8635-F18E0DB32D25}" type="datetimeFigureOut">
              <a:rPr lang="zh-CN" altLang="en-US" smtClean="0"/>
              <a:t>2021/1/17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83E192-6991-46A7-BDAB-154C08F480B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2">
    <p:spTree>
      <p:nvGrpSpPr>
        <p:cNvPr id="1" name=""/>
        <p:cNvGrpSpPr/>
        <p:nvPr/>
      </p:nvGrpSpPr>
      <p:grpSpPr>
        <a:xfrm>
          <a:off x="0" y="0"/>
          <a:ext cx="0" cy="0"/>
          <a:chOff x="0" y="0"/>
          <a:chExt cx="0" cy="0"/>
        </a:xfrm>
      </p:grpSpPr>
      <p:grpSp>
        <p:nvGrpSpPr>
          <p:cNvPr id="6" name="组合 5"/>
          <p:cNvGrpSpPr/>
          <p:nvPr userDrawn="1"/>
        </p:nvGrpSpPr>
        <p:grpSpPr>
          <a:xfrm>
            <a:off x="-48491" y="2525489"/>
            <a:ext cx="12288981" cy="1152128"/>
            <a:chOff x="-36368" y="1612177"/>
            <a:chExt cx="9216736" cy="864096"/>
          </a:xfrm>
          <a:solidFill>
            <a:srgbClr val="1D50A2"/>
          </a:solidFill>
        </p:grpSpPr>
        <p:sp>
          <p:nvSpPr>
            <p:cNvPr id="7" name="矩形 6"/>
            <p:cNvSpPr/>
            <p:nvPr/>
          </p:nvSpPr>
          <p:spPr>
            <a:xfrm>
              <a:off x="1187696" y="1612177"/>
              <a:ext cx="6768608" cy="8640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4265" b="1" i="0" u="none" strike="noStrike" kern="1200" cap="none" spc="0" normalizeH="0" baseline="0" noProof="0" dirty="0">
                <a:ln>
                  <a:noFill/>
                </a:ln>
                <a:solidFill>
                  <a:srgbClr val="1D50A2"/>
                </a:solidFill>
                <a:effectLst/>
                <a:uLnTx/>
                <a:uFillTx/>
                <a:latin typeface="华康俪金黑W8(P)" pitchFamily="34" charset="-122"/>
                <a:ea typeface="华康俪金黑W8(P)" pitchFamily="34" charset="-122"/>
                <a:cs typeface="+mn-cs"/>
              </a:endParaRPr>
            </a:p>
          </p:txBody>
        </p:sp>
        <p:sp>
          <p:nvSpPr>
            <p:cNvPr id="8" name="梯形 7"/>
            <p:cNvSpPr/>
            <p:nvPr/>
          </p:nvSpPr>
          <p:spPr>
            <a:xfrm rot="16200000">
              <a:off x="467616" y="1756193"/>
              <a:ext cx="864096" cy="576064"/>
            </a:xfrm>
            <a:prstGeom prst="trapezoi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2060"/>
                </a:solidFill>
                <a:effectLst/>
                <a:uLnTx/>
                <a:uFillTx/>
                <a:latin typeface="Nexa Light"/>
                <a:ea typeface="微软雅黑"/>
                <a:cs typeface="+mn-cs"/>
              </a:endParaRPr>
            </a:p>
          </p:txBody>
        </p:sp>
        <p:sp>
          <p:nvSpPr>
            <p:cNvPr id="9" name="梯形 8"/>
            <p:cNvSpPr/>
            <p:nvPr/>
          </p:nvSpPr>
          <p:spPr>
            <a:xfrm rot="5400000" flipH="1">
              <a:off x="7812288" y="1756193"/>
              <a:ext cx="864096" cy="576064"/>
            </a:xfrm>
            <a:prstGeom prst="trapezoi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D50A2"/>
                </a:solidFill>
                <a:effectLst/>
                <a:uLnTx/>
                <a:uFillTx/>
                <a:latin typeface="Nexa Light"/>
                <a:ea typeface="微软雅黑"/>
                <a:cs typeface="+mn-cs"/>
              </a:endParaRPr>
            </a:p>
          </p:txBody>
        </p:sp>
        <p:sp>
          <p:nvSpPr>
            <p:cNvPr id="10" name="矩形 9"/>
            <p:cNvSpPr/>
            <p:nvPr/>
          </p:nvSpPr>
          <p:spPr>
            <a:xfrm>
              <a:off x="-36368" y="1756225"/>
              <a:ext cx="648000" cy="57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3735" b="1" i="0" u="none" strike="noStrike" kern="1200" cap="none" spc="0" normalizeH="0" baseline="0" noProof="0" dirty="0">
                <a:ln>
                  <a:noFill/>
                </a:ln>
                <a:solidFill>
                  <a:srgbClr val="1D50A2"/>
                </a:solidFill>
                <a:effectLst/>
                <a:uLnTx/>
                <a:uFillTx/>
                <a:latin typeface="华康俪金黑W8(P)" pitchFamily="34" charset="-122"/>
                <a:ea typeface="华康俪金黑W8(P)" pitchFamily="34" charset="-122"/>
                <a:cs typeface="+mn-cs"/>
              </a:endParaRPr>
            </a:p>
          </p:txBody>
        </p:sp>
        <p:sp>
          <p:nvSpPr>
            <p:cNvPr id="11" name="矩形 10"/>
            <p:cNvSpPr/>
            <p:nvPr/>
          </p:nvSpPr>
          <p:spPr>
            <a:xfrm>
              <a:off x="8532368" y="1756225"/>
              <a:ext cx="648000" cy="57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3735" b="1" i="0" u="none" strike="noStrike" kern="1200" cap="none" spc="0" normalizeH="0" baseline="0" noProof="0" dirty="0">
                <a:ln>
                  <a:noFill/>
                </a:ln>
                <a:solidFill>
                  <a:srgbClr val="1D50A2"/>
                </a:solidFill>
                <a:effectLst/>
                <a:uLnTx/>
                <a:uFillTx/>
                <a:latin typeface="华康俪金黑W8(P)" pitchFamily="34" charset="-122"/>
                <a:ea typeface="华康俪金黑W8(P)" pitchFamily="34" charset="-122"/>
                <a:cs typeface="+mn-cs"/>
              </a:endParaRPr>
            </a:p>
          </p:txBody>
        </p:sp>
      </p:grpSp>
      <p:pic>
        <p:nvPicPr>
          <p:cNvPr id="13" name="Picture 2" descr="单 西 醫 院 &#10;WEST C H 《 NA H 0 、 PI ] [ &#10;1892 &#10;华 西 医 脘 &#10;WEST CHINA HO 、 凹 TAI.. SICHUAN UNIVERSITY "/>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12933" y="428474"/>
            <a:ext cx="4966143" cy="159653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583593" y="2525487"/>
            <a:ext cx="9024811" cy="1152130"/>
          </a:xfrm>
        </p:spPr>
        <p:txBody>
          <a:bodyPr/>
          <a:lstStyle>
            <a:lvl1pPr algn="ctr">
              <a:defRPr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3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0333F0E-6FBA-4708-8F87-8675455029AF}" type="datetimeFigureOut">
              <a:rPr lang="zh-CN" altLang="en-US" smtClean="0"/>
              <a:t>2021/1/17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269D33-7D70-4021-9A4E-745799C9A5E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3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0333F0E-6FBA-4708-8F87-8675455029AF}" type="datetimeFigureOut">
              <a:rPr lang="zh-CN" altLang="en-US" smtClean="0"/>
              <a:t>2021/1/17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269D33-7D70-4021-9A4E-745799C9A5E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0333F0E-6FBA-4708-8F87-8675455029AF}" type="datetimeFigureOut">
              <a:rPr lang="zh-CN" altLang="en-US" smtClean="0"/>
              <a:t>2021/1/17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269D33-7D70-4021-9A4E-745799C9A5E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3"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0333F0E-6FBA-4708-8F87-8675455029AF}" type="datetimeFigureOut">
              <a:rPr lang="zh-CN" altLang="en-US" smtClean="0"/>
              <a:t>2021/1/17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269D33-7D70-4021-9A4E-745799C9A5E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2">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0" y="0"/>
            <a:ext cx="12192000" cy="798576"/>
          </a:xfrm>
          <a:prstGeom prst="rect">
            <a:avLst/>
          </a:prstGeom>
        </p:spPr>
      </p:pic>
      <p:pic>
        <p:nvPicPr>
          <p:cNvPr id="7" name="内容占位符 5" descr="华西水墨ppt 2blue.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076" t="10588" r="70590" b="49856"/>
          <a:stretch>
            <a:fillRect/>
          </a:stretch>
        </p:blipFill>
        <p:spPr>
          <a:xfrm>
            <a:off x="621603" y="2105771"/>
            <a:ext cx="2499360" cy="2712720"/>
          </a:xfrm>
          <a:prstGeom prst="rect">
            <a:avLst/>
          </a:prstGeom>
        </p:spPr>
      </p:pic>
      <p:cxnSp>
        <p:nvCxnSpPr>
          <p:cNvPr id="8" name="直接连接符 7"/>
          <p:cNvCxnSpPr/>
          <p:nvPr userDrawn="1"/>
        </p:nvCxnSpPr>
        <p:spPr>
          <a:xfrm>
            <a:off x="4371280" y="2852361"/>
            <a:ext cx="0" cy="28750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11"/>
          <p:cNvSpPr txBox="1"/>
          <p:nvPr userDrawn="1"/>
        </p:nvSpPr>
        <p:spPr>
          <a:xfrm>
            <a:off x="1979221" y="5104243"/>
            <a:ext cx="2101857" cy="666786"/>
          </a:xfrm>
          <a:prstGeom prst="rect">
            <a:avLst/>
          </a:prstGeom>
          <a:noFill/>
        </p:spPr>
        <p:txBody>
          <a:bodyPr wrap="non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3735"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汇报内容</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798576"/>
            <a:ext cx="10515600" cy="892112"/>
          </a:xfrm>
        </p:spPr>
        <p:txBody>
          <a:bodyPr>
            <a:normAutofit/>
          </a:bodyPr>
          <a:lstStyle>
            <a:lvl1pPr>
              <a:defRPr lang="zh-CN" altLang="en-US" sz="3600" b="1" kern="1200" dirty="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fld id="{B0333F0E-6FBA-4708-8F87-8675455029AF}" type="datetimeFigureOut">
              <a:rPr lang="zh-CN" altLang="en-US" smtClean="0"/>
              <a:t>2021/1/17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269D33-7D70-4021-9A4E-745799C9A5EF}" type="slidenum">
              <a:rPr lang="zh-CN" altLang="en-US" smtClean="0"/>
              <a:t>‹#›</a:t>
            </a:fld>
            <a:endParaRPr lang="zh-CN" altLang="en-US"/>
          </a:p>
        </p:txBody>
      </p:sp>
      <p:pic>
        <p:nvPicPr>
          <p:cNvPr id="7" name="Picture 3" descr="C:\Users\Administrator\Desktop\PPT模板\改4.jpg"/>
          <p:cNvPicPr>
            <a:picLocks noChangeAspect="1" noChangeArrowheads="1"/>
          </p:cNvPicPr>
          <p:nvPr userDrawn="1"/>
        </p:nvPicPr>
        <p:blipFill rotWithShape="1">
          <a:blip r:embed="rId2" cstate="print"/>
          <a:srcRect t="66576" r="68675"/>
          <a:stretch>
            <a:fillRect/>
          </a:stretch>
        </p:blipFill>
        <p:spPr bwMode="auto">
          <a:xfrm>
            <a:off x="0" y="5681112"/>
            <a:ext cx="1960880" cy="1176895"/>
          </a:xfrm>
          <a:prstGeom prst="rect">
            <a:avLst/>
          </a:prstGeom>
          <a:noFill/>
        </p:spPr>
      </p:pic>
      <p:pic>
        <p:nvPicPr>
          <p:cNvPr id="8" name="图片 7"/>
          <p:cNvPicPr>
            <a:picLocks noChangeAspect="1"/>
          </p:cNvPicPr>
          <p:nvPr userDrawn="1"/>
        </p:nvPicPr>
        <p:blipFill>
          <a:blip r:embed="rId3"/>
          <a:stretch>
            <a:fillRect/>
          </a:stretch>
        </p:blipFill>
        <p:spPr>
          <a:xfrm>
            <a:off x="0" y="0"/>
            <a:ext cx="12192000" cy="798576"/>
          </a:xfrm>
          <a:prstGeom prst="rect">
            <a:avLst/>
          </a:prstGeom>
        </p:spPr>
      </p:pic>
      <p:pic>
        <p:nvPicPr>
          <p:cNvPr id="9" name="图片 8" descr="华西水墨ppt 3 blue.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81111" t="79269"/>
          <a:stretch>
            <a:fillRect/>
          </a:stretch>
        </p:blipFill>
        <p:spPr bwMode="auto">
          <a:xfrm>
            <a:off x="10952480" y="5837709"/>
            <a:ext cx="1239520" cy="102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致谢2">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a:stretch>
            <a:fillRect/>
          </a:stretch>
        </p:blipFill>
        <p:spPr>
          <a:xfrm>
            <a:off x="0" y="0"/>
            <a:ext cx="12192000" cy="615984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6"/>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71"/>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0333F0E-6FBA-4708-8F87-8675455029AF}" type="datetimeFigureOut">
              <a:rPr lang="zh-CN" altLang="en-US" smtClean="0"/>
              <a:t>2021/1/17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269D33-7D70-4021-9A4E-745799C9A5E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0333F0E-6FBA-4708-8F87-8675455029AF}" type="datetimeFigureOut">
              <a:rPr lang="zh-CN" altLang="en-US" smtClean="0"/>
              <a:t>2021/1/17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269D33-7D70-4021-9A4E-745799C9A5E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0333F0E-6FBA-4708-8F87-8675455029AF}" type="datetimeFigureOut">
              <a:rPr lang="zh-CN" altLang="en-US" smtClean="0"/>
              <a:t>2021/1/17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2269D33-7D70-4021-9A4E-745799C9A5E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333F0E-6FBA-4708-8F87-8675455029AF}" type="datetimeFigureOut">
              <a:rPr lang="zh-CN" altLang="en-US" smtClean="0"/>
              <a:t>2021/1/17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2269D33-7D70-4021-9A4E-745799C9A5E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333F0E-6FBA-4708-8F87-8675455029AF}" type="datetimeFigureOut">
              <a:rPr lang="zh-CN" altLang="en-US" smtClean="0"/>
              <a:t>2021/1/17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2269D33-7D70-4021-9A4E-745799C9A5E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33F0E-6FBA-4708-8F87-8675455029AF}" type="datetimeFigureOut">
              <a:rPr lang="zh-CN" altLang="en-US" smtClean="0"/>
              <a:t>2021/1/17</a:t>
            </a:fld>
            <a:endParaRPr lang="zh-CN" altLang="en-US"/>
          </a:p>
        </p:txBody>
      </p:sp>
      <p:sp>
        <p:nvSpPr>
          <p:cNvPr id="5" name="页脚占位符 4"/>
          <p:cNvSpPr>
            <a:spLocks noGrp="1"/>
          </p:cNvSpPr>
          <p:nvPr>
            <p:ph type="ftr" sz="quarter" idx="3"/>
          </p:nvPr>
        </p:nvSpPr>
        <p:spPr>
          <a:xfrm>
            <a:off x="4038600" y="635635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69D33-7D70-4021-9A4E-745799C9A5E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一周工作汇报</a:t>
            </a:r>
          </a:p>
        </p:txBody>
      </p:sp>
      <p:grpSp>
        <p:nvGrpSpPr>
          <p:cNvPr id="3" name="组合 2"/>
          <p:cNvGrpSpPr/>
          <p:nvPr/>
        </p:nvGrpSpPr>
        <p:grpSpPr>
          <a:xfrm>
            <a:off x="2037902" y="4295598"/>
            <a:ext cx="9105814" cy="1476375"/>
            <a:chOff x="3632960" y="3507854"/>
            <a:chExt cx="3459320" cy="1107280"/>
          </a:xfrm>
        </p:grpSpPr>
        <p:sp>
          <p:nvSpPr>
            <p:cNvPr id="4" name="TextBox 42"/>
            <p:cNvSpPr txBox="1"/>
            <p:nvPr/>
          </p:nvSpPr>
          <p:spPr>
            <a:xfrm>
              <a:off x="4196977" y="3507854"/>
              <a:ext cx="2895303" cy="1107280"/>
            </a:xfrm>
            <a:prstGeom prst="rect">
              <a:avLst/>
            </a:prstGeom>
            <a:noFill/>
          </p:spPr>
          <p:txBody>
            <a:bodyPr wrap="square" rtlCol="0">
              <a:spAutoFit/>
            </a:bodyPr>
            <a:lstStyle/>
            <a:p>
              <a:pPr algn="ctr" defTabSz="913765">
                <a:lnSpc>
                  <a:spcPct val="150000"/>
                </a:lnSpc>
                <a:defRPr/>
              </a:pPr>
              <a:r>
                <a:rPr lang="zh-CN" altLang="en-US" sz="2000" b="1" dirty="0">
                  <a:latin typeface="微软雅黑" panose="020B0503020204020204" pitchFamily="34" charset="-122"/>
                  <a:ea typeface="微软雅黑" panose="020B0503020204020204" pitchFamily="34" charset="-122"/>
                </a:rPr>
                <a:t>人机交互</a:t>
              </a:r>
              <a:endParaRPr lang="en-US" altLang="zh-CN" sz="2000" b="1" dirty="0">
                <a:latin typeface="微软雅黑" panose="020B0503020204020204" pitchFamily="34" charset="-122"/>
                <a:ea typeface="微软雅黑" panose="020B0503020204020204" pitchFamily="34" charset="-122"/>
              </a:endParaRPr>
            </a:p>
            <a:p>
              <a:pPr algn="ctr" defTabSz="913765">
                <a:lnSpc>
                  <a:spcPct val="150000"/>
                </a:lnSpc>
                <a:defRPr/>
              </a:pPr>
              <a:r>
                <a:rPr lang="en-US" altLang="zh-CN" sz="2000" b="1" dirty="0">
                  <a:latin typeface="微软雅黑" panose="020B0503020204020204" pitchFamily="34" charset="-122"/>
                  <a:ea typeface="微软雅黑" panose="020B0503020204020204" pitchFamily="34" charset="-122"/>
                </a:rPr>
                <a:t> </a:t>
              </a:r>
            </a:p>
            <a:p>
              <a:pPr algn="ctr" defTabSz="913765">
                <a:lnSpc>
                  <a:spcPct val="150000"/>
                </a:lnSpc>
                <a:defRPr/>
              </a:pPr>
              <a:r>
                <a:rPr lang="zh-CN" altLang="en-US" sz="2000" b="1" dirty="0">
                  <a:latin typeface="微软雅黑" panose="020B0503020204020204" pitchFamily="34" charset="-122"/>
                  <a:ea typeface="微软雅黑" panose="020B0503020204020204" pitchFamily="34" charset="-122"/>
                </a:rPr>
                <a:t>樊捷明</a:t>
              </a:r>
            </a:p>
          </p:txBody>
        </p:sp>
        <p:sp>
          <p:nvSpPr>
            <p:cNvPr id="5" name="TextBox 90"/>
            <p:cNvSpPr txBox="1"/>
            <p:nvPr/>
          </p:nvSpPr>
          <p:spPr>
            <a:xfrm>
              <a:off x="3632960" y="3583425"/>
              <a:ext cx="1153954" cy="315423"/>
            </a:xfrm>
            <a:prstGeom prst="rect">
              <a:avLst/>
            </a:prstGeom>
            <a:noFill/>
          </p:spPr>
          <p:txBody>
            <a:bodyPr wrap="square" rtlCol="0">
              <a:spAutoFit/>
            </a:bodyPr>
            <a:lstStyle/>
            <a:p>
              <a:pPr defTabSz="913765">
                <a:defRPr/>
              </a:pPr>
              <a:r>
                <a:rPr lang="zh-CN" altLang="en-US" sz="2135" b="1" dirty="0">
                  <a:latin typeface="微软雅黑" panose="020B0503020204020204" pitchFamily="34" charset="-122"/>
                  <a:ea typeface="微软雅黑" panose="020B0503020204020204" pitchFamily="34" charset="-122"/>
                </a:rPr>
                <a:t>方向：</a:t>
              </a:r>
            </a:p>
          </p:txBody>
        </p:sp>
        <p:sp>
          <p:nvSpPr>
            <p:cNvPr id="7" name="TextBox 45"/>
            <p:cNvSpPr txBox="1"/>
            <p:nvPr/>
          </p:nvSpPr>
          <p:spPr>
            <a:xfrm>
              <a:off x="3632960" y="4285503"/>
              <a:ext cx="382564" cy="315423"/>
            </a:xfrm>
            <a:prstGeom prst="rect">
              <a:avLst/>
            </a:prstGeom>
            <a:noFill/>
          </p:spPr>
          <p:txBody>
            <a:bodyPr wrap="none" rtlCol="0">
              <a:spAutoFit/>
            </a:bodyPr>
            <a:lstStyle/>
            <a:p>
              <a:pPr defTabSz="913765">
                <a:defRPr/>
              </a:pPr>
              <a:r>
                <a:rPr lang="zh-CN" altLang="en-US" sz="2135" b="1" dirty="0">
                  <a:latin typeface="微软雅黑" panose="020B0503020204020204" pitchFamily="34" charset="-122"/>
                  <a:ea typeface="微软雅黑" panose="020B0503020204020204" pitchFamily="34" charset="-122"/>
                </a:rPr>
                <a:t>姓名：</a:t>
              </a:r>
            </a:p>
          </p:txBody>
        </p:sp>
        <p:cxnSp>
          <p:nvCxnSpPr>
            <p:cNvPr id="8" name="直接连接符 7"/>
            <p:cNvCxnSpPr/>
            <p:nvPr/>
          </p:nvCxnSpPr>
          <p:spPr>
            <a:xfrm>
              <a:off x="4668948" y="3875668"/>
              <a:ext cx="2088232"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68948" y="4577746"/>
              <a:ext cx="2088232"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36905" y="1436370"/>
            <a:ext cx="7484745" cy="461665"/>
          </a:xfrm>
          <a:prstGeom prst="rect">
            <a:avLst/>
          </a:prstGeom>
          <a:noFill/>
        </p:spPr>
        <p:txBody>
          <a:bodyPr wrap="square" rtlCol="0">
            <a:spAutoFit/>
          </a:bodyPr>
          <a:lstStyle/>
          <a:p>
            <a:r>
              <a:rPr lang="zh-CN" altLang="en-US" sz="2400" dirty="0"/>
              <a:t>二、迁移学习</a:t>
            </a:r>
          </a:p>
        </p:txBody>
      </p:sp>
      <p:sp>
        <p:nvSpPr>
          <p:cNvPr id="7" name="Text Box 6"/>
          <p:cNvSpPr txBox="1"/>
          <p:nvPr/>
        </p:nvSpPr>
        <p:spPr>
          <a:xfrm>
            <a:off x="1309234" y="2348114"/>
            <a:ext cx="7484745" cy="2031325"/>
          </a:xfrm>
          <a:prstGeom prst="rect">
            <a:avLst/>
          </a:prstGeom>
          <a:noFill/>
        </p:spPr>
        <p:txBody>
          <a:bodyPr wrap="square" rtlCol="0">
            <a:spAutoFit/>
          </a:bodyPr>
          <a:lstStyle/>
          <a:p>
            <a:r>
              <a:rPr lang="zh-CN" altLang="en-US" dirty="0"/>
              <a:t>论文：</a:t>
            </a:r>
            <a:endParaRPr lang="en-US" altLang="zh-CN" dirty="0"/>
          </a:p>
          <a:p>
            <a:endParaRPr lang="en-US" altLang="zh-CN" dirty="0"/>
          </a:p>
          <a:p>
            <a:r>
              <a:rPr lang="en-US" altLang="zh-CN" dirty="0"/>
              <a:t>Transfer learning for activity recognition: a survey</a:t>
            </a:r>
          </a:p>
          <a:p>
            <a:endParaRPr lang="en-US" altLang="zh-CN" dirty="0"/>
          </a:p>
          <a:p>
            <a:r>
              <a:rPr lang="zh-CN" altLang="en-US" dirty="0"/>
              <a:t>行为数据是一种时间序列数据。不同用户、不同环境、不同位置、不同设备，都会导致时间序列数据的分布发生变化。此时，也需要进行迁移学习。</a:t>
            </a:r>
          </a:p>
        </p:txBody>
      </p:sp>
    </p:spTree>
    <p:extLst>
      <p:ext uri="{BB962C8B-B14F-4D97-AF65-F5344CB8AC3E}">
        <p14:creationId xmlns:p14="http://schemas.microsoft.com/office/powerpoint/2010/main" val="1578186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36905" y="1436370"/>
            <a:ext cx="7484745" cy="461665"/>
          </a:xfrm>
          <a:prstGeom prst="rect">
            <a:avLst/>
          </a:prstGeom>
          <a:noFill/>
        </p:spPr>
        <p:txBody>
          <a:bodyPr wrap="square" rtlCol="0">
            <a:spAutoFit/>
          </a:bodyPr>
          <a:lstStyle/>
          <a:p>
            <a:r>
              <a:rPr lang="zh-CN" altLang="en-US" sz="2400" dirty="0"/>
              <a:t>二、迁移学习</a:t>
            </a:r>
          </a:p>
        </p:txBody>
      </p:sp>
      <p:sp>
        <p:nvSpPr>
          <p:cNvPr id="7" name="Text Box 6"/>
          <p:cNvSpPr txBox="1"/>
          <p:nvPr/>
        </p:nvSpPr>
        <p:spPr>
          <a:xfrm>
            <a:off x="636905" y="2165605"/>
            <a:ext cx="3296920" cy="1477328"/>
          </a:xfrm>
          <a:prstGeom prst="rect">
            <a:avLst/>
          </a:prstGeom>
          <a:noFill/>
        </p:spPr>
        <p:txBody>
          <a:bodyPr wrap="square" rtlCol="0">
            <a:spAutoFit/>
          </a:bodyPr>
          <a:lstStyle/>
          <a:p>
            <a:r>
              <a:rPr lang="zh-CN" altLang="en-US" dirty="0"/>
              <a:t>论文：</a:t>
            </a:r>
            <a:endParaRPr lang="en-US" altLang="zh-CN" dirty="0"/>
          </a:p>
          <a:p>
            <a:endParaRPr lang="en-US" altLang="zh-CN" dirty="0"/>
          </a:p>
          <a:p>
            <a:r>
              <a:rPr lang="en-US" altLang="zh-CN" dirty="0"/>
              <a:t>Hybrid deep neural network using transfer learning for EEG motor imagery decoding</a:t>
            </a:r>
          </a:p>
        </p:txBody>
      </p:sp>
      <p:pic>
        <p:nvPicPr>
          <p:cNvPr id="4" name="图片 3">
            <a:extLst>
              <a:ext uri="{FF2B5EF4-FFF2-40B4-BE49-F238E27FC236}">
                <a16:creationId xmlns:a16="http://schemas.microsoft.com/office/drawing/2014/main" id="{043CB1CB-0B96-4511-807F-AC0AE704A403}"/>
              </a:ext>
            </a:extLst>
          </p:cNvPr>
          <p:cNvPicPr>
            <a:picLocks noChangeAspect="1"/>
          </p:cNvPicPr>
          <p:nvPr/>
        </p:nvPicPr>
        <p:blipFill>
          <a:blip r:embed="rId2"/>
          <a:stretch>
            <a:fillRect/>
          </a:stretch>
        </p:blipFill>
        <p:spPr>
          <a:xfrm>
            <a:off x="4083617" y="1667202"/>
            <a:ext cx="3212279" cy="4205287"/>
          </a:xfrm>
          <a:prstGeom prst="rect">
            <a:avLst/>
          </a:prstGeom>
        </p:spPr>
      </p:pic>
      <p:pic>
        <p:nvPicPr>
          <p:cNvPr id="6" name="图片 5">
            <a:extLst>
              <a:ext uri="{FF2B5EF4-FFF2-40B4-BE49-F238E27FC236}">
                <a16:creationId xmlns:a16="http://schemas.microsoft.com/office/drawing/2014/main" id="{40493D60-4968-44C7-A347-EADA314AA18D}"/>
              </a:ext>
            </a:extLst>
          </p:cNvPr>
          <p:cNvPicPr>
            <a:picLocks noChangeAspect="1"/>
          </p:cNvPicPr>
          <p:nvPr/>
        </p:nvPicPr>
        <p:blipFill>
          <a:blip r:embed="rId3"/>
          <a:stretch>
            <a:fillRect/>
          </a:stretch>
        </p:blipFill>
        <p:spPr>
          <a:xfrm>
            <a:off x="7811516" y="2448173"/>
            <a:ext cx="3743579" cy="2389519"/>
          </a:xfrm>
          <a:prstGeom prst="rect">
            <a:avLst/>
          </a:prstGeom>
        </p:spPr>
      </p:pic>
    </p:spTree>
    <p:extLst>
      <p:ext uri="{BB962C8B-B14F-4D97-AF65-F5344CB8AC3E}">
        <p14:creationId xmlns:p14="http://schemas.microsoft.com/office/powerpoint/2010/main" val="4246220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36905" y="1436370"/>
            <a:ext cx="7484745" cy="461665"/>
          </a:xfrm>
          <a:prstGeom prst="rect">
            <a:avLst/>
          </a:prstGeom>
          <a:noFill/>
        </p:spPr>
        <p:txBody>
          <a:bodyPr wrap="square" rtlCol="0">
            <a:spAutoFit/>
          </a:bodyPr>
          <a:lstStyle/>
          <a:p>
            <a:r>
              <a:rPr lang="zh-CN" altLang="en-US" sz="2400" dirty="0"/>
              <a:t>三、下周工作安排</a:t>
            </a:r>
          </a:p>
        </p:txBody>
      </p:sp>
      <p:sp>
        <p:nvSpPr>
          <p:cNvPr id="7" name="Text Box 6"/>
          <p:cNvSpPr txBox="1"/>
          <p:nvPr/>
        </p:nvSpPr>
        <p:spPr>
          <a:xfrm>
            <a:off x="1399423" y="2505141"/>
            <a:ext cx="8253941" cy="1477328"/>
          </a:xfrm>
          <a:prstGeom prst="rect">
            <a:avLst/>
          </a:prstGeom>
          <a:noFill/>
        </p:spPr>
        <p:txBody>
          <a:bodyPr wrap="square" rtlCol="0">
            <a:spAutoFit/>
          </a:bodyPr>
          <a:lstStyle/>
          <a:p>
            <a:pPr marL="342900" indent="-342900">
              <a:buAutoNum type="arabicPeriod"/>
            </a:pPr>
            <a:r>
              <a:rPr lang="zh-CN" altLang="en-US" dirty="0"/>
              <a:t>阅读关于迁移学习用于</a:t>
            </a:r>
            <a:r>
              <a:rPr lang="en-US" altLang="zh-CN" dirty="0"/>
              <a:t>EEG</a:t>
            </a:r>
            <a:r>
              <a:rPr lang="zh-CN" altLang="en-US" dirty="0"/>
              <a:t>信号分类方面以及预处理方面的论文</a:t>
            </a:r>
            <a:endParaRPr lang="en-US" altLang="zh-CN" dirty="0"/>
          </a:p>
          <a:p>
            <a:pPr marL="342900" indent="-342900">
              <a:buAutoNum type="arabicPeriod"/>
            </a:pPr>
            <a:endParaRPr lang="en-US" altLang="zh-CN" dirty="0"/>
          </a:p>
          <a:p>
            <a:pPr marL="342900" indent="-342900">
              <a:buAutoNum type="arabicPeriod"/>
            </a:pPr>
            <a:r>
              <a:rPr lang="zh-CN" altLang="en-US" dirty="0"/>
              <a:t>实现一个</a:t>
            </a:r>
            <a:r>
              <a:rPr lang="en-US" altLang="zh-CN" dirty="0"/>
              <a:t>CNN</a:t>
            </a:r>
            <a:r>
              <a:rPr lang="zh-CN" altLang="en-US" dirty="0"/>
              <a:t>与</a:t>
            </a:r>
            <a:r>
              <a:rPr lang="en-US" altLang="zh-CN" dirty="0"/>
              <a:t>RNN</a:t>
            </a:r>
            <a:r>
              <a:rPr lang="zh-CN" altLang="en-US" dirty="0"/>
              <a:t>相结合的网络结构</a:t>
            </a:r>
            <a:endParaRPr lang="en-US" altLang="zh-CN" dirty="0"/>
          </a:p>
          <a:p>
            <a:pPr marL="342900" indent="-342900">
              <a:buAutoNum type="arabicPeriod"/>
            </a:pPr>
            <a:endParaRPr lang="en-US" altLang="zh-CN" dirty="0"/>
          </a:p>
          <a:p>
            <a:pPr marL="342900" indent="-342900">
              <a:buAutoNum type="arabicPeriod"/>
            </a:pPr>
            <a:r>
              <a:rPr lang="zh-CN" altLang="en-US" dirty="0"/>
              <a:t>学习如何读取我们采集到的数据，并进行实验</a:t>
            </a:r>
            <a:endParaRPr lang="en-US" altLang="zh-CN" dirty="0"/>
          </a:p>
        </p:txBody>
      </p:sp>
    </p:spTree>
    <p:extLst>
      <p:ext uri="{BB962C8B-B14F-4D97-AF65-F5344CB8AC3E}">
        <p14:creationId xmlns:p14="http://schemas.microsoft.com/office/powerpoint/2010/main" val="2984438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861560" y="2717165"/>
            <a:ext cx="7361555" cy="2246769"/>
          </a:xfrm>
          <a:prstGeom prst="rect">
            <a:avLst/>
          </a:prstGeom>
          <a:noFill/>
        </p:spPr>
        <p:txBody>
          <a:bodyPr wrap="square" rtlCol="0">
            <a:spAutoFit/>
          </a:bodyPr>
          <a:lstStyle/>
          <a:p>
            <a:pPr marL="514350" indent="-514350">
              <a:buAutoNum type="arabicPeriod"/>
            </a:pPr>
            <a:r>
              <a:rPr lang="zh-CN" altLang="en-US" sz="2800" dirty="0"/>
              <a:t>实验结果</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迁移学习</a:t>
            </a:r>
          </a:p>
          <a:p>
            <a:endParaRPr lang="zh-CN" altLang="en-US" sz="2800" dirty="0"/>
          </a:p>
          <a:p>
            <a:r>
              <a:rPr lang="en-US" altLang="zh-CN" sz="2800" dirty="0"/>
              <a:t>3.  </a:t>
            </a:r>
            <a:r>
              <a:rPr lang="zh-CN" altLang="en-US" sz="2800" dirty="0"/>
              <a:t>下周工作安盼</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a:extLst>
              <a:ext uri="{FF2B5EF4-FFF2-40B4-BE49-F238E27FC236}">
                <a16:creationId xmlns:a16="http://schemas.microsoft.com/office/drawing/2014/main" id="{CF02B267-C021-4D66-82AA-17ED9A778E6E}"/>
              </a:ext>
            </a:extLst>
          </p:cNvPr>
          <p:cNvSpPr txBox="1"/>
          <p:nvPr/>
        </p:nvSpPr>
        <p:spPr>
          <a:xfrm>
            <a:off x="554314" y="1271189"/>
            <a:ext cx="4549775" cy="460375"/>
          </a:xfrm>
          <a:prstGeom prst="rect">
            <a:avLst/>
          </a:prstGeom>
          <a:noFill/>
        </p:spPr>
        <p:txBody>
          <a:bodyPr wrap="square" rtlCol="0">
            <a:spAutoFit/>
          </a:bodyPr>
          <a:lstStyle/>
          <a:p>
            <a:r>
              <a:rPr lang="zh-CN" altLang="en-US" sz="2400" dirty="0"/>
              <a:t>一、实验结果</a:t>
            </a:r>
          </a:p>
        </p:txBody>
      </p:sp>
      <p:sp>
        <p:nvSpPr>
          <p:cNvPr id="6" name="Text Box 6">
            <a:extLst>
              <a:ext uri="{FF2B5EF4-FFF2-40B4-BE49-F238E27FC236}">
                <a16:creationId xmlns:a16="http://schemas.microsoft.com/office/drawing/2014/main" id="{E166A938-3991-4EF8-B17C-F8BA5AF91610}"/>
              </a:ext>
            </a:extLst>
          </p:cNvPr>
          <p:cNvSpPr txBox="1"/>
          <p:nvPr/>
        </p:nvSpPr>
        <p:spPr>
          <a:xfrm>
            <a:off x="1173491" y="1935985"/>
            <a:ext cx="10175323" cy="1200329"/>
          </a:xfrm>
          <a:prstGeom prst="rect">
            <a:avLst/>
          </a:prstGeom>
          <a:noFill/>
        </p:spPr>
        <p:txBody>
          <a:bodyPr wrap="square" rtlCol="0">
            <a:spAutoFit/>
          </a:bodyPr>
          <a:lstStyle/>
          <a:p>
            <a:r>
              <a:rPr lang="zh-CN" altLang="en-US" dirty="0"/>
              <a:t>阅读了几篇论文：</a:t>
            </a:r>
            <a:endParaRPr lang="en-US" altLang="zh-CN" dirty="0"/>
          </a:p>
          <a:p>
            <a:endParaRPr lang="en-US" altLang="zh-CN" dirty="0"/>
          </a:p>
          <a:p>
            <a:r>
              <a:rPr lang="en-US" altLang="zh-CN" dirty="0"/>
              <a:t>Automated Classification of L/R Hand Movement EEG Signals using Advanced Feature Extraction and Machine Learning</a:t>
            </a:r>
          </a:p>
        </p:txBody>
      </p:sp>
      <p:pic>
        <p:nvPicPr>
          <p:cNvPr id="4" name="图片 3">
            <a:extLst>
              <a:ext uri="{FF2B5EF4-FFF2-40B4-BE49-F238E27FC236}">
                <a16:creationId xmlns:a16="http://schemas.microsoft.com/office/drawing/2014/main" id="{5FF06333-D0FF-46E5-8411-07DFB021DB79}"/>
              </a:ext>
            </a:extLst>
          </p:cNvPr>
          <p:cNvPicPr>
            <a:picLocks noChangeAspect="1"/>
          </p:cNvPicPr>
          <p:nvPr/>
        </p:nvPicPr>
        <p:blipFill>
          <a:blip r:embed="rId2"/>
          <a:stretch>
            <a:fillRect/>
          </a:stretch>
        </p:blipFill>
        <p:spPr>
          <a:xfrm>
            <a:off x="905524" y="4036961"/>
            <a:ext cx="5190476" cy="961905"/>
          </a:xfrm>
          <a:prstGeom prst="rect">
            <a:avLst/>
          </a:prstGeom>
        </p:spPr>
      </p:pic>
      <p:pic>
        <p:nvPicPr>
          <p:cNvPr id="16" name="图片 15">
            <a:extLst>
              <a:ext uri="{FF2B5EF4-FFF2-40B4-BE49-F238E27FC236}">
                <a16:creationId xmlns:a16="http://schemas.microsoft.com/office/drawing/2014/main" id="{3605BAAD-780B-40B3-A620-14F583311C9B}"/>
              </a:ext>
            </a:extLst>
          </p:cNvPr>
          <p:cNvPicPr>
            <a:picLocks noChangeAspect="1"/>
          </p:cNvPicPr>
          <p:nvPr/>
        </p:nvPicPr>
        <p:blipFill>
          <a:blip r:embed="rId3"/>
          <a:stretch>
            <a:fillRect/>
          </a:stretch>
        </p:blipFill>
        <p:spPr>
          <a:xfrm>
            <a:off x="6651677" y="3426875"/>
            <a:ext cx="3359098" cy="3034861"/>
          </a:xfrm>
          <a:prstGeom prst="rect">
            <a:avLst/>
          </a:prstGeom>
        </p:spPr>
      </p:pic>
    </p:spTree>
    <p:extLst>
      <p:ext uri="{BB962C8B-B14F-4D97-AF65-F5344CB8AC3E}">
        <p14:creationId xmlns:p14="http://schemas.microsoft.com/office/powerpoint/2010/main" val="2916136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a:extLst>
              <a:ext uri="{FF2B5EF4-FFF2-40B4-BE49-F238E27FC236}">
                <a16:creationId xmlns:a16="http://schemas.microsoft.com/office/drawing/2014/main" id="{CF02B267-C021-4D66-82AA-17ED9A778E6E}"/>
              </a:ext>
            </a:extLst>
          </p:cNvPr>
          <p:cNvSpPr txBox="1"/>
          <p:nvPr/>
        </p:nvSpPr>
        <p:spPr>
          <a:xfrm>
            <a:off x="554314" y="1271189"/>
            <a:ext cx="4549775" cy="460375"/>
          </a:xfrm>
          <a:prstGeom prst="rect">
            <a:avLst/>
          </a:prstGeom>
          <a:noFill/>
        </p:spPr>
        <p:txBody>
          <a:bodyPr wrap="square" rtlCol="0">
            <a:spAutoFit/>
          </a:bodyPr>
          <a:lstStyle/>
          <a:p>
            <a:r>
              <a:rPr lang="zh-CN" altLang="en-US" sz="2400" dirty="0"/>
              <a:t>一、实验结果</a:t>
            </a:r>
          </a:p>
        </p:txBody>
      </p:sp>
      <p:pic>
        <p:nvPicPr>
          <p:cNvPr id="3" name="图片 2">
            <a:extLst>
              <a:ext uri="{FF2B5EF4-FFF2-40B4-BE49-F238E27FC236}">
                <a16:creationId xmlns:a16="http://schemas.microsoft.com/office/drawing/2014/main" id="{9D2B1AA9-250E-44F1-8AC6-F082A079A3FD}"/>
              </a:ext>
            </a:extLst>
          </p:cNvPr>
          <p:cNvPicPr>
            <a:picLocks noChangeAspect="1"/>
          </p:cNvPicPr>
          <p:nvPr/>
        </p:nvPicPr>
        <p:blipFill>
          <a:blip r:embed="rId2"/>
          <a:stretch>
            <a:fillRect/>
          </a:stretch>
        </p:blipFill>
        <p:spPr>
          <a:xfrm>
            <a:off x="6276975" y="3633717"/>
            <a:ext cx="5334000" cy="3152775"/>
          </a:xfrm>
          <a:prstGeom prst="rect">
            <a:avLst/>
          </a:prstGeom>
        </p:spPr>
      </p:pic>
      <p:pic>
        <p:nvPicPr>
          <p:cNvPr id="11" name="图片 10">
            <a:extLst>
              <a:ext uri="{FF2B5EF4-FFF2-40B4-BE49-F238E27FC236}">
                <a16:creationId xmlns:a16="http://schemas.microsoft.com/office/drawing/2014/main" id="{E5757F9E-5964-48AA-A99D-F20B892B37B8}"/>
              </a:ext>
            </a:extLst>
          </p:cNvPr>
          <p:cNvPicPr>
            <a:picLocks noChangeAspect="1"/>
          </p:cNvPicPr>
          <p:nvPr/>
        </p:nvPicPr>
        <p:blipFill>
          <a:blip r:embed="rId3"/>
          <a:stretch>
            <a:fillRect/>
          </a:stretch>
        </p:blipFill>
        <p:spPr>
          <a:xfrm>
            <a:off x="468589" y="2026839"/>
            <a:ext cx="5266667" cy="1695238"/>
          </a:xfrm>
          <a:prstGeom prst="rect">
            <a:avLst/>
          </a:prstGeom>
        </p:spPr>
      </p:pic>
      <p:pic>
        <p:nvPicPr>
          <p:cNvPr id="13" name="图片 12">
            <a:extLst>
              <a:ext uri="{FF2B5EF4-FFF2-40B4-BE49-F238E27FC236}">
                <a16:creationId xmlns:a16="http://schemas.microsoft.com/office/drawing/2014/main" id="{7B9E4A3B-B998-4444-A67D-434F37AB6712}"/>
              </a:ext>
            </a:extLst>
          </p:cNvPr>
          <p:cNvPicPr>
            <a:picLocks noChangeAspect="1"/>
          </p:cNvPicPr>
          <p:nvPr/>
        </p:nvPicPr>
        <p:blipFill>
          <a:blip r:embed="rId4"/>
          <a:stretch>
            <a:fillRect/>
          </a:stretch>
        </p:blipFill>
        <p:spPr>
          <a:xfrm>
            <a:off x="468589" y="4219629"/>
            <a:ext cx="5219048" cy="1000000"/>
          </a:xfrm>
          <a:prstGeom prst="rect">
            <a:avLst/>
          </a:prstGeom>
        </p:spPr>
      </p:pic>
      <p:pic>
        <p:nvPicPr>
          <p:cNvPr id="15" name="图片 14">
            <a:extLst>
              <a:ext uri="{FF2B5EF4-FFF2-40B4-BE49-F238E27FC236}">
                <a16:creationId xmlns:a16="http://schemas.microsoft.com/office/drawing/2014/main" id="{AD72525C-EF4F-4C43-90B9-E7C5A3A4F12F}"/>
              </a:ext>
            </a:extLst>
          </p:cNvPr>
          <p:cNvPicPr>
            <a:picLocks noChangeAspect="1"/>
          </p:cNvPicPr>
          <p:nvPr/>
        </p:nvPicPr>
        <p:blipFill>
          <a:blip r:embed="rId5"/>
          <a:stretch>
            <a:fillRect/>
          </a:stretch>
        </p:blipFill>
        <p:spPr>
          <a:xfrm>
            <a:off x="6276975" y="424392"/>
            <a:ext cx="4744654" cy="3002410"/>
          </a:xfrm>
          <a:prstGeom prst="rect">
            <a:avLst/>
          </a:prstGeom>
        </p:spPr>
      </p:pic>
    </p:spTree>
    <p:extLst>
      <p:ext uri="{BB962C8B-B14F-4D97-AF65-F5344CB8AC3E}">
        <p14:creationId xmlns:p14="http://schemas.microsoft.com/office/powerpoint/2010/main" val="4126773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a:extLst>
              <a:ext uri="{FF2B5EF4-FFF2-40B4-BE49-F238E27FC236}">
                <a16:creationId xmlns:a16="http://schemas.microsoft.com/office/drawing/2014/main" id="{CF02B267-C021-4D66-82AA-17ED9A778E6E}"/>
              </a:ext>
            </a:extLst>
          </p:cNvPr>
          <p:cNvSpPr txBox="1"/>
          <p:nvPr/>
        </p:nvSpPr>
        <p:spPr>
          <a:xfrm>
            <a:off x="554314" y="1271189"/>
            <a:ext cx="4549775" cy="460375"/>
          </a:xfrm>
          <a:prstGeom prst="rect">
            <a:avLst/>
          </a:prstGeom>
          <a:noFill/>
        </p:spPr>
        <p:txBody>
          <a:bodyPr wrap="square" rtlCol="0">
            <a:spAutoFit/>
          </a:bodyPr>
          <a:lstStyle/>
          <a:p>
            <a:r>
              <a:rPr lang="zh-CN" altLang="en-US" sz="2400" dirty="0"/>
              <a:t>一、实验结果</a:t>
            </a:r>
          </a:p>
        </p:txBody>
      </p:sp>
      <p:sp>
        <p:nvSpPr>
          <p:cNvPr id="6" name="Text Box 6">
            <a:extLst>
              <a:ext uri="{FF2B5EF4-FFF2-40B4-BE49-F238E27FC236}">
                <a16:creationId xmlns:a16="http://schemas.microsoft.com/office/drawing/2014/main" id="{E166A938-3991-4EF8-B17C-F8BA5AF91610}"/>
              </a:ext>
            </a:extLst>
          </p:cNvPr>
          <p:cNvSpPr txBox="1"/>
          <p:nvPr/>
        </p:nvSpPr>
        <p:spPr>
          <a:xfrm>
            <a:off x="1173491" y="1935985"/>
            <a:ext cx="10175323" cy="923330"/>
          </a:xfrm>
          <a:prstGeom prst="rect">
            <a:avLst/>
          </a:prstGeom>
          <a:noFill/>
        </p:spPr>
        <p:txBody>
          <a:bodyPr wrap="square" rtlCol="0">
            <a:spAutoFit/>
          </a:bodyPr>
          <a:lstStyle/>
          <a:p>
            <a:r>
              <a:rPr lang="zh-CN" altLang="en-US" dirty="0"/>
              <a:t>阅读了几篇论文：</a:t>
            </a:r>
            <a:endParaRPr lang="en-US" altLang="zh-CN" dirty="0"/>
          </a:p>
          <a:p>
            <a:endParaRPr lang="en-US" altLang="zh-CN" dirty="0"/>
          </a:p>
          <a:p>
            <a:r>
              <a:rPr lang="en-US" altLang="zh-CN" dirty="0"/>
              <a:t>Signal processing techniques for motor imagery brain computer interface: A review</a:t>
            </a:r>
          </a:p>
        </p:txBody>
      </p:sp>
      <p:pic>
        <p:nvPicPr>
          <p:cNvPr id="4" name="图片 3">
            <a:extLst>
              <a:ext uri="{FF2B5EF4-FFF2-40B4-BE49-F238E27FC236}">
                <a16:creationId xmlns:a16="http://schemas.microsoft.com/office/drawing/2014/main" id="{0E76C324-0139-4C90-B165-D7B4FCC230E8}"/>
              </a:ext>
            </a:extLst>
          </p:cNvPr>
          <p:cNvPicPr>
            <a:picLocks noChangeAspect="1"/>
          </p:cNvPicPr>
          <p:nvPr/>
        </p:nvPicPr>
        <p:blipFill>
          <a:blip r:embed="rId2"/>
          <a:stretch>
            <a:fillRect/>
          </a:stretch>
        </p:blipFill>
        <p:spPr>
          <a:xfrm>
            <a:off x="2867025" y="3138767"/>
            <a:ext cx="6457950" cy="1743075"/>
          </a:xfrm>
          <a:prstGeom prst="rect">
            <a:avLst/>
          </a:prstGeom>
        </p:spPr>
      </p:pic>
      <p:sp>
        <p:nvSpPr>
          <p:cNvPr id="8" name="文本框 7">
            <a:extLst>
              <a:ext uri="{FF2B5EF4-FFF2-40B4-BE49-F238E27FC236}">
                <a16:creationId xmlns:a16="http://schemas.microsoft.com/office/drawing/2014/main" id="{56D27E7D-2DB6-4252-B6B9-D6498EDF9A5A}"/>
              </a:ext>
            </a:extLst>
          </p:cNvPr>
          <p:cNvSpPr txBox="1"/>
          <p:nvPr/>
        </p:nvSpPr>
        <p:spPr>
          <a:xfrm>
            <a:off x="3213152" y="5138056"/>
            <a:ext cx="6096000" cy="1477328"/>
          </a:xfrm>
          <a:prstGeom prst="rect">
            <a:avLst/>
          </a:prstGeom>
          <a:noFill/>
        </p:spPr>
        <p:txBody>
          <a:bodyPr wrap="square">
            <a:spAutoFit/>
          </a:bodyPr>
          <a:lstStyle/>
          <a:p>
            <a:r>
              <a:rPr lang="en-US" altLang="zh-CN" b="0" i="0" dirty="0">
                <a:solidFill>
                  <a:srgbClr val="2E2E2E"/>
                </a:solidFill>
                <a:effectLst/>
                <a:latin typeface="NexusSerif"/>
              </a:rPr>
              <a:t> most of the used or referenced techniques for feature extraction in motor imagery brain computer interfaces are Short Term Fourier Transform (STFT), Auto Regressive Model (AR), Wavelet Transform (WT), and Common Spatial Pattern (CSP). </a:t>
            </a:r>
            <a:endParaRPr lang="zh-CN" altLang="en-US" dirty="0"/>
          </a:p>
        </p:txBody>
      </p:sp>
    </p:spTree>
    <p:extLst>
      <p:ext uri="{BB962C8B-B14F-4D97-AF65-F5344CB8AC3E}">
        <p14:creationId xmlns:p14="http://schemas.microsoft.com/office/powerpoint/2010/main" val="2529943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54314" y="1271189"/>
            <a:ext cx="4549775" cy="460375"/>
          </a:xfrm>
          <a:prstGeom prst="rect">
            <a:avLst/>
          </a:prstGeom>
          <a:noFill/>
        </p:spPr>
        <p:txBody>
          <a:bodyPr wrap="square" rtlCol="0">
            <a:spAutoFit/>
          </a:bodyPr>
          <a:lstStyle/>
          <a:p>
            <a:r>
              <a:rPr lang="zh-CN" altLang="en-US" sz="2400" dirty="0"/>
              <a:t>一、实验结果</a:t>
            </a:r>
          </a:p>
        </p:txBody>
      </p:sp>
      <p:pic>
        <p:nvPicPr>
          <p:cNvPr id="5" name="图片 4">
            <a:extLst>
              <a:ext uri="{FF2B5EF4-FFF2-40B4-BE49-F238E27FC236}">
                <a16:creationId xmlns:a16="http://schemas.microsoft.com/office/drawing/2014/main" id="{7869E854-59E8-45B6-9E7E-8552C2406147}"/>
              </a:ext>
            </a:extLst>
          </p:cNvPr>
          <p:cNvPicPr>
            <a:picLocks noChangeAspect="1"/>
          </p:cNvPicPr>
          <p:nvPr/>
        </p:nvPicPr>
        <p:blipFill>
          <a:blip r:embed="rId2"/>
          <a:stretch>
            <a:fillRect/>
          </a:stretch>
        </p:blipFill>
        <p:spPr>
          <a:xfrm>
            <a:off x="7023292" y="1809000"/>
            <a:ext cx="4324519" cy="3240000"/>
          </a:xfrm>
          <a:prstGeom prst="rect">
            <a:avLst/>
          </a:prstGeom>
        </p:spPr>
      </p:pic>
      <p:pic>
        <p:nvPicPr>
          <p:cNvPr id="8" name="图片 7">
            <a:extLst>
              <a:ext uri="{FF2B5EF4-FFF2-40B4-BE49-F238E27FC236}">
                <a16:creationId xmlns:a16="http://schemas.microsoft.com/office/drawing/2014/main" id="{2436004E-3D5D-4FBF-9838-F409D83E247E}"/>
              </a:ext>
            </a:extLst>
          </p:cNvPr>
          <p:cNvPicPr>
            <a:picLocks noChangeAspect="1"/>
          </p:cNvPicPr>
          <p:nvPr/>
        </p:nvPicPr>
        <p:blipFill>
          <a:blip r:embed="rId3"/>
          <a:stretch>
            <a:fillRect/>
          </a:stretch>
        </p:blipFill>
        <p:spPr>
          <a:xfrm>
            <a:off x="1321989" y="1935752"/>
            <a:ext cx="4304184" cy="3240000"/>
          </a:xfrm>
          <a:prstGeom prst="rect">
            <a:avLst/>
          </a:prstGeom>
        </p:spPr>
      </p:pic>
      <p:sp>
        <p:nvSpPr>
          <p:cNvPr id="9" name="Text Box 6">
            <a:extLst>
              <a:ext uri="{FF2B5EF4-FFF2-40B4-BE49-F238E27FC236}">
                <a16:creationId xmlns:a16="http://schemas.microsoft.com/office/drawing/2014/main" id="{D4BF4D4C-7171-4919-81CA-83BD47687FA5}"/>
              </a:ext>
            </a:extLst>
          </p:cNvPr>
          <p:cNvSpPr txBox="1"/>
          <p:nvPr/>
        </p:nvSpPr>
        <p:spPr>
          <a:xfrm>
            <a:off x="2703191" y="5379940"/>
            <a:ext cx="1541780" cy="369332"/>
          </a:xfrm>
          <a:prstGeom prst="rect">
            <a:avLst/>
          </a:prstGeom>
          <a:noFill/>
        </p:spPr>
        <p:txBody>
          <a:bodyPr wrap="square" rtlCol="0">
            <a:spAutoFit/>
          </a:bodyPr>
          <a:lstStyle/>
          <a:p>
            <a:pPr algn="ctr"/>
            <a:r>
              <a:rPr lang="zh-CN" altLang="en-US" dirty="0"/>
              <a:t>原始数据</a:t>
            </a:r>
            <a:endParaRPr lang="en-US" altLang="zh-CN" dirty="0"/>
          </a:p>
        </p:txBody>
      </p:sp>
      <p:sp>
        <p:nvSpPr>
          <p:cNvPr id="10" name="Text Box 6">
            <a:extLst>
              <a:ext uri="{FF2B5EF4-FFF2-40B4-BE49-F238E27FC236}">
                <a16:creationId xmlns:a16="http://schemas.microsoft.com/office/drawing/2014/main" id="{0BD7D227-B079-4865-873E-2D43FB72F5C4}"/>
              </a:ext>
            </a:extLst>
          </p:cNvPr>
          <p:cNvSpPr txBox="1"/>
          <p:nvPr/>
        </p:nvSpPr>
        <p:spPr>
          <a:xfrm>
            <a:off x="7326549" y="5379940"/>
            <a:ext cx="4324519" cy="369332"/>
          </a:xfrm>
          <a:prstGeom prst="rect">
            <a:avLst/>
          </a:prstGeom>
          <a:noFill/>
        </p:spPr>
        <p:txBody>
          <a:bodyPr wrap="square" rtlCol="0">
            <a:spAutoFit/>
          </a:bodyPr>
          <a:lstStyle/>
          <a:p>
            <a:pPr algn="ctr"/>
            <a:r>
              <a:rPr lang="zh-CN" altLang="en-US" dirty="0"/>
              <a:t>去除基线漂移，经过带通滤波后的数据</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a:extLst>
              <a:ext uri="{FF2B5EF4-FFF2-40B4-BE49-F238E27FC236}">
                <a16:creationId xmlns:a16="http://schemas.microsoft.com/office/drawing/2014/main" id="{CF02B267-C021-4D66-82AA-17ED9A778E6E}"/>
              </a:ext>
            </a:extLst>
          </p:cNvPr>
          <p:cNvSpPr txBox="1"/>
          <p:nvPr/>
        </p:nvSpPr>
        <p:spPr>
          <a:xfrm>
            <a:off x="554314" y="1271189"/>
            <a:ext cx="4549775" cy="460375"/>
          </a:xfrm>
          <a:prstGeom prst="rect">
            <a:avLst/>
          </a:prstGeom>
          <a:noFill/>
        </p:spPr>
        <p:txBody>
          <a:bodyPr wrap="square" rtlCol="0">
            <a:spAutoFit/>
          </a:bodyPr>
          <a:lstStyle/>
          <a:p>
            <a:r>
              <a:rPr lang="zh-CN" altLang="en-US" sz="2400" dirty="0"/>
              <a:t>一、实验结果</a:t>
            </a:r>
          </a:p>
        </p:txBody>
      </p:sp>
      <p:sp>
        <p:nvSpPr>
          <p:cNvPr id="6" name="Text Box 6">
            <a:extLst>
              <a:ext uri="{FF2B5EF4-FFF2-40B4-BE49-F238E27FC236}">
                <a16:creationId xmlns:a16="http://schemas.microsoft.com/office/drawing/2014/main" id="{E166A938-3991-4EF8-B17C-F8BA5AF91610}"/>
              </a:ext>
            </a:extLst>
          </p:cNvPr>
          <p:cNvSpPr txBox="1"/>
          <p:nvPr/>
        </p:nvSpPr>
        <p:spPr>
          <a:xfrm>
            <a:off x="1173492" y="1935985"/>
            <a:ext cx="3569423" cy="369332"/>
          </a:xfrm>
          <a:prstGeom prst="rect">
            <a:avLst/>
          </a:prstGeom>
          <a:noFill/>
        </p:spPr>
        <p:txBody>
          <a:bodyPr wrap="square" rtlCol="0">
            <a:spAutoFit/>
          </a:bodyPr>
          <a:lstStyle/>
          <a:p>
            <a:r>
              <a:rPr lang="zh-CN" altLang="en-US" dirty="0"/>
              <a:t>针对每个被试者单独进行分类</a:t>
            </a:r>
            <a:endParaRPr lang="en-US" altLang="zh-CN" dirty="0"/>
          </a:p>
        </p:txBody>
      </p:sp>
      <p:pic>
        <p:nvPicPr>
          <p:cNvPr id="8" name="图片 7">
            <a:extLst>
              <a:ext uri="{FF2B5EF4-FFF2-40B4-BE49-F238E27FC236}">
                <a16:creationId xmlns:a16="http://schemas.microsoft.com/office/drawing/2014/main" id="{8857EA15-62DA-4CF5-BDA5-3A20D1B2F926}"/>
              </a:ext>
            </a:extLst>
          </p:cNvPr>
          <p:cNvPicPr>
            <a:picLocks noChangeAspect="1"/>
          </p:cNvPicPr>
          <p:nvPr/>
        </p:nvPicPr>
        <p:blipFill>
          <a:blip r:embed="rId2"/>
          <a:stretch>
            <a:fillRect/>
          </a:stretch>
        </p:blipFill>
        <p:spPr>
          <a:xfrm>
            <a:off x="2305122" y="2819400"/>
            <a:ext cx="7536127" cy="29813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a:extLst>
              <a:ext uri="{FF2B5EF4-FFF2-40B4-BE49-F238E27FC236}">
                <a16:creationId xmlns:a16="http://schemas.microsoft.com/office/drawing/2014/main" id="{CF02B267-C021-4D66-82AA-17ED9A778E6E}"/>
              </a:ext>
            </a:extLst>
          </p:cNvPr>
          <p:cNvSpPr txBox="1"/>
          <p:nvPr/>
        </p:nvSpPr>
        <p:spPr>
          <a:xfrm>
            <a:off x="554314" y="1271189"/>
            <a:ext cx="4549775" cy="460375"/>
          </a:xfrm>
          <a:prstGeom prst="rect">
            <a:avLst/>
          </a:prstGeom>
          <a:noFill/>
        </p:spPr>
        <p:txBody>
          <a:bodyPr wrap="square" rtlCol="0">
            <a:spAutoFit/>
          </a:bodyPr>
          <a:lstStyle/>
          <a:p>
            <a:r>
              <a:rPr lang="zh-CN" altLang="en-US" sz="2400" dirty="0"/>
              <a:t>一、实验结果</a:t>
            </a:r>
          </a:p>
        </p:txBody>
      </p:sp>
      <p:sp>
        <p:nvSpPr>
          <p:cNvPr id="6" name="Text Box 6">
            <a:extLst>
              <a:ext uri="{FF2B5EF4-FFF2-40B4-BE49-F238E27FC236}">
                <a16:creationId xmlns:a16="http://schemas.microsoft.com/office/drawing/2014/main" id="{E166A938-3991-4EF8-B17C-F8BA5AF91610}"/>
              </a:ext>
            </a:extLst>
          </p:cNvPr>
          <p:cNvSpPr txBox="1"/>
          <p:nvPr/>
        </p:nvSpPr>
        <p:spPr>
          <a:xfrm>
            <a:off x="1173492" y="1935985"/>
            <a:ext cx="4646194" cy="369332"/>
          </a:xfrm>
          <a:prstGeom prst="rect">
            <a:avLst/>
          </a:prstGeom>
          <a:noFill/>
        </p:spPr>
        <p:txBody>
          <a:bodyPr wrap="square" rtlCol="0">
            <a:spAutoFit/>
          </a:bodyPr>
          <a:lstStyle/>
          <a:p>
            <a:r>
              <a:rPr lang="zh-CN" altLang="en-US" dirty="0"/>
              <a:t>将所有被试者信号整合在一起后进行分类</a:t>
            </a:r>
            <a:endParaRPr lang="en-US" altLang="zh-CN" dirty="0"/>
          </a:p>
        </p:txBody>
      </p:sp>
      <p:pic>
        <p:nvPicPr>
          <p:cNvPr id="3" name="图片 2">
            <a:extLst>
              <a:ext uri="{FF2B5EF4-FFF2-40B4-BE49-F238E27FC236}">
                <a16:creationId xmlns:a16="http://schemas.microsoft.com/office/drawing/2014/main" id="{A3C84308-5E75-4144-B50F-356B31BD25B0}"/>
              </a:ext>
            </a:extLst>
          </p:cNvPr>
          <p:cNvPicPr>
            <a:picLocks noChangeAspect="1"/>
          </p:cNvPicPr>
          <p:nvPr/>
        </p:nvPicPr>
        <p:blipFill>
          <a:blip r:embed="rId2"/>
          <a:stretch>
            <a:fillRect/>
          </a:stretch>
        </p:blipFill>
        <p:spPr>
          <a:xfrm>
            <a:off x="554314" y="2643089"/>
            <a:ext cx="5870172" cy="1300262"/>
          </a:xfrm>
          <a:prstGeom prst="rect">
            <a:avLst/>
          </a:prstGeom>
        </p:spPr>
      </p:pic>
      <p:pic>
        <p:nvPicPr>
          <p:cNvPr id="7" name="图片 6">
            <a:extLst>
              <a:ext uri="{FF2B5EF4-FFF2-40B4-BE49-F238E27FC236}">
                <a16:creationId xmlns:a16="http://schemas.microsoft.com/office/drawing/2014/main" id="{DAADF57E-8921-4D36-B4AA-D3FA45767D0D}"/>
              </a:ext>
            </a:extLst>
          </p:cNvPr>
          <p:cNvPicPr>
            <a:picLocks noChangeAspect="1"/>
          </p:cNvPicPr>
          <p:nvPr/>
        </p:nvPicPr>
        <p:blipFill>
          <a:blip r:embed="rId3"/>
          <a:stretch>
            <a:fillRect/>
          </a:stretch>
        </p:blipFill>
        <p:spPr>
          <a:xfrm>
            <a:off x="659820" y="4286549"/>
            <a:ext cx="5882139" cy="1300262"/>
          </a:xfrm>
          <a:prstGeom prst="rect">
            <a:avLst/>
          </a:prstGeom>
        </p:spPr>
      </p:pic>
      <p:pic>
        <p:nvPicPr>
          <p:cNvPr id="9" name="图片 8">
            <a:extLst>
              <a:ext uri="{FF2B5EF4-FFF2-40B4-BE49-F238E27FC236}">
                <a16:creationId xmlns:a16="http://schemas.microsoft.com/office/drawing/2014/main" id="{A21EF442-E03D-4892-86E0-8C1E7FC3DD24}"/>
              </a:ext>
            </a:extLst>
          </p:cNvPr>
          <p:cNvPicPr>
            <a:picLocks noChangeAspect="1"/>
          </p:cNvPicPr>
          <p:nvPr/>
        </p:nvPicPr>
        <p:blipFill>
          <a:blip r:embed="rId4"/>
          <a:stretch>
            <a:fillRect/>
          </a:stretch>
        </p:blipFill>
        <p:spPr>
          <a:xfrm>
            <a:off x="7197320" y="3590009"/>
            <a:ext cx="4440366" cy="979789"/>
          </a:xfrm>
          <a:prstGeom prst="rect">
            <a:avLst/>
          </a:prstGeom>
        </p:spPr>
      </p:pic>
    </p:spTree>
    <p:extLst>
      <p:ext uri="{BB962C8B-B14F-4D97-AF65-F5344CB8AC3E}">
        <p14:creationId xmlns:p14="http://schemas.microsoft.com/office/powerpoint/2010/main" val="681230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36905" y="1436370"/>
            <a:ext cx="7484745" cy="461665"/>
          </a:xfrm>
          <a:prstGeom prst="rect">
            <a:avLst/>
          </a:prstGeom>
          <a:noFill/>
        </p:spPr>
        <p:txBody>
          <a:bodyPr wrap="square" rtlCol="0">
            <a:spAutoFit/>
          </a:bodyPr>
          <a:lstStyle/>
          <a:p>
            <a:r>
              <a:rPr lang="zh-CN" altLang="en-US" sz="2400" dirty="0"/>
              <a:t>二、迁移学习</a:t>
            </a:r>
          </a:p>
        </p:txBody>
      </p:sp>
      <p:sp>
        <p:nvSpPr>
          <p:cNvPr id="7" name="Text Box 6"/>
          <p:cNvSpPr txBox="1"/>
          <p:nvPr/>
        </p:nvSpPr>
        <p:spPr>
          <a:xfrm>
            <a:off x="1309234" y="2348114"/>
            <a:ext cx="7484745" cy="1477328"/>
          </a:xfrm>
          <a:prstGeom prst="rect">
            <a:avLst/>
          </a:prstGeom>
          <a:noFill/>
        </p:spPr>
        <p:txBody>
          <a:bodyPr wrap="square" rtlCol="0">
            <a:spAutoFit/>
          </a:bodyPr>
          <a:lstStyle/>
          <a:p>
            <a:r>
              <a:rPr lang="zh-CN" altLang="en-US" dirty="0"/>
              <a:t>迁移学习</a:t>
            </a:r>
            <a:r>
              <a:rPr lang="en-US" altLang="zh-CN" dirty="0"/>
              <a:t>(Transfer learning) </a:t>
            </a:r>
            <a:r>
              <a:rPr lang="zh-CN" altLang="en-US" dirty="0"/>
              <a:t>顾名思义就是就是把已学训练好的模型参数迁移到新的模型来帮助新模型训练。考虑到大部分数据或任务是存在相关性的，所以通过迁移学习我们可以将已经学到的模型参数（也可理解为模型学到的知识）通过某种方式来分享给新模型从而加快并优化模型的学习效率不用像大多数网络那样从零学习。</a:t>
            </a:r>
          </a:p>
        </p:txBody>
      </p:sp>
    </p:spTree>
    <p:extLst>
      <p:ext uri="{BB962C8B-B14F-4D97-AF65-F5344CB8AC3E}">
        <p14:creationId xmlns:p14="http://schemas.microsoft.com/office/powerpoint/2010/main" val="37033750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964</TotalTime>
  <Words>356</Words>
  <Application>Microsoft Office PowerPoint</Application>
  <PresentationFormat>宽屏</PresentationFormat>
  <Paragraphs>46</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Nexa Light</vt:lpstr>
      <vt:lpstr>NexusSerif</vt:lpstr>
      <vt:lpstr>等线</vt:lpstr>
      <vt:lpstr>等线 Light</vt:lpstr>
      <vt:lpstr>华康俪金黑W8(P)</vt:lpstr>
      <vt:lpstr>微软雅黑</vt:lpstr>
      <vt:lpstr>Arial</vt:lpstr>
      <vt:lpstr>Office 主题​​</vt:lpstr>
      <vt:lpstr>一周工作汇报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2019年度述职汇报</dc:title>
  <dc:creator>LIU Ziyang</dc:creator>
  <cp:lastModifiedBy>Jieming Fan</cp:lastModifiedBy>
  <cp:revision>203</cp:revision>
  <dcterms:created xsi:type="dcterms:W3CDTF">2020-12-20T10:48:54Z</dcterms:created>
  <dcterms:modified xsi:type="dcterms:W3CDTF">2021-01-17T11:02:45Z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2052-2.8.1.4670</vt:lpwstr>
  </property>
</Properties>
</file>