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2"/>
    <p:sldId id="292" r:id="rId3"/>
    <p:sldId id="337" r:id="rId4"/>
    <p:sldId id="341" r:id="rId5"/>
    <p:sldId id="343" r:id="rId6"/>
    <p:sldId id="344" r:id="rId7"/>
    <p:sldId id="342" r:id="rId8"/>
    <p:sldId id="345" r:id="rId9"/>
    <p:sldId id="339" r:id="rId10"/>
    <p:sldId id="33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1746-FE38-4E15-8635-F18E0DB32D25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3E192-6991-46A7-BDAB-154C08F480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48491" y="2525489"/>
            <a:ext cx="12288981" cy="1152128"/>
            <a:chOff x="-36368" y="1612177"/>
            <a:chExt cx="9216736" cy="864096"/>
          </a:xfrm>
          <a:solidFill>
            <a:srgbClr val="1D50A2"/>
          </a:solidFill>
        </p:grpSpPr>
        <p:sp>
          <p:nvSpPr>
            <p:cNvPr id="7" name="矩形 6"/>
            <p:cNvSpPr/>
            <p:nvPr/>
          </p:nvSpPr>
          <p:spPr>
            <a:xfrm>
              <a:off x="1187696" y="1612177"/>
              <a:ext cx="6768608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华康俪金黑W8(P)" pitchFamily="34" charset="-122"/>
                <a:ea typeface="华康俪金黑W8(P)" pitchFamily="34" charset="-122"/>
                <a:cs typeface="+mn-cs"/>
              </a:endParaRPr>
            </a:p>
          </p:txBody>
        </p:sp>
        <p:sp>
          <p:nvSpPr>
            <p:cNvPr id="8" name="梯形 7"/>
            <p:cNvSpPr/>
            <p:nvPr/>
          </p:nvSpPr>
          <p:spPr>
            <a:xfrm rot="16200000">
              <a:off x="467616" y="1756193"/>
              <a:ext cx="864096" cy="576064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Nexa Light"/>
                <a:ea typeface="微软雅黑"/>
                <a:cs typeface="+mn-cs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 rot="5400000" flipH="1">
              <a:off x="7812288" y="1756193"/>
              <a:ext cx="864096" cy="576064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Nexa Light"/>
                <a:ea typeface="微软雅黑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6368" y="1756225"/>
              <a:ext cx="64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华康俪金黑W8(P)" pitchFamily="34" charset="-122"/>
                <a:ea typeface="华康俪金黑W8(P)" pitchFamily="34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32368" y="1756225"/>
              <a:ext cx="64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rgbClr val="1D50A2"/>
                </a:solidFill>
                <a:effectLst/>
                <a:uLnTx/>
                <a:uFillTx/>
                <a:latin typeface="华康俪金黑W8(P)" pitchFamily="34" charset="-122"/>
                <a:ea typeface="华康俪金黑W8(P)" pitchFamily="34" charset="-122"/>
                <a:cs typeface="+mn-cs"/>
              </a:endParaRPr>
            </a:p>
          </p:txBody>
        </p:sp>
      </p:grpSp>
      <p:pic>
        <p:nvPicPr>
          <p:cNvPr id="13" name="Picture 2" descr="单 西 醫 院 &#10;WEST C H 《 NA H 0 、 PI ] [ &#10;1892 &#10;华 西 医 脘 &#10;WEST CHINA HO 、 凹 TAI.. SICHUAN UNIVERSITY 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33" y="428474"/>
            <a:ext cx="4966143" cy="1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593" y="2525487"/>
            <a:ext cx="9024811" cy="115213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8576"/>
          </a:xfrm>
          <a:prstGeom prst="rect">
            <a:avLst/>
          </a:prstGeom>
        </p:spPr>
      </p:pic>
      <p:pic>
        <p:nvPicPr>
          <p:cNvPr id="7" name="内容占位符 5" descr="华西水墨ppt 2blu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10588" r="70590" b="49856"/>
          <a:stretch>
            <a:fillRect/>
          </a:stretch>
        </p:blipFill>
        <p:spPr>
          <a:xfrm>
            <a:off x="621603" y="2105771"/>
            <a:ext cx="2499360" cy="271272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371280" y="2852361"/>
            <a:ext cx="0" cy="28750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1"/>
          <p:cNvSpPr txBox="1"/>
          <p:nvPr userDrawn="1"/>
        </p:nvSpPr>
        <p:spPr>
          <a:xfrm>
            <a:off x="1979221" y="5104243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98576"/>
            <a:ext cx="10515600" cy="892112"/>
          </a:xfrm>
        </p:spPr>
        <p:txBody>
          <a:bodyPr>
            <a:normAutofit/>
          </a:bodyPr>
          <a:lstStyle>
            <a:lvl1pPr>
              <a:defRPr lang="zh-CN" altLang="en-US" sz="36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 descr="C:\Users\Administrator\Desktop\PPT模板\改4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66576" r="68675"/>
          <a:stretch>
            <a:fillRect/>
          </a:stretch>
        </p:blipFill>
        <p:spPr bwMode="auto">
          <a:xfrm>
            <a:off x="0" y="5681112"/>
            <a:ext cx="1960880" cy="117689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98576"/>
          </a:xfrm>
          <a:prstGeom prst="rect">
            <a:avLst/>
          </a:prstGeom>
        </p:spPr>
      </p:pic>
      <p:pic>
        <p:nvPicPr>
          <p:cNvPr id="9" name="图片 8" descr="华西水墨ppt 3 blue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1" t="79269"/>
          <a:stretch>
            <a:fillRect/>
          </a:stretch>
        </p:blipFill>
        <p:spPr bwMode="auto">
          <a:xfrm>
            <a:off x="10952480" y="5837709"/>
            <a:ext cx="1239520" cy="102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59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3F0E-6FBA-4708-8F87-8675455029AF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9D33-7D70-4021-9A4E-745799C9A5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一周工作汇报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37902" y="4295598"/>
            <a:ext cx="9105814" cy="1476375"/>
            <a:chOff x="3632960" y="3507854"/>
            <a:chExt cx="3459320" cy="1107280"/>
          </a:xfrm>
        </p:grpSpPr>
        <p:sp>
          <p:nvSpPr>
            <p:cNvPr id="4" name="TextBox 42"/>
            <p:cNvSpPr txBox="1"/>
            <p:nvPr/>
          </p:nvSpPr>
          <p:spPr>
            <a:xfrm>
              <a:off x="4196977" y="3507854"/>
              <a:ext cx="2895303" cy="1107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765">
                <a:lnSpc>
                  <a:spcPct val="150000"/>
                </a:lnSpc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人机交互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765">
                <a:lnSpc>
                  <a:spcPct val="150000"/>
                </a:lnSpc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ctr" defTabSz="913765">
                <a:lnSpc>
                  <a:spcPct val="150000"/>
                </a:lnSpc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樊捷明</a:t>
              </a:r>
            </a:p>
          </p:txBody>
        </p:sp>
        <p:sp>
          <p:nvSpPr>
            <p:cNvPr id="5" name="TextBox 90"/>
            <p:cNvSpPr txBox="1"/>
            <p:nvPr/>
          </p:nvSpPr>
          <p:spPr>
            <a:xfrm>
              <a:off x="3632960" y="3583425"/>
              <a:ext cx="1153954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defRPr/>
              </a:pPr>
              <a:r>
                <a:rPr lang="zh-CN" altLang="en-US" sz="2135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方向：</a:t>
              </a:r>
            </a:p>
          </p:txBody>
        </p:sp>
        <p:sp>
          <p:nvSpPr>
            <p:cNvPr id="7" name="TextBox 45"/>
            <p:cNvSpPr txBox="1"/>
            <p:nvPr/>
          </p:nvSpPr>
          <p:spPr>
            <a:xfrm>
              <a:off x="3632960" y="4285503"/>
              <a:ext cx="382564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765">
                <a:defRPr/>
              </a:pPr>
              <a:r>
                <a:rPr lang="zh-CN" altLang="en-US" sz="2135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68948" y="3875668"/>
              <a:ext cx="20882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668948" y="4577746"/>
              <a:ext cx="20882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36905" y="1436370"/>
            <a:ext cx="748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三、下周工作安排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399423" y="2505141"/>
            <a:ext cx="8253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读取我们采集的数据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运用迁移学习将当前模型迁移到我们采集的数据上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阅读论文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443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861560" y="2717165"/>
            <a:ext cx="73615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实验结果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迁移学习</a:t>
            </a:r>
          </a:p>
          <a:p>
            <a:endParaRPr lang="zh-CN" altLang="en-US" sz="2800" dirty="0"/>
          </a:p>
          <a:p>
            <a:r>
              <a:rPr lang="en-US" altLang="zh-CN" sz="2800" dirty="0"/>
              <a:t>3.  </a:t>
            </a:r>
            <a:r>
              <a:rPr lang="zh-CN" altLang="en-US" sz="2800" dirty="0"/>
              <a:t>下周工作安排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CF02B267-C021-4D66-82AA-17ED9A778E6E}"/>
              </a:ext>
            </a:extLst>
          </p:cNvPr>
          <p:cNvSpPr txBox="1"/>
          <p:nvPr/>
        </p:nvSpPr>
        <p:spPr>
          <a:xfrm>
            <a:off x="554314" y="1271189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一、实验结果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166A938-3991-4EF8-B17C-F8BA5AF91610}"/>
              </a:ext>
            </a:extLst>
          </p:cNvPr>
          <p:cNvSpPr txBox="1"/>
          <p:nvPr/>
        </p:nvSpPr>
        <p:spPr>
          <a:xfrm>
            <a:off x="1008338" y="2004351"/>
            <a:ext cx="10175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参考了</a:t>
            </a:r>
            <a:r>
              <a:rPr lang="en-US" altLang="zh-CN" dirty="0"/>
              <a:t>A novel approach of decoding EEG four-class motor imagery tasks via scout ESI and CNN</a:t>
            </a:r>
            <a:r>
              <a:rPr lang="zh-CN" altLang="en-US" dirty="0"/>
              <a:t>论文中数据预处理的方法，并加入了去除</a:t>
            </a:r>
            <a:r>
              <a:rPr lang="en-US" altLang="zh-CN" dirty="0"/>
              <a:t>60Hz</a:t>
            </a:r>
            <a:r>
              <a:rPr lang="zh-CN" altLang="en-US" dirty="0"/>
              <a:t>交流电工频干扰以及使用带通滤波去除高频噪声和低频漂移。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得到训练集</a:t>
            </a:r>
            <a:r>
              <a:rPr lang="en-US" altLang="zh-CN" dirty="0"/>
              <a:t>67474</a:t>
            </a:r>
            <a:r>
              <a:rPr lang="zh-CN" altLang="en-US" dirty="0"/>
              <a:t>项，测试集</a:t>
            </a:r>
            <a:r>
              <a:rPr lang="en-US" altLang="zh-CN" dirty="0"/>
              <a:t>7598</a:t>
            </a:r>
            <a:r>
              <a:rPr lang="zh-CN" altLang="en-US" dirty="0"/>
              <a:t>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由于取样频率为</a:t>
            </a:r>
            <a:r>
              <a:rPr lang="en-US" altLang="zh-CN" dirty="0"/>
              <a:t>160Hz</a:t>
            </a:r>
            <a:r>
              <a:rPr lang="zh-CN" altLang="en-US" dirty="0"/>
              <a:t>，每个</a:t>
            </a:r>
            <a:r>
              <a:rPr lang="en-US" altLang="zh-CN" dirty="0"/>
              <a:t>event</a:t>
            </a:r>
            <a:r>
              <a:rPr lang="zh-CN" altLang="en-US" dirty="0"/>
              <a:t>长度约为</a:t>
            </a:r>
            <a:r>
              <a:rPr lang="en-US" altLang="zh-CN" dirty="0"/>
              <a:t>4s</a:t>
            </a:r>
            <a:r>
              <a:rPr lang="zh-CN" altLang="en-US" dirty="0"/>
              <a:t>，去每个</a:t>
            </a:r>
            <a:r>
              <a:rPr lang="en-US" altLang="zh-CN" dirty="0"/>
              <a:t>event</a:t>
            </a:r>
            <a:r>
              <a:rPr lang="zh-CN" altLang="en-US" dirty="0"/>
              <a:t>前</a:t>
            </a:r>
            <a:r>
              <a:rPr lang="en-US" altLang="zh-CN" dirty="0"/>
              <a:t>1s</a:t>
            </a:r>
            <a:r>
              <a:rPr lang="zh-CN" altLang="en-US" dirty="0"/>
              <a:t>与后</a:t>
            </a:r>
            <a:r>
              <a:rPr lang="en-US" altLang="zh-CN" dirty="0"/>
              <a:t>3s</a:t>
            </a:r>
            <a:r>
              <a:rPr lang="zh-CN" altLang="en-US" dirty="0"/>
              <a:t>，每一项数据长度为</a:t>
            </a:r>
            <a:r>
              <a:rPr lang="en-US" altLang="zh-CN" dirty="0"/>
              <a:t>640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613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CF02B267-C021-4D66-82AA-17ED9A778E6E}"/>
              </a:ext>
            </a:extLst>
          </p:cNvPr>
          <p:cNvSpPr txBox="1"/>
          <p:nvPr/>
        </p:nvSpPr>
        <p:spPr>
          <a:xfrm>
            <a:off x="554314" y="1271189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一、实验结果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166A938-3991-4EF8-B17C-F8BA5AF91610}"/>
              </a:ext>
            </a:extLst>
          </p:cNvPr>
          <p:cNvSpPr txBox="1"/>
          <p:nvPr/>
        </p:nvSpPr>
        <p:spPr>
          <a:xfrm>
            <a:off x="638883" y="3105834"/>
            <a:ext cx="311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分别搭建了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r>
              <a:rPr lang="zh-CN" altLang="en-US" dirty="0"/>
              <a:t>以及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组合</a:t>
            </a:r>
            <a:r>
              <a:rPr lang="en-US" altLang="zh-CN" dirty="0"/>
              <a:t>3</a:t>
            </a:r>
            <a:r>
              <a:rPr lang="zh-CN" altLang="en-US" dirty="0"/>
              <a:t>种网络结构。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D9F8D5-04DD-41BA-93C5-1A014609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51" y="680787"/>
            <a:ext cx="4097529" cy="58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2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CF02B267-C021-4D66-82AA-17ED9A778E6E}"/>
              </a:ext>
            </a:extLst>
          </p:cNvPr>
          <p:cNvSpPr txBox="1"/>
          <p:nvPr/>
        </p:nvSpPr>
        <p:spPr>
          <a:xfrm>
            <a:off x="554314" y="1271189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一、实验结果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166A938-3991-4EF8-B17C-F8BA5AF91610}"/>
              </a:ext>
            </a:extLst>
          </p:cNvPr>
          <p:cNvSpPr txBox="1"/>
          <p:nvPr/>
        </p:nvSpPr>
        <p:spPr>
          <a:xfrm>
            <a:off x="638883" y="3105834"/>
            <a:ext cx="311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分别搭建了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r>
              <a:rPr lang="zh-CN" altLang="en-US" dirty="0"/>
              <a:t>以及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组合</a:t>
            </a:r>
            <a:r>
              <a:rPr lang="en-US" altLang="zh-CN" dirty="0"/>
              <a:t>3</a:t>
            </a:r>
            <a:r>
              <a:rPr lang="zh-CN" altLang="en-US" dirty="0"/>
              <a:t>种网络结构。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5F6E7-CBF0-4142-98F1-2B6613A5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04" y="1974969"/>
            <a:ext cx="6924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CF02B267-C021-4D66-82AA-17ED9A778E6E}"/>
              </a:ext>
            </a:extLst>
          </p:cNvPr>
          <p:cNvSpPr txBox="1"/>
          <p:nvPr/>
        </p:nvSpPr>
        <p:spPr>
          <a:xfrm>
            <a:off x="554314" y="1271189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一、实验结果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166A938-3991-4EF8-B17C-F8BA5AF91610}"/>
              </a:ext>
            </a:extLst>
          </p:cNvPr>
          <p:cNvSpPr txBox="1"/>
          <p:nvPr/>
        </p:nvSpPr>
        <p:spPr>
          <a:xfrm>
            <a:off x="638883" y="3105834"/>
            <a:ext cx="311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分别搭建了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r>
              <a:rPr lang="zh-CN" altLang="en-US" dirty="0"/>
              <a:t>以及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组合</a:t>
            </a:r>
            <a:r>
              <a:rPr lang="en-US" altLang="zh-CN" dirty="0"/>
              <a:t>3</a:t>
            </a:r>
            <a:r>
              <a:rPr lang="zh-CN" altLang="en-US" dirty="0"/>
              <a:t>种网络结构。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DAD89E-0B77-4D2C-B0E5-9D63E25E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04" y="1501376"/>
            <a:ext cx="3739671" cy="47059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92ECD8-BEF0-411E-82A7-4D7B864D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151" y="1469048"/>
            <a:ext cx="3654922" cy="47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7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CF02B267-C021-4D66-82AA-17ED9A778E6E}"/>
              </a:ext>
            </a:extLst>
          </p:cNvPr>
          <p:cNvSpPr txBox="1"/>
          <p:nvPr/>
        </p:nvSpPr>
        <p:spPr>
          <a:xfrm>
            <a:off x="554314" y="1271189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D33F6-8BB4-4C0D-AD1C-DC7B01CA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16" y="1894153"/>
            <a:ext cx="7880783" cy="44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CF02B267-C021-4D66-82AA-17ED9A778E6E}"/>
              </a:ext>
            </a:extLst>
          </p:cNvPr>
          <p:cNvSpPr txBox="1"/>
          <p:nvPr/>
        </p:nvSpPr>
        <p:spPr>
          <a:xfrm>
            <a:off x="554314" y="1271189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73B10-E7EF-4CAE-84D7-104DE43D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65" y="1731564"/>
            <a:ext cx="8631670" cy="48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0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36905" y="1436370"/>
            <a:ext cx="748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二、迁移学习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52348" y="2045147"/>
            <a:ext cx="9484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Improving EEG-Based Emotion Classification Using Conditional Transfer Learning</a:t>
            </a:r>
          </a:p>
          <a:p>
            <a:endParaRPr lang="en-US" altLang="zh-CN" dirty="0"/>
          </a:p>
          <a:p>
            <a:r>
              <a:rPr lang="zh-CN" altLang="en-US" dirty="0"/>
              <a:t>提出了</a:t>
            </a:r>
            <a:r>
              <a:rPr lang="en-US" altLang="zh-CN" dirty="0"/>
              <a:t>Conditional Transfer Learning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9827A4-D20A-4644-8D20-349809C4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18" y="3263751"/>
            <a:ext cx="4192461" cy="32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8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216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Nexa Light</vt:lpstr>
      <vt:lpstr>等线</vt:lpstr>
      <vt:lpstr>等线 Light</vt:lpstr>
      <vt:lpstr>华康俪金黑W8(P)</vt:lpstr>
      <vt:lpstr>微软雅黑</vt:lpstr>
      <vt:lpstr>Arial</vt:lpstr>
      <vt:lpstr>Office 主题​​</vt:lpstr>
      <vt:lpstr>一周工作汇报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2019年度述职汇报</dc:title>
  <dc:creator>LIU Ziyang</dc:creator>
  <cp:lastModifiedBy>Jieming Fan</cp:lastModifiedBy>
  <cp:revision>220</cp:revision>
  <dcterms:created xsi:type="dcterms:W3CDTF">2020-12-20T10:48:54Z</dcterms:created>
  <dcterms:modified xsi:type="dcterms:W3CDTF">2021-01-24T10:15:00Z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2052-2.8.1.4670</vt:lpwstr>
  </property>
</Properties>
</file>