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78004" autoAdjust="0"/>
  </p:normalViewPr>
  <p:slideViewPr>
    <p:cSldViewPr>
      <p:cViewPr varScale="1">
        <p:scale>
          <a:sx n="60" d="100"/>
          <a:sy n="60" d="100"/>
        </p:scale>
        <p:origin x="-14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AE1CDFB-8FD6-4056-9B6B-66DBB3539B77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F8888C0-1514-4CBF-B447-BEE2380F6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with the 2014-2015 school year,</a:t>
            </a:r>
            <a:r>
              <a:rPr lang="en-US" baseline="0" dirty="0" smtClean="0"/>
              <a:t> Florida’s public schools will transition to the new, Florida Standards adopted in the February of 2014.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Previously, the transition in Standards-based education was to the Common Core State Standards, which after public input and review, led to the adoption of the Florida Standards for all school districts in the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600" dirty="0"/>
              <a:t>The intent of the new Florida Standards is to provide for more rigorous instruction so that students have the knowledge and skills to meet the demands of the 21</a:t>
            </a:r>
            <a:r>
              <a:rPr lang="en-US" sz="1600" baseline="30000" dirty="0"/>
              <a:t>st</a:t>
            </a:r>
            <a:r>
              <a:rPr lang="en-US" sz="1600" dirty="0"/>
              <a:t> century:    “college and career ready”    “success for any path that a student takes in life”    </a:t>
            </a:r>
          </a:p>
          <a:p>
            <a:endParaRPr lang="en-US" sz="1600" dirty="0"/>
          </a:p>
          <a:p>
            <a:r>
              <a:rPr lang="en-US" sz="1600" dirty="0"/>
              <a:t>Students must be better prepared to compete in the global job market with a skill set and knowledge base that is changing as new technologies and careers evolve.  These standards will drive this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r>
              <a:rPr lang="en-US" baseline="0" dirty="0" smtClean="0"/>
              <a:t> Florida Standards will address;</a:t>
            </a:r>
          </a:p>
          <a:p>
            <a:r>
              <a:rPr lang="en-US" baseline="0" dirty="0" smtClean="0"/>
              <a:t>MAFS - mathematics and (LAFS)  English language arts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subject areas (science, social sciences) will continue under the Next Generation Sunshine State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Teaching</a:t>
            </a:r>
            <a:r>
              <a:rPr lang="en-US" baseline="0" dirty="0" smtClean="0"/>
              <a:t> and learning will change as a result of the Florida Standards.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 instructional shifts for </a:t>
            </a:r>
            <a:r>
              <a:rPr lang="en-US" u="sng" baseline="0" dirty="0" smtClean="0"/>
              <a:t>Language Arts </a:t>
            </a:r>
            <a:r>
              <a:rPr lang="en-US" baseline="0" dirty="0" smtClean="0"/>
              <a:t>include:</a:t>
            </a:r>
          </a:p>
          <a:p>
            <a:pPr marL="641600" lvl="1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Building knowledge through content-rich non-fiction text</a:t>
            </a:r>
          </a:p>
          <a:p>
            <a:pPr marL="641600" lvl="1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Use of literary and informational text as a basis for reading, writing, and speaking </a:t>
            </a:r>
          </a:p>
          <a:p>
            <a:pPr marL="641600" lvl="1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Reading and practicing with complex text and academic language      </a:t>
            </a:r>
          </a:p>
          <a:p>
            <a:pPr marL="641600" lvl="1" indent="-174982" defTabSz="933237">
              <a:buFont typeface="Arial" panose="020B0604020202020204" pitchFamily="34" charset="0"/>
              <a:buChar char="•"/>
              <a:defRPr/>
            </a:pPr>
            <a:endParaRPr lang="en-US" baseline="0" dirty="0" smtClean="0"/>
          </a:p>
          <a:p>
            <a:pPr defTabSz="933237">
              <a:defRPr/>
            </a:pPr>
            <a:r>
              <a:rPr lang="en-US" baseline="0" dirty="0" smtClean="0"/>
              <a:t>Important instructional shifts for </a:t>
            </a:r>
            <a:r>
              <a:rPr lang="en-US" u="sng" baseline="0" dirty="0" smtClean="0"/>
              <a:t>Mathematics</a:t>
            </a:r>
            <a:r>
              <a:rPr lang="en-US" baseline="0" dirty="0" smtClean="0"/>
              <a:t> include:          </a:t>
            </a:r>
          </a:p>
          <a:p>
            <a:pPr marL="641600" lvl="1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Deep and narrow focus on concepts that are prioritized in the standards to build strong foundational knowledge</a:t>
            </a:r>
          </a:p>
          <a:p>
            <a:pPr marL="641600" lvl="1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Students’ conceptual understanding builds over time</a:t>
            </a:r>
          </a:p>
          <a:p>
            <a:pPr marL="641600" lvl="1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Rigor is defined through four components to guide instruction to include: </a:t>
            </a:r>
          </a:p>
          <a:p>
            <a:pPr marL="1108219" lvl="2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1. Mathematical fluency </a:t>
            </a:r>
          </a:p>
          <a:p>
            <a:pPr marL="1108219" lvl="2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2. Deep understanding </a:t>
            </a:r>
          </a:p>
          <a:p>
            <a:pPr marL="1108219" lvl="2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3. Application </a:t>
            </a:r>
          </a:p>
          <a:p>
            <a:pPr marL="1108219" lvl="2" indent="-174982" defTabSz="933237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4. Dual intensity or a balance between “drills” and application of concepts </a:t>
            </a:r>
          </a:p>
          <a:p>
            <a:pPr marL="933237" lvl="2" defTabSz="933237">
              <a:defRPr/>
            </a:pPr>
            <a:r>
              <a:rPr lang="en-US" baseline="0" dirty="0" smtClean="0"/>
              <a:t>    </a:t>
            </a:r>
          </a:p>
          <a:p>
            <a:pPr defTabSz="933237">
              <a:defRPr/>
            </a:pPr>
            <a:r>
              <a:rPr lang="en-US" baseline="0" dirty="0" smtClean="0"/>
              <a:t>Mathematics includes two types of standards – Standards for Mathematical Practice and   Standards for Mathematical Content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progress and</a:t>
            </a:r>
            <a:r>
              <a:rPr lang="en-US" baseline="0" dirty="0" smtClean="0"/>
              <a:t> achievement of the Florida Standards in Language Arts and Mathematics will be assessed with the new Florida Standards Assessments for the first time during the 2014-2015 school year.      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Paper-based accommodations will be available for eligible students with disabilities at all assessed grades.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progress and</a:t>
            </a:r>
            <a:r>
              <a:rPr lang="en-US" baseline="0" dirty="0" smtClean="0"/>
              <a:t> achievement of the Florida Standards in Language Arts and Mathematics will be assessed with the new Florida Standards Assessments for the first time during the 2014-2015 school year.      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Paper-based accommodations will be available for eligible students with disabilities at all assessed grades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 Parent Brochures as another resource for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648200"/>
            <a:ext cx="7772400" cy="857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595938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C755A1-0835-4251-B41B-C5FDD7628C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4BFC0-3835-44A3-A49A-F639D9035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5ECC-E4AE-4181-B922-3F268D5851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1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09B3A-D118-4F46-8742-E5056EC62F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709C6-8359-4E09-9062-6C496078D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8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B55CA-5CAF-474E-A4D7-73D37F567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A9EC-806F-482E-AF94-DB0FB336D4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3E12-E08F-464D-A062-F1D5C6BB0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68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5AD83-1975-4E50-87C8-87679F76B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1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CAFF-382E-456C-8474-209A5484D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0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8AA4B-19F1-4B43-9CAC-E217BFB8A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0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172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057CA4-7FBD-425B-9AFA-B4C3DDD615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assessment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Florida Standards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91440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New State Standards: 2014-2015 School Year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782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/>
              <a:t>The Florida Standards</a:t>
            </a:r>
            <a:br>
              <a:rPr lang="en-US" b="1" dirty="0" smtClean="0"/>
            </a:br>
            <a:r>
              <a:rPr lang="en-US" b="1" dirty="0" smtClean="0"/>
              <a:t>Why Are We Changing?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9067800" cy="4572000"/>
          </a:xfrm>
        </p:spPr>
        <p:txBody>
          <a:bodyPr/>
          <a:lstStyle/>
          <a:p>
            <a:r>
              <a:rPr lang="en-US" sz="3200" b="1" dirty="0"/>
              <a:t>Emphasize success in college and careers </a:t>
            </a:r>
          </a:p>
          <a:p>
            <a:r>
              <a:rPr lang="en-US" sz="3200" b="1" dirty="0"/>
              <a:t>Prepare students with 21</a:t>
            </a:r>
            <a:r>
              <a:rPr lang="en-US" sz="3200" b="1" baseline="30000" dirty="0"/>
              <a:t>st</a:t>
            </a:r>
            <a:r>
              <a:rPr lang="en-US" sz="3200" b="1" dirty="0"/>
              <a:t> century skills</a:t>
            </a:r>
          </a:p>
          <a:p>
            <a:r>
              <a:rPr lang="en-US" sz="3200" b="1" dirty="0"/>
              <a:t>Provide more rigorous content and application of knowledge </a:t>
            </a:r>
          </a:p>
          <a:p>
            <a:r>
              <a:rPr lang="en-US" sz="3200" b="1" dirty="0"/>
              <a:t>Place emphasis on critical and analytical thinking</a:t>
            </a:r>
          </a:p>
          <a:p>
            <a:r>
              <a:rPr lang="en-US" sz="3200" b="1" dirty="0"/>
              <a:t>Establish clear, consistent guidelines for </a:t>
            </a:r>
            <a:r>
              <a:rPr lang="en-US" sz="3200" b="1" dirty="0" smtClean="0"/>
              <a:t>instruction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08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0866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The Florida Standards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What Subjects Are Included?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r>
              <a:rPr lang="en-US" sz="3200" b="1" dirty="0" smtClean="0"/>
              <a:t>Language Arts Florida Standards (LAFS) and Mathematics Florida Standards (MAFS) provide a clear set of goals and expectations </a:t>
            </a:r>
          </a:p>
          <a:p>
            <a:r>
              <a:rPr lang="en-US" sz="3200" b="1" dirty="0" smtClean="0"/>
              <a:t>Define what students should know and be able to do at each grade level – kindergarten through grade 12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0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305800" cy="1600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The Florida Standards 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What Do They Mean For 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Teaching and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6482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LAFS</a:t>
            </a:r>
          </a:p>
          <a:p>
            <a:r>
              <a:rPr lang="en-US" sz="2600" b="1" dirty="0" smtClean="0"/>
              <a:t>Regular practice-complex text &amp; academic </a:t>
            </a:r>
            <a:r>
              <a:rPr lang="en-US" sz="2600" b="1" dirty="0"/>
              <a:t>language</a:t>
            </a:r>
          </a:p>
          <a:p>
            <a:r>
              <a:rPr lang="en-US" sz="2600" b="1" dirty="0"/>
              <a:t>Reading, writing, listening and speaking grounded in evidence from </a:t>
            </a:r>
            <a:r>
              <a:rPr lang="en-US" sz="2600" b="1" dirty="0" smtClean="0"/>
              <a:t>text</a:t>
            </a:r>
          </a:p>
          <a:p>
            <a:r>
              <a:rPr lang="en-US" sz="2600" b="1" dirty="0" smtClean="0"/>
              <a:t>Real-world applications</a:t>
            </a:r>
            <a:endParaRPr lang="en-US" sz="2600" b="1" dirty="0"/>
          </a:p>
          <a:p>
            <a:r>
              <a:rPr lang="en-US" sz="2600" b="1" dirty="0" smtClean="0"/>
              <a:t>Build knowledge </a:t>
            </a:r>
            <a:r>
              <a:rPr lang="en-US" sz="2600" b="1" dirty="0"/>
              <a:t>through </a:t>
            </a:r>
            <a:r>
              <a:rPr lang="en-US" sz="2600" b="1" dirty="0" smtClean="0"/>
              <a:t>content-rich text</a:t>
            </a:r>
          </a:p>
          <a:p>
            <a:endParaRPr lang="en-US" sz="26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419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MAFS</a:t>
            </a:r>
          </a:p>
          <a:p>
            <a:r>
              <a:rPr lang="en-US" sz="2600" b="1" dirty="0" smtClean="0"/>
              <a:t>Deeper understanding of mathematical concepts </a:t>
            </a:r>
          </a:p>
          <a:p>
            <a:r>
              <a:rPr lang="en-US" sz="2600" b="1" dirty="0" smtClean="0"/>
              <a:t>Builds habits of mind of productive mathematical thinkers</a:t>
            </a:r>
          </a:p>
          <a:p>
            <a:r>
              <a:rPr lang="en-US" sz="2600" b="1" dirty="0" smtClean="0"/>
              <a:t>Real-world applications </a:t>
            </a:r>
          </a:p>
          <a:p>
            <a:r>
              <a:rPr lang="en-US" sz="2600" b="1" dirty="0" smtClean="0"/>
              <a:t>Modeling with pictures technology, graphs, manipulatives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The </a:t>
            </a:r>
            <a:r>
              <a:rPr lang="en-US" b="1" dirty="0" smtClean="0">
                <a:solidFill>
                  <a:srgbClr val="FFFFFF"/>
                </a:solidFill>
              </a:rPr>
              <a:t>Florida Standards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What About the New Assessments?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067800" cy="4495800"/>
          </a:xfrm>
        </p:spPr>
        <p:txBody>
          <a:bodyPr/>
          <a:lstStyle/>
          <a:p>
            <a:r>
              <a:rPr lang="en-US" sz="2800" b="1" dirty="0" smtClean="0"/>
              <a:t>LAFS and MAFS will be assessed with the new Florida Standards Assessments (FSA) </a:t>
            </a:r>
          </a:p>
          <a:p>
            <a:r>
              <a:rPr lang="en-US" sz="2800" b="1" dirty="0" smtClean="0"/>
              <a:t>Spring 2015 administration of </a:t>
            </a:r>
            <a:r>
              <a:rPr lang="en-US" sz="2800" b="1" u="sng" dirty="0" smtClean="0"/>
              <a:t>elementary school </a:t>
            </a:r>
            <a:r>
              <a:rPr lang="en-US" sz="2800" b="1" dirty="0" smtClean="0"/>
              <a:t>assessments will include:</a:t>
            </a:r>
          </a:p>
          <a:p>
            <a:pPr lvl="1"/>
            <a:r>
              <a:rPr lang="en-US" sz="2800" b="1" dirty="0" smtClean="0"/>
              <a:t>English Language Arts (ELA): Grades 3-5*</a:t>
            </a:r>
          </a:p>
          <a:p>
            <a:pPr lvl="1"/>
            <a:r>
              <a:rPr lang="en-US" sz="2800" b="1" dirty="0" smtClean="0"/>
              <a:t>ELA Writing Component: Grades 4-5* </a:t>
            </a:r>
          </a:p>
          <a:p>
            <a:pPr lvl="1"/>
            <a:r>
              <a:rPr lang="en-US" sz="2800" b="1" dirty="0" smtClean="0"/>
              <a:t>Mathematics: Grades 3- 5*</a:t>
            </a:r>
          </a:p>
          <a:p>
            <a:pPr marL="457200" lvl="1" indent="0">
              <a:buNone/>
            </a:pP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8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grade will have Computer-Based Testing for all of these assessments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44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772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The Florida Standards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What About the New </a:t>
            </a:r>
            <a:r>
              <a:rPr lang="en-US" b="1" dirty="0">
                <a:solidFill>
                  <a:srgbClr val="FFFFFF"/>
                </a:solidFill>
              </a:rPr>
              <a:t>A</a:t>
            </a:r>
            <a:r>
              <a:rPr lang="en-US" b="1" dirty="0" smtClean="0">
                <a:solidFill>
                  <a:srgbClr val="FFFFFF"/>
                </a:solidFill>
              </a:rPr>
              <a:t>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9067800" cy="4495800"/>
          </a:xfrm>
          <a:effectLst/>
        </p:spPr>
        <p:txBody>
          <a:bodyPr>
            <a:normAutofit lnSpcReduction="10000"/>
          </a:bodyPr>
          <a:lstStyle/>
          <a:p>
            <a:r>
              <a:rPr lang="en-US" sz="2800" b="1" dirty="0"/>
              <a:t>L</a:t>
            </a:r>
            <a:r>
              <a:rPr lang="en-US" sz="2800" b="1" dirty="0" smtClean="0"/>
              <a:t>AFS and MAFS will be assessed with the new Florida Standards Assessments (FSA) </a:t>
            </a:r>
          </a:p>
          <a:p>
            <a:r>
              <a:rPr lang="en-US" sz="2800" b="1" dirty="0" smtClean="0"/>
              <a:t>Spring 2015 administration of </a:t>
            </a:r>
            <a:r>
              <a:rPr lang="en-US" sz="2800" b="1" u="sng" dirty="0" smtClean="0"/>
              <a:t>middle school assessments</a:t>
            </a:r>
            <a:r>
              <a:rPr lang="en-US" sz="2800" b="1" dirty="0" smtClean="0"/>
              <a:t> will include:</a:t>
            </a:r>
          </a:p>
          <a:p>
            <a:pPr lvl="1"/>
            <a:r>
              <a:rPr lang="en-US" sz="2800" b="1" dirty="0" smtClean="0"/>
              <a:t>English Language Arts (ELA): Grades 6-8</a:t>
            </a:r>
          </a:p>
          <a:p>
            <a:pPr lvl="1"/>
            <a:r>
              <a:rPr lang="en-US" sz="2800" b="1" dirty="0" smtClean="0"/>
              <a:t>ELA Writing Component: Grades 6-8</a:t>
            </a:r>
          </a:p>
          <a:p>
            <a:pPr lvl="1"/>
            <a:r>
              <a:rPr lang="en-US" sz="2800" b="1" dirty="0" smtClean="0"/>
              <a:t>Mathematics: Grades 6-8 </a:t>
            </a:r>
          </a:p>
          <a:p>
            <a:pPr lvl="1"/>
            <a:endParaRPr lang="en-US" sz="2800" b="1" dirty="0" smtClean="0"/>
          </a:p>
          <a:p>
            <a:pPr marL="0" indent="0">
              <a:buNone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Grades 6-8 will </a:t>
            </a:r>
            <a:r>
              <a:rPr lang="en-US" sz="2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Computer-Based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for all of these assessments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9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382000" cy="1905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 smtClean="0"/>
              <a:t>What  Are the Standards and Assessments For Science </a:t>
            </a:r>
            <a:br>
              <a:rPr lang="en-US" b="1" dirty="0" smtClean="0"/>
            </a:br>
            <a:r>
              <a:rPr lang="en-US" b="1" dirty="0" smtClean="0"/>
              <a:t>and Social Sciences?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4114800"/>
          </a:xfrm>
          <a:effectLst/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2008 Next Generation Sunshine State Standards (NGSSS) remain for science and social sciences</a:t>
            </a:r>
          </a:p>
          <a:p>
            <a:endParaRPr lang="en-US" sz="2800" b="1" dirty="0" smtClean="0">
              <a:solidFill>
                <a:schemeClr val="tx2"/>
              </a:solidFill>
            </a:endParaRPr>
          </a:p>
          <a:p>
            <a:r>
              <a:rPr lang="en-US" sz="2800" b="1" dirty="0"/>
              <a:t>Science FCAT </a:t>
            </a:r>
            <a:r>
              <a:rPr lang="en-US" sz="2800" b="1" dirty="0" smtClean="0"/>
              <a:t>2.0: Grades 5 and 8 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b="1" dirty="0" smtClean="0"/>
              <a:t>Civics </a:t>
            </a:r>
            <a:r>
              <a:rPr lang="en-US" sz="2800" b="1" dirty="0"/>
              <a:t>End-of-Course </a:t>
            </a:r>
            <a:r>
              <a:rPr lang="en-US" sz="2800" b="1" dirty="0" smtClean="0"/>
              <a:t>(EOC) Exam</a:t>
            </a:r>
            <a:r>
              <a:rPr lang="en-US" sz="2800" b="1" dirty="0"/>
              <a:t>: </a:t>
            </a:r>
            <a:r>
              <a:rPr lang="en-US" sz="2800" b="1" dirty="0" smtClean="0"/>
              <a:t>Grade 7 </a:t>
            </a:r>
          </a:p>
          <a:p>
            <a:pPr marL="800100" lvl="2" indent="0">
              <a:buNone/>
            </a:pPr>
            <a:r>
              <a:rPr lang="en-US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computer based test</a:t>
            </a:r>
          </a:p>
        </p:txBody>
      </p:sp>
    </p:spTree>
    <p:extLst>
      <p:ext uri="{BB962C8B-B14F-4D97-AF65-F5344CB8AC3E}">
        <p14:creationId xmlns:p14="http://schemas.microsoft.com/office/powerpoint/2010/main" val="99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68580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The Florida Standards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How May I Help My Child?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724400"/>
          </a:xfrm>
        </p:spPr>
        <p:txBody>
          <a:bodyPr/>
          <a:lstStyle/>
          <a:p>
            <a:r>
              <a:rPr lang="en-US" b="1" dirty="0" smtClean="0"/>
              <a:t>Read different types of books and informational text with your child</a:t>
            </a:r>
          </a:p>
          <a:p>
            <a:r>
              <a:rPr lang="en-US" b="1" dirty="0" smtClean="0"/>
              <a:t>Ask your child to find answers to questions in the text of books, newspaper articles, manuals, etc.</a:t>
            </a:r>
          </a:p>
          <a:p>
            <a:r>
              <a:rPr lang="en-US" b="1" dirty="0" smtClean="0"/>
              <a:t>Encourage your child to form </a:t>
            </a:r>
            <a:r>
              <a:rPr lang="en-US" b="1" dirty="0">
                <a:solidFill>
                  <a:srgbClr val="000000"/>
                </a:solidFill>
              </a:rPr>
              <a:t>and defend </a:t>
            </a:r>
            <a:r>
              <a:rPr lang="en-US" b="1" dirty="0" smtClean="0"/>
              <a:t>an opinion by supporting it with facts, details and reasons from text</a:t>
            </a:r>
          </a:p>
          <a:p>
            <a:r>
              <a:rPr lang="en-US" b="1" dirty="0" smtClean="0"/>
              <a:t>Discuss mathematics ideas with your child have them explain these to you using pictures, graphs, etc.</a:t>
            </a:r>
          </a:p>
          <a:p>
            <a:r>
              <a:rPr lang="en-US" b="1" dirty="0" smtClean="0"/>
              <a:t>Visit the Florida Standards Assessment online portal at:</a:t>
            </a:r>
          </a:p>
          <a:p>
            <a:pPr marL="400050" lvl="1" indent="0">
              <a:buNone/>
            </a:pPr>
            <a:r>
              <a:rPr lang="en-US" sz="2400" b="1" dirty="0" smtClean="0">
                <a:hlinkClick r:id="rId3"/>
              </a:rPr>
              <a:t>www.fsassessments.org</a:t>
            </a:r>
            <a:r>
              <a:rPr lang="en-US" sz="2400" b="1" dirty="0"/>
              <a:t> </a:t>
            </a:r>
            <a:r>
              <a:rPr lang="en-US" sz="2400" b="1" dirty="0" smtClean="0"/>
              <a:t>to become familiar with the new assessments.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31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8856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10288563</Template>
  <TotalTime>478</TotalTime>
  <Words>834</Words>
  <Application>Microsoft Office PowerPoint</Application>
  <PresentationFormat>On-screen Show (4:3)</PresentationFormat>
  <Paragraphs>95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10288563</vt:lpstr>
      <vt:lpstr>The Florida Standards</vt:lpstr>
      <vt:lpstr>The Florida Standards Why Are We Changing?</vt:lpstr>
      <vt:lpstr>The Florida Standards What Subjects Are Included?</vt:lpstr>
      <vt:lpstr>The Florida Standards  What Do They Mean For  Teaching and Learning?</vt:lpstr>
      <vt:lpstr>The Florida Standards What About the New Assessments?</vt:lpstr>
      <vt:lpstr>The Florida Standards What About the New Assessments?</vt:lpstr>
      <vt:lpstr>What  Are the Standards and Assessments For Science  and Social Sciences?</vt:lpstr>
      <vt:lpstr>The Florida Standards How May I Help My Child?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Florida Standards</dc:title>
  <dc:creator>Windows User</dc:creator>
  <cp:lastModifiedBy>Pearson, Phillip N.</cp:lastModifiedBy>
  <cp:revision>45</cp:revision>
  <cp:lastPrinted>2014-08-07T15:42:21Z</cp:lastPrinted>
  <dcterms:created xsi:type="dcterms:W3CDTF">2014-07-29T15:34:16Z</dcterms:created>
  <dcterms:modified xsi:type="dcterms:W3CDTF">2014-09-06T11:31:29Z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TC102885631033</vt:lpwstr>
  </property>
</Properties>
</file>