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68577" autoAdjust="0"/>
  </p:normalViewPr>
  <p:slideViewPr>
    <p:cSldViewPr>
      <p:cViewPr varScale="1">
        <p:scale>
          <a:sx n="52" d="100"/>
          <a:sy n="52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CDFB-8FD6-4056-9B6B-66DBB3539B77}" type="datetimeFigureOut">
              <a:rPr lang="en-US" smtClean="0"/>
              <a:t>9/6/2014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888C0-1514-4CBF-B447-BEE2380F67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Comenzando en el curso escolar 2014-2015, las escuelas públicas de la Florida harán la transición a los nuevos Estándares de la Florida que fueron adoptados en febrero del 2014. </a:t>
            </a:r>
          </a:p>
          <a:p>
            <a:endParaRPr lang="es-ES" dirty="0" smtClean="0"/>
          </a:p>
          <a:p>
            <a:r>
              <a:rPr lang="es-ES" dirty="0" smtClean="0"/>
              <a:t>En el pasado, se llevó a cabo la transición a los Estándares Básicos Comunes del Estado que tenía como fin brindar una educación basada en estándares; sin embargo, las opiniones y revisiones del público condujeron a la adopción de los nuevos Estándares de la Florida para todos los distritos escolares en el estado.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baseline="0" dirty="0" smtClean="0"/>
              <a:t>La intención de los nuevos Estándares de la Florida es la de proporcionar instrucción más rigurosa a fin de que los estudiantes adquieran el conocimiento y las destrezas necesarias para hacer frente a las demandas del Siglo XXI: “listos para la universidad y carreras”    “que el estudiante tenga éxito en cualquier camino que tome en la vida”    </a:t>
            </a:r>
          </a:p>
          <a:p>
            <a:r>
              <a:rPr lang="es-ES" sz="1600" baseline="0" dirty="0" smtClean="0"/>
              <a:t>Los estudiantes deben estar mejor preparados para competir en el mercado global laboral, adquiriendo un conjunto de habilidades y la base del conocimiento que respalda su habilidad de trabajar con nuevas tecnologías y en profesiones que ya en la actualidad están evolucionando.  Estos estándares impulsarán este cambio.</a:t>
            </a:r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8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nuevos Estándares de la Florida se enfocan:  </a:t>
            </a:r>
          </a:p>
          <a:p>
            <a:endParaRPr lang="es-ES" dirty="0" smtClean="0"/>
          </a:p>
          <a:p>
            <a:r>
              <a:rPr lang="es-ES" dirty="0" smtClean="0"/>
              <a:t>MAFS – Matemáticas y (LAFS)  Artes del Lenguaje en inglés </a:t>
            </a:r>
          </a:p>
          <a:p>
            <a:endParaRPr lang="es-ES" dirty="0" smtClean="0"/>
          </a:p>
          <a:p>
            <a:r>
              <a:rPr lang="es-ES" dirty="0" smtClean="0"/>
              <a:t>Las otras asignaturas (ciencias, ciencias sociales) continuarán impartiéndose bajo la Próxima Generación de los Estándares del Estado del Sol (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Generation</a:t>
            </a:r>
            <a:r>
              <a:rPr lang="es-ES" dirty="0" smtClean="0"/>
              <a:t> </a:t>
            </a:r>
            <a:r>
              <a:rPr lang="es-ES" dirty="0" err="1" smtClean="0"/>
              <a:t>Sunshine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Standards)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1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La enseñanza y el aprendizaje van a cambiar como resultado de los Estándares de la Florida. </a:t>
            </a:r>
          </a:p>
          <a:p>
            <a:r>
              <a:rPr lang="es-ES" baseline="0" dirty="0" smtClean="0"/>
              <a:t>Entre los cambios importantes en la instrucción de las Artes del Lenguaje, se encuentran: </a:t>
            </a:r>
          </a:p>
          <a:p>
            <a:r>
              <a:rPr lang="es-ES" baseline="0" dirty="0" smtClean="0"/>
              <a:t>•Desarrollar el conocimiento mediante textos de no ficción con contenido enriquecido </a:t>
            </a:r>
          </a:p>
          <a:p>
            <a:r>
              <a:rPr lang="es-ES" baseline="0" dirty="0" smtClean="0"/>
              <a:t>•Utilizar textos literarios e informativos como base para la lectura, composición y la expresión oral</a:t>
            </a:r>
          </a:p>
          <a:p>
            <a:r>
              <a:rPr lang="es-ES" baseline="0" dirty="0" smtClean="0"/>
              <a:t>•Lectura y práctica con textos complejos y lenguaje académico      </a:t>
            </a:r>
          </a:p>
          <a:p>
            <a:endParaRPr lang="es-ES" baseline="0" dirty="0" smtClean="0"/>
          </a:p>
          <a:p>
            <a:r>
              <a:rPr lang="es-ES" baseline="0" dirty="0" smtClean="0"/>
              <a:t>Entre los cambios importantes en la instrucción de las Matemáticas, se encuentran:          </a:t>
            </a:r>
          </a:p>
          <a:p>
            <a:r>
              <a:rPr lang="es-ES" baseline="0" dirty="0" smtClean="0"/>
              <a:t>•Enfoque profundo y específico sobre los conceptos que se priorizan en los estándares para desarrollar una base sólida del conocimiento  </a:t>
            </a:r>
          </a:p>
          <a:p>
            <a:r>
              <a:rPr lang="es-ES" baseline="0" dirty="0" smtClean="0"/>
              <a:t>•El estudiante adquiere con el tiempo la comprensión de los conceptos </a:t>
            </a:r>
          </a:p>
          <a:p>
            <a:r>
              <a:rPr lang="es-ES" baseline="0" dirty="0" smtClean="0"/>
              <a:t>•El rigor se define por medio de los cuatro componentes para guiar la instrucción, que incluyen: </a:t>
            </a:r>
          </a:p>
          <a:p>
            <a:pPr lvl="1"/>
            <a:r>
              <a:rPr lang="es-ES" baseline="0" dirty="0" smtClean="0"/>
              <a:t>1. El dominio de las Matemáticas </a:t>
            </a:r>
          </a:p>
          <a:p>
            <a:pPr lvl="1"/>
            <a:r>
              <a:rPr lang="es-ES" baseline="0" dirty="0" smtClean="0"/>
              <a:t>2. Una profunda comprensión </a:t>
            </a:r>
          </a:p>
          <a:p>
            <a:pPr lvl="1"/>
            <a:r>
              <a:rPr lang="es-ES" baseline="0" dirty="0" smtClean="0"/>
              <a:t>3. Práctica </a:t>
            </a:r>
          </a:p>
          <a:p>
            <a:pPr lvl="1"/>
            <a:r>
              <a:rPr lang="es-ES" baseline="0" dirty="0" smtClean="0"/>
              <a:t>4. Doble intensidad o un equilibrio entre “ejercicios” y la  aplicación de los conceptos 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Matemáticas incluyen dos tipos de estándares – Estándares para las Prácticas en las Matemáticas y los Estándares del Contenido de las Matemáticas.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3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progreso y los logros de los estudiantes en los Estándares de la Florida en las Artes del Lenguaje y las Matemáticas se evaluarán por primera vez con las nuevas Pruebas de los Estándares de la Florida, (Florida Standards Assessments) durante el curso escolar 2014-2015. </a:t>
            </a:r>
          </a:p>
          <a:p>
            <a:endParaRPr lang="es-ES" dirty="0" smtClean="0"/>
          </a:p>
          <a:p>
            <a:r>
              <a:rPr lang="es-ES" dirty="0" smtClean="0"/>
              <a:t>Todas las evaluaciones FSA de 5o grado se administrarán en una computadora. </a:t>
            </a:r>
          </a:p>
          <a:p>
            <a:endParaRPr lang="es-ES" dirty="0" smtClean="0"/>
          </a:p>
          <a:p>
            <a:r>
              <a:rPr lang="es-ES" dirty="0" smtClean="0"/>
              <a:t>Se harán arreglos para que los estudiantes elegibles con discapacidades, en todos los grados en los que se administra la prueba, tomen las evaluaciones en un formato de papel.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5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progreso y los logros de los estudiantes en los Estándares de la Florida en las Artes del Lenguaje y las Matemáticas se evaluarán por primera vez con las nuevas Pruebas de los Estándares de la Florida, (Florida Standards Assessments) durante el curso escolar 2014-2015. </a:t>
            </a:r>
          </a:p>
          <a:p>
            <a:endParaRPr lang="es-ES" dirty="0" smtClean="0"/>
          </a:p>
          <a:p>
            <a:r>
              <a:rPr lang="es-ES" dirty="0" smtClean="0"/>
              <a:t>Se harán arreglos para que los estudiantes elegibles con discapacidades, en todos los grados en los que se administra la prueba, tomen las evaluaciones en un formato de papel.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4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estándares vigentes para las Ciencias y las Ciencias Sociales siguen siendo los Estándares de la Nueva Generación del Estado del Sol. </a:t>
            </a:r>
          </a:p>
          <a:p>
            <a:endParaRPr lang="es-ES" dirty="0" smtClean="0"/>
          </a:p>
          <a:p>
            <a:r>
              <a:rPr lang="es-ES" dirty="0" smtClean="0"/>
              <a:t>A nivel de primaria, los estudiantes de quinto grado todavía toman la prueba FCAT 2.0 en Ciencias.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A nivel de primaria, no hay una evaluación estatal en Estudios Sociales.  Sin embargo, esta área de contenido es importante y es un área donde la alfabetización se apoya de manera especial por medio de lectura de no ficción que son parte del “enriquecido contenido del texto” de los Estándares de la Florida.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Otra fuente de recurso informativo son los Folletos para los padres de familia.</a:t>
            </a:r>
            <a:r>
              <a:rPr lang="en-US" dirty="0" smtClean="0"/>
              <a:t>Refer</a:t>
            </a:r>
            <a:r>
              <a:rPr lang="en-US" baseline="0" dirty="0" smtClean="0"/>
              <a:t> to Parent Brochures as another resource for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888C0-1514-4CBF-B447-BEE2380F67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1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648200"/>
            <a:ext cx="7772400" cy="857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595938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C755A1-0835-4251-B41B-C5FDD7628C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4BFC0-3835-44A3-A49A-F639D903548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5ECC-E4AE-4181-B922-3F268D5851F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01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09B3A-D118-4F46-8742-E5056EC62F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9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709C6-8359-4E09-9062-6C496078D74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8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B55CA-5CAF-474E-A4D7-73D37F56702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21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A9EC-806F-482E-AF94-DB0FB336D46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3E12-E08F-464D-A062-F1D5C6BB0D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868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5AD83-1975-4E50-87C8-87679F76B83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21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CAFF-382E-456C-8474-209A5484DD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01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8AA4B-19F1-4B43-9CAC-E217BFB8A1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30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172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057CA4-7FBD-425B-9AFA-B4C3DDD615E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Los Estándares de la Florida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9144000" cy="1371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sz="3600" b="1" dirty="0">
                <a:solidFill>
                  <a:schemeClr val="bg1"/>
                </a:solidFill>
              </a:rPr>
              <a:t>Nuevos Estándares del Estado: </a:t>
            </a:r>
            <a:endParaRPr lang="es-ES" sz="3600" b="1" dirty="0" smtClean="0">
              <a:solidFill>
                <a:schemeClr val="bg1"/>
              </a:solidFill>
            </a:endParaRPr>
          </a:p>
          <a:p>
            <a:r>
              <a:rPr lang="es-ES" sz="3600" b="1" dirty="0" smtClean="0">
                <a:solidFill>
                  <a:schemeClr val="bg1"/>
                </a:solidFill>
              </a:rPr>
              <a:t>Curso </a:t>
            </a:r>
            <a:r>
              <a:rPr lang="es-ES" sz="3600" b="1" dirty="0">
                <a:solidFill>
                  <a:schemeClr val="bg1"/>
                </a:solidFill>
              </a:rPr>
              <a:t>Escolar 2014-2015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086600" cy="1447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b="1" dirty="0"/>
              <a:t>Los Estándares de la </a:t>
            </a:r>
            <a:r>
              <a:rPr lang="es-ES" b="1" dirty="0" smtClean="0"/>
              <a:t>Florida</a:t>
            </a:r>
            <a:r>
              <a:rPr lang="es-ES" b="1" dirty="0"/>
              <a:t/>
            </a:r>
            <a:br>
              <a:rPr lang="es-ES" b="1" dirty="0"/>
            </a:br>
            <a:r>
              <a:rPr lang="es-ES" b="1" dirty="0"/>
              <a:t>¿Por qué estamos 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cambiando</a:t>
            </a:r>
            <a:r>
              <a:rPr lang="es-ES" b="1" dirty="0"/>
              <a:t>?</a:t>
            </a:r>
            <a:br>
              <a:rPr lang="es-E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 smtClean="0"/>
              <a:t>•</a:t>
            </a:r>
            <a:r>
              <a:rPr lang="es-ES" sz="2800" b="1" dirty="0" smtClean="0"/>
              <a:t>Para </a:t>
            </a:r>
            <a:r>
              <a:rPr lang="es-ES" sz="2800" b="1" dirty="0"/>
              <a:t>enfatizar el éxito universitario y en las </a:t>
            </a:r>
            <a:r>
              <a:rPr lang="es-ES" sz="2800" b="1" dirty="0" smtClean="0"/>
              <a:t>  </a:t>
            </a:r>
          </a:p>
          <a:p>
            <a:pPr marL="0" indent="0">
              <a:buNone/>
            </a:pPr>
            <a:r>
              <a:rPr lang="es-ES" sz="2800" b="1" dirty="0"/>
              <a:t> </a:t>
            </a:r>
            <a:r>
              <a:rPr lang="es-ES" sz="2800" b="1" dirty="0" smtClean="0"/>
              <a:t>profesiones </a:t>
            </a:r>
            <a:endParaRPr lang="es-ES" sz="2800" b="1" dirty="0"/>
          </a:p>
          <a:p>
            <a:pPr marL="0" indent="0">
              <a:buNone/>
            </a:pPr>
            <a:r>
              <a:rPr lang="es-ES" sz="2800" b="1" dirty="0" smtClean="0"/>
              <a:t>•Para </a:t>
            </a:r>
            <a:r>
              <a:rPr lang="es-ES" sz="2800" b="1" dirty="0"/>
              <a:t>preparar a los estudiantes con destrezas </a:t>
            </a:r>
            <a:r>
              <a:rPr lang="es-ES" sz="2800" b="1" dirty="0" smtClean="0"/>
              <a:t> </a:t>
            </a:r>
          </a:p>
          <a:p>
            <a:pPr marL="0" indent="0">
              <a:buNone/>
            </a:pPr>
            <a:r>
              <a:rPr lang="es-ES" sz="2800" b="1" dirty="0"/>
              <a:t> </a:t>
            </a:r>
            <a:r>
              <a:rPr lang="es-ES" sz="2800" b="1" dirty="0" smtClean="0"/>
              <a:t>del </a:t>
            </a:r>
            <a:r>
              <a:rPr lang="es-ES" sz="2800" b="1" dirty="0"/>
              <a:t>Siglo XXI</a:t>
            </a:r>
          </a:p>
          <a:p>
            <a:pPr marL="0" indent="0">
              <a:buNone/>
            </a:pPr>
            <a:r>
              <a:rPr lang="es-ES" sz="2800" b="1" dirty="0" smtClean="0"/>
              <a:t>•Para </a:t>
            </a:r>
            <a:r>
              <a:rPr lang="es-ES" sz="2800" b="1" dirty="0"/>
              <a:t>proporcionar mayor contenido riguroso y la </a:t>
            </a:r>
            <a:endParaRPr lang="es-ES" sz="2800" b="1" dirty="0" smtClean="0"/>
          </a:p>
          <a:p>
            <a:pPr marL="0" indent="0">
              <a:buNone/>
            </a:pPr>
            <a:r>
              <a:rPr lang="es-ES" sz="2800" b="1" dirty="0"/>
              <a:t> </a:t>
            </a:r>
            <a:r>
              <a:rPr lang="es-ES" sz="2800" b="1" dirty="0" smtClean="0"/>
              <a:t>aplicación </a:t>
            </a:r>
            <a:r>
              <a:rPr lang="es-ES" sz="2800" b="1" dirty="0"/>
              <a:t>de los conocimientos</a:t>
            </a:r>
          </a:p>
          <a:p>
            <a:pPr marL="0" indent="0">
              <a:buNone/>
            </a:pPr>
            <a:r>
              <a:rPr lang="es-ES" sz="2800" b="1" dirty="0" smtClean="0"/>
              <a:t>•Poner </a:t>
            </a:r>
            <a:r>
              <a:rPr lang="es-ES" sz="2800" b="1" dirty="0"/>
              <a:t>énfasis en el pensamiento crítico y </a:t>
            </a:r>
            <a:r>
              <a:rPr lang="es-ES" sz="2800" b="1" dirty="0" smtClean="0"/>
              <a:t>analítico</a:t>
            </a:r>
          </a:p>
          <a:p>
            <a:pPr marL="0" indent="0">
              <a:buNone/>
            </a:pPr>
            <a:r>
              <a:rPr lang="es-ES" sz="2800" b="1" dirty="0" smtClean="0"/>
              <a:t>•Establecer </a:t>
            </a:r>
            <a:r>
              <a:rPr lang="es-ES" sz="2800" b="1" dirty="0"/>
              <a:t>regulaciones sólidas y claras para la instrucción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308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1676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b="1" dirty="0"/>
              <a:t>Los Estándares de Florida Standards</a:t>
            </a:r>
            <a:br>
              <a:rPr lang="es-ES" b="1" dirty="0"/>
            </a:br>
            <a:r>
              <a:rPr lang="es-ES" b="1" dirty="0"/>
              <a:t>¿Qué asignaturas están incluidas?</a:t>
            </a:r>
            <a:br>
              <a:rPr lang="es-E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915400" cy="3810000"/>
          </a:xfrm>
        </p:spPr>
        <p:txBody>
          <a:bodyPr/>
          <a:lstStyle/>
          <a:p>
            <a:pPr marL="0" indent="0">
              <a:buNone/>
            </a:pPr>
            <a:r>
              <a:rPr lang="es-ES" sz="3000" b="1" dirty="0" smtClean="0"/>
              <a:t>•Los </a:t>
            </a:r>
            <a:r>
              <a:rPr lang="es-ES" sz="3000" b="1" dirty="0"/>
              <a:t>Estándares de la Florida en las Artes del Lenguaje (LAFS) y los Estándares de la Florida en las Matemáticas (MAFS) proporcionan un claro conjunto de metas y expectativas </a:t>
            </a:r>
          </a:p>
          <a:p>
            <a:pPr marL="0" indent="0">
              <a:buNone/>
            </a:pPr>
            <a:r>
              <a:rPr lang="es-ES" sz="3000" b="1" dirty="0" smtClean="0"/>
              <a:t>•Define </a:t>
            </a:r>
            <a:r>
              <a:rPr lang="es-ES" sz="3000" b="1" dirty="0"/>
              <a:t>qué es lo que los estudiantes deben saber y lograr en cada nivel de grado – de kindergarten al duodécimo grado 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0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1752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b="1" dirty="0"/>
              <a:t>¿Qué significan los Estándares de la Florida para la enseñanza </a:t>
            </a:r>
            <a:br>
              <a:rPr lang="es-ES" b="1" dirty="0"/>
            </a:br>
            <a:r>
              <a:rPr lang="es-ES" b="1" dirty="0"/>
              <a:t>y el aprendizaje?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8800"/>
            <a:ext cx="5029200" cy="4648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LAFS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Prácticas </a:t>
            </a:r>
            <a:r>
              <a:rPr lang="es-ES" b="1" dirty="0"/>
              <a:t>regulares-textos complejos y lenguaje académico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Lectura</a:t>
            </a:r>
            <a:r>
              <a:rPr lang="es-ES" b="1" dirty="0"/>
              <a:t>, composición, comprensión auditiva  y la expresión oral en base a los datos del texto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Desarrollar </a:t>
            </a:r>
            <a:r>
              <a:rPr lang="es-ES" b="1" dirty="0"/>
              <a:t>el </a:t>
            </a:r>
            <a:r>
              <a:rPr lang="es-ES" b="1" dirty="0" smtClean="0"/>
              <a:t>conocimiento por </a:t>
            </a:r>
            <a:r>
              <a:rPr lang="es-ES" b="1" dirty="0"/>
              <a:t>medio de textos de contenido enriquecido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Diferentes </a:t>
            </a:r>
            <a:r>
              <a:rPr lang="es-ES" b="1" dirty="0"/>
              <a:t>géneros de la composición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419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b="1" dirty="0" smtClean="0"/>
              <a:t>MAFS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500" b="1" dirty="0" smtClean="0"/>
              <a:t>Conocimientos </a:t>
            </a:r>
            <a:r>
              <a:rPr lang="es-ES" sz="2500" b="1" dirty="0"/>
              <a:t>más profundos de los conceptos matemáticos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500" b="1" dirty="0" smtClean="0"/>
              <a:t>Desarrolla </a:t>
            </a:r>
            <a:r>
              <a:rPr lang="es-ES" sz="2500" b="1" dirty="0"/>
              <a:t>hábitos mentales de pensadores matemáticos productivos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500" b="1" dirty="0" smtClean="0"/>
              <a:t>Aplicaciones al </a:t>
            </a:r>
            <a:r>
              <a:rPr lang="es-ES" sz="2500" b="1" dirty="0"/>
              <a:t>mundo real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500" b="1" dirty="0" smtClean="0"/>
              <a:t>Modelando </a:t>
            </a:r>
            <a:r>
              <a:rPr lang="es-ES" sz="2500" b="1" dirty="0"/>
              <a:t>con imágenes tecnológicas, gráficos, manipulativos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3000" cy="1554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b="1" dirty="0"/>
              <a:t>Los Estándares de la Florida  </a:t>
            </a:r>
            <a:br>
              <a:rPr lang="es-ES" b="1" dirty="0"/>
            </a:br>
            <a:r>
              <a:rPr lang="es-ES" b="1" dirty="0"/>
              <a:t>¿Qué pasa con las nuevas pruebas?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 smtClean="0"/>
              <a:t>•Las </a:t>
            </a:r>
            <a:r>
              <a:rPr lang="es-ES" sz="2800" b="1" dirty="0"/>
              <a:t>MAFS y LAFS se evaluarán utilizando las nuevas pruebas del Estado de la Florida (FSA) </a:t>
            </a:r>
          </a:p>
          <a:p>
            <a:pPr marL="0" indent="0">
              <a:buNone/>
            </a:pPr>
            <a:r>
              <a:rPr lang="es-ES" sz="2800" b="1" dirty="0" smtClean="0"/>
              <a:t>•La </a:t>
            </a:r>
            <a:r>
              <a:rPr lang="es-ES" sz="2800" b="1" dirty="0"/>
              <a:t>administración de las pruebas para las </a:t>
            </a:r>
            <a:r>
              <a:rPr lang="es-ES" sz="2800" b="1" u="sng" dirty="0"/>
              <a:t>escuelas primarias </a:t>
            </a:r>
            <a:r>
              <a:rPr lang="es-ES" sz="2800" b="1" dirty="0"/>
              <a:t>durante la primavera del 2015 </a:t>
            </a:r>
            <a:r>
              <a:rPr lang="es-ES" sz="2800" b="1" dirty="0" smtClean="0"/>
              <a:t>incluirán:</a:t>
            </a:r>
          </a:p>
          <a:p>
            <a:pPr marL="400050" lvl="1" indent="0">
              <a:buNone/>
            </a:pPr>
            <a:r>
              <a:rPr lang="es-ES" sz="2800" b="1" dirty="0" smtClean="0"/>
              <a:t>–Artes </a:t>
            </a:r>
            <a:r>
              <a:rPr lang="es-ES" sz="2800" b="1" dirty="0"/>
              <a:t>del Lenguaje en inglés (ELA): </a:t>
            </a:r>
            <a:r>
              <a:rPr lang="es-ES" sz="2800" b="1" dirty="0" smtClean="0"/>
              <a:t> del </a:t>
            </a:r>
            <a:r>
              <a:rPr lang="es-ES" sz="2800" b="1" dirty="0"/>
              <a:t>3er al 5o </a:t>
            </a:r>
            <a:r>
              <a:rPr lang="es-ES" sz="2800" b="1" dirty="0" smtClean="0"/>
              <a:t> </a:t>
            </a:r>
          </a:p>
          <a:p>
            <a:pPr marL="400050" lvl="1" indent="0">
              <a:buNone/>
            </a:pPr>
            <a:r>
              <a:rPr lang="es-ES" sz="2800" b="1" dirty="0"/>
              <a:t> </a:t>
            </a:r>
            <a:r>
              <a:rPr lang="es-ES" sz="2800" b="1" dirty="0" smtClean="0"/>
              <a:t> grado</a:t>
            </a:r>
            <a:r>
              <a:rPr lang="es-ES" sz="2800" b="1" dirty="0"/>
              <a:t>*</a:t>
            </a:r>
          </a:p>
          <a:p>
            <a:pPr marL="400050" lvl="1" indent="0">
              <a:buNone/>
            </a:pPr>
            <a:r>
              <a:rPr lang="es-ES" sz="2800" b="1" dirty="0" smtClean="0"/>
              <a:t>–El </a:t>
            </a:r>
            <a:r>
              <a:rPr lang="es-ES" sz="2800" b="1" dirty="0"/>
              <a:t>componente ELA en composición: 4o  y 5o grado* </a:t>
            </a:r>
          </a:p>
          <a:p>
            <a:pPr marL="400050" lvl="1" indent="0">
              <a:buNone/>
            </a:pPr>
            <a:r>
              <a:rPr lang="es-ES" sz="2800" b="1" dirty="0" smtClean="0"/>
              <a:t>–Matemáticas</a:t>
            </a:r>
            <a:r>
              <a:rPr lang="es-ES" sz="2800" b="1" dirty="0"/>
              <a:t>: 3er al 5o grado* </a:t>
            </a:r>
            <a:endParaRPr lang="es-ES" sz="2800" b="1" dirty="0" smtClean="0"/>
          </a:p>
          <a:p>
            <a:pPr marL="400050" lvl="1" indent="0">
              <a:buNone/>
            </a:pPr>
            <a:r>
              <a:rPr lang="es-ES" sz="2800" b="1" dirty="0"/>
              <a:t>*</a:t>
            </a:r>
            <a:r>
              <a:rPr lang="es-ES" sz="2800" b="1" i="1" dirty="0"/>
              <a:t>A los estudiantes de 5o grado se le administrarán las pruebas en una computadora 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44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543800" cy="1706562"/>
          </a:xfrm>
        </p:spPr>
        <p:txBody>
          <a:bodyPr>
            <a:noAutofit/>
          </a:bodyPr>
          <a:lstStyle/>
          <a:p>
            <a:r>
              <a:rPr lang="es-E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Los Estándares de la Florida  </a:t>
            </a:r>
            <a:br>
              <a:rPr lang="es-E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¿Qué pasa con las nuevas pruebas?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57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_tradnl" sz="3300" b="1" dirty="0"/>
              <a:t>Las </a:t>
            </a:r>
            <a:r>
              <a:rPr lang="es-ES_tradnl" sz="3300" b="1" i="1" dirty="0"/>
              <a:t>MAFS</a:t>
            </a:r>
            <a:r>
              <a:rPr lang="es-ES_tradnl" sz="3300" b="1" dirty="0"/>
              <a:t> y </a:t>
            </a:r>
            <a:r>
              <a:rPr lang="es-ES_tradnl" sz="3300" b="1" i="1" dirty="0"/>
              <a:t>LAFS</a:t>
            </a:r>
            <a:r>
              <a:rPr lang="es-ES_tradnl" sz="3300" b="1" dirty="0"/>
              <a:t> se evaluarán utilizando las nuevas pruebas del Estado de la Florida </a:t>
            </a:r>
            <a:r>
              <a:rPr lang="es-ES_tradnl" sz="3300" b="1" i="1" dirty="0"/>
              <a:t>(FSA)</a:t>
            </a:r>
            <a:r>
              <a:rPr lang="es-ES_tradnl" sz="3300" b="1" dirty="0"/>
              <a:t> </a:t>
            </a:r>
            <a:endParaRPr lang="en-US" sz="3300" b="1" dirty="0"/>
          </a:p>
          <a:p>
            <a:pPr lvl="0"/>
            <a:r>
              <a:rPr lang="es-ES_tradnl" sz="3300" b="1" dirty="0"/>
              <a:t>La administración de las pruebas para las </a:t>
            </a:r>
            <a:r>
              <a:rPr lang="es-ES_tradnl" sz="3300" b="1" u="sng" dirty="0"/>
              <a:t>escuelas intermedias </a:t>
            </a:r>
            <a:r>
              <a:rPr lang="es-ES_tradnl" sz="3300" b="1" dirty="0"/>
              <a:t>durante la primavera del 2015 incluirán:</a:t>
            </a:r>
            <a:endParaRPr lang="en-US" sz="3300" b="1" dirty="0"/>
          </a:p>
          <a:p>
            <a:pPr lvl="1"/>
            <a:r>
              <a:rPr lang="es-ES_tradnl" sz="3300" b="1" dirty="0"/>
              <a:t>Artes del Lenguaje en inglés </a:t>
            </a:r>
            <a:r>
              <a:rPr lang="es-ES_tradnl" sz="3300" b="1" i="1" dirty="0"/>
              <a:t>(ELA)</a:t>
            </a:r>
            <a:r>
              <a:rPr lang="es-ES_tradnl" sz="3300" b="1" dirty="0"/>
              <a:t>: del 6</a:t>
            </a:r>
            <a:r>
              <a:rPr lang="es-ES_tradnl" sz="3300" b="1" baseline="30000" dirty="0"/>
              <a:t> o </a:t>
            </a:r>
            <a:r>
              <a:rPr lang="es-ES_tradnl" sz="3300" b="1" dirty="0"/>
              <a:t>al 8</a:t>
            </a:r>
            <a:r>
              <a:rPr lang="es-ES_tradnl" sz="3300" b="1" baseline="30000" dirty="0"/>
              <a:t>o </a:t>
            </a:r>
            <a:r>
              <a:rPr lang="es-ES_tradnl" sz="3300" b="1" dirty="0"/>
              <a:t>grado*</a:t>
            </a:r>
            <a:endParaRPr lang="en-US" sz="3300" b="1" dirty="0"/>
          </a:p>
          <a:p>
            <a:pPr lvl="1"/>
            <a:r>
              <a:rPr lang="es-ES_tradnl" sz="3300" b="1" dirty="0"/>
              <a:t>El componente </a:t>
            </a:r>
            <a:r>
              <a:rPr lang="es-ES_tradnl" sz="3300" b="1" i="1" dirty="0"/>
              <a:t>ELA</a:t>
            </a:r>
            <a:r>
              <a:rPr lang="es-ES_tradnl" sz="3300" b="1" dirty="0"/>
              <a:t> en composición: 6</a:t>
            </a:r>
            <a:r>
              <a:rPr lang="es-ES_tradnl" sz="3300" b="1" baseline="30000" dirty="0"/>
              <a:t> o </a:t>
            </a:r>
            <a:r>
              <a:rPr lang="es-ES_tradnl" sz="3300" b="1" dirty="0"/>
              <a:t>al 8</a:t>
            </a:r>
            <a:r>
              <a:rPr lang="es-ES_tradnl" sz="3300" b="1" baseline="30000" dirty="0"/>
              <a:t>o  </a:t>
            </a:r>
            <a:r>
              <a:rPr lang="es-ES_tradnl" sz="3300" b="1" dirty="0"/>
              <a:t>grado* </a:t>
            </a:r>
            <a:endParaRPr lang="en-US" sz="3300" b="1" dirty="0"/>
          </a:p>
          <a:p>
            <a:pPr lvl="1"/>
            <a:r>
              <a:rPr lang="es-ES_tradnl" sz="3300" b="1" dirty="0"/>
              <a:t>Matemáticas: 6</a:t>
            </a:r>
            <a:r>
              <a:rPr lang="es-ES_tradnl" sz="3300" b="1" baseline="30000" dirty="0"/>
              <a:t> o </a:t>
            </a:r>
            <a:r>
              <a:rPr lang="es-ES_tradnl" sz="3300" b="1" dirty="0"/>
              <a:t>al 8</a:t>
            </a:r>
            <a:r>
              <a:rPr lang="es-ES_tradnl" sz="3300" b="1" baseline="30000" dirty="0"/>
              <a:t>o </a:t>
            </a:r>
            <a:r>
              <a:rPr lang="es-ES_tradnl" sz="3300" b="1" dirty="0"/>
              <a:t>grado* </a:t>
            </a:r>
            <a:endParaRPr lang="es-ES_tradnl" sz="3300" b="1" dirty="0" smtClean="0"/>
          </a:p>
          <a:p>
            <a:pPr lvl="1"/>
            <a:endParaRPr lang="en-US" sz="3000" b="1" dirty="0"/>
          </a:p>
          <a:p>
            <a:pPr marL="0" indent="0">
              <a:buNone/>
            </a:pPr>
            <a:r>
              <a:rPr lang="es-ES_tradnl" sz="3000" b="1" i="1" dirty="0"/>
              <a:t> *A los estudiantes de </a:t>
            </a:r>
            <a:r>
              <a:rPr lang="es-ES_tradnl" sz="3000" b="1" dirty="0"/>
              <a:t>6</a:t>
            </a:r>
            <a:r>
              <a:rPr lang="es-ES_tradnl" sz="3000" b="1" baseline="30000" dirty="0"/>
              <a:t> o </a:t>
            </a:r>
            <a:r>
              <a:rPr lang="es-ES_tradnl" sz="3000" b="1" dirty="0"/>
              <a:t>al 8</a:t>
            </a:r>
            <a:r>
              <a:rPr lang="es-ES_tradnl" sz="3000" b="1" baseline="30000" dirty="0"/>
              <a:t>o </a:t>
            </a:r>
            <a:r>
              <a:rPr lang="es-ES_tradnl" sz="3000" b="1" i="1" dirty="0"/>
              <a:t>grado se le administrarán las </a:t>
            </a:r>
            <a:r>
              <a:rPr lang="es-ES_tradnl" sz="3000" b="1" i="1" dirty="0" smtClean="0"/>
              <a:t>  pruebas </a:t>
            </a:r>
            <a:r>
              <a:rPr lang="es-ES_tradnl" sz="3000" b="1" i="1" dirty="0"/>
              <a:t>en una computadora </a:t>
            </a:r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1905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s-ES" b="1" dirty="0"/>
              <a:t>¿Cuáles son los Estándares y las Evaluaciones para las Ciencias y las Ciencias Sociales?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•Los </a:t>
            </a:r>
            <a:r>
              <a:rPr lang="es-ES" b="1" dirty="0"/>
              <a:t>Estándares de la Próxima Generación del Estado del Sol del 2008 (NGSSS) siguen vigentes para las Ciencias y las Ciencias Sociales </a:t>
            </a:r>
          </a:p>
          <a:p>
            <a:pPr marL="0" indent="0">
              <a:buNone/>
            </a:pPr>
            <a:r>
              <a:rPr lang="es-ES" b="1" dirty="0" smtClean="0"/>
              <a:t>•La </a:t>
            </a:r>
            <a:r>
              <a:rPr lang="es-ES" b="1" dirty="0"/>
              <a:t>prueba FCAT 2.0 en Ciencias continúa vigente como la evaluación de Ciencias del 5o y </a:t>
            </a:r>
            <a:r>
              <a:rPr lang="es-ES" b="1" dirty="0" smtClean="0"/>
              <a:t>del 8o </a:t>
            </a:r>
            <a:r>
              <a:rPr lang="es-ES" b="1" dirty="0"/>
              <a:t>grado </a:t>
            </a:r>
          </a:p>
          <a:p>
            <a:pPr marL="0" indent="0">
              <a:buNone/>
            </a:pPr>
            <a:r>
              <a:rPr lang="es-ES" b="1" dirty="0" smtClean="0"/>
              <a:t>•Las </a:t>
            </a:r>
            <a:r>
              <a:rPr lang="es-ES" b="1" dirty="0"/>
              <a:t>Ciencias Sociales apoyan la alfabetización durante la instrucción requerida del kindergarten al 5o grado </a:t>
            </a:r>
          </a:p>
          <a:p>
            <a:pPr marL="400050" lvl="1" indent="0">
              <a:buNone/>
            </a:pPr>
            <a:r>
              <a:rPr lang="es-ES" sz="2400" b="1" dirty="0" smtClean="0"/>
              <a:t>–Grados </a:t>
            </a:r>
            <a:r>
              <a:rPr lang="es-ES" sz="2400" b="1" dirty="0"/>
              <a:t>K-1:  60 minutos por semana </a:t>
            </a:r>
          </a:p>
          <a:p>
            <a:pPr marL="400050" lvl="1" indent="0">
              <a:buNone/>
            </a:pPr>
            <a:r>
              <a:rPr lang="es-ES" sz="2400" b="1" dirty="0" smtClean="0"/>
              <a:t>–Grados </a:t>
            </a:r>
            <a:r>
              <a:rPr lang="es-ES" sz="2400" b="1" dirty="0"/>
              <a:t>2-5:  120 minutos por semana </a:t>
            </a:r>
            <a:endParaRPr lang="es-ES" sz="2400" b="1" dirty="0" smtClean="0"/>
          </a:p>
          <a:p>
            <a:pPr marL="0" indent="0">
              <a:buNone/>
            </a:pPr>
            <a:r>
              <a:rPr lang="es-ES" b="1" dirty="0" smtClean="0"/>
              <a:t>•La </a:t>
            </a:r>
            <a:r>
              <a:rPr lang="es-ES" b="1" dirty="0"/>
              <a:t>Prueba de Fin de Curso en Cívica para estudiantes de 7º grado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6858000" cy="1554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s-ES" b="1" dirty="0"/>
              <a:t>Los Estándares de la Florida</a:t>
            </a:r>
            <a:br>
              <a:rPr lang="es-ES" b="1" dirty="0"/>
            </a:br>
            <a:r>
              <a:rPr lang="es-ES" b="1" dirty="0"/>
              <a:t>¿Cómo puedo ayudar a mi hijo? 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3999" cy="507558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Lea </a:t>
            </a:r>
            <a:r>
              <a:rPr lang="es-ES" b="1" dirty="0"/>
              <a:t>con su hijo diferentes tipos de libros y textos informativos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Pida </a:t>
            </a:r>
            <a:r>
              <a:rPr lang="es-ES" b="1" dirty="0"/>
              <a:t>a su hijo que encuentra las respuestas a sus preguntas en libros de texto, artículos del periódico, manuales, </a:t>
            </a:r>
            <a:r>
              <a:rPr lang="es-ES" b="1" dirty="0" smtClean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Inste </a:t>
            </a:r>
            <a:r>
              <a:rPr lang="es-ES" b="1" dirty="0"/>
              <a:t>a su hijo a que desarrolle y defienda una opinión apoyándola con los datos, detalles y las razones de un texto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Converse </a:t>
            </a:r>
            <a:r>
              <a:rPr lang="es-ES" b="1" dirty="0"/>
              <a:t>de ideas matemáticas con su hijo y pídale que se las explique utilizando fotos, gráficos, etc. </a:t>
            </a:r>
            <a:endParaRPr lang="es-E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Para </a:t>
            </a:r>
            <a:r>
              <a:rPr lang="es-ES" b="1" dirty="0"/>
              <a:t>que se familiarice con las nuevas pruebas, visite en línea el portal de (Florida Standards Assessment) la Evaluación de los Estándares de la Florida en: www.fsassessments.org.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31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8856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10288563</Template>
  <TotalTime>470</TotalTime>
  <Words>1370</Words>
  <Application>Microsoft Office PowerPoint</Application>
  <PresentationFormat>On-screen Show (4:3)</PresentationFormat>
  <Paragraphs>103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10288563</vt:lpstr>
      <vt:lpstr>Los Estándares de la Florida</vt:lpstr>
      <vt:lpstr>Los Estándares de la Florida ¿Por qué estamos  cambiando? </vt:lpstr>
      <vt:lpstr>Los Estándares de Florida Standards ¿Qué asignaturas están incluidas? </vt:lpstr>
      <vt:lpstr>¿Qué significan los Estándares de la Florida para la enseñanza  y el aprendizaje? </vt:lpstr>
      <vt:lpstr>Los Estándares de la Florida   ¿Qué pasa con las nuevas pruebas? </vt:lpstr>
      <vt:lpstr>Los Estándares de la Florida   ¿Qué pasa con las nuevas pruebas? </vt:lpstr>
      <vt:lpstr>¿Cuáles son los Estándares y las Evaluaciones para las Ciencias y las Ciencias Sociales?</vt:lpstr>
      <vt:lpstr>Los Estándares de la Florida ¿Cómo puedo ayudar a mi hijo?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Florida Standards</dc:title>
  <dc:creator>Windows User</dc:creator>
  <cp:lastModifiedBy>Pearson, Phillip N.</cp:lastModifiedBy>
  <cp:revision>49</cp:revision>
  <dcterms:created xsi:type="dcterms:W3CDTF">2014-07-29T15:34:16Z</dcterms:created>
  <dcterms:modified xsi:type="dcterms:W3CDTF">2014-09-06T11:32:35Z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TC102885631033</vt:lpwstr>
  </property>
</Properties>
</file>