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7" r:id="rId2"/>
    <p:sldId id="263" r:id="rId3"/>
    <p:sldId id="264" r:id="rId4"/>
    <p:sldId id="265" r:id="rId5"/>
    <p:sldId id="266" r:id="rId6"/>
    <p:sldId id="267" r:id="rId7"/>
    <p:sldId id="294" r:id="rId8"/>
    <p:sldId id="268" r:id="rId9"/>
    <p:sldId id="269" r:id="rId10"/>
    <p:sldId id="270" r:id="rId11"/>
    <p:sldId id="271" r:id="rId12"/>
    <p:sldId id="295" r:id="rId13"/>
    <p:sldId id="272" r:id="rId14"/>
    <p:sldId id="274" r:id="rId15"/>
    <p:sldId id="275" r:id="rId16"/>
    <p:sldId id="276" r:id="rId17"/>
    <p:sldId id="277" r:id="rId18"/>
    <p:sldId id="296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97" r:id="rId30"/>
    <p:sldId id="298" r:id="rId31"/>
    <p:sldId id="299" r:id="rId32"/>
    <p:sldId id="300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38" autoAdjust="0"/>
    <p:restoredTop sz="94660"/>
  </p:normalViewPr>
  <p:slideViewPr>
    <p:cSldViewPr>
      <p:cViewPr varScale="1">
        <p:scale>
          <a:sx n="73" d="100"/>
          <a:sy n="73" d="100"/>
        </p:scale>
        <p:origin x="-100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0CB4FE5-898F-4A7D-9452-11E00C27F3A3}" type="datetimeFigureOut">
              <a:rPr lang="en-US" smtClean="0"/>
              <a:t>9/20/2014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0E1F944-4C82-454C-AC46-FF6464ACF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74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2" name="Freeform 50"/>
          <p:cNvSpPr>
            <a:spLocks/>
          </p:cNvSpPr>
          <p:nvPr/>
        </p:nvSpPr>
        <p:spPr bwMode="blackWhite">
          <a:xfrm>
            <a:off x="20638" y="12700"/>
            <a:ext cx="8896350" cy="6780213"/>
          </a:xfrm>
          <a:custGeom>
            <a:avLst/>
            <a:gdLst>
              <a:gd name="T0" fmla="*/ 2822 w 3985"/>
              <a:gd name="T1" fmla="*/ 0 h 3619"/>
              <a:gd name="T2" fmla="*/ 0 w 3985"/>
              <a:gd name="T3" fmla="*/ 975 h 3619"/>
              <a:gd name="T4" fmla="*/ 2169 w 3985"/>
              <a:gd name="T5" fmla="*/ 3619 h 3619"/>
              <a:gd name="T6" fmla="*/ 3985 w 3985"/>
              <a:gd name="T7" fmla="*/ 1125 h 3619"/>
              <a:gd name="T8" fmla="*/ 2822 w 3985"/>
              <a:gd name="T9" fmla="*/ 0 h 3619"/>
              <a:gd name="T10" fmla="*/ 2822 w 3985"/>
              <a:gd name="T11" fmla="*/ 0 h 3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85" h="3619">
                <a:moveTo>
                  <a:pt x="2822" y="0"/>
                </a:moveTo>
                <a:lnTo>
                  <a:pt x="0" y="975"/>
                </a:lnTo>
                <a:lnTo>
                  <a:pt x="2169" y="3619"/>
                </a:lnTo>
                <a:lnTo>
                  <a:pt x="3985" y="1125"/>
                </a:lnTo>
                <a:lnTo>
                  <a:pt x="2822" y="0"/>
                </a:lnTo>
                <a:lnTo>
                  <a:pt x="28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511300"/>
            <a:ext cx="6400800" cy="2273300"/>
          </a:xfrm>
          <a:effectLst>
            <a:outerShdw dist="45791" dir="2021404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9400" y="4051300"/>
            <a:ext cx="6032500" cy="1003300"/>
          </a:xfrm>
        </p:spPr>
        <p:txBody>
          <a:bodyPr/>
          <a:lstStyle>
            <a:lvl1pPr marL="0" indent="0" algn="ctr">
              <a:buFontTx/>
              <a:buNone/>
              <a:defRPr sz="28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7405AC9-8A9D-43AD-A16B-AAEB63F863EA}" type="datetimeFigureOut">
              <a:rPr lang="en-US" smtClean="0"/>
              <a:t>9/20/2014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AB80BA7-1454-48D4-9017-1EF288E902EA}" type="slidenum">
              <a:rPr lang="en-US" smtClean="0"/>
              <a:t>‹#›</a:t>
            </a:fld>
            <a:endParaRPr lang="en-US"/>
          </a:p>
        </p:txBody>
      </p:sp>
      <p:grpSp>
        <p:nvGrpSpPr>
          <p:cNvPr id="3132" name="Group 60"/>
          <p:cNvGrpSpPr>
            <a:grpSpLocks/>
          </p:cNvGrpSpPr>
          <p:nvPr/>
        </p:nvGrpSpPr>
        <p:grpSpPr bwMode="auto">
          <a:xfrm>
            <a:off x="195263" y="234950"/>
            <a:ext cx="3787775" cy="1778000"/>
            <a:chOff x="123" y="148"/>
            <a:chExt cx="2386" cy="1120"/>
          </a:xfrm>
        </p:grpSpPr>
        <p:sp>
          <p:nvSpPr>
            <p:cNvPr id="3100" name="Freeform 28"/>
            <p:cNvSpPr>
              <a:spLocks/>
            </p:cNvSpPr>
            <p:nvPr userDrawn="1"/>
          </p:nvSpPr>
          <p:spPr bwMode="auto">
            <a:xfrm>
              <a:off x="177" y="177"/>
              <a:ext cx="2250" cy="1017"/>
            </a:xfrm>
            <a:custGeom>
              <a:avLst/>
              <a:gdLst>
                <a:gd name="T0" fmla="*/ 794 w 794"/>
                <a:gd name="T1" fmla="*/ 395 h 414"/>
                <a:gd name="T2" fmla="*/ 710 w 794"/>
                <a:gd name="T3" fmla="*/ 318 h 414"/>
                <a:gd name="T4" fmla="*/ 556 w 794"/>
                <a:gd name="T5" fmla="*/ 210 h 414"/>
                <a:gd name="T6" fmla="*/ 71 w 794"/>
                <a:gd name="T7" fmla="*/ 0 h 414"/>
                <a:gd name="T8" fmla="*/ 23 w 794"/>
                <a:gd name="T9" fmla="*/ 20 h 414"/>
                <a:gd name="T10" fmla="*/ 0 w 794"/>
                <a:gd name="T11" fmla="*/ 83 h 414"/>
                <a:gd name="T12" fmla="*/ 28 w 794"/>
                <a:gd name="T13" fmla="*/ 155 h 414"/>
                <a:gd name="T14" fmla="*/ 570 w 794"/>
                <a:gd name="T15" fmla="*/ 409 h 414"/>
                <a:gd name="T16" fmla="*/ 689 w 794"/>
                <a:gd name="T17" fmla="*/ 393 h 414"/>
                <a:gd name="T18" fmla="*/ 785 w 794"/>
                <a:gd name="T19" fmla="*/ 414 h 414"/>
                <a:gd name="T20" fmla="*/ 794 w 794"/>
                <a:gd name="T21" fmla="*/ 395 h 414"/>
                <a:gd name="T22" fmla="*/ 794 w 794"/>
                <a:gd name="T23" fmla="*/ 395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1" name="Freeform 29"/>
            <p:cNvSpPr>
              <a:spLocks/>
            </p:cNvSpPr>
            <p:nvPr userDrawn="1"/>
          </p:nvSpPr>
          <p:spPr bwMode="auto">
            <a:xfrm>
              <a:off x="166" y="261"/>
              <a:ext cx="2244" cy="1007"/>
            </a:xfrm>
            <a:custGeom>
              <a:avLst/>
              <a:gdLst>
                <a:gd name="T0" fmla="*/ 137 w 1586"/>
                <a:gd name="T1" fmla="*/ 0 h 821"/>
                <a:gd name="T2" fmla="*/ 1331 w 1586"/>
                <a:gd name="T3" fmla="*/ 519 h 821"/>
                <a:gd name="T4" fmla="*/ 1428 w 1586"/>
                <a:gd name="T5" fmla="*/ 638 h 821"/>
                <a:gd name="T6" fmla="*/ 1586 w 1586"/>
                <a:gd name="T7" fmla="*/ 792 h 821"/>
                <a:gd name="T8" fmla="*/ 1565 w 1586"/>
                <a:gd name="T9" fmla="*/ 821 h 821"/>
                <a:gd name="T10" fmla="*/ 1350 w 1586"/>
                <a:gd name="T11" fmla="*/ 787 h 821"/>
                <a:gd name="T12" fmla="*/ 1145 w 1586"/>
                <a:gd name="T13" fmla="*/ 811 h 821"/>
                <a:gd name="T14" fmla="*/ 42 w 1586"/>
                <a:gd name="T15" fmla="*/ 298 h 821"/>
                <a:gd name="T16" fmla="*/ 0 w 1586"/>
                <a:gd name="T17" fmla="*/ 150 h 821"/>
                <a:gd name="T18" fmla="*/ 46 w 1586"/>
                <a:gd name="T19" fmla="*/ 32 h 821"/>
                <a:gd name="T20" fmla="*/ 137 w 1586"/>
                <a:gd name="T21" fmla="*/ 0 h 821"/>
                <a:gd name="T22" fmla="*/ 137 w 1586"/>
                <a:gd name="T23" fmla="*/ 0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2" name="Freeform 30"/>
            <p:cNvSpPr>
              <a:spLocks/>
            </p:cNvSpPr>
            <p:nvPr userDrawn="1"/>
          </p:nvSpPr>
          <p:spPr bwMode="auto">
            <a:xfrm>
              <a:off x="474" y="344"/>
              <a:ext cx="1488" cy="919"/>
            </a:xfrm>
            <a:custGeom>
              <a:avLst/>
              <a:gdLst>
                <a:gd name="T0" fmla="*/ 0 w 1049"/>
                <a:gd name="T1" fmla="*/ 325 h 747"/>
                <a:gd name="T2" fmla="*/ 922 w 1049"/>
                <a:gd name="T3" fmla="*/ 747 h 747"/>
                <a:gd name="T4" fmla="*/ 939 w 1049"/>
                <a:gd name="T5" fmla="*/ 534 h 747"/>
                <a:gd name="T6" fmla="*/ 1049 w 1049"/>
                <a:gd name="T7" fmla="*/ 422 h 747"/>
                <a:gd name="T8" fmla="*/ 78 w 1049"/>
                <a:gd name="T9" fmla="*/ 0 h 747"/>
                <a:gd name="T10" fmla="*/ 0 w 1049"/>
                <a:gd name="T11" fmla="*/ 127 h 747"/>
                <a:gd name="T12" fmla="*/ 0 w 1049"/>
                <a:gd name="T13" fmla="*/ 325 h 747"/>
                <a:gd name="T14" fmla="*/ 0 w 1049"/>
                <a:gd name="T15" fmla="*/ 325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29" name="Group 57"/>
            <p:cNvGrpSpPr>
              <a:grpSpLocks/>
            </p:cNvGrpSpPr>
            <p:nvPr userDrawn="1"/>
          </p:nvGrpSpPr>
          <p:grpSpPr bwMode="auto">
            <a:xfrm>
              <a:off x="123" y="148"/>
              <a:ext cx="2386" cy="1081"/>
              <a:chOff x="123" y="148"/>
              <a:chExt cx="2386" cy="1081"/>
            </a:xfrm>
          </p:grpSpPr>
          <p:sp>
            <p:nvSpPr>
              <p:cNvPr id="3103" name="Freeform 31"/>
              <p:cNvSpPr>
                <a:spLocks/>
              </p:cNvSpPr>
              <p:nvPr userDrawn="1"/>
            </p:nvSpPr>
            <p:spPr bwMode="auto">
              <a:xfrm>
                <a:off x="2005" y="934"/>
                <a:ext cx="212" cy="214"/>
              </a:xfrm>
              <a:custGeom>
                <a:avLst/>
                <a:gdLst>
                  <a:gd name="T0" fmla="*/ 110 w 150"/>
                  <a:gd name="T1" fmla="*/ 0 h 173"/>
                  <a:gd name="T2" fmla="*/ 40 w 150"/>
                  <a:gd name="T3" fmla="*/ 66 h 173"/>
                  <a:gd name="T4" fmla="*/ 0 w 150"/>
                  <a:gd name="T5" fmla="*/ 173 h 173"/>
                  <a:gd name="T6" fmla="*/ 80 w 150"/>
                  <a:gd name="T7" fmla="*/ 160 h 173"/>
                  <a:gd name="T8" fmla="*/ 103 w 150"/>
                  <a:gd name="T9" fmla="*/ 84 h 173"/>
                  <a:gd name="T10" fmla="*/ 150 w 150"/>
                  <a:gd name="T11" fmla="*/ 27 h 173"/>
                  <a:gd name="T12" fmla="*/ 110 w 150"/>
                  <a:gd name="T13" fmla="*/ 0 h 173"/>
                  <a:gd name="T14" fmla="*/ 110 w 150"/>
                  <a:gd name="T15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4" name="Freeform 32"/>
              <p:cNvSpPr>
                <a:spLocks/>
              </p:cNvSpPr>
              <p:nvPr userDrawn="1"/>
            </p:nvSpPr>
            <p:spPr bwMode="auto">
              <a:xfrm>
                <a:off x="123" y="148"/>
                <a:ext cx="2386" cy="1081"/>
              </a:xfrm>
              <a:custGeom>
                <a:avLst/>
                <a:gdLst>
                  <a:gd name="T0" fmla="*/ 156 w 1684"/>
                  <a:gd name="T1" fmla="*/ 0 h 880"/>
                  <a:gd name="T2" fmla="*/ 63 w 1684"/>
                  <a:gd name="T3" fmla="*/ 52 h 880"/>
                  <a:gd name="T4" fmla="*/ 0 w 1684"/>
                  <a:gd name="T5" fmla="*/ 208 h 880"/>
                  <a:gd name="T6" fmla="*/ 67 w 1684"/>
                  <a:gd name="T7" fmla="*/ 358 h 880"/>
                  <a:gd name="T8" fmla="*/ 1182 w 1684"/>
                  <a:gd name="T9" fmla="*/ 867 h 880"/>
                  <a:gd name="T10" fmla="*/ 1422 w 1684"/>
                  <a:gd name="T11" fmla="*/ 835 h 880"/>
                  <a:gd name="T12" fmla="*/ 1616 w 1684"/>
                  <a:gd name="T13" fmla="*/ 880 h 880"/>
                  <a:gd name="T14" fmla="*/ 1684 w 1684"/>
                  <a:gd name="T15" fmla="*/ 808 h 880"/>
                  <a:gd name="T16" fmla="*/ 1502 w 1684"/>
                  <a:gd name="T17" fmla="*/ 664 h 880"/>
                  <a:gd name="T18" fmla="*/ 1428 w 1684"/>
                  <a:gd name="T19" fmla="*/ 512 h 880"/>
                  <a:gd name="T20" fmla="*/ 1369 w 1684"/>
                  <a:gd name="T21" fmla="*/ 527 h 880"/>
                  <a:gd name="T22" fmla="*/ 1439 w 1684"/>
                  <a:gd name="T23" fmla="*/ 664 h 880"/>
                  <a:gd name="T24" fmla="*/ 1578 w 1684"/>
                  <a:gd name="T25" fmla="*/ 810 h 880"/>
                  <a:gd name="T26" fmla="*/ 1413 w 1684"/>
                  <a:gd name="T27" fmla="*/ 787 h 880"/>
                  <a:gd name="T28" fmla="*/ 1219 w 1684"/>
                  <a:gd name="T29" fmla="*/ 814 h 880"/>
                  <a:gd name="T30" fmla="*/ 1255 w 1684"/>
                  <a:gd name="T31" fmla="*/ 650 h 880"/>
                  <a:gd name="T32" fmla="*/ 1338 w 1684"/>
                  <a:gd name="T33" fmla="*/ 538 h 880"/>
                  <a:gd name="T34" fmla="*/ 1241 w 1684"/>
                  <a:gd name="T35" fmla="*/ 552 h 880"/>
                  <a:gd name="T36" fmla="*/ 1165 w 1684"/>
                  <a:gd name="T37" fmla="*/ 658 h 880"/>
                  <a:gd name="T38" fmla="*/ 1139 w 1684"/>
                  <a:gd name="T39" fmla="*/ 791 h 880"/>
                  <a:gd name="T40" fmla="*/ 107 w 1684"/>
                  <a:gd name="T41" fmla="*/ 310 h 880"/>
                  <a:gd name="T42" fmla="*/ 80 w 1684"/>
                  <a:gd name="T43" fmla="*/ 215 h 880"/>
                  <a:gd name="T44" fmla="*/ 103 w 1684"/>
                  <a:gd name="T45" fmla="*/ 95 h 880"/>
                  <a:gd name="T46" fmla="*/ 217 w 1684"/>
                  <a:gd name="T47" fmla="*/ 0 h 880"/>
                  <a:gd name="T48" fmla="*/ 156 w 1684"/>
                  <a:gd name="T49" fmla="*/ 0 h 880"/>
                  <a:gd name="T50" fmla="*/ 156 w 1684"/>
                  <a:gd name="T51" fmla="*/ 0 h 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5" name="Freeform 33"/>
              <p:cNvSpPr>
                <a:spLocks/>
              </p:cNvSpPr>
              <p:nvPr userDrawn="1"/>
            </p:nvSpPr>
            <p:spPr bwMode="auto">
              <a:xfrm>
                <a:off x="324" y="158"/>
                <a:ext cx="1686" cy="614"/>
              </a:xfrm>
              <a:custGeom>
                <a:avLst/>
                <a:gdLst>
                  <a:gd name="T0" fmla="*/ 100 w 1190"/>
                  <a:gd name="T1" fmla="*/ 0 h 500"/>
                  <a:gd name="T2" fmla="*/ 1190 w 1190"/>
                  <a:gd name="T3" fmla="*/ 490 h 500"/>
                  <a:gd name="T4" fmla="*/ 1076 w 1190"/>
                  <a:gd name="T5" fmla="*/ 500 h 500"/>
                  <a:gd name="T6" fmla="*/ 0 w 1190"/>
                  <a:gd name="T7" fmla="*/ 27 h 500"/>
                  <a:gd name="T8" fmla="*/ 100 w 1190"/>
                  <a:gd name="T9" fmla="*/ 0 h 500"/>
                  <a:gd name="T10" fmla="*/ 100 w 1190"/>
                  <a:gd name="T1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6" name="Freeform 34"/>
              <p:cNvSpPr>
                <a:spLocks/>
              </p:cNvSpPr>
              <p:nvPr userDrawn="1"/>
            </p:nvSpPr>
            <p:spPr bwMode="auto">
              <a:xfrm>
                <a:off x="409" y="251"/>
                <a:ext cx="227" cy="410"/>
              </a:xfrm>
              <a:custGeom>
                <a:avLst/>
                <a:gdLst>
                  <a:gd name="T0" fmla="*/ 116 w 160"/>
                  <a:gd name="T1" fmla="*/ 0 h 335"/>
                  <a:gd name="T2" fmla="*/ 19 w 160"/>
                  <a:gd name="T3" fmla="*/ 106 h 335"/>
                  <a:gd name="T4" fmla="*/ 0 w 160"/>
                  <a:gd name="T5" fmla="*/ 230 h 335"/>
                  <a:gd name="T6" fmla="*/ 33 w 160"/>
                  <a:gd name="T7" fmla="*/ 314 h 335"/>
                  <a:gd name="T8" fmla="*/ 94 w 160"/>
                  <a:gd name="T9" fmla="*/ 335 h 335"/>
                  <a:gd name="T10" fmla="*/ 76 w 160"/>
                  <a:gd name="T11" fmla="*/ 154 h 335"/>
                  <a:gd name="T12" fmla="*/ 160 w 160"/>
                  <a:gd name="T13" fmla="*/ 17 h 335"/>
                  <a:gd name="T14" fmla="*/ 116 w 160"/>
                  <a:gd name="T15" fmla="*/ 0 h 335"/>
                  <a:gd name="T16" fmla="*/ 116 w 160"/>
                  <a:gd name="T17" fmla="*/ 0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7" name="Freeform 35"/>
              <p:cNvSpPr>
                <a:spLocks/>
              </p:cNvSpPr>
              <p:nvPr userDrawn="1"/>
            </p:nvSpPr>
            <p:spPr bwMode="auto">
              <a:xfrm>
                <a:off x="846" y="536"/>
                <a:ext cx="691" cy="364"/>
              </a:xfrm>
              <a:custGeom>
                <a:avLst/>
                <a:gdLst>
                  <a:gd name="T0" fmla="*/ 14 w 489"/>
                  <a:gd name="T1" fmla="*/ 34 h 296"/>
                  <a:gd name="T2" fmla="*/ 160 w 489"/>
                  <a:gd name="T3" fmla="*/ 66 h 296"/>
                  <a:gd name="T4" fmla="*/ 324 w 489"/>
                  <a:gd name="T5" fmla="*/ 137 h 296"/>
                  <a:gd name="T6" fmla="*/ 440 w 489"/>
                  <a:gd name="T7" fmla="*/ 243 h 296"/>
                  <a:gd name="T8" fmla="*/ 326 w 489"/>
                  <a:gd name="T9" fmla="*/ 230 h 296"/>
                  <a:gd name="T10" fmla="*/ 139 w 489"/>
                  <a:gd name="T11" fmla="*/ 146 h 296"/>
                  <a:gd name="T12" fmla="*/ 50 w 489"/>
                  <a:gd name="T13" fmla="*/ 80 h 296"/>
                  <a:gd name="T14" fmla="*/ 107 w 489"/>
                  <a:gd name="T15" fmla="*/ 163 h 296"/>
                  <a:gd name="T16" fmla="*/ 272 w 489"/>
                  <a:gd name="T17" fmla="*/ 270 h 296"/>
                  <a:gd name="T18" fmla="*/ 466 w 489"/>
                  <a:gd name="T19" fmla="*/ 296 h 296"/>
                  <a:gd name="T20" fmla="*/ 489 w 489"/>
                  <a:gd name="T21" fmla="*/ 224 h 296"/>
                  <a:gd name="T22" fmla="*/ 394 w 489"/>
                  <a:gd name="T23" fmla="*/ 120 h 296"/>
                  <a:gd name="T24" fmla="*/ 170 w 489"/>
                  <a:gd name="T25" fmla="*/ 17 h 296"/>
                  <a:gd name="T26" fmla="*/ 0 w 489"/>
                  <a:gd name="T27" fmla="*/ 0 h 296"/>
                  <a:gd name="T28" fmla="*/ 14 w 489"/>
                  <a:gd name="T29" fmla="*/ 34 h 296"/>
                  <a:gd name="T30" fmla="*/ 14 w 489"/>
                  <a:gd name="T31" fmla="*/ 34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1" name="Group 59"/>
          <p:cNvGrpSpPr>
            <a:grpSpLocks/>
          </p:cNvGrpSpPr>
          <p:nvPr/>
        </p:nvGrpSpPr>
        <p:grpSpPr bwMode="auto">
          <a:xfrm>
            <a:off x="7915275" y="4368800"/>
            <a:ext cx="742950" cy="1058863"/>
            <a:chOff x="4986" y="2752"/>
            <a:chExt cx="468" cy="667"/>
          </a:xfrm>
        </p:grpSpPr>
        <p:sp>
          <p:nvSpPr>
            <p:cNvPr id="3109" name="Freeform 37"/>
            <p:cNvSpPr>
              <a:spLocks/>
            </p:cNvSpPr>
            <p:nvPr userDrawn="1"/>
          </p:nvSpPr>
          <p:spPr bwMode="auto">
            <a:xfrm rot="7320404">
              <a:off x="4909" y="2936"/>
              <a:ext cx="629" cy="293"/>
            </a:xfrm>
            <a:custGeom>
              <a:avLst/>
              <a:gdLst>
                <a:gd name="T0" fmla="*/ 794 w 794"/>
                <a:gd name="T1" fmla="*/ 395 h 414"/>
                <a:gd name="T2" fmla="*/ 710 w 794"/>
                <a:gd name="T3" fmla="*/ 318 h 414"/>
                <a:gd name="T4" fmla="*/ 556 w 794"/>
                <a:gd name="T5" fmla="*/ 210 h 414"/>
                <a:gd name="T6" fmla="*/ 71 w 794"/>
                <a:gd name="T7" fmla="*/ 0 h 414"/>
                <a:gd name="T8" fmla="*/ 23 w 794"/>
                <a:gd name="T9" fmla="*/ 20 h 414"/>
                <a:gd name="T10" fmla="*/ 0 w 794"/>
                <a:gd name="T11" fmla="*/ 83 h 414"/>
                <a:gd name="T12" fmla="*/ 28 w 794"/>
                <a:gd name="T13" fmla="*/ 155 h 414"/>
                <a:gd name="T14" fmla="*/ 570 w 794"/>
                <a:gd name="T15" fmla="*/ 409 h 414"/>
                <a:gd name="T16" fmla="*/ 689 w 794"/>
                <a:gd name="T17" fmla="*/ 393 h 414"/>
                <a:gd name="T18" fmla="*/ 785 w 794"/>
                <a:gd name="T19" fmla="*/ 414 h 414"/>
                <a:gd name="T20" fmla="*/ 794 w 794"/>
                <a:gd name="T21" fmla="*/ 395 h 414"/>
                <a:gd name="T22" fmla="*/ 794 w 794"/>
                <a:gd name="T23" fmla="*/ 395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0" name="Freeform 38"/>
            <p:cNvSpPr>
              <a:spLocks/>
            </p:cNvSpPr>
            <p:nvPr userDrawn="1"/>
          </p:nvSpPr>
          <p:spPr bwMode="auto">
            <a:xfrm rot="7320404">
              <a:off x="4893" y="2923"/>
              <a:ext cx="627" cy="290"/>
            </a:xfrm>
            <a:custGeom>
              <a:avLst/>
              <a:gdLst>
                <a:gd name="T0" fmla="*/ 137 w 1586"/>
                <a:gd name="T1" fmla="*/ 0 h 821"/>
                <a:gd name="T2" fmla="*/ 1331 w 1586"/>
                <a:gd name="T3" fmla="*/ 519 h 821"/>
                <a:gd name="T4" fmla="*/ 1428 w 1586"/>
                <a:gd name="T5" fmla="*/ 638 h 821"/>
                <a:gd name="T6" fmla="*/ 1586 w 1586"/>
                <a:gd name="T7" fmla="*/ 792 h 821"/>
                <a:gd name="T8" fmla="*/ 1565 w 1586"/>
                <a:gd name="T9" fmla="*/ 821 h 821"/>
                <a:gd name="T10" fmla="*/ 1350 w 1586"/>
                <a:gd name="T11" fmla="*/ 787 h 821"/>
                <a:gd name="T12" fmla="*/ 1145 w 1586"/>
                <a:gd name="T13" fmla="*/ 811 h 821"/>
                <a:gd name="T14" fmla="*/ 42 w 1586"/>
                <a:gd name="T15" fmla="*/ 298 h 821"/>
                <a:gd name="T16" fmla="*/ 0 w 1586"/>
                <a:gd name="T17" fmla="*/ 150 h 821"/>
                <a:gd name="T18" fmla="*/ 46 w 1586"/>
                <a:gd name="T19" fmla="*/ 32 h 821"/>
                <a:gd name="T20" fmla="*/ 137 w 1586"/>
                <a:gd name="T21" fmla="*/ 0 h 821"/>
                <a:gd name="T22" fmla="*/ 137 w 1586"/>
                <a:gd name="T23" fmla="*/ 0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1" name="Freeform 39"/>
            <p:cNvSpPr>
              <a:spLocks/>
            </p:cNvSpPr>
            <p:nvPr userDrawn="1"/>
          </p:nvSpPr>
          <p:spPr bwMode="auto">
            <a:xfrm rot="7320404">
              <a:off x="5000" y="2912"/>
              <a:ext cx="416" cy="265"/>
            </a:xfrm>
            <a:custGeom>
              <a:avLst/>
              <a:gdLst>
                <a:gd name="T0" fmla="*/ 0 w 1049"/>
                <a:gd name="T1" fmla="*/ 325 h 747"/>
                <a:gd name="T2" fmla="*/ 922 w 1049"/>
                <a:gd name="T3" fmla="*/ 747 h 747"/>
                <a:gd name="T4" fmla="*/ 939 w 1049"/>
                <a:gd name="T5" fmla="*/ 534 h 747"/>
                <a:gd name="T6" fmla="*/ 1049 w 1049"/>
                <a:gd name="T7" fmla="*/ 422 h 747"/>
                <a:gd name="T8" fmla="*/ 78 w 1049"/>
                <a:gd name="T9" fmla="*/ 0 h 747"/>
                <a:gd name="T10" fmla="*/ 0 w 1049"/>
                <a:gd name="T11" fmla="*/ 127 h 747"/>
                <a:gd name="T12" fmla="*/ 0 w 1049"/>
                <a:gd name="T13" fmla="*/ 325 h 747"/>
                <a:gd name="T14" fmla="*/ 0 w 1049"/>
                <a:gd name="T15" fmla="*/ 325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30" name="Group 58"/>
            <p:cNvGrpSpPr>
              <a:grpSpLocks/>
            </p:cNvGrpSpPr>
            <p:nvPr userDrawn="1"/>
          </p:nvGrpSpPr>
          <p:grpSpPr bwMode="auto">
            <a:xfrm>
              <a:off x="4986" y="2752"/>
              <a:ext cx="468" cy="667"/>
              <a:chOff x="4986" y="2752"/>
              <a:chExt cx="468" cy="667"/>
            </a:xfrm>
          </p:grpSpPr>
          <p:sp>
            <p:nvSpPr>
              <p:cNvPr id="3112" name="Freeform 40"/>
              <p:cNvSpPr>
                <a:spLocks/>
              </p:cNvSpPr>
              <p:nvPr userDrawn="1"/>
            </p:nvSpPr>
            <p:spPr bwMode="auto">
              <a:xfrm rot="7320404">
                <a:off x="4987" y="3190"/>
                <a:ext cx="59" cy="61"/>
              </a:xfrm>
              <a:custGeom>
                <a:avLst/>
                <a:gdLst>
                  <a:gd name="T0" fmla="*/ 110 w 150"/>
                  <a:gd name="T1" fmla="*/ 0 h 173"/>
                  <a:gd name="T2" fmla="*/ 40 w 150"/>
                  <a:gd name="T3" fmla="*/ 66 h 173"/>
                  <a:gd name="T4" fmla="*/ 0 w 150"/>
                  <a:gd name="T5" fmla="*/ 173 h 173"/>
                  <a:gd name="T6" fmla="*/ 80 w 150"/>
                  <a:gd name="T7" fmla="*/ 160 h 173"/>
                  <a:gd name="T8" fmla="*/ 103 w 150"/>
                  <a:gd name="T9" fmla="*/ 84 h 173"/>
                  <a:gd name="T10" fmla="*/ 150 w 150"/>
                  <a:gd name="T11" fmla="*/ 27 h 173"/>
                  <a:gd name="T12" fmla="*/ 110 w 150"/>
                  <a:gd name="T13" fmla="*/ 0 h 173"/>
                  <a:gd name="T14" fmla="*/ 110 w 150"/>
                  <a:gd name="T15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3" name="Freeform 41"/>
              <p:cNvSpPr>
                <a:spLocks/>
              </p:cNvSpPr>
              <p:nvPr userDrawn="1"/>
            </p:nvSpPr>
            <p:spPr bwMode="auto">
              <a:xfrm rot="7320404">
                <a:off x="4887" y="2930"/>
                <a:ext cx="667" cy="311"/>
              </a:xfrm>
              <a:custGeom>
                <a:avLst/>
                <a:gdLst>
                  <a:gd name="T0" fmla="*/ 156 w 1684"/>
                  <a:gd name="T1" fmla="*/ 0 h 880"/>
                  <a:gd name="T2" fmla="*/ 63 w 1684"/>
                  <a:gd name="T3" fmla="*/ 52 h 880"/>
                  <a:gd name="T4" fmla="*/ 0 w 1684"/>
                  <a:gd name="T5" fmla="*/ 208 h 880"/>
                  <a:gd name="T6" fmla="*/ 67 w 1684"/>
                  <a:gd name="T7" fmla="*/ 358 h 880"/>
                  <a:gd name="T8" fmla="*/ 1182 w 1684"/>
                  <a:gd name="T9" fmla="*/ 867 h 880"/>
                  <a:gd name="T10" fmla="*/ 1422 w 1684"/>
                  <a:gd name="T11" fmla="*/ 835 h 880"/>
                  <a:gd name="T12" fmla="*/ 1616 w 1684"/>
                  <a:gd name="T13" fmla="*/ 880 h 880"/>
                  <a:gd name="T14" fmla="*/ 1684 w 1684"/>
                  <a:gd name="T15" fmla="*/ 808 h 880"/>
                  <a:gd name="T16" fmla="*/ 1502 w 1684"/>
                  <a:gd name="T17" fmla="*/ 664 h 880"/>
                  <a:gd name="T18" fmla="*/ 1428 w 1684"/>
                  <a:gd name="T19" fmla="*/ 512 h 880"/>
                  <a:gd name="T20" fmla="*/ 1369 w 1684"/>
                  <a:gd name="T21" fmla="*/ 527 h 880"/>
                  <a:gd name="T22" fmla="*/ 1439 w 1684"/>
                  <a:gd name="T23" fmla="*/ 664 h 880"/>
                  <a:gd name="T24" fmla="*/ 1578 w 1684"/>
                  <a:gd name="T25" fmla="*/ 810 h 880"/>
                  <a:gd name="T26" fmla="*/ 1413 w 1684"/>
                  <a:gd name="T27" fmla="*/ 787 h 880"/>
                  <a:gd name="T28" fmla="*/ 1219 w 1684"/>
                  <a:gd name="T29" fmla="*/ 814 h 880"/>
                  <a:gd name="T30" fmla="*/ 1255 w 1684"/>
                  <a:gd name="T31" fmla="*/ 650 h 880"/>
                  <a:gd name="T32" fmla="*/ 1338 w 1684"/>
                  <a:gd name="T33" fmla="*/ 538 h 880"/>
                  <a:gd name="T34" fmla="*/ 1241 w 1684"/>
                  <a:gd name="T35" fmla="*/ 552 h 880"/>
                  <a:gd name="T36" fmla="*/ 1165 w 1684"/>
                  <a:gd name="T37" fmla="*/ 658 h 880"/>
                  <a:gd name="T38" fmla="*/ 1139 w 1684"/>
                  <a:gd name="T39" fmla="*/ 791 h 880"/>
                  <a:gd name="T40" fmla="*/ 107 w 1684"/>
                  <a:gd name="T41" fmla="*/ 310 h 880"/>
                  <a:gd name="T42" fmla="*/ 80 w 1684"/>
                  <a:gd name="T43" fmla="*/ 215 h 880"/>
                  <a:gd name="T44" fmla="*/ 103 w 1684"/>
                  <a:gd name="T45" fmla="*/ 95 h 880"/>
                  <a:gd name="T46" fmla="*/ 217 w 1684"/>
                  <a:gd name="T47" fmla="*/ 0 h 880"/>
                  <a:gd name="T48" fmla="*/ 156 w 1684"/>
                  <a:gd name="T49" fmla="*/ 0 h 880"/>
                  <a:gd name="T50" fmla="*/ 156 w 1684"/>
                  <a:gd name="T51" fmla="*/ 0 h 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4" name="Freeform 42"/>
              <p:cNvSpPr>
                <a:spLocks/>
              </p:cNvSpPr>
              <p:nvPr userDrawn="1"/>
            </p:nvSpPr>
            <p:spPr bwMode="auto">
              <a:xfrm rot="7320404">
                <a:off x="5062" y="2997"/>
                <a:ext cx="472" cy="176"/>
              </a:xfrm>
              <a:custGeom>
                <a:avLst/>
                <a:gdLst>
                  <a:gd name="T0" fmla="*/ 100 w 1190"/>
                  <a:gd name="T1" fmla="*/ 0 h 500"/>
                  <a:gd name="T2" fmla="*/ 1190 w 1190"/>
                  <a:gd name="T3" fmla="*/ 490 h 500"/>
                  <a:gd name="T4" fmla="*/ 1076 w 1190"/>
                  <a:gd name="T5" fmla="*/ 500 h 500"/>
                  <a:gd name="T6" fmla="*/ 0 w 1190"/>
                  <a:gd name="T7" fmla="*/ 27 h 500"/>
                  <a:gd name="T8" fmla="*/ 100 w 1190"/>
                  <a:gd name="T9" fmla="*/ 0 h 500"/>
                  <a:gd name="T10" fmla="*/ 100 w 1190"/>
                  <a:gd name="T1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5" name="Freeform 43"/>
              <p:cNvSpPr>
                <a:spLocks/>
              </p:cNvSpPr>
              <p:nvPr userDrawn="1"/>
            </p:nvSpPr>
            <p:spPr bwMode="auto">
              <a:xfrm rot="7320404">
                <a:off x="5363" y="2874"/>
                <a:ext cx="63" cy="118"/>
              </a:xfrm>
              <a:custGeom>
                <a:avLst/>
                <a:gdLst>
                  <a:gd name="T0" fmla="*/ 116 w 160"/>
                  <a:gd name="T1" fmla="*/ 0 h 335"/>
                  <a:gd name="T2" fmla="*/ 19 w 160"/>
                  <a:gd name="T3" fmla="*/ 106 h 335"/>
                  <a:gd name="T4" fmla="*/ 0 w 160"/>
                  <a:gd name="T5" fmla="*/ 230 h 335"/>
                  <a:gd name="T6" fmla="*/ 33 w 160"/>
                  <a:gd name="T7" fmla="*/ 314 h 335"/>
                  <a:gd name="T8" fmla="*/ 94 w 160"/>
                  <a:gd name="T9" fmla="*/ 335 h 335"/>
                  <a:gd name="T10" fmla="*/ 76 w 160"/>
                  <a:gd name="T11" fmla="*/ 154 h 335"/>
                  <a:gd name="T12" fmla="*/ 160 w 160"/>
                  <a:gd name="T13" fmla="*/ 17 h 335"/>
                  <a:gd name="T14" fmla="*/ 116 w 160"/>
                  <a:gd name="T15" fmla="*/ 0 h 335"/>
                  <a:gd name="T16" fmla="*/ 116 w 160"/>
                  <a:gd name="T17" fmla="*/ 0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6" name="Freeform 44"/>
              <p:cNvSpPr>
                <a:spLocks/>
              </p:cNvSpPr>
              <p:nvPr userDrawn="1"/>
            </p:nvSpPr>
            <p:spPr bwMode="auto">
              <a:xfrm rot="7320404">
                <a:off x="5136" y="3000"/>
                <a:ext cx="193" cy="104"/>
              </a:xfrm>
              <a:custGeom>
                <a:avLst/>
                <a:gdLst>
                  <a:gd name="T0" fmla="*/ 14 w 489"/>
                  <a:gd name="T1" fmla="*/ 34 h 296"/>
                  <a:gd name="T2" fmla="*/ 160 w 489"/>
                  <a:gd name="T3" fmla="*/ 66 h 296"/>
                  <a:gd name="T4" fmla="*/ 324 w 489"/>
                  <a:gd name="T5" fmla="*/ 137 h 296"/>
                  <a:gd name="T6" fmla="*/ 440 w 489"/>
                  <a:gd name="T7" fmla="*/ 243 h 296"/>
                  <a:gd name="T8" fmla="*/ 326 w 489"/>
                  <a:gd name="T9" fmla="*/ 230 h 296"/>
                  <a:gd name="T10" fmla="*/ 139 w 489"/>
                  <a:gd name="T11" fmla="*/ 146 h 296"/>
                  <a:gd name="T12" fmla="*/ 50 w 489"/>
                  <a:gd name="T13" fmla="*/ 80 h 296"/>
                  <a:gd name="T14" fmla="*/ 107 w 489"/>
                  <a:gd name="T15" fmla="*/ 163 h 296"/>
                  <a:gd name="T16" fmla="*/ 272 w 489"/>
                  <a:gd name="T17" fmla="*/ 270 h 296"/>
                  <a:gd name="T18" fmla="*/ 466 w 489"/>
                  <a:gd name="T19" fmla="*/ 296 h 296"/>
                  <a:gd name="T20" fmla="*/ 489 w 489"/>
                  <a:gd name="T21" fmla="*/ 224 h 296"/>
                  <a:gd name="T22" fmla="*/ 394 w 489"/>
                  <a:gd name="T23" fmla="*/ 120 h 296"/>
                  <a:gd name="T24" fmla="*/ 170 w 489"/>
                  <a:gd name="T25" fmla="*/ 17 h 296"/>
                  <a:gd name="T26" fmla="*/ 0 w 489"/>
                  <a:gd name="T27" fmla="*/ 0 h 296"/>
                  <a:gd name="T28" fmla="*/ 14 w 489"/>
                  <a:gd name="T29" fmla="*/ 34 h 296"/>
                  <a:gd name="T30" fmla="*/ 14 w 489"/>
                  <a:gd name="T31" fmla="*/ 34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117" name="Freeform 45"/>
          <p:cNvSpPr>
            <a:spLocks/>
          </p:cNvSpPr>
          <p:nvPr/>
        </p:nvSpPr>
        <p:spPr bwMode="auto">
          <a:xfrm>
            <a:off x="901700" y="5054600"/>
            <a:ext cx="6807200" cy="728663"/>
          </a:xfrm>
          <a:custGeom>
            <a:avLst/>
            <a:gdLst>
              <a:gd name="T0" fmla="*/ 0 w 4288"/>
              <a:gd name="T1" fmla="*/ 0 h 459"/>
              <a:gd name="T2" fmla="*/ 816 w 4288"/>
              <a:gd name="T3" fmla="*/ 256 h 459"/>
              <a:gd name="T4" fmla="*/ 1560 w 4288"/>
              <a:gd name="T5" fmla="*/ 144 h 459"/>
              <a:gd name="T6" fmla="*/ 1856 w 4288"/>
              <a:gd name="T7" fmla="*/ 376 h 459"/>
              <a:gd name="T8" fmla="*/ 2344 w 4288"/>
              <a:gd name="T9" fmla="*/ 152 h 459"/>
              <a:gd name="T10" fmla="*/ 3536 w 4288"/>
              <a:gd name="T11" fmla="*/ 456 h 459"/>
              <a:gd name="T12" fmla="*/ 4288 w 4288"/>
              <a:gd name="T13" fmla="*/ 136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88" h="459">
                <a:moveTo>
                  <a:pt x="0" y="0"/>
                </a:moveTo>
                <a:cubicBezTo>
                  <a:pt x="136" y="43"/>
                  <a:pt x="556" y="232"/>
                  <a:pt x="816" y="256"/>
                </a:cubicBezTo>
                <a:cubicBezTo>
                  <a:pt x="1076" y="280"/>
                  <a:pt x="1387" y="124"/>
                  <a:pt x="1560" y="144"/>
                </a:cubicBezTo>
                <a:cubicBezTo>
                  <a:pt x="1733" y="164"/>
                  <a:pt x="1725" y="375"/>
                  <a:pt x="1856" y="376"/>
                </a:cubicBezTo>
                <a:cubicBezTo>
                  <a:pt x="1987" y="377"/>
                  <a:pt x="2064" y="139"/>
                  <a:pt x="2344" y="152"/>
                </a:cubicBezTo>
                <a:cubicBezTo>
                  <a:pt x="2624" y="165"/>
                  <a:pt x="3212" y="459"/>
                  <a:pt x="3536" y="456"/>
                </a:cubicBezTo>
                <a:cubicBezTo>
                  <a:pt x="3860" y="453"/>
                  <a:pt x="4165" y="188"/>
                  <a:pt x="4288" y="136"/>
                </a:cubicBezTo>
              </a:path>
            </a:pathLst>
          </a:custGeom>
          <a:noFill/>
          <a:ln w="76200" cap="flat" cmpd="sng">
            <a:solidFill>
              <a:schemeClr val="folHlink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1" name="Freeform 49"/>
          <p:cNvSpPr>
            <a:spLocks/>
          </p:cNvSpPr>
          <p:nvPr/>
        </p:nvSpPr>
        <p:spPr bwMode="auto">
          <a:xfrm>
            <a:off x="4076700" y="1930400"/>
            <a:ext cx="889000" cy="381000"/>
          </a:xfrm>
          <a:custGeom>
            <a:avLst/>
            <a:gdLst>
              <a:gd name="T0" fmla="*/ 0 w 560"/>
              <a:gd name="T1" fmla="*/ 32 h 240"/>
              <a:gd name="T2" fmla="*/ 280 w 560"/>
              <a:gd name="T3" fmla="*/ 144 h 240"/>
              <a:gd name="T4" fmla="*/ 448 w 560"/>
              <a:gd name="T5" fmla="*/ 16 h 240"/>
              <a:gd name="T6" fmla="*/ 560 w 560"/>
              <a:gd name="T7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0" h="240">
                <a:moveTo>
                  <a:pt x="0" y="32"/>
                </a:moveTo>
                <a:cubicBezTo>
                  <a:pt x="102" y="89"/>
                  <a:pt x="205" y="147"/>
                  <a:pt x="280" y="144"/>
                </a:cubicBezTo>
                <a:cubicBezTo>
                  <a:pt x="355" y="141"/>
                  <a:pt x="401" y="0"/>
                  <a:pt x="448" y="16"/>
                </a:cubicBezTo>
                <a:cubicBezTo>
                  <a:pt x="495" y="32"/>
                  <a:pt x="541" y="201"/>
                  <a:pt x="560" y="240"/>
                </a:cubicBezTo>
              </a:path>
            </a:pathLst>
          </a:custGeom>
          <a:noFill/>
          <a:ln w="114300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405AC9-8A9D-43AD-A16B-AAEB63F863EA}" type="datetimeFigureOut">
              <a:rPr lang="en-US" smtClean="0"/>
              <a:t>9/20/2014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B80BA7-1454-48D4-9017-1EF288E90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5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192405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1975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405AC9-8A9D-43AD-A16B-AAEB63F863EA}" type="datetimeFigureOut">
              <a:rPr lang="en-US" smtClean="0"/>
              <a:t>9/20/2014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B80BA7-1454-48D4-9017-1EF288E90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76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405AC9-8A9D-43AD-A16B-AAEB63F863EA}" type="datetimeFigureOut">
              <a:rPr lang="en-US" smtClean="0"/>
              <a:t>9/20/2014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B80BA7-1454-48D4-9017-1EF288E90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405AC9-8A9D-43AD-A16B-AAEB63F863EA}" type="datetimeFigureOut">
              <a:rPr lang="en-US" smtClean="0"/>
              <a:t>9/20/2014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B80BA7-1454-48D4-9017-1EF288E90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2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405AC9-8A9D-43AD-A16B-AAEB63F863EA}" type="datetimeFigureOut">
              <a:rPr lang="en-US" smtClean="0"/>
              <a:t>9/20/2014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B80BA7-1454-48D4-9017-1EF288E90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9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405AC9-8A9D-43AD-A16B-AAEB63F863EA}" type="datetimeFigureOut">
              <a:rPr lang="en-US" smtClean="0"/>
              <a:t>9/20/2014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B80BA7-1454-48D4-9017-1EF288E90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47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405AC9-8A9D-43AD-A16B-AAEB63F863EA}" type="datetimeFigureOut">
              <a:rPr lang="en-US" smtClean="0"/>
              <a:t>9/20/2014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B80BA7-1454-48D4-9017-1EF288E90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57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405AC9-8A9D-43AD-A16B-AAEB63F863EA}" type="datetimeFigureOut">
              <a:rPr lang="en-US" smtClean="0"/>
              <a:t>9/20/2014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B80BA7-1454-48D4-9017-1EF288E90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13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405AC9-8A9D-43AD-A16B-AAEB63F863EA}" type="datetimeFigureOut">
              <a:rPr lang="en-US" smtClean="0"/>
              <a:t>9/20/2014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B80BA7-1454-48D4-9017-1EF288E90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5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405AC9-8A9D-43AD-A16B-AAEB63F863EA}" type="datetimeFigureOut">
              <a:rPr lang="en-US" smtClean="0"/>
              <a:t>9/20/2014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B80BA7-1454-48D4-9017-1EF288E90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0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Freeform 24"/>
          <p:cNvSpPr>
            <a:spLocks/>
          </p:cNvSpPr>
          <p:nvPr/>
        </p:nvSpPr>
        <p:spPr bwMode="auto">
          <a:xfrm rot="-3172564">
            <a:off x="7777957" y="-15081"/>
            <a:ext cx="1162050" cy="2084387"/>
          </a:xfrm>
          <a:custGeom>
            <a:avLst/>
            <a:gdLst>
              <a:gd name="T0" fmla="*/ 2903 w 2903"/>
              <a:gd name="T1" fmla="*/ 433 h 3686"/>
              <a:gd name="T2" fmla="*/ 2565 w 2903"/>
              <a:gd name="T3" fmla="*/ 80 h 3686"/>
              <a:gd name="T4" fmla="*/ 2241 w 2903"/>
              <a:gd name="T5" fmla="*/ 0 h 3686"/>
              <a:gd name="T6" fmla="*/ 110 w 2903"/>
              <a:gd name="T7" fmla="*/ 2811 h 3686"/>
              <a:gd name="T8" fmla="*/ 110 w 2903"/>
              <a:gd name="T9" fmla="*/ 3228 h 3686"/>
              <a:gd name="T10" fmla="*/ 0 w 2903"/>
              <a:gd name="T11" fmla="*/ 3631 h 3686"/>
              <a:gd name="T12" fmla="*/ 72 w 2903"/>
              <a:gd name="T13" fmla="*/ 3686 h 3686"/>
              <a:gd name="T14" fmla="*/ 441 w 2903"/>
              <a:gd name="T15" fmla="*/ 3355 h 3686"/>
              <a:gd name="T16" fmla="*/ 740 w 2903"/>
              <a:gd name="T17" fmla="*/ 3228 h 3686"/>
              <a:gd name="T18" fmla="*/ 2903 w 2903"/>
              <a:gd name="T19" fmla="*/ 433 h 3686"/>
              <a:gd name="T20" fmla="*/ 2903 w 2903"/>
              <a:gd name="T21" fmla="*/ 433 h 36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03" h="3686">
                <a:moveTo>
                  <a:pt x="2903" y="433"/>
                </a:moveTo>
                <a:lnTo>
                  <a:pt x="2565" y="80"/>
                </a:lnTo>
                <a:lnTo>
                  <a:pt x="2241" y="0"/>
                </a:lnTo>
                <a:lnTo>
                  <a:pt x="110" y="2811"/>
                </a:lnTo>
                <a:lnTo>
                  <a:pt x="110" y="3228"/>
                </a:lnTo>
                <a:lnTo>
                  <a:pt x="0" y="3631"/>
                </a:lnTo>
                <a:lnTo>
                  <a:pt x="72" y="3686"/>
                </a:lnTo>
                <a:lnTo>
                  <a:pt x="441" y="3355"/>
                </a:lnTo>
                <a:lnTo>
                  <a:pt x="740" y="3228"/>
                </a:lnTo>
                <a:lnTo>
                  <a:pt x="2903" y="433"/>
                </a:lnTo>
                <a:lnTo>
                  <a:pt x="2903" y="4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68707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696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C7405AC9-8A9D-43AD-A16B-AAEB63F863EA}" type="datetimeFigureOut">
              <a:rPr lang="en-US" smtClean="0"/>
              <a:t>9/20/2014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560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EAB80BA7-1454-48D4-9017-1EF288E902EA}" type="slidenum">
              <a:rPr lang="en-US" smtClean="0"/>
              <a:t>‹#›</a:t>
            </a:fld>
            <a:endParaRPr lang="en-US"/>
          </a:p>
        </p:txBody>
      </p:sp>
      <p:sp>
        <p:nvSpPr>
          <p:cNvPr id="1051" name="Freeform 27"/>
          <p:cNvSpPr>
            <a:spLocks/>
          </p:cNvSpPr>
          <p:nvPr/>
        </p:nvSpPr>
        <p:spPr bwMode="auto">
          <a:xfrm rot="-3172564">
            <a:off x="7865269" y="24607"/>
            <a:ext cx="1165225" cy="2097087"/>
          </a:xfrm>
          <a:custGeom>
            <a:avLst/>
            <a:gdLst>
              <a:gd name="T0" fmla="*/ 2293 w 2911"/>
              <a:gd name="T1" fmla="*/ 0 h 3703"/>
              <a:gd name="T2" fmla="*/ 130 w 2911"/>
              <a:gd name="T3" fmla="*/ 2835 h 3703"/>
              <a:gd name="T4" fmla="*/ 131 w 2911"/>
              <a:gd name="T5" fmla="*/ 3201 h 3703"/>
              <a:gd name="T6" fmla="*/ 0 w 2911"/>
              <a:gd name="T7" fmla="*/ 3633 h 3703"/>
              <a:gd name="T8" fmla="*/ 50 w 2911"/>
              <a:gd name="T9" fmla="*/ 3703 h 3703"/>
              <a:gd name="T10" fmla="*/ 422 w 2911"/>
              <a:gd name="T11" fmla="*/ 3352 h 3703"/>
              <a:gd name="T12" fmla="*/ 763 w 2911"/>
              <a:gd name="T13" fmla="*/ 3220 h 3703"/>
              <a:gd name="T14" fmla="*/ 2911 w 2911"/>
              <a:gd name="T15" fmla="*/ 428 h 3703"/>
              <a:gd name="T16" fmla="*/ 2589 w 2911"/>
              <a:gd name="T17" fmla="*/ 96 h 3703"/>
              <a:gd name="T18" fmla="*/ 2293 w 2911"/>
              <a:gd name="T19" fmla="*/ 0 h 3703"/>
              <a:gd name="T20" fmla="*/ 2293 w 2911"/>
              <a:gd name="T21" fmla="*/ 0 h 3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11" h="3703">
                <a:moveTo>
                  <a:pt x="2293" y="0"/>
                </a:moveTo>
                <a:lnTo>
                  <a:pt x="130" y="2835"/>
                </a:lnTo>
                <a:lnTo>
                  <a:pt x="131" y="3201"/>
                </a:lnTo>
                <a:lnTo>
                  <a:pt x="0" y="3633"/>
                </a:lnTo>
                <a:lnTo>
                  <a:pt x="50" y="3703"/>
                </a:lnTo>
                <a:lnTo>
                  <a:pt x="422" y="3352"/>
                </a:lnTo>
                <a:lnTo>
                  <a:pt x="763" y="3220"/>
                </a:lnTo>
                <a:lnTo>
                  <a:pt x="2911" y="428"/>
                </a:lnTo>
                <a:lnTo>
                  <a:pt x="2589" y="96"/>
                </a:lnTo>
                <a:lnTo>
                  <a:pt x="2293" y="0"/>
                </a:lnTo>
                <a:lnTo>
                  <a:pt x="2293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3" name="Freeform 29"/>
          <p:cNvSpPr>
            <a:spLocks/>
          </p:cNvSpPr>
          <p:nvPr/>
        </p:nvSpPr>
        <p:spPr bwMode="auto">
          <a:xfrm rot="-3172564">
            <a:off x="7831138" y="192088"/>
            <a:ext cx="1025525" cy="1571625"/>
          </a:xfrm>
          <a:custGeom>
            <a:avLst/>
            <a:gdLst>
              <a:gd name="T0" fmla="*/ 0 w 2561"/>
              <a:gd name="T1" fmla="*/ 2485 h 2777"/>
              <a:gd name="T2" fmla="*/ 432 w 2561"/>
              <a:gd name="T3" fmla="*/ 2553 h 2777"/>
              <a:gd name="T4" fmla="*/ 736 w 2561"/>
              <a:gd name="T5" fmla="*/ 2777 h 2777"/>
              <a:gd name="T6" fmla="*/ 2561 w 2561"/>
              <a:gd name="T7" fmla="*/ 399 h 2777"/>
              <a:gd name="T8" fmla="*/ 2118 w 2561"/>
              <a:gd name="T9" fmla="*/ 82 h 2777"/>
              <a:gd name="T10" fmla="*/ 1898 w 2561"/>
              <a:gd name="T11" fmla="*/ 0 h 2777"/>
              <a:gd name="T12" fmla="*/ 0 w 2561"/>
              <a:gd name="T13" fmla="*/ 2485 h 2777"/>
              <a:gd name="T14" fmla="*/ 0 w 2561"/>
              <a:gd name="T15" fmla="*/ 2485 h 2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61" h="2777">
                <a:moveTo>
                  <a:pt x="0" y="2485"/>
                </a:moveTo>
                <a:lnTo>
                  <a:pt x="432" y="2553"/>
                </a:lnTo>
                <a:lnTo>
                  <a:pt x="736" y="2777"/>
                </a:lnTo>
                <a:lnTo>
                  <a:pt x="2561" y="399"/>
                </a:lnTo>
                <a:lnTo>
                  <a:pt x="2118" y="82"/>
                </a:lnTo>
                <a:lnTo>
                  <a:pt x="1898" y="0"/>
                </a:lnTo>
                <a:lnTo>
                  <a:pt x="0" y="2485"/>
                </a:lnTo>
                <a:lnTo>
                  <a:pt x="0" y="248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66" name="Group 142"/>
          <p:cNvGrpSpPr>
            <a:grpSpLocks/>
          </p:cNvGrpSpPr>
          <p:nvPr/>
        </p:nvGrpSpPr>
        <p:grpSpPr bwMode="auto">
          <a:xfrm>
            <a:off x="7938" y="5540375"/>
            <a:ext cx="1784350" cy="1246188"/>
            <a:chOff x="5" y="3490"/>
            <a:chExt cx="1124" cy="785"/>
          </a:xfrm>
        </p:grpSpPr>
        <p:sp>
          <p:nvSpPr>
            <p:cNvPr id="1046" name="Freeform 22"/>
            <p:cNvSpPr>
              <a:spLocks/>
            </p:cNvSpPr>
            <p:nvPr userDrawn="1"/>
          </p:nvSpPr>
          <p:spPr bwMode="auto">
            <a:xfrm>
              <a:off x="24" y="3505"/>
              <a:ext cx="1089" cy="649"/>
            </a:xfrm>
            <a:custGeom>
              <a:avLst/>
              <a:gdLst>
                <a:gd name="T0" fmla="*/ 1587 w 2177"/>
                <a:gd name="T1" fmla="*/ 1260 h 1298"/>
                <a:gd name="T2" fmla="*/ 1420 w 2177"/>
                <a:gd name="T3" fmla="*/ 1106 h 1298"/>
                <a:gd name="T4" fmla="*/ 1331 w 2177"/>
                <a:gd name="T5" fmla="*/ 477 h 1298"/>
                <a:gd name="T6" fmla="*/ 2139 w 2177"/>
                <a:gd name="T7" fmla="*/ 330 h 1298"/>
                <a:gd name="T8" fmla="*/ 2177 w 2177"/>
                <a:gd name="T9" fmla="*/ 203 h 1298"/>
                <a:gd name="T10" fmla="*/ 2099 w 2177"/>
                <a:gd name="T11" fmla="*/ 100 h 1298"/>
                <a:gd name="T12" fmla="*/ 1276 w 2177"/>
                <a:gd name="T13" fmla="*/ 211 h 1298"/>
                <a:gd name="T14" fmla="*/ 1219 w 2177"/>
                <a:gd name="T15" fmla="*/ 32 h 1298"/>
                <a:gd name="T16" fmla="*/ 1085 w 2177"/>
                <a:gd name="T17" fmla="*/ 0 h 1298"/>
                <a:gd name="T18" fmla="*/ 958 w 2177"/>
                <a:gd name="T19" fmla="*/ 28 h 1298"/>
                <a:gd name="T20" fmla="*/ 888 w 2177"/>
                <a:gd name="T21" fmla="*/ 106 h 1298"/>
                <a:gd name="T22" fmla="*/ 937 w 2177"/>
                <a:gd name="T23" fmla="*/ 285 h 1298"/>
                <a:gd name="T24" fmla="*/ 660 w 2177"/>
                <a:gd name="T25" fmla="*/ 441 h 1298"/>
                <a:gd name="T26" fmla="*/ 983 w 2177"/>
                <a:gd name="T27" fmla="*/ 473 h 1298"/>
                <a:gd name="T28" fmla="*/ 1112 w 2177"/>
                <a:gd name="T29" fmla="*/ 889 h 1298"/>
                <a:gd name="T30" fmla="*/ 141 w 2177"/>
                <a:gd name="T31" fmla="*/ 469 h 1298"/>
                <a:gd name="T32" fmla="*/ 46 w 2177"/>
                <a:gd name="T33" fmla="*/ 509 h 1298"/>
                <a:gd name="T34" fmla="*/ 0 w 2177"/>
                <a:gd name="T35" fmla="*/ 636 h 1298"/>
                <a:gd name="T36" fmla="*/ 55 w 2177"/>
                <a:gd name="T37" fmla="*/ 779 h 1298"/>
                <a:gd name="T38" fmla="*/ 1139 w 2177"/>
                <a:gd name="T39" fmla="*/ 1288 h 1298"/>
                <a:gd name="T40" fmla="*/ 1378 w 2177"/>
                <a:gd name="T41" fmla="*/ 1256 h 1298"/>
                <a:gd name="T42" fmla="*/ 1570 w 2177"/>
                <a:gd name="T43" fmla="*/ 1298 h 1298"/>
                <a:gd name="T44" fmla="*/ 1587 w 2177"/>
                <a:gd name="T45" fmla="*/ 1260 h 1298"/>
                <a:gd name="T46" fmla="*/ 1587 w 2177"/>
                <a:gd name="T47" fmla="*/ 1260 h 1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177" h="1298">
                  <a:moveTo>
                    <a:pt x="1587" y="1260"/>
                  </a:moveTo>
                  <a:lnTo>
                    <a:pt x="1420" y="1106"/>
                  </a:lnTo>
                  <a:lnTo>
                    <a:pt x="1331" y="477"/>
                  </a:lnTo>
                  <a:lnTo>
                    <a:pt x="2139" y="330"/>
                  </a:lnTo>
                  <a:lnTo>
                    <a:pt x="2177" y="203"/>
                  </a:lnTo>
                  <a:lnTo>
                    <a:pt x="2099" y="100"/>
                  </a:lnTo>
                  <a:lnTo>
                    <a:pt x="1276" y="211"/>
                  </a:lnTo>
                  <a:lnTo>
                    <a:pt x="1219" y="32"/>
                  </a:lnTo>
                  <a:lnTo>
                    <a:pt x="1085" y="0"/>
                  </a:lnTo>
                  <a:lnTo>
                    <a:pt x="958" y="28"/>
                  </a:lnTo>
                  <a:lnTo>
                    <a:pt x="888" y="106"/>
                  </a:lnTo>
                  <a:lnTo>
                    <a:pt x="937" y="285"/>
                  </a:lnTo>
                  <a:lnTo>
                    <a:pt x="660" y="441"/>
                  </a:lnTo>
                  <a:lnTo>
                    <a:pt x="983" y="473"/>
                  </a:lnTo>
                  <a:lnTo>
                    <a:pt x="1112" y="889"/>
                  </a:lnTo>
                  <a:lnTo>
                    <a:pt x="141" y="469"/>
                  </a:lnTo>
                  <a:lnTo>
                    <a:pt x="46" y="509"/>
                  </a:lnTo>
                  <a:lnTo>
                    <a:pt x="0" y="636"/>
                  </a:lnTo>
                  <a:lnTo>
                    <a:pt x="55" y="779"/>
                  </a:lnTo>
                  <a:lnTo>
                    <a:pt x="1139" y="1288"/>
                  </a:lnTo>
                  <a:lnTo>
                    <a:pt x="1378" y="1256"/>
                  </a:lnTo>
                  <a:lnTo>
                    <a:pt x="1570" y="1298"/>
                  </a:lnTo>
                  <a:lnTo>
                    <a:pt x="1587" y="1260"/>
                  </a:lnTo>
                  <a:lnTo>
                    <a:pt x="1587" y="1260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auto">
            <a:xfrm>
              <a:off x="1022" y="3582"/>
              <a:ext cx="71" cy="129"/>
            </a:xfrm>
            <a:custGeom>
              <a:avLst/>
              <a:gdLst>
                <a:gd name="T0" fmla="*/ 0 w 143"/>
                <a:gd name="T1" fmla="*/ 7 h 258"/>
                <a:gd name="T2" fmla="*/ 120 w 143"/>
                <a:gd name="T3" fmla="*/ 0 h 258"/>
                <a:gd name="T4" fmla="*/ 143 w 143"/>
                <a:gd name="T5" fmla="*/ 233 h 258"/>
                <a:gd name="T6" fmla="*/ 8 w 143"/>
                <a:gd name="T7" fmla="*/ 258 h 258"/>
                <a:gd name="T8" fmla="*/ 0 w 143"/>
                <a:gd name="T9" fmla="*/ 7 h 258"/>
                <a:gd name="T10" fmla="*/ 0 w 143"/>
                <a:gd name="T11" fmla="*/ 7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3" h="258">
                  <a:moveTo>
                    <a:pt x="0" y="7"/>
                  </a:moveTo>
                  <a:lnTo>
                    <a:pt x="120" y="0"/>
                  </a:lnTo>
                  <a:lnTo>
                    <a:pt x="143" y="233"/>
                  </a:lnTo>
                  <a:lnTo>
                    <a:pt x="8" y="258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Freeform 25"/>
            <p:cNvSpPr>
              <a:spLocks/>
            </p:cNvSpPr>
            <p:nvPr userDrawn="1"/>
          </p:nvSpPr>
          <p:spPr bwMode="auto">
            <a:xfrm>
              <a:off x="20" y="3774"/>
              <a:ext cx="792" cy="410"/>
            </a:xfrm>
            <a:custGeom>
              <a:avLst/>
              <a:gdLst>
                <a:gd name="T0" fmla="*/ 137 w 1586"/>
                <a:gd name="T1" fmla="*/ 0 h 821"/>
                <a:gd name="T2" fmla="*/ 1331 w 1586"/>
                <a:gd name="T3" fmla="*/ 519 h 821"/>
                <a:gd name="T4" fmla="*/ 1428 w 1586"/>
                <a:gd name="T5" fmla="*/ 638 h 821"/>
                <a:gd name="T6" fmla="*/ 1586 w 1586"/>
                <a:gd name="T7" fmla="*/ 792 h 821"/>
                <a:gd name="T8" fmla="*/ 1565 w 1586"/>
                <a:gd name="T9" fmla="*/ 821 h 821"/>
                <a:gd name="T10" fmla="*/ 1350 w 1586"/>
                <a:gd name="T11" fmla="*/ 787 h 821"/>
                <a:gd name="T12" fmla="*/ 1145 w 1586"/>
                <a:gd name="T13" fmla="*/ 811 h 821"/>
                <a:gd name="T14" fmla="*/ 42 w 1586"/>
                <a:gd name="T15" fmla="*/ 298 h 821"/>
                <a:gd name="T16" fmla="*/ 0 w 1586"/>
                <a:gd name="T17" fmla="*/ 150 h 821"/>
                <a:gd name="T18" fmla="*/ 46 w 1586"/>
                <a:gd name="T19" fmla="*/ 32 h 821"/>
                <a:gd name="T20" fmla="*/ 137 w 1586"/>
                <a:gd name="T21" fmla="*/ 0 h 821"/>
                <a:gd name="T22" fmla="*/ 137 w 1586"/>
                <a:gd name="T23" fmla="*/ 0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26"/>
            <p:cNvSpPr>
              <a:spLocks/>
            </p:cNvSpPr>
            <p:nvPr userDrawn="1"/>
          </p:nvSpPr>
          <p:spPr bwMode="auto">
            <a:xfrm>
              <a:off x="129" y="3808"/>
              <a:ext cx="525" cy="374"/>
            </a:xfrm>
            <a:custGeom>
              <a:avLst/>
              <a:gdLst>
                <a:gd name="T0" fmla="*/ 0 w 1049"/>
                <a:gd name="T1" fmla="*/ 325 h 747"/>
                <a:gd name="T2" fmla="*/ 922 w 1049"/>
                <a:gd name="T3" fmla="*/ 747 h 747"/>
                <a:gd name="T4" fmla="*/ 939 w 1049"/>
                <a:gd name="T5" fmla="*/ 534 h 747"/>
                <a:gd name="T6" fmla="*/ 1049 w 1049"/>
                <a:gd name="T7" fmla="*/ 422 h 747"/>
                <a:gd name="T8" fmla="*/ 78 w 1049"/>
                <a:gd name="T9" fmla="*/ 0 h 747"/>
                <a:gd name="T10" fmla="*/ 0 w 1049"/>
                <a:gd name="T11" fmla="*/ 127 h 747"/>
                <a:gd name="T12" fmla="*/ 0 w 1049"/>
                <a:gd name="T13" fmla="*/ 325 h 747"/>
                <a:gd name="T14" fmla="*/ 0 w 1049"/>
                <a:gd name="T15" fmla="*/ 325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33"/>
            <p:cNvSpPr>
              <a:spLocks/>
            </p:cNvSpPr>
            <p:nvPr userDrawn="1"/>
          </p:nvSpPr>
          <p:spPr bwMode="auto">
            <a:xfrm>
              <a:off x="485" y="3532"/>
              <a:ext cx="135" cy="121"/>
            </a:xfrm>
            <a:custGeom>
              <a:avLst/>
              <a:gdLst>
                <a:gd name="T0" fmla="*/ 0 w 272"/>
                <a:gd name="T1" fmla="*/ 28 h 241"/>
                <a:gd name="T2" fmla="*/ 160 w 272"/>
                <a:gd name="T3" fmla="*/ 0 h 241"/>
                <a:gd name="T4" fmla="*/ 251 w 272"/>
                <a:gd name="T5" fmla="*/ 36 h 241"/>
                <a:gd name="T6" fmla="*/ 272 w 272"/>
                <a:gd name="T7" fmla="*/ 139 h 241"/>
                <a:gd name="T8" fmla="*/ 164 w 272"/>
                <a:gd name="T9" fmla="*/ 146 h 241"/>
                <a:gd name="T10" fmla="*/ 32 w 272"/>
                <a:gd name="T11" fmla="*/ 241 h 241"/>
                <a:gd name="T12" fmla="*/ 0 w 272"/>
                <a:gd name="T13" fmla="*/ 28 h 241"/>
                <a:gd name="T14" fmla="*/ 0 w 272"/>
                <a:gd name="T15" fmla="*/ 28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2" h="241">
                  <a:moveTo>
                    <a:pt x="0" y="28"/>
                  </a:moveTo>
                  <a:lnTo>
                    <a:pt x="160" y="0"/>
                  </a:lnTo>
                  <a:lnTo>
                    <a:pt x="251" y="36"/>
                  </a:lnTo>
                  <a:lnTo>
                    <a:pt x="272" y="139"/>
                  </a:lnTo>
                  <a:lnTo>
                    <a:pt x="164" y="146"/>
                  </a:lnTo>
                  <a:lnTo>
                    <a:pt x="32" y="241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Freeform 34"/>
            <p:cNvSpPr>
              <a:spLocks/>
            </p:cNvSpPr>
            <p:nvPr userDrawn="1"/>
          </p:nvSpPr>
          <p:spPr bwMode="auto">
            <a:xfrm>
              <a:off x="641" y="4163"/>
              <a:ext cx="76" cy="112"/>
            </a:xfrm>
            <a:custGeom>
              <a:avLst/>
              <a:gdLst>
                <a:gd name="T0" fmla="*/ 152 w 152"/>
                <a:gd name="T1" fmla="*/ 4 h 224"/>
                <a:gd name="T2" fmla="*/ 152 w 152"/>
                <a:gd name="T3" fmla="*/ 224 h 224"/>
                <a:gd name="T4" fmla="*/ 0 w 152"/>
                <a:gd name="T5" fmla="*/ 8 h 224"/>
                <a:gd name="T6" fmla="*/ 72 w 152"/>
                <a:gd name="T7" fmla="*/ 0 h 224"/>
                <a:gd name="T8" fmla="*/ 152 w 152"/>
                <a:gd name="T9" fmla="*/ 4 h 224"/>
                <a:gd name="T10" fmla="*/ 152 w 152"/>
                <a:gd name="T11" fmla="*/ 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2" h="224">
                  <a:moveTo>
                    <a:pt x="152" y="4"/>
                  </a:moveTo>
                  <a:lnTo>
                    <a:pt x="152" y="224"/>
                  </a:lnTo>
                  <a:lnTo>
                    <a:pt x="0" y="8"/>
                  </a:lnTo>
                  <a:lnTo>
                    <a:pt x="72" y="0"/>
                  </a:lnTo>
                  <a:lnTo>
                    <a:pt x="152" y="4"/>
                  </a:lnTo>
                  <a:lnTo>
                    <a:pt x="152" y="4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Freeform 35"/>
            <p:cNvSpPr>
              <a:spLocks/>
            </p:cNvSpPr>
            <p:nvPr userDrawn="1"/>
          </p:nvSpPr>
          <p:spPr bwMode="auto">
            <a:xfrm>
              <a:off x="504" y="3607"/>
              <a:ext cx="193" cy="383"/>
            </a:xfrm>
            <a:custGeom>
              <a:avLst/>
              <a:gdLst>
                <a:gd name="T0" fmla="*/ 0 w 386"/>
                <a:gd name="T1" fmla="*/ 80 h 764"/>
                <a:gd name="T2" fmla="*/ 87 w 386"/>
                <a:gd name="T3" fmla="*/ 0 h 764"/>
                <a:gd name="T4" fmla="*/ 232 w 386"/>
                <a:gd name="T5" fmla="*/ 6 h 764"/>
                <a:gd name="T6" fmla="*/ 386 w 386"/>
                <a:gd name="T7" fmla="*/ 764 h 764"/>
                <a:gd name="T8" fmla="*/ 279 w 386"/>
                <a:gd name="T9" fmla="*/ 720 h 764"/>
                <a:gd name="T10" fmla="*/ 152 w 386"/>
                <a:gd name="T11" fmla="*/ 677 h 764"/>
                <a:gd name="T12" fmla="*/ 0 w 386"/>
                <a:gd name="T13" fmla="*/ 80 h 764"/>
                <a:gd name="T14" fmla="*/ 0 w 386"/>
                <a:gd name="T15" fmla="*/ 8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6" h="764">
                  <a:moveTo>
                    <a:pt x="0" y="80"/>
                  </a:moveTo>
                  <a:lnTo>
                    <a:pt x="87" y="0"/>
                  </a:lnTo>
                  <a:lnTo>
                    <a:pt x="232" y="6"/>
                  </a:lnTo>
                  <a:lnTo>
                    <a:pt x="386" y="764"/>
                  </a:lnTo>
                  <a:lnTo>
                    <a:pt x="279" y="720"/>
                  </a:lnTo>
                  <a:lnTo>
                    <a:pt x="152" y="677"/>
                  </a:lnTo>
                  <a:lnTo>
                    <a:pt x="0" y="8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36"/>
            <p:cNvSpPr>
              <a:spLocks/>
            </p:cNvSpPr>
            <p:nvPr userDrawn="1"/>
          </p:nvSpPr>
          <p:spPr bwMode="auto">
            <a:xfrm>
              <a:off x="668" y="3590"/>
              <a:ext cx="364" cy="174"/>
            </a:xfrm>
            <a:custGeom>
              <a:avLst/>
              <a:gdLst>
                <a:gd name="T0" fmla="*/ 692 w 728"/>
                <a:gd name="T1" fmla="*/ 0 h 348"/>
                <a:gd name="T2" fmla="*/ 0 w 728"/>
                <a:gd name="T3" fmla="*/ 106 h 348"/>
                <a:gd name="T4" fmla="*/ 28 w 728"/>
                <a:gd name="T5" fmla="*/ 348 h 348"/>
                <a:gd name="T6" fmla="*/ 715 w 728"/>
                <a:gd name="T7" fmla="*/ 237 h 348"/>
                <a:gd name="T8" fmla="*/ 728 w 728"/>
                <a:gd name="T9" fmla="*/ 43 h 348"/>
                <a:gd name="T10" fmla="*/ 692 w 728"/>
                <a:gd name="T11" fmla="*/ 0 h 348"/>
                <a:gd name="T12" fmla="*/ 692 w 728"/>
                <a:gd name="T1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8" h="348">
                  <a:moveTo>
                    <a:pt x="692" y="0"/>
                  </a:moveTo>
                  <a:lnTo>
                    <a:pt x="0" y="106"/>
                  </a:lnTo>
                  <a:lnTo>
                    <a:pt x="28" y="348"/>
                  </a:lnTo>
                  <a:lnTo>
                    <a:pt x="715" y="237"/>
                  </a:lnTo>
                  <a:lnTo>
                    <a:pt x="728" y="43"/>
                  </a:lnTo>
                  <a:lnTo>
                    <a:pt x="692" y="0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Freeform 37"/>
            <p:cNvSpPr>
              <a:spLocks/>
            </p:cNvSpPr>
            <p:nvPr userDrawn="1"/>
          </p:nvSpPr>
          <p:spPr bwMode="auto">
            <a:xfrm>
              <a:off x="347" y="3693"/>
              <a:ext cx="156" cy="67"/>
            </a:xfrm>
            <a:custGeom>
              <a:avLst/>
              <a:gdLst>
                <a:gd name="T0" fmla="*/ 272 w 312"/>
                <a:gd name="T1" fmla="*/ 0 h 135"/>
                <a:gd name="T2" fmla="*/ 0 w 312"/>
                <a:gd name="T3" fmla="*/ 78 h 135"/>
                <a:gd name="T4" fmla="*/ 312 w 312"/>
                <a:gd name="T5" fmla="*/ 135 h 135"/>
                <a:gd name="T6" fmla="*/ 272 w 312"/>
                <a:gd name="T7" fmla="*/ 0 h 135"/>
                <a:gd name="T8" fmla="*/ 272 w 312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135">
                  <a:moveTo>
                    <a:pt x="272" y="0"/>
                  </a:moveTo>
                  <a:lnTo>
                    <a:pt x="0" y="78"/>
                  </a:lnTo>
                  <a:lnTo>
                    <a:pt x="312" y="135"/>
                  </a:lnTo>
                  <a:lnTo>
                    <a:pt x="272" y="0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61" name="Group 137"/>
            <p:cNvGrpSpPr>
              <a:grpSpLocks/>
            </p:cNvGrpSpPr>
            <p:nvPr userDrawn="1"/>
          </p:nvGrpSpPr>
          <p:grpSpPr bwMode="auto">
            <a:xfrm>
              <a:off x="5" y="3490"/>
              <a:ext cx="1124" cy="780"/>
              <a:chOff x="5" y="3490"/>
              <a:chExt cx="1124" cy="780"/>
            </a:xfrm>
          </p:grpSpPr>
          <p:grpSp>
            <p:nvGrpSpPr>
              <p:cNvPr id="1152" name="Group 128"/>
              <p:cNvGrpSpPr>
                <a:grpSpLocks/>
              </p:cNvGrpSpPr>
              <p:nvPr userDrawn="1"/>
            </p:nvGrpSpPr>
            <p:grpSpPr bwMode="auto">
              <a:xfrm>
                <a:off x="499" y="3562"/>
                <a:ext cx="548" cy="708"/>
                <a:chOff x="499" y="3562"/>
                <a:chExt cx="548" cy="708"/>
              </a:xfrm>
            </p:grpSpPr>
            <p:sp>
              <p:nvSpPr>
                <p:cNvPr id="1073" name="Freeform 49"/>
                <p:cNvSpPr>
                  <a:spLocks/>
                </p:cNvSpPr>
                <p:nvPr userDrawn="1"/>
              </p:nvSpPr>
              <p:spPr bwMode="auto">
                <a:xfrm>
                  <a:off x="499" y="3587"/>
                  <a:ext cx="157" cy="87"/>
                </a:xfrm>
                <a:custGeom>
                  <a:avLst/>
                  <a:gdLst>
                    <a:gd name="T0" fmla="*/ 0 w 313"/>
                    <a:gd name="T1" fmla="*/ 107 h 175"/>
                    <a:gd name="T2" fmla="*/ 114 w 313"/>
                    <a:gd name="T3" fmla="*/ 10 h 175"/>
                    <a:gd name="T4" fmla="*/ 213 w 313"/>
                    <a:gd name="T5" fmla="*/ 0 h 175"/>
                    <a:gd name="T6" fmla="*/ 292 w 313"/>
                    <a:gd name="T7" fmla="*/ 27 h 175"/>
                    <a:gd name="T8" fmla="*/ 313 w 313"/>
                    <a:gd name="T9" fmla="*/ 91 h 175"/>
                    <a:gd name="T10" fmla="*/ 167 w 313"/>
                    <a:gd name="T11" fmla="*/ 67 h 175"/>
                    <a:gd name="T12" fmla="*/ 74 w 313"/>
                    <a:gd name="T13" fmla="*/ 101 h 175"/>
                    <a:gd name="T14" fmla="*/ 13 w 313"/>
                    <a:gd name="T15" fmla="*/ 175 h 175"/>
                    <a:gd name="T16" fmla="*/ 0 w 313"/>
                    <a:gd name="T17" fmla="*/ 107 h 175"/>
                    <a:gd name="T18" fmla="*/ 0 w 313"/>
                    <a:gd name="T19" fmla="*/ 107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3" h="175">
                      <a:moveTo>
                        <a:pt x="0" y="107"/>
                      </a:moveTo>
                      <a:lnTo>
                        <a:pt x="114" y="10"/>
                      </a:lnTo>
                      <a:lnTo>
                        <a:pt x="213" y="0"/>
                      </a:lnTo>
                      <a:lnTo>
                        <a:pt x="292" y="27"/>
                      </a:lnTo>
                      <a:lnTo>
                        <a:pt x="313" y="91"/>
                      </a:lnTo>
                      <a:lnTo>
                        <a:pt x="167" y="67"/>
                      </a:lnTo>
                      <a:lnTo>
                        <a:pt x="74" y="101"/>
                      </a:lnTo>
                      <a:lnTo>
                        <a:pt x="13" y="175"/>
                      </a:lnTo>
                      <a:lnTo>
                        <a:pt x="0" y="107"/>
                      </a:lnTo>
                      <a:lnTo>
                        <a:pt x="0" y="10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7" name="Freeform 53"/>
                <p:cNvSpPr>
                  <a:spLocks/>
                </p:cNvSpPr>
                <p:nvPr userDrawn="1"/>
              </p:nvSpPr>
              <p:spPr bwMode="auto">
                <a:xfrm>
                  <a:off x="636" y="4137"/>
                  <a:ext cx="115" cy="133"/>
                </a:xfrm>
                <a:custGeom>
                  <a:avLst/>
                  <a:gdLst>
                    <a:gd name="T0" fmla="*/ 0 w 230"/>
                    <a:gd name="T1" fmla="*/ 40 h 266"/>
                    <a:gd name="T2" fmla="*/ 160 w 230"/>
                    <a:gd name="T3" fmla="*/ 266 h 266"/>
                    <a:gd name="T4" fmla="*/ 230 w 230"/>
                    <a:gd name="T5" fmla="*/ 251 h 266"/>
                    <a:gd name="T6" fmla="*/ 223 w 230"/>
                    <a:gd name="T7" fmla="*/ 17 h 266"/>
                    <a:gd name="T8" fmla="*/ 166 w 230"/>
                    <a:gd name="T9" fmla="*/ 0 h 266"/>
                    <a:gd name="T10" fmla="*/ 179 w 230"/>
                    <a:gd name="T11" fmla="*/ 197 h 266"/>
                    <a:gd name="T12" fmla="*/ 71 w 230"/>
                    <a:gd name="T13" fmla="*/ 4 h 266"/>
                    <a:gd name="T14" fmla="*/ 0 w 230"/>
                    <a:gd name="T15" fmla="*/ 40 h 266"/>
                    <a:gd name="T16" fmla="*/ 0 w 230"/>
                    <a:gd name="T17" fmla="*/ 40 h 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0" h="266">
                      <a:moveTo>
                        <a:pt x="0" y="40"/>
                      </a:moveTo>
                      <a:lnTo>
                        <a:pt x="160" y="266"/>
                      </a:lnTo>
                      <a:lnTo>
                        <a:pt x="230" y="251"/>
                      </a:lnTo>
                      <a:lnTo>
                        <a:pt x="223" y="17"/>
                      </a:lnTo>
                      <a:lnTo>
                        <a:pt x="166" y="0"/>
                      </a:lnTo>
                      <a:lnTo>
                        <a:pt x="179" y="197"/>
                      </a:lnTo>
                      <a:lnTo>
                        <a:pt x="71" y="4"/>
                      </a:lnTo>
                      <a:lnTo>
                        <a:pt x="0" y="40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0" name="Freeform 56"/>
                <p:cNvSpPr>
                  <a:spLocks/>
                </p:cNvSpPr>
                <p:nvPr userDrawn="1"/>
              </p:nvSpPr>
              <p:spPr bwMode="auto">
                <a:xfrm>
                  <a:off x="1004" y="3562"/>
                  <a:ext cx="43" cy="117"/>
                </a:xfrm>
                <a:custGeom>
                  <a:avLst/>
                  <a:gdLst>
                    <a:gd name="T0" fmla="*/ 0 w 87"/>
                    <a:gd name="T1" fmla="*/ 19 h 234"/>
                    <a:gd name="T2" fmla="*/ 36 w 87"/>
                    <a:gd name="T3" fmla="*/ 93 h 234"/>
                    <a:gd name="T4" fmla="*/ 44 w 87"/>
                    <a:gd name="T5" fmla="*/ 154 h 234"/>
                    <a:gd name="T6" fmla="*/ 27 w 87"/>
                    <a:gd name="T7" fmla="*/ 234 h 234"/>
                    <a:gd name="T8" fmla="*/ 80 w 87"/>
                    <a:gd name="T9" fmla="*/ 220 h 234"/>
                    <a:gd name="T10" fmla="*/ 87 w 87"/>
                    <a:gd name="T11" fmla="*/ 116 h 234"/>
                    <a:gd name="T12" fmla="*/ 46 w 87"/>
                    <a:gd name="T13" fmla="*/ 0 h 234"/>
                    <a:gd name="T14" fmla="*/ 0 w 87"/>
                    <a:gd name="T15" fmla="*/ 19 h 234"/>
                    <a:gd name="T16" fmla="*/ 0 w 87"/>
                    <a:gd name="T17" fmla="*/ 19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7" h="234">
                      <a:moveTo>
                        <a:pt x="0" y="19"/>
                      </a:moveTo>
                      <a:lnTo>
                        <a:pt x="36" y="93"/>
                      </a:lnTo>
                      <a:lnTo>
                        <a:pt x="44" y="154"/>
                      </a:lnTo>
                      <a:lnTo>
                        <a:pt x="27" y="234"/>
                      </a:lnTo>
                      <a:lnTo>
                        <a:pt x="80" y="220"/>
                      </a:lnTo>
                      <a:lnTo>
                        <a:pt x="87" y="116"/>
                      </a:lnTo>
                      <a:lnTo>
                        <a:pt x="46" y="0"/>
                      </a:lnTo>
                      <a:lnTo>
                        <a:pt x="0" y="1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70" name="Freeform 46"/>
              <p:cNvSpPr>
                <a:spLocks/>
              </p:cNvSpPr>
              <p:nvPr userDrawn="1"/>
            </p:nvSpPr>
            <p:spPr bwMode="auto">
              <a:xfrm>
                <a:off x="76" y="3732"/>
                <a:ext cx="595" cy="250"/>
              </a:xfrm>
              <a:custGeom>
                <a:avLst/>
                <a:gdLst>
                  <a:gd name="T0" fmla="*/ 100 w 1190"/>
                  <a:gd name="T1" fmla="*/ 0 h 500"/>
                  <a:gd name="T2" fmla="*/ 1190 w 1190"/>
                  <a:gd name="T3" fmla="*/ 490 h 500"/>
                  <a:gd name="T4" fmla="*/ 1076 w 1190"/>
                  <a:gd name="T5" fmla="*/ 500 h 500"/>
                  <a:gd name="T6" fmla="*/ 0 w 1190"/>
                  <a:gd name="T7" fmla="*/ 27 h 500"/>
                  <a:gd name="T8" fmla="*/ 100 w 1190"/>
                  <a:gd name="T9" fmla="*/ 0 h 500"/>
                  <a:gd name="T10" fmla="*/ 100 w 1190"/>
                  <a:gd name="T1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4" name="Freeform 50"/>
              <p:cNvSpPr>
                <a:spLocks/>
              </p:cNvSpPr>
              <p:nvPr userDrawn="1"/>
            </p:nvSpPr>
            <p:spPr bwMode="auto">
              <a:xfrm>
                <a:off x="260" y="3886"/>
                <a:ext cx="244" cy="148"/>
              </a:xfrm>
              <a:custGeom>
                <a:avLst/>
                <a:gdLst>
                  <a:gd name="T0" fmla="*/ 14 w 489"/>
                  <a:gd name="T1" fmla="*/ 34 h 296"/>
                  <a:gd name="T2" fmla="*/ 160 w 489"/>
                  <a:gd name="T3" fmla="*/ 66 h 296"/>
                  <a:gd name="T4" fmla="*/ 324 w 489"/>
                  <a:gd name="T5" fmla="*/ 137 h 296"/>
                  <a:gd name="T6" fmla="*/ 440 w 489"/>
                  <a:gd name="T7" fmla="*/ 243 h 296"/>
                  <a:gd name="T8" fmla="*/ 326 w 489"/>
                  <a:gd name="T9" fmla="*/ 230 h 296"/>
                  <a:gd name="T10" fmla="*/ 139 w 489"/>
                  <a:gd name="T11" fmla="*/ 146 h 296"/>
                  <a:gd name="T12" fmla="*/ 50 w 489"/>
                  <a:gd name="T13" fmla="*/ 80 h 296"/>
                  <a:gd name="T14" fmla="*/ 107 w 489"/>
                  <a:gd name="T15" fmla="*/ 163 h 296"/>
                  <a:gd name="T16" fmla="*/ 272 w 489"/>
                  <a:gd name="T17" fmla="*/ 270 h 296"/>
                  <a:gd name="T18" fmla="*/ 466 w 489"/>
                  <a:gd name="T19" fmla="*/ 296 h 296"/>
                  <a:gd name="T20" fmla="*/ 489 w 489"/>
                  <a:gd name="T21" fmla="*/ 224 h 296"/>
                  <a:gd name="T22" fmla="*/ 394 w 489"/>
                  <a:gd name="T23" fmla="*/ 120 h 296"/>
                  <a:gd name="T24" fmla="*/ 170 w 489"/>
                  <a:gd name="T25" fmla="*/ 17 h 296"/>
                  <a:gd name="T26" fmla="*/ 0 w 489"/>
                  <a:gd name="T27" fmla="*/ 0 h 296"/>
                  <a:gd name="T28" fmla="*/ 14 w 489"/>
                  <a:gd name="T29" fmla="*/ 34 h 296"/>
                  <a:gd name="T30" fmla="*/ 14 w 489"/>
                  <a:gd name="T31" fmla="*/ 34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5" name="Freeform 51"/>
              <p:cNvSpPr>
                <a:spLocks/>
              </p:cNvSpPr>
              <p:nvPr userDrawn="1"/>
            </p:nvSpPr>
            <p:spPr bwMode="auto">
              <a:xfrm>
                <a:off x="565" y="3680"/>
                <a:ext cx="107" cy="238"/>
              </a:xfrm>
              <a:custGeom>
                <a:avLst/>
                <a:gdLst>
                  <a:gd name="T0" fmla="*/ 24 w 213"/>
                  <a:gd name="T1" fmla="*/ 0 h 478"/>
                  <a:gd name="T2" fmla="*/ 91 w 213"/>
                  <a:gd name="T3" fmla="*/ 25 h 478"/>
                  <a:gd name="T4" fmla="*/ 80 w 213"/>
                  <a:gd name="T5" fmla="*/ 192 h 478"/>
                  <a:gd name="T6" fmla="*/ 106 w 213"/>
                  <a:gd name="T7" fmla="*/ 327 h 478"/>
                  <a:gd name="T8" fmla="*/ 213 w 213"/>
                  <a:gd name="T9" fmla="*/ 451 h 478"/>
                  <a:gd name="T10" fmla="*/ 97 w 213"/>
                  <a:gd name="T11" fmla="*/ 478 h 478"/>
                  <a:gd name="T12" fmla="*/ 30 w 213"/>
                  <a:gd name="T13" fmla="*/ 344 h 478"/>
                  <a:gd name="T14" fmla="*/ 0 w 213"/>
                  <a:gd name="T15" fmla="*/ 57 h 478"/>
                  <a:gd name="T16" fmla="*/ 24 w 213"/>
                  <a:gd name="T17" fmla="*/ 0 h 478"/>
                  <a:gd name="T18" fmla="*/ 24 w 213"/>
                  <a:gd name="T19" fmla="*/ 0 h 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3" h="478">
                    <a:moveTo>
                      <a:pt x="24" y="0"/>
                    </a:moveTo>
                    <a:lnTo>
                      <a:pt x="91" y="25"/>
                    </a:lnTo>
                    <a:lnTo>
                      <a:pt x="80" y="192"/>
                    </a:lnTo>
                    <a:lnTo>
                      <a:pt x="106" y="327"/>
                    </a:lnTo>
                    <a:lnTo>
                      <a:pt x="213" y="451"/>
                    </a:lnTo>
                    <a:lnTo>
                      <a:pt x="97" y="478"/>
                    </a:lnTo>
                    <a:lnTo>
                      <a:pt x="30" y="344"/>
                    </a:lnTo>
                    <a:lnTo>
                      <a:pt x="0" y="57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50" name="Group 126"/>
              <p:cNvGrpSpPr>
                <a:grpSpLocks/>
              </p:cNvGrpSpPr>
              <p:nvPr userDrawn="1"/>
            </p:nvGrpSpPr>
            <p:grpSpPr bwMode="auto">
              <a:xfrm>
                <a:off x="5" y="3490"/>
                <a:ext cx="1124" cy="678"/>
                <a:chOff x="5" y="3490"/>
                <a:chExt cx="1124" cy="678"/>
              </a:xfrm>
            </p:grpSpPr>
            <p:sp>
              <p:nvSpPr>
                <p:cNvPr id="1056" name="Freeform 32"/>
                <p:cNvSpPr>
                  <a:spLocks/>
                </p:cNvSpPr>
                <p:nvPr userDrawn="1"/>
              </p:nvSpPr>
              <p:spPr bwMode="auto">
                <a:xfrm>
                  <a:off x="669" y="4048"/>
                  <a:ext cx="75" cy="87"/>
                </a:xfrm>
                <a:custGeom>
                  <a:avLst/>
                  <a:gdLst>
                    <a:gd name="T0" fmla="*/ 110 w 150"/>
                    <a:gd name="T1" fmla="*/ 0 h 173"/>
                    <a:gd name="T2" fmla="*/ 40 w 150"/>
                    <a:gd name="T3" fmla="*/ 66 h 173"/>
                    <a:gd name="T4" fmla="*/ 0 w 150"/>
                    <a:gd name="T5" fmla="*/ 173 h 173"/>
                    <a:gd name="T6" fmla="*/ 80 w 150"/>
                    <a:gd name="T7" fmla="*/ 160 h 173"/>
                    <a:gd name="T8" fmla="*/ 103 w 150"/>
                    <a:gd name="T9" fmla="*/ 84 h 173"/>
                    <a:gd name="T10" fmla="*/ 150 w 150"/>
                    <a:gd name="T11" fmla="*/ 27 h 173"/>
                    <a:gd name="T12" fmla="*/ 110 w 150"/>
                    <a:gd name="T13" fmla="*/ 0 h 173"/>
                    <a:gd name="T14" fmla="*/ 110 w 150"/>
                    <a:gd name="T15" fmla="*/ 0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0" h="173">
                      <a:moveTo>
                        <a:pt x="110" y="0"/>
                      </a:moveTo>
                      <a:lnTo>
                        <a:pt x="40" y="66"/>
                      </a:lnTo>
                      <a:lnTo>
                        <a:pt x="0" y="173"/>
                      </a:lnTo>
                      <a:lnTo>
                        <a:pt x="80" y="160"/>
                      </a:lnTo>
                      <a:lnTo>
                        <a:pt x="103" y="84"/>
                      </a:lnTo>
                      <a:lnTo>
                        <a:pt x="150" y="27"/>
                      </a:lnTo>
                      <a:lnTo>
                        <a:pt x="110" y="0"/>
                      </a:lnTo>
                      <a:lnTo>
                        <a:pt x="11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9" name="Freeform 45"/>
                <p:cNvSpPr>
                  <a:spLocks/>
                </p:cNvSpPr>
                <p:nvPr userDrawn="1"/>
              </p:nvSpPr>
              <p:spPr bwMode="auto">
                <a:xfrm>
                  <a:off x="5" y="3728"/>
                  <a:ext cx="842" cy="440"/>
                </a:xfrm>
                <a:custGeom>
                  <a:avLst/>
                  <a:gdLst>
                    <a:gd name="T0" fmla="*/ 156 w 1684"/>
                    <a:gd name="T1" fmla="*/ 0 h 880"/>
                    <a:gd name="T2" fmla="*/ 63 w 1684"/>
                    <a:gd name="T3" fmla="*/ 52 h 880"/>
                    <a:gd name="T4" fmla="*/ 0 w 1684"/>
                    <a:gd name="T5" fmla="*/ 208 h 880"/>
                    <a:gd name="T6" fmla="*/ 67 w 1684"/>
                    <a:gd name="T7" fmla="*/ 358 h 880"/>
                    <a:gd name="T8" fmla="*/ 1182 w 1684"/>
                    <a:gd name="T9" fmla="*/ 867 h 880"/>
                    <a:gd name="T10" fmla="*/ 1422 w 1684"/>
                    <a:gd name="T11" fmla="*/ 835 h 880"/>
                    <a:gd name="T12" fmla="*/ 1616 w 1684"/>
                    <a:gd name="T13" fmla="*/ 880 h 880"/>
                    <a:gd name="T14" fmla="*/ 1684 w 1684"/>
                    <a:gd name="T15" fmla="*/ 808 h 880"/>
                    <a:gd name="T16" fmla="*/ 1502 w 1684"/>
                    <a:gd name="T17" fmla="*/ 664 h 880"/>
                    <a:gd name="T18" fmla="*/ 1428 w 1684"/>
                    <a:gd name="T19" fmla="*/ 512 h 880"/>
                    <a:gd name="T20" fmla="*/ 1369 w 1684"/>
                    <a:gd name="T21" fmla="*/ 527 h 880"/>
                    <a:gd name="T22" fmla="*/ 1439 w 1684"/>
                    <a:gd name="T23" fmla="*/ 664 h 880"/>
                    <a:gd name="T24" fmla="*/ 1578 w 1684"/>
                    <a:gd name="T25" fmla="*/ 810 h 880"/>
                    <a:gd name="T26" fmla="*/ 1413 w 1684"/>
                    <a:gd name="T27" fmla="*/ 787 h 880"/>
                    <a:gd name="T28" fmla="*/ 1219 w 1684"/>
                    <a:gd name="T29" fmla="*/ 814 h 880"/>
                    <a:gd name="T30" fmla="*/ 1255 w 1684"/>
                    <a:gd name="T31" fmla="*/ 650 h 880"/>
                    <a:gd name="T32" fmla="*/ 1338 w 1684"/>
                    <a:gd name="T33" fmla="*/ 538 h 880"/>
                    <a:gd name="T34" fmla="*/ 1241 w 1684"/>
                    <a:gd name="T35" fmla="*/ 552 h 880"/>
                    <a:gd name="T36" fmla="*/ 1165 w 1684"/>
                    <a:gd name="T37" fmla="*/ 658 h 880"/>
                    <a:gd name="T38" fmla="*/ 1139 w 1684"/>
                    <a:gd name="T39" fmla="*/ 791 h 880"/>
                    <a:gd name="T40" fmla="*/ 107 w 1684"/>
                    <a:gd name="T41" fmla="*/ 310 h 880"/>
                    <a:gd name="T42" fmla="*/ 80 w 1684"/>
                    <a:gd name="T43" fmla="*/ 215 h 880"/>
                    <a:gd name="T44" fmla="*/ 103 w 1684"/>
                    <a:gd name="T45" fmla="*/ 95 h 880"/>
                    <a:gd name="T46" fmla="*/ 217 w 1684"/>
                    <a:gd name="T47" fmla="*/ 0 h 880"/>
                    <a:gd name="T48" fmla="*/ 156 w 1684"/>
                    <a:gd name="T49" fmla="*/ 0 h 880"/>
                    <a:gd name="T50" fmla="*/ 156 w 1684"/>
                    <a:gd name="T51" fmla="*/ 0 h 8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684" h="880">
                      <a:moveTo>
                        <a:pt x="156" y="0"/>
                      </a:moveTo>
                      <a:lnTo>
                        <a:pt x="63" y="52"/>
                      </a:lnTo>
                      <a:lnTo>
                        <a:pt x="0" y="208"/>
                      </a:lnTo>
                      <a:lnTo>
                        <a:pt x="67" y="358"/>
                      </a:lnTo>
                      <a:lnTo>
                        <a:pt x="1182" y="867"/>
                      </a:lnTo>
                      <a:lnTo>
                        <a:pt x="1422" y="835"/>
                      </a:lnTo>
                      <a:lnTo>
                        <a:pt x="1616" y="880"/>
                      </a:lnTo>
                      <a:lnTo>
                        <a:pt x="1684" y="808"/>
                      </a:lnTo>
                      <a:lnTo>
                        <a:pt x="1502" y="664"/>
                      </a:lnTo>
                      <a:lnTo>
                        <a:pt x="1428" y="512"/>
                      </a:lnTo>
                      <a:lnTo>
                        <a:pt x="1369" y="527"/>
                      </a:lnTo>
                      <a:lnTo>
                        <a:pt x="1439" y="664"/>
                      </a:lnTo>
                      <a:lnTo>
                        <a:pt x="1578" y="810"/>
                      </a:lnTo>
                      <a:lnTo>
                        <a:pt x="1413" y="787"/>
                      </a:lnTo>
                      <a:lnTo>
                        <a:pt x="1219" y="814"/>
                      </a:lnTo>
                      <a:lnTo>
                        <a:pt x="1255" y="650"/>
                      </a:lnTo>
                      <a:lnTo>
                        <a:pt x="1338" y="538"/>
                      </a:lnTo>
                      <a:lnTo>
                        <a:pt x="1241" y="552"/>
                      </a:lnTo>
                      <a:lnTo>
                        <a:pt x="1165" y="658"/>
                      </a:lnTo>
                      <a:lnTo>
                        <a:pt x="1139" y="791"/>
                      </a:lnTo>
                      <a:lnTo>
                        <a:pt x="107" y="310"/>
                      </a:lnTo>
                      <a:lnTo>
                        <a:pt x="80" y="215"/>
                      </a:lnTo>
                      <a:lnTo>
                        <a:pt x="103" y="95"/>
                      </a:lnTo>
                      <a:lnTo>
                        <a:pt x="217" y="0"/>
                      </a:lnTo>
                      <a:lnTo>
                        <a:pt x="156" y="0"/>
                      </a:lnTo>
                      <a:lnTo>
                        <a:pt x="15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1" name="Freeform 47"/>
                <p:cNvSpPr>
                  <a:spLocks/>
                </p:cNvSpPr>
                <p:nvPr userDrawn="1"/>
              </p:nvSpPr>
              <p:spPr bwMode="auto">
                <a:xfrm>
                  <a:off x="106" y="3770"/>
                  <a:ext cx="80" cy="167"/>
                </a:xfrm>
                <a:custGeom>
                  <a:avLst/>
                  <a:gdLst>
                    <a:gd name="T0" fmla="*/ 116 w 160"/>
                    <a:gd name="T1" fmla="*/ 0 h 335"/>
                    <a:gd name="T2" fmla="*/ 19 w 160"/>
                    <a:gd name="T3" fmla="*/ 106 h 335"/>
                    <a:gd name="T4" fmla="*/ 0 w 160"/>
                    <a:gd name="T5" fmla="*/ 230 h 335"/>
                    <a:gd name="T6" fmla="*/ 33 w 160"/>
                    <a:gd name="T7" fmla="*/ 314 h 335"/>
                    <a:gd name="T8" fmla="*/ 94 w 160"/>
                    <a:gd name="T9" fmla="*/ 335 h 335"/>
                    <a:gd name="T10" fmla="*/ 76 w 160"/>
                    <a:gd name="T11" fmla="*/ 154 h 335"/>
                    <a:gd name="T12" fmla="*/ 160 w 160"/>
                    <a:gd name="T13" fmla="*/ 17 h 335"/>
                    <a:gd name="T14" fmla="*/ 116 w 160"/>
                    <a:gd name="T15" fmla="*/ 0 h 335"/>
                    <a:gd name="T16" fmla="*/ 116 w 160"/>
                    <a:gd name="T17" fmla="*/ 0 h 3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0" h="335">
                      <a:moveTo>
                        <a:pt x="116" y="0"/>
                      </a:moveTo>
                      <a:lnTo>
                        <a:pt x="19" y="106"/>
                      </a:lnTo>
                      <a:lnTo>
                        <a:pt x="0" y="230"/>
                      </a:lnTo>
                      <a:lnTo>
                        <a:pt x="33" y="314"/>
                      </a:lnTo>
                      <a:lnTo>
                        <a:pt x="94" y="335"/>
                      </a:lnTo>
                      <a:lnTo>
                        <a:pt x="76" y="154"/>
                      </a:lnTo>
                      <a:lnTo>
                        <a:pt x="160" y="17"/>
                      </a:lnTo>
                      <a:lnTo>
                        <a:pt x="116" y="0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2" name="Freeform 48"/>
                <p:cNvSpPr>
                  <a:spLocks/>
                </p:cNvSpPr>
                <p:nvPr userDrawn="1"/>
              </p:nvSpPr>
              <p:spPr bwMode="auto">
                <a:xfrm>
                  <a:off x="449" y="3490"/>
                  <a:ext cx="322" cy="594"/>
                </a:xfrm>
                <a:custGeom>
                  <a:avLst/>
                  <a:gdLst>
                    <a:gd name="T0" fmla="*/ 218 w 642"/>
                    <a:gd name="T1" fmla="*/ 896 h 1188"/>
                    <a:gd name="T2" fmla="*/ 0 w 642"/>
                    <a:gd name="T3" fmla="*/ 124 h 1188"/>
                    <a:gd name="T4" fmla="*/ 81 w 642"/>
                    <a:gd name="T5" fmla="*/ 38 h 1188"/>
                    <a:gd name="T6" fmla="*/ 258 w 642"/>
                    <a:gd name="T7" fmla="*/ 0 h 1188"/>
                    <a:gd name="T8" fmla="*/ 399 w 642"/>
                    <a:gd name="T9" fmla="*/ 57 h 1188"/>
                    <a:gd name="T10" fmla="*/ 642 w 642"/>
                    <a:gd name="T11" fmla="*/ 1188 h 1188"/>
                    <a:gd name="T12" fmla="*/ 555 w 642"/>
                    <a:gd name="T13" fmla="*/ 1091 h 1188"/>
                    <a:gd name="T14" fmla="*/ 355 w 642"/>
                    <a:gd name="T15" fmla="*/ 97 h 1188"/>
                    <a:gd name="T16" fmla="*/ 226 w 642"/>
                    <a:gd name="T17" fmla="*/ 61 h 1188"/>
                    <a:gd name="T18" fmla="*/ 119 w 642"/>
                    <a:gd name="T19" fmla="*/ 74 h 1188"/>
                    <a:gd name="T20" fmla="*/ 76 w 642"/>
                    <a:gd name="T21" fmla="*/ 141 h 1188"/>
                    <a:gd name="T22" fmla="*/ 306 w 642"/>
                    <a:gd name="T23" fmla="*/ 924 h 1188"/>
                    <a:gd name="T24" fmla="*/ 218 w 642"/>
                    <a:gd name="T25" fmla="*/ 896 h 1188"/>
                    <a:gd name="T26" fmla="*/ 218 w 642"/>
                    <a:gd name="T27" fmla="*/ 896 h 1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42" h="1188">
                      <a:moveTo>
                        <a:pt x="218" y="896"/>
                      </a:moveTo>
                      <a:lnTo>
                        <a:pt x="0" y="124"/>
                      </a:lnTo>
                      <a:lnTo>
                        <a:pt x="81" y="38"/>
                      </a:lnTo>
                      <a:lnTo>
                        <a:pt x="258" y="0"/>
                      </a:lnTo>
                      <a:lnTo>
                        <a:pt x="399" y="57"/>
                      </a:lnTo>
                      <a:lnTo>
                        <a:pt x="642" y="1188"/>
                      </a:lnTo>
                      <a:lnTo>
                        <a:pt x="555" y="1091"/>
                      </a:lnTo>
                      <a:lnTo>
                        <a:pt x="355" y="97"/>
                      </a:lnTo>
                      <a:lnTo>
                        <a:pt x="226" y="61"/>
                      </a:lnTo>
                      <a:lnTo>
                        <a:pt x="119" y="74"/>
                      </a:lnTo>
                      <a:lnTo>
                        <a:pt x="76" y="141"/>
                      </a:lnTo>
                      <a:lnTo>
                        <a:pt x="306" y="924"/>
                      </a:lnTo>
                      <a:lnTo>
                        <a:pt x="218" y="896"/>
                      </a:lnTo>
                      <a:lnTo>
                        <a:pt x="218" y="89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6" name="Freeform 52"/>
                <p:cNvSpPr>
                  <a:spLocks/>
                </p:cNvSpPr>
                <p:nvPr userDrawn="1"/>
              </p:nvSpPr>
              <p:spPr bwMode="auto">
                <a:xfrm>
                  <a:off x="578" y="3650"/>
                  <a:ext cx="96" cy="252"/>
                </a:xfrm>
                <a:custGeom>
                  <a:avLst/>
                  <a:gdLst>
                    <a:gd name="T0" fmla="*/ 0 w 192"/>
                    <a:gd name="T1" fmla="*/ 27 h 504"/>
                    <a:gd name="T2" fmla="*/ 76 w 192"/>
                    <a:gd name="T3" fmla="*/ 194 h 504"/>
                    <a:gd name="T4" fmla="*/ 113 w 192"/>
                    <a:gd name="T5" fmla="*/ 318 h 504"/>
                    <a:gd name="T6" fmla="*/ 116 w 192"/>
                    <a:gd name="T7" fmla="*/ 504 h 504"/>
                    <a:gd name="T8" fmla="*/ 192 w 192"/>
                    <a:gd name="T9" fmla="*/ 504 h 504"/>
                    <a:gd name="T10" fmla="*/ 187 w 192"/>
                    <a:gd name="T11" fmla="*/ 360 h 504"/>
                    <a:gd name="T12" fmla="*/ 162 w 192"/>
                    <a:gd name="T13" fmla="*/ 208 h 504"/>
                    <a:gd name="T14" fmla="*/ 99 w 192"/>
                    <a:gd name="T15" fmla="*/ 59 h 504"/>
                    <a:gd name="T16" fmla="*/ 63 w 192"/>
                    <a:gd name="T17" fmla="*/ 0 h 504"/>
                    <a:gd name="T18" fmla="*/ 0 w 192"/>
                    <a:gd name="T19" fmla="*/ 27 h 504"/>
                    <a:gd name="T20" fmla="*/ 0 w 192"/>
                    <a:gd name="T21" fmla="*/ 27 h 5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92" h="504">
                      <a:moveTo>
                        <a:pt x="0" y="27"/>
                      </a:moveTo>
                      <a:lnTo>
                        <a:pt x="76" y="194"/>
                      </a:lnTo>
                      <a:lnTo>
                        <a:pt x="113" y="318"/>
                      </a:lnTo>
                      <a:lnTo>
                        <a:pt x="116" y="504"/>
                      </a:lnTo>
                      <a:lnTo>
                        <a:pt x="192" y="504"/>
                      </a:lnTo>
                      <a:lnTo>
                        <a:pt x="187" y="360"/>
                      </a:lnTo>
                      <a:lnTo>
                        <a:pt x="162" y="208"/>
                      </a:lnTo>
                      <a:lnTo>
                        <a:pt x="99" y="59"/>
                      </a:lnTo>
                      <a:lnTo>
                        <a:pt x="63" y="0"/>
                      </a:lnTo>
                      <a:lnTo>
                        <a:pt x="0" y="27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8" name="Freeform 54"/>
                <p:cNvSpPr>
                  <a:spLocks/>
                </p:cNvSpPr>
                <p:nvPr userDrawn="1"/>
              </p:nvSpPr>
              <p:spPr bwMode="auto">
                <a:xfrm>
                  <a:off x="328" y="3630"/>
                  <a:ext cx="195" cy="135"/>
                </a:xfrm>
                <a:custGeom>
                  <a:avLst/>
                  <a:gdLst>
                    <a:gd name="T0" fmla="*/ 297 w 390"/>
                    <a:gd name="T1" fmla="*/ 0 h 269"/>
                    <a:gd name="T2" fmla="*/ 257 w 390"/>
                    <a:gd name="T3" fmla="*/ 17 h 269"/>
                    <a:gd name="T4" fmla="*/ 253 w 390"/>
                    <a:gd name="T5" fmla="*/ 66 h 269"/>
                    <a:gd name="T6" fmla="*/ 0 w 390"/>
                    <a:gd name="T7" fmla="*/ 169 h 269"/>
                    <a:gd name="T8" fmla="*/ 0 w 390"/>
                    <a:gd name="T9" fmla="*/ 222 h 269"/>
                    <a:gd name="T10" fmla="*/ 284 w 390"/>
                    <a:gd name="T11" fmla="*/ 226 h 269"/>
                    <a:gd name="T12" fmla="*/ 320 w 390"/>
                    <a:gd name="T13" fmla="*/ 269 h 269"/>
                    <a:gd name="T14" fmla="*/ 390 w 390"/>
                    <a:gd name="T15" fmla="*/ 266 h 269"/>
                    <a:gd name="T16" fmla="*/ 383 w 390"/>
                    <a:gd name="T17" fmla="*/ 190 h 269"/>
                    <a:gd name="T18" fmla="*/ 116 w 390"/>
                    <a:gd name="T19" fmla="*/ 176 h 269"/>
                    <a:gd name="T20" fmla="*/ 333 w 390"/>
                    <a:gd name="T21" fmla="*/ 89 h 269"/>
                    <a:gd name="T22" fmla="*/ 297 w 390"/>
                    <a:gd name="T23" fmla="*/ 0 h 269"/>
                    <a:gd name="T24" fmla="*/ 297 w 390"/>
                    <a:gd name="T25" fmla="*/ 0 h 2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90" h="269">
                      <a:moveTo>
                        <a:pt x="297" y="0"/>
                      </a:moveTo>
                      <a:lnTo>
                        <a:pt x="257" y="17"/>
                      </a:lnTo>
                      <a:lnTo>
                        <a:pt x="253" y="66"/>
                      </a:lnTo>
                      <a:lnTo>
                        <a:pt x="0" y="169"/>
                      </a:lnTo>
                      <a:lnTo>
                        <a:pt x="0" y="222"/>
                      </a:lnTo>
                      <a:lnTo>
                        <a:pt x="284" y="226"/>
                      </a:lnTo>
                      <a:lnTo>
                        <a:pt x="320" y="269"/>
                      </a:lnTo>
                      <a:lnTo>
                        <a:pt x="390" y="266"/>
                      </a:lnTo>
                      <a:lnTo>
                        <a:pt x="383" y="190"/>
                      </a:lnTo>
                      <a:lnTo>
                        <a:pt x="116" y="176"/>
                      </a:lnTo>
                      <a:lnTo>
                        <a:pt x="333" y="89"/>
                      </a:lnTo>
                      <a:lnTo>
                        <a:pt x="297" y="0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9" name="Freeform 55"/>
                <p:cNvSpPr>
                  <a:spLocks/>
                </p:cNvSpPr>
                <p:nvPr userDrawn="1"/>
              </p:nvSpPr>
              <p:spPr bwMode="auto">
                <a:xfrm>
                  <a:off x="658" y="3538"/>
                  <a:ext cx="471" cy="212"/>
                </a:xfrm>
                <a:custGeom>
                  <a:avLst/>
                  <a:gdLst>
                    <a:gd name="T0" fmla="*/ 0 w 941"/>
                    <a:gd name="T1" fmla="*/ 131 h 424"/>
                    <a:gd name="T2" fmla="*/ 863 w 941"/>
                    <a:gd name="T3" fmla="*/ 0 h 424"/>
                    <a:gd name="T4" fmla="*/ 926 w 941"/>
                    <a:gd name="T5" fmla="*/ 78 h 424"/>
                    <a:gd name="T6" fmla="*/ 941 w 941"/>
                    <a:gd name="T7" fmla="*/ 181 h 424"/>
                    <a:gd name="T8" fmla="*/ 903 w 941"/>
                    <a:gd name="T9" fmla="*/ 282 h 424"/>
                    <a:gd name="T10" fmla="*/ 57 w 941"/>
                    <a:gd name="T11" fmla="*/ 424 h 424"/>
                    <a:gd name="T12" fmla="*/ 53 w 941"/>
                    <a:gd name="T13" fmla="*/ 384 h 424"/>
                    <a:gd name="T14" fmla="*/ 863 w 941"/>
                    <a:gd name="T15" fmla="*/ 242 h 424"/>
                    <a:gd name="T16" fmla="*/ 893 w 941"/>
                    <a:gd name="T17" fmla="*/ 145 h 424"/>
                    <a:gd name="T18" fmla="*/ 840 w 941"/>
                    <a:gd name="T19" fmla="*/ 57 h 424"/>
                    <a:gd name="T20" fmla="*/ 0 w 941"/>
                    <a:gd name="T21" fmla="*/ 185 h 424"/>
                    <a:gd name="T22" fmla="*/ 0 w 941"/>
                    <a:gd name="T23" fmla="*/ 131 h 424"/>
                    <a:gd name="T24" fmla="*/ 0 w 941"/>
                    <a:gd name="T25" fmla="*/ 131 h 4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41" h="424">
                      <a:moveTo>
                        <a:pt x="0" y="131"/>
                      </a:moveTo>
                      <a:lnTo>
                        <a:pt x="863" y="0"/>
                      </a:lnTo>
                      <a:lnTo>
                        <a:pt x="926" y="78"/>
                      </a:lnTo>
                      <a:lnTo>
                        <a:pt x="941" y="181"/>
                      </a:lnTo>
                      <a:lnTo>
                        <a:pt x="903" y="282"/>
                      </a:lnTo>
                      <a:lnTo>
                        <a:pt x="57" y="424"/>
                      </a:lnTo>
                      <a:lnTo>
                        <a:pt x="53" y="384"/>
                      </a:lnTo>
                      <a:lnTo>
                        <a:pt x="863" y="242"/>
                      </a:lnTo>
                      <a:lnTo>
                        <a:pt x="893" y="145"/>
                      </a:lnTo>
                      <a:lnTo>
                        <a:pt x="840" y="57"/>
                      </a:lnTo>
                      <a:lnTo>
                        <a:pt x="0" y="185"/>
                      </a:lnTo>
                      <a:lnTo>
                        <a:pt x="0" y="131"/>
                      </a:lnTo>
                      <a:lnTo>
                        <a:pt x="0" y="1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1" name="Freeform 57"/>
                <p:cNvSpPr>
                  <a:spLocks/>
                </p:cNvSpPr>
                <p:nvPr userDrawn="1"/>
              </p:nvSpPr>
              <p:spPr bwMode="auto">
                <a:xfrm>
                  <a:off x="717" y="3606"/>
                  <a:ext cx="245" cy="86"/>
                </a:xfrm>
                <a:custGeom>
                  <a:avLst/>
                  <a:gdLst>
                    <a:gd name="T0" fmla="*/ 0 w 488"/>
                    <a:gd name="T1" fmla="*/ 126 h 173"/>
                    <a:gd name="T2" fmla="*/ 66 w 488"/>
                    <a:gd name="T3" fmla="*/ 173 h 173"/>
                    <a:gd name="T4" fmla="*/ 222 w 488"/>
                    <a:gd name="T5" fmla="*/ 166 h 173"/>
                    <a:gd name="T6" fmla="*/ 418 w 488"/>
                    <a:gd name="T7" fmla="*/ 116 h 173"/>
                    <a:gd name="T8" fmla="*/ 488 w 488"/>
                    <a:gd name="T9" fmla="*/ 42 h 173"/>
                    <a:gd name="T10" fmla="*/ 443 w 488"/>
                    <a:gd name="T11" fmla="*/ 2 h 173"/>
                    <a:gd name="T12" fmla="*/ 253 w 488"/>
                    <a:gd name="T13" fmla="*/ 0 h 173"/>
                    <a:gd name="T14" fmla="*/ 110 w 488"/>
                    <a:gd name="T15" fmla="*/ 12 h 173"/>
                    <a:gd name="T16" fmla="*/ 15 w 488"/>
                    <a:gd name="T17" fmla="*/ 76 h 173"/>
                    <a:gd name="T18" fmla="*/ 112 w 488"/>
                    <a:gd name="T19" fmla="*/ 95 h 173"/>
                    <a:gd name="T20" fmla="*/ 275 w 488"/>
                    <a:gd name="T21" fmla="*/ 53 h 173"/>
                    <a:gd name="T22" fmla="*/ 416 w 488"/>
                    <a:gd name="T23" fmla="*/ 53 h 173"/>
                    <a:gd name="T24" fmla="*/ 268 w 488"/>
                    <a:gd name="T25" fmla="*/ 110 h 173"/>
                    <a:gd name="T26" fmla="*/ 142 w 488"/>
                    <a:gd name="T27" fmla="*/ 126 h 173"/>
                    <a:gd name="T28" fmla="*/ 0 w 488"/>
                    <a:gd name="T29" fmla="*/ 126 h 173"/>
                    <a:gd name="T30" fmla="*/ 0 w 488"/>
                    <a:gd name="T31" fmla="*/ 126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488" h="173">
                      <a:moveTo>
                        <a:pt x="0" y="126"/>
                      </a:moveTo>
                      <a:lnTo>
                        <a:pt x="66" y="173"/>
                      </a:lnTo>
                      <a:lnTo>
                        <a:pt x="222" y="166"/>
                      </a:lnTo>
                      <a:lnTo>
                        <a:pt x="418" y="116"/>
                      </a:lnTo>
                      <a:lnTo>
                        <a:pt x="488" y="42"/>
                      </a:lnTo>
                      <a:lnTo>
                        <a:pt x="443" y="2"/>
                      </a:lnTo>
                      <a:lnTo>
                        <a:pt x="253" y="0"/>
                      </a:lnTo>
                      <a:lnTo>
                        <a:pt x="110" y="12"/>
                      </a:lnTo>
                      <a:lnTo>
                        <a:pt x="15" y="76"/>
                      </a:lnTo>
                      <a:lnTo>
                        <a:pt x="112" y="95"/>
                      </a:lnTo>
                      <a:lnTo>
                        <a:pt x="275" y="53"/>
                      </a:lnTo>
                      <a:lnTo>
                        <a:pt x="416" y="53"/>
                      </a:lnTo>
                      <a:lnTo>
                        <a:pt x="268" y="110"/>
                      </a:lnTo>
                      <a:lnTo>
                        <a:pt x="142" y="126"/>
                      </a:lnTo>
                      <a:lnTo>
                        <a:pt x="0" y="126"/>
                      </a:lnTo>
                      <a:lnTo>
                        <a:pt x="0" y="1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160" name="Group 136"/>
          <p:cNvGrpSpPr>
            <a:grpSpLocks/>
          </p:cNvGrpSpPr>
          <p:nvPr/>
        </p:nvGrpSpPr>
        <p:grpSpPr bwMode="auto">
          <a:xfrm>
            <a:off x="8680450" y="2116138"/>
            <a:ext cx="385763" cy="4308475"/>
            <a:chOff x="5468" y="1333"/>
            <a:chExt cx="243" cy="2714"/>
          </a:xfrm>
        </p:grpSpPr>
        <p:sp>
          <p:nvSpPr>
            <p:cNvPr id="1052" name="Freeform 28"/>
            <p:cNvSpPr>
              <a:spLocks/>
            </p:cNvSpPr>
            <p:nvPr userDrawn="1"/>
          </p:nvSpPr>
          <p:spPr bwMode="auto">
            <a:xfrm flipH="1">
              <a:off x="5468" y="2620"/>
              <a:ext cx="205" cy="1427"/>
            </a:xfrm>
            <a:custGeom>
              <a:avLst/>
              <a:gdLst>
                <a:gd name="T0" fmla="*/ 692 w 772"/>
                <a:gd name="T1" fmla="*/ 3156 h 3266"/>
                <a:gd name="T2" fmla="*/ 380 w 772"/>
                <a:gd name="T3" fmla="*/ 2945 h 3266"/>
                <a:gd name="T4" fmla="*/ 319 w 772"/>
                <a:gd name="T5" fmla="*/ 2783 h 3266"/>
                <a:gd name="T6" fmla="*/ 371 w 772"/>
                <a:gd name="T7" fmla="*/ 2542 h 3266"/>
                <a:gd name="T8" fmla="*/ 591 w 772"/>
                <a:gd name="T9" fmla="*/ 2251 h 3266"/>
                <a:gd name="T10" fmla="*/ 641 w 772"/>
                <a:gd name="T11" fmla="*/ 2070 h 3266"/>
                <a:gd name="T12" fmla="*/ 591 w 772"/>
                <a:gd name="T13" fmla="*/ 1948 h 3266"/>
                <a:gd name="T14" fmla="*/ 401 w 772"/>
                <a:gd name="T15" fmla="*/ 1859 h 3266"/>
                <a:gd name="T16" fmla="*/ 361 w 772"/>
                <a:gd name="T17" fmla="*/ 1747 h 3266"/>
                <a:gd name="T18" fmla="*/ 430 w 772"/>
                <a:gd name="T19" fmla="*/ 1587 h 3266"/>
                <a:gd name="T20" fmla="*/ 741 w 772"/>
                <a:gd name="T21" fmla="*/ 1156 h 3266"/>
                <a:gd name="T22" fmla="*/ 772 w 772"/>
                <a:gd name="T23" fmla="*/ 945 h 3266"/>
                <a:gd name="T24" fmla="*/ 692 w 772"/>
                <a:gd name="T25" fmla="*/ 713 h 3266"/>
                <a:gd name="T26" fmla="*/ 430 w 772"/>
                <a:gd name="T27" fmla="*/ 603 h 3266"/>
                <a:gd name="T28" fmla="*/ 200 w 772"/>
                <a:gd name="T29" fmla="*/ 422 h 3266"/>
                <a:gd name="T30" fmla="*/ 0 w 772"/>
                <a:gd name="T31" fmla="*/ 0 h 3266"/>
                <a:gd name="T32" fmla="*/ 29 w 772"/>
                <a:gd name="T33" fmla="*/ 382 h 3266"/>
                <a:gd name="T34" fmla="*/ 179 w 772"/>
                <a:gd name="T35" fmla="*/ 612 h 3266"/>
                <a:gd name="T36" fmla="*/ 380 w 772"/>
                <a:gd name="T37" fmla="*/ 753 h 3266"/>
                <a:gd name="T38" fmla="*/ 601 w 772"/>
                <a:gd name="T39" fmla="*/ 833 h 3266"/>
                <a:gd name="T40" fmla="*/ 612 w 772"/>
                <a:gd name="T41" fmla="*/ 1044 h 3266"/>
                <a:gd name="T42" fmla="*/ 500 w 772"/>
                <a:gd name="T43" fmla="*/ 1266 h 3266"/>
                <a:gd name="T44" fmla="*/ 240 w 772"/>
                <a:gd name="T45" fmla="*/ 1658 h 3266"/>
                <a:gd name="T46" fmla="*/ 230 w 772"/>
                <a:gd name="T47" fmla="*/ 1909 h 3266"/>
                <a:gd name="T48" fmla="*/ 471 w 772"/>
                <a:gd name="T49" fmla="*/ 2049 h 3266"/>
                <a:gd name="T50" fmla="*/ 460 w 772"/>
                <a:gd name="T51" fmla="*/ 2180 h 3266"/>
                <a:gd name="T52" fmla="*/ 249 w 772"/>
                <a:gd name="T53" fmla="*/ 2452 h 3266"/>
                <a:gd name="T54" fmla="*/ 160 w 772"/>
                <a:gd name="T55" fmla="*/ 2713 h 3266"/>
                <a:gd name="T56" fmla="*/ 240 w 772"/>
                <a:gd name="T57" fmla="*/ 2994 h 3266"/>
                <a:gd name="T58" fmla="*/ 430 w 772"/>
                <a:gd name="T59" fmla="*/ 3144 h 3266"/>
                <a:gd name="T60" fmla="*/ 671 w 772"/>
                <a:gd name="T61" fmla="*/ 3266 h 3266"/>
                <a:gd name="T62" fmla="*/ 692 w 772"/>
                <a:gd name="T63" fmla="*/ 3156 h 3266"/>
                <a:gd name="T64" fmla="*/ 692 w 772"/>
                <a:gd name="T65" fmla="*/ 3156 h 3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/>
            </p:cNvSpPr>
            <p:nvPr userDrawn="1"/>
          </p:nvSpPr>
          <p:spPr bwMode="auto">
            <a:xfrm flipH="1">
              <a:off x="5506" y="1333"/>
              <a:ext cx="205" cy="1633"/>
            </a:xfrm>
            <a:custGeom>
              <a:avLst/>
              <a:gdLst>
                <a:gd name="T0" fmla="*/ 692 w 772"/>
                <a:gd name="T1" fmla="*/ 3156 h 3266"/>
                <a:gd name="T2" fmla="*/ 380 w 772"/>
                <a:gd name="T3" fmla="*/ 2945 h 3266"/>
                <a:gd name="T4" fmla="*/ 319 w 772"/>
                <a:gd name="T5" fmla="*/ 2783 h 3266"/>
                <a:gd name="T6" fmla="*/ 371 w 772"/>
                <a:gd name="T7" fmla="*/ 2542 h 3266"/>
                <a:gd name="T8" fmla="*/ 591 w 772"/>
                <a:gd name="T9" fmla="*/ 2251 h 3266"/>
                <a:gd name="T10" fmla="*/ 641 w 772"/>
                <a:gd name="T11" fmla="*/ 2070 h 3266"/>
                <a:gd name="T12" fmla="*/ 591 w 772"/>
                <a:gd name="T13" fmla="*/ 1948 h 3266"/>
                <a:gd name="T14" fmla="*/ 401 w 772"/>
                <a:gd name="T15" fmla="*/ 1859 h 3266"/>
                <a:gd name="T16" fmla="*/ 361 w 772"/>
                <a:gd name="T17" fmla="*/ 1747 h 3266"/>
                <a:gd name="T18" fmla="*/ 430 w 772"/>
                <a:gd name="T19" fmla="*/ 1587 h 3266"/>
                <a:gd name="T20" fmla="*/ 741 w 772"/>
                <a:gd name="T21" fmla="*/ 1156 h 3266"/>
                <a:gd name="T22" fmla="*/ 772 w 772"/>
                <a:gd name="T23" fmla="*/ 945 h 3266"/>
                <a:gd name="T24" fmla="*/ 692 w 772"/>
                <a:gd name="T25" fmla="*/ 713 h 3266"/>
                <a:gd name="T26" fmla="*/ 430 w 772"/>
                <a:gd name="T27" fmla="*/ 603 h 3266"/>
                <a:gd name="T28" fmla="*/ 200 w 772"/>
                <a:gd name="T29" fmla="*/ 422 h 3266"/>
                <a:gd name="T30" fmla="*/ 0 w 772"/>
                <a:gd name="T31" fmla="*/ 0 h 3266"/>
                <a:gd name="T32" fmla="*/ 29 w 772"/>
                <a:gd name="T33" fmla="*/ 382 h 3266"/>
                <a:gd name="T34" fmla="*/ 179 w 772"/>
                <a:gd name="T35" fmla="*/ 612 h 3266"/>
                <a:gd name="T36" fmla="*/ 380 w 772"/>
                <a:gd name="T37" fmla="*/ 753 h 3266"/>
                <a:gd name="T38" fmla="*/ 601 w 772"/>
                <a:gd name="T39" fmla="*/ 833 h 3266"/>
                <a:gd name="T40" fmla="*/ 612 w 772"/>
                <a:gd name="T41" fmla="*/ 1044 h 3266"/>
                <a:gd name="T42" fmla="*/ 500 w 772"/>
                <a:gd name="T43" fmla="*/ 1266 h 3266"/>
                <a:gd name="T44" fmla="*/ 240 w 772"/>
                <a:gd name="T45" fmla="*/ 1658 h 3266"/>
                <a:gd name="T46" fmla="*/ 230 w 772"/>
                <a:gd name="T47" fmla="*/ 1909 h 3266"/>
                <a:gd name="T48" fmla="*/ 471 w 772"/>
                <a:gd name="T49" fmla="*/ 2049 h 3266"/>
                <a:gd name="T50" fmla="*/ 460 w 772"/>
                <a:gd name="T51" fmla="*/ 2180 h 3266"/>
                <a:gd name="T52" fmla="*/ 249 w 772"/>
                <a:gd name="T53" fmla="*/ 2452 h 3266"/>
                <a:gd name="T54" fmla="*/ 160 w 772"/>
                <a:gd name="T55" fmla="*/ 2713 h 3266"/>
                <a:gd name="T56" fmla="*/ 240 w 772"/>
                <a:gd name="T57" fmla="*/ 2994 h 3266"/>
                <a:gd name="T58" fmla="*/ 430 w 772"/>
                <a:gd name="T59" fmla="*/ 3144 h 3266"/>
                <a:gd name="T60" fmla="*/ 671 w 772"/>
                <a:gd name="T61" fmla="*/ 3266 h 3266"/>
                <a:gd name="T62" fmla="*/ 692 w 772"/>
                <a:gd name="T63" fmla="*/ 3156 h 3266"/>
                <a:gd name="T64" fmla="*/ 692 w 772"/>
                <a:gd name="T65" fmla="*/ 3156 h 3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65" name="Group 141"/>
          <p:cNvGrpSpPr>
            <a:grpSpLocks/>
          </p:cNvGrpSpPr>
          <p:nvPr/>
        </p:nvGrpSpPr>
        <p:grpSpPr bwMode="auto">
          <a:xfrm>
            <a:off x="7318375" y="90488"/>
            <a:ext cx="2133600" cy="1911350"/>
            <a:chOff x="4610" y="57"/>
            <a:chExt cx="1344" cy="1204"/>
          </a:xfrm>
        </p:grpSpPr>
        <p:grpSp>
          <p:nvGrpSpPr>
            <p:cNvPr id="1156" name="Group 132"/>
            <p:cNvGrpSpPr>
              <a:grpSpLocks/>
            </p:cNvGrpSpPr>
            <p:nvPr userDrawn="1"/>
          </p:nvGrpSpPr>
          <p:grpSpPr bwMode="auto">
            <a:xfrm>
              <a:off x="4610" y="57"/>
              <a:ext cx="1344" cy="1204"/>
              <a:chOff x="4610" y="57"/>
              <a:chExt cx="1344" cy="1204"/>
            </a:xfrm>
          </p:grpSpPr>
          <p:sp>
            <p:nvSpPr>
              <p:cNvPr id="1054" name="Freeform 30"/>
              <p:cNvSpPr>
                <a:spLocks/>
              </p:cNvSpPr>
              <p:nvPr userDrawn="1"/>
            </p:nvSpPr>
            <p:spPr bwMode="auto">
              <a:xfrm rot="-3172564">
                <a:off x="5430" y="1086"/>
                <a:ext cx="62" cy="288"/>
              </a:xfrm>
              <a:custGeom>
                <a:avLst/>
                <a:gdLst>
                  <a:gd name="T0" fmla="*/ 123 w 245"/>
                  <a:gd name="T1" fmla="*/ 9 h 806"/>
                  <a:gd name="T2" fmla="*/ 131 w 245"/>
                  <a:gd name="T3" fmla="*/ 342 h 806"/>
                  <a:gd name="T4" fmla="*/ 0 w 245"/>
                  <a:gd name="T5" fmla="*/ 806 h 806"/>
                  <a:gd name="T6" fmla="*/ 79 w 245"/>
                  <a:gd name="T7" fmla="*/ 789 h 806"/>
                  <a:gd name="T8" fmla="*/ 218 w 245"/>
                  <a:gd name="T9" fmla="*/ 376 h 806"/>
                  <a:gd name="T10" fmla="*/ 245 w 245"/>
                  <a:gd name="T11" fmla="*/ 0 h 806"/>
                  <a:gd name="T12" fmla="*/ 123 w 245"/>
                  <a:gd name="T13" fmla="*/ 9 h 806"/>
                  <a:gd name="T14" fmla="*/ 123 w 245"/>
                  <a:gd name="T15" fmla="*/ 9 h 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5" h="806">
                    <a:moveTo>
                      <a:pt x="123" y="9"/>
                    </a:moveTo>
                    <a:lnTo>
                      <a:pt x="131" y="342"/>
                    </a:lnTo>
                    <a:lnTo>
                      <a:pt x="0" y="806"/>
                    </a:lnTo>
                    <a:lnTo>
                      <a:pt x="79" y="789"/>
                    </a:lnTo>
                    <a:lnTo>
                      <a:pt x="218" y="376"/>
                    </a:lnTo>
                    <a:lnTo>
                      <a:pt x="245" y="0"/>
                    </a:lnTo>
                    <a:lnTo>
                      <a:pt x="123" y="9"/>
                    </a:lnTo>
                    <a:lnTo>
                      <a:pt x="123" y="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55" name="Group 131"/>
              <p:cNvGrpSpPr>
                <a:grpSpLocks/>
              </p:cNvGrpSpPr>
              <p:nvPr userDrawn="1"/>
            </p:nvGrpSpPr>
            <p:grpSpPr bwMode="auto">
              <a:xfrm>
                <a:off x="4610" y="57"/>
                <a:ext cx="1344" cy="985"/>
                <a:chOff x="4610" y="57"/>
                <a:chExt cx="1344" cy="985"/>
              </a:xfrm>
            </p:grpSpPr>
            <p:sp>
              <p:nvSpPr>
                <p:cNvPr id="1055" name="Freeform 31"/>
                <p:cNvSpPr>
                  <a:spLocks/>
                </p:cNvSpPr>
                <p:nvPr userDrawn="1"/>
              </p:nvSpPr>
              <p:spPr bwMode="auto">
                <a:xfrm rot="-3172564">
                  <a:off x="4966" y="71"/>
                  <a:ext cx="153" cy="125"/>
                </a:xfrm>
                <a:custGeom>
                  <a:avLst/>
                  <a:gdLst>
                    <a:gd name="T0" fmla="*/ 0 w 604"/>
                    <a:gd name="T1" fmla="*/ 0 h 349"/>
                    <a:gd name="T2" fmla="*/ 298 w 604"/>
                    <a:gd name="T3" fmla="*/ 184 h 349"/>
                    <a:gd name="T4" fmla="*/ 500 w 604"/>
                    <a:gd name="T5" fmla="*/ 349 h 349"/>
                    <a:gd name="T6" fmla="*/ 604 w 604"/>
                    <a:gd name="T7" fmla="*/ 140 h 349"/>
                    <a:gd name="T8" fmla="*/ 359 w 604"/>
                    <a:gd name="T9" fmla="*/ 9 h 349"/>
                    <a:gd name="T10" fmla="*/ 464 w 604"/>
                    <a:gd name="T11" fmla="*/ 184 h 349"/>
                    <a:gd name="T12" fmla="*/ 131 w 604"/>
                    <a:gd name="T13" fmla="*/ 17 h 349"/>
                    <a:gd name="T14" fmla="*/ 0 w 604"/>
                    <a:gd name="T15" fmla="*/ 0 h 349"/>
                    <a:gd name="T16" fmla="*/ 0 w 604"/>
                    <a:gd name="T17" fmla="*/ 0 h 3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04" h="349">
                      <a:moveTo>
                        <a:pt x="0" y="0"/>
                      </a:moveTo>
                      <a:lnTo>
                        <a:pt x="298" y="184"/>
                      </a:lnTo>
                      <a:lnTo>
                        <a:pt x="500" y="349"/>
                      </a:lnTo>
                      <a:lnTo>
                        <a:pt x="604" y="140"/>
                      </a:lnTo>
                      <a:lnTo>
                        <a:pt x="359" y="9"/>
                      </a:lnTo>
                      <a:lnTo>
                        <a:pt x="464" y="184"/>
                      </a:lnTo>
                      <a:lnTo>
                        <a:pt x="131" y="17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2" name="Freeform 38"/>
                <p:cNvSpPr>
                  <a:spLocks/>
                </p:cNvSpPr>
                <p:nvPr userDrawn="1"/>
              </p:nvSpPr>
              <p:spPr bwMode="auto">
                <a:xfrm rot="-3172564">
                  <a:off x="5048" y="332"/>
                  <a:ext cx="269" cy="438"/>
                </a:xfrm>
                <a:custGeom>
                  <a:avLst/>
                  <a:gdLst>
                    <a:gd name="T0" fmla="*/ 741 w 1064"/>
                    <a:gd name="T1" fmla="*/ 129 h 1230"/>
                    <a:gd name="T2" fmla="*/ 485 w 1064"/>
                    <a:gd name="T3" fmla="*/ 352 h 1230"/>
                    <a:gd name="T4" fmla="*/ 163 w 1064"/>
                    <a:gd name="T5" fmla="*/ 762 h 1230"/>
                    <a:gd name="T6" fmla="*/ 0 w 1064"/>
                    <a:gd name="T7" fmla="*/ 1101 h 1230"/>
                    <a:gd name="T8" fmla="*/ 59 w 1064"/>
                    <a:gd name="T9" fmla="*/ 1230 h 1230"/>
                    <a:gd name="T10" fmla="*/ 262 w 1064"/>
                    <a:gd name="T11" fmla="*/ 1201 h 1230"/>
                    <a:gd name="T12" fmla="*/ 578 w 1064"/>
                    <a:gd name="T13" fmla="*/ 914 h 1230"/>
                    <a:gd name="T14" fmla="*/ 876 w 1064"/>
                    <a:gd name="T15" fmla="*/ 534 h 1230"/>
                    <a:gd name="T16" fmla="*/ 1034 w 1064"/>
                    <a:gd name="T17" fmla="*/ 270 h 1230"/>
                    <a:gd name="T18" fmla="*/ 1064 w 1064"/>
                    <a:gd name="T19" fmla="*/ 84 h 1230"/>
                    <a:gd name="T20" fmla="*/ 977 w 1064"/>
                    <a:gd name="T21" fmla="*/ 0 h 1230"/>
                    <a:gd name="T22" fmla="*/ 836 w 1064"/>
                    <a:gd name="T23" fmla="*/ 65 h 1230"/>
                    <a:gd name="T24" fmla="*/ 969 w 1064"/>
                    <a:gd name="T25" fmla="*/ 107 h 1230"/>
                    <a:gd name="T26" fmla="*/ 876 w 1064"/>
                    <a:gd name="T27" fmla="*/ 352 h 1230"/>
                    <a:gd name="T28" fmla="*/ 690 w 1064"/>
                    <a:gd name="T29" fmla="*/ 656 h 1230"/>
                    <a:gd name="T30" fmla="*/ 350 w 1064"/>
                    <a:gd name="T31" fmla="*/ 1008 h 1230"/>
                    <a:gd name="T32" fmla="*/ 116 w 1064"/>
                    <a:gd name="T33" fmla="*/ 1114 h 1230"/>
                    <a:gd name="T34" fmla="*/ 135 w 1064"/>
                    <a:gd name="T35" fmla="*/ 943 h 1230"/>
                    <a:gd name="T36" fmla="*/ 437 w 1064"/>
                    <a:gd name="T37" fmla="*/ 504 h 1230"/>
                    <a:gd name="T38" fmla="*/ 831 w 1064"/>
                    <a:gd name="T39" fmla="*/ 118 h 1230"/>
                    <a:gd name="T40" fmla="*/ 741 w 1064"/>
                    <a:gd name="T41" fmla="*/ 129 h 1230"/>
                    <a:gd name="T42" fmla="*/ 741 w 1064"/>
                    <a:gd name="T43" fmla="*/ 129 h 12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064" h="1230">
                      <a:moveTo>
                        <a:pt x="741" y="129"/>
                      </a:moveTo>
                      <a:lnTo>
                        <a:pt x="485" y="352"/>
                      </a:lnTo>
                      <a:lnTo>
                        <a:pt x="163" y="762"/>
                      </a:lnTo>
                      <a:lnTo>
                        <a:pt x="0" y="1101"/>
                      </a:lnTo>
                      <a:lnTo>
                        <a:pt x="59" y="1230"/>
                      </a:lnTo>
                      <a:lnTo>
                        <a:pt x="262" y="1201"/>
                      </a:lnTo>
                      <a:lnTo>
                        <a:pt x="578" y="914"/>
                      </a:lnTo>
                      <a:lnTo>
                        <a:pt x="876" y="534"/>
                      </a:lnTo>
                      <a:lnTo>
                        <a:pt x="1034" y="270"/>
                      </a:lnTo>
                      <a:lnTo>
                        <a:pt x="1064" y="84"/>
                      </a:lnTo>
                      <a:lnTo>
                        <a:pt x="977" y="0"/>
                      </a:lnTo>
                      <a:lnTo>
                        <a:pt x="836" y="65"/>
                      </a:lnTo>
                      <a:lnTo>
                        <a:pt x="969" y="107"/>
                      </a:lnTo>
                      <a:lnTo>
                        <a:pt x="876" y="352"/>
                      </a:lnTo>
                      <a:lnTo>
                        <a:pt x="690" y="656"/>
                      </a:lnTo>
                      <a:lnTo>
                        <a:pt x="350" y="1008"/>
                      </a:lnTo>
                      <a:lnTo>
                        <a:pt x="116" y="1114"/>
                      </a:lnTo>
                      <a:lnTo>
                        <a:pt x="135" y="943"/>
                      </a:lnTo>
                      <a:lnTo>
                        <a:pt x="437" y="504"/>
                      </a:lnTo>
                      <a:lnTo>
                        <a:pt x="831" y="118"/>
                      </a:lnTo>
                      <a:lnTo>
                        <a:pt x="741" y="129"/>
                      </a:lnTo>
                      <a:lnTo>
                        <a:pt x="741" y="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3" name="Freeform 39"/>
                <p:cNvSpPr>
                  <a:spLocks/>
                </p:cNvSpPr>
                <p:nvPr userDrawn="1"/>
              </p:nvSpPr>
              <p:spPr bwMode="auto">
                <a:xfrm rot="-3172564">
                  <a:off x="4858" y="182"/>
                  <a:ext cx="505" cy="898"/>
                </a:xfrm>
                <a:custGeom>
                  <a:avLst/>
                  <a:gdLst>
                    <a:gd name="T0" fmla="*/ 1941 w 2002"/>
                    <a:gd name="T1" fmla="*/ 0 h 2521"/>
                    <a:gd name="T2" fmla="*/ 0 w 2002"/>
                    <a:gd name="T3" fmla="*/ 2521 h 2521"/>
                    <a:gd name="T4" fmla="*/ 192 w 2002"/>
                    <a:gd name="T5" fmla="*/ 2450 h 2521"/>
                    <a:gd name="T6" fmla="*/ 2002 w 2002"/>
                    <a:gd name="T7" fmla="*/ 61 h 2521"/>
                    <a:gd name="T8" fmla="*/ 1941 w 2002"/>
                    <a:gd name="T9" fmla="*/ 0 h 2521"/>
                    <a:gd name="T10" fmla="*/ 1941 w 2002"/>
                    <a:gd name="T11" fmla="*/ 0 h 2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02" h="2521">
                      <a:moveTo>
                        <a:pt x="1941" y="0"/>
                      </a:moveTo>
                      <a:lnTo>
                        <a:pt x="0" y="2521"/>
                      </a:lnTo>
                      <a:lnTo>
                        <a:pt x="192" y="2450"/>
                      </a:lnTo>
                      <a:lnTo>
                        <a:pt x="2002" y="61"/>
                      </a:lnTo>
                      <a:lnTo>
                        <a:pt x="1941" y="0"/>
                      </a:lnTo>
                      <a:lnTo>
                        <a:pt x="194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4" name="Freeform 40"/>
                <p:cNvSpPr>
                  <a:spLocks/>
                </p:cNvSpPr>
                <p:nvPr userDrawn="1"/>
              </p:nvSpPr>
              <p:spPr bwMode="auto">
                <a:xfrm rot="-3172564">
                  <a:off x="4903" y="-19"/>
                  <a:ext cx="758" cy="1344"/>
                </a:xfrm>
                <a:custGeom>
                  <a:avLst/>
                  <a:gdLst>
                    <a:gd name="T0" fmla="*/ 95 w 3007"/>
                    <a:gd name="T1" fmla="*/ 2844 h 3771"/>
                    <a:gd name="T2" fmla="*/ 394 w 3007"/>
                    <a:gd name="T3" fmla="*/ 2834 h 3771"/>
                    <a:gd name="T4" fmla="*/ 821 w 3007"/>
                    <a:gd name="T5" fmla="*/ 3009 h 3771"/>
                    <a:gd name="T6" fmla="*/ 681 w 3007"/>
                    <a:gd name="T7" fmla="*/ 2817 h 3771"/>
                    <a:gd name="T8" fmla="*/ 367 w 3007"/>
                    <a:gd name="T9" fmla="*/ 2703 h 3771"/>
                    <a:gd name="T10" fmla="*/ 637 w 3007"/>
                    <a:gd name="T11" fmla="*/ 2720 h 3771"/>
                    <a:gd name="T12" fmla="*/ 979 w 3007"/>
                    <a:gd name="T13" fmla="*/ 2870 h 3771"/>
                    <a:gd name="T14" fmla="*/ 2859 w 3007"/>
                    <a:gd name="T15" fmla="*/ 420 h 3771"/>
                    <a:gd name="T16" fmla="*/ 2578 w 3007"/>
                    <a:gd name="T17" fmla="*/ 148 h 3771"/>
                    <a:gd name="T18" fmla="*/ 2308 w 3007"/>
                    <a:gd name="T19" fmla="*/ 0 h 3771"/>
                    <a:gd name="T20" fmla="*/ 2692 w 3007"/>
                    <a:gd name="T21" fmla="*/ 78 h 3771"/>
                    <a:gd name="T22" fmla="*/ 3007 w 3007"/>
                    <a:gd name="T23" fmla="*/ 428 h 3771"/>
                    <a:gd name="T24" fmla="*/ 831 w 3007"/>
                    <a:gd name="T25" fmla="*/ 3273 h 3771"/>
                    <a:gd name="T26" fmla="*/ 481 w 3007"/>
                    <a:gd name="T27" fmla="*/ 3412 h 3771"/>
                    <a:gd name="T28" fmla="*/ 105 w 3007"/>
                    <a:gd name="T29" fmla="*/ 3771 h 3771"/>
                    <a:gd name="T30" fmla="*/ 0 w 3007"/>
                    <a:gd name="T31" fmla="*/ 3667 h 3771"/>
                    <a:gd name="T32" fmla="*/ 131 w 3007"/>
                    <a:gd name="T33" fmla="*/ 3631 h 3771"/>
                    <a:gd name="T34" fmla="*/ 376 w 3007"/>
                    <a:gd name="T35" fmla="*/ 3385 h 3771"/>
                    <a:gd name="T36" fmla="*/ 165 w 3007"/>
                    <a:gd name="T37" fmla="*/ 3273 h 3771"/>
                    <a:gd name="T38" fmla="*/ 165 w 3007"/>
                    <a:gd name="T39" fmla="*/ 3176 h 3771"/>
                    <a:gd name="T40" fmla="*/ 411 w 3007"/>
                    <a:gd name="T41" fmla="*/ 3298 h 3771"/>
                    <a:gd name="T42" fmla="*/ 411 w 3007"/>
                    <a:gd name="T43" fmla="*/ 3186 h 3771"/>
                    <a:gd name="T44" fmla="*/ 603 w 3007"/>
                    <a:gd name="T45" fmla="*/ 3220 h 3771"/>
                    <a:gd name="T46" fmla="*/ 428 w 3007"/>
                    <a:gd name="T47" fmla="*/ 3079 h 3771"/>
                    <a:gd name="T48" fmla="*/ 629 w 3007"/>
                    <a:gd name="T49" fmla="*/ 3062 h 3771"/>
                    <a:gd name="T50" fmla="*/ 95 w 3007"/>
                    <a:gd name="T51" fmla="*/ 2844 h 3771"/>
                    <a:gd name="T52" fmla="*/ 95 w 3007"/>
                    <a:gd name="T53" fmla="*/ 2844 h 37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07" h="3771">
                      <a:moveTo>
                        <a:pt x="95" y="2844"/>
                      </a:moveTo>
                      <a:lnTo>
                        <a:pt x="394" y="2834"/>
                      </a:lnTo>
                      <a:lnTo>
                        <a:pt x="821" y="3009"/>
                      </a:lnTo>
                      <a:lnTo>
                        <a:pt x="681" y="2817"/>
                      </a:lnTo>
                      <a:lnTo>
                        <a:pt x="367" y="2703"/>
                      </a:lnTo>
                      <a:lnTo>
                        <a:pt x="637" y="2720"/>
                      </a:lnTo>
                      <a:lnTo>
                        <a:pt x="979" y="2870"/>
                      </a:lnTo>
                      <a:lnTo>
                        <a:pt x="2859" y="420"/>
                      </a:lnTo>
                      <a:lnTo>
                        <a:pt x="2578" y="148"/>
                      </a:lnTo>
                      <a:lnTo>
                        <a:pt x="2308" y="0"/>
                      </a:lnTo>
                      <a:lnTo>
                        <a:pt x="2692" y="78"/>
                      </a:lnTo>
                      <a:lnTo>
                        <a:pt x="3007" y="428"/>
                      </a:lnTo>
                      <a:lnTo>
                        <a:pt x="831" y="3273"/>
                      </a:lnTo>
                      <a:lnTo>
                        <a:pt x="481" y="3412"/>
                      </a:lnTo>
                      <a:lnTo>
                        <a:pt x="105" y="3771"/>
                      </a:lnTo>
                      <a:lnTo>
                        <a:pt x="0" y="3667"/>
                      </a:lnTo>
                      <a:lnTo>
                        <a:pt x="131" y="3631"/>
                      </a:lnTo>
                      <a:lnTo>
                        <a:pt x="376" y="3385"/>
                      </a:lnTo>
                      <a:lnTo>
                        <a:pt x="165" y="3273"/>
                      </a:lnTo>
                      <a:lnTo>
                        <a:pt x="165" y="3176"/>
                      </a:lnTo>
                      <a:lnTo>
                        <a:pt x="411" y="3298"/>
                      </a:lnTo>
                      <a:lnTo>
                        <a:pt x="411" y="3186"/>
                      </a:lnTo>
                      <a:lnTo>
                        <a:pt x="603" y="3220"/>
                      </a:lnTo>
                      <a:lnTo>
                        <a:pt x="428" y="3079"/>
                      </a:lnTo>
                      <a:lnTo>
                        <a:pt x="629" y="3062"/>
                      </a:lnTo>
                      <a:lnTo>
                        <a:pt x="95" y="2844"/>
                      </a:lnTo>
                      <a:lnTo>
                        <a:pt x="95" y="28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5" name="Freeform 41"/>
                <p:cNvSpPr>
                  <a:spLocks/>
                </p:cNvSpPr>
                <p:nvPr userDrawn="1"/>
              </p:nvSpPr>
              <p:spPr bwMode="auto">
                <a:xfrm rot="-3172564">
                  <a:off x="5297" y="897"/>
                  <a:ext cx="169" cy="122"/>
                </a:xfrm>
                <a:custGeom>
                  <a:avLst/>
                  <a:gdLst>
                    <a:gd name="T0" fmla="*/ 0 w 673"/>
                    <a:gd name="T1" fmla="*/ 80 h 342"/>
                    <a:gd name="T2" fmla="*/ 255 w 673"/>
                    <a:gd name="T3" fmla="*/ 106 h 342"/>
                    <a:gd name="T4" fmla="*/ 639 w 673"/>
                    <a:gd name="T5" fmla="*/ 342 h 342"/>
                    <a:gd name="T6" fmla="*/ 673 w 673"/>
                    <a:gd name="T7" fmla="*/ 289 h 342"/>
                    <a:gd name="T8" fmla="*/ 447 w 673"/>
                    <a:gd name="T9" fmla="*/ 114 h 342"/>
                    <a:gd name="T10" fmla="*/ 26 w 673"/>
                    <a:gd name="T11" fmla="*/ 0 h 342"/>
                    <a:gd name="T12" fmla="*/ 0 w 673"/>
                    <a:gd name="T13" fmla="*/ 80 h 342"/>
                    <a:gd name="T14" fmla="*/ 0 w 673"/>
                    <a:gd name="T15" fmla="*/ 80 h 3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73" h="342">
                      <a:moveTo>
                        <a:pt x="0" y="80"/>
                      </a:moveTo>
                      <a:lnTo>
                        <a:pt x="255" y="106"/>
                      </a:lnTo>
                      <a:lnTo>
                        <a:pt x="639" y="342"/>
                      </a:lnTo>
                      <a:lnTo>
                        <a:pt x="673" y="289"/>
                      </a:lnTo>
                      <a:lnTo>
                        <a:pt x="447" y="114"/>
                      </a:lnTo>
                      <a:lnTo>
                        <a:pt x="26" y="0"/>
                      </a:lnTo>
                      <a:lnTo>
                        <a:pt x="0" y="8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6" name="Freeform 42"/>
                <p:cNvSpPr>
                  <a:spLocks/>
                </p:cNvSpPr>
                <p:nvPr userDrawn="1"/>
              </p:nvSpPr>
              <p:spPr bwMode="auto">
                <a:xfrm rot="-3172564">
                  <a:off x="5253" y="806"/>
                  <a:ext cx="181" cy="144"/>
                </a:xfrm>
                <a:custGeom>
                  <a:avLst/>
                  <a:gdLst>
                    <a:gd name="T0" fmla="*/ 0 w 716"/>
                    <a:gd name="T1" fmla="*/ 78 h 403"/>
                    <a:gd name="T2" fmla="*/ 340 w 716"/>
                    <a:gd name="T3" fmla="*/ 148 h 403"/>
                    <a:gd name="T4" fmla="*/ 638 w 716"/>
                    <a:gd name="T5" fmla="*/ 403 h 403"/>
                    <a:gd name="T6" fmla="*/ 716 w 716"/>
                    <a:gd name="T7" fmla="*/ 296 h 403"/>
                    <a:gd name="T8" fmla="*/ 420 w 716"/>
                    <a:gd name="T9" fmla="*/ 114 h 403"/>
                    <a:gd name="T10" fmla="*/ 70 w 716"/>
                    <a:gd name="T11" fmla="*/ 0 h 403"/>
                    <a:gd name="T12" fmla="*/ 0 w 716"/>
                    <a:gd name="T13" fmla="*/ 78 h 403"/>
                    <a:gd name="T14" fmla="*/ 0 w 716"/>
                    <a:gd name="T15" fmla="*/ 78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16" h="403">
                      <a:moveTo>
                        <a:pt x="0" y="78"/>
                      </a:moveTo>
                      <a:lnTo>
                        <a:pt x="340" y="148"/>
                      </a:lnTo>
                      <a:lnTo>
                        <a:pt x="638" y="403"/>
                      </a:lnTo>
                      <a:lnTo>
                        <a:pt x="716" y="296"/>
                      </a:lnTo>
                      <a:lnTo>
                        <a:pt x="420" y="114"/>
                      </a:lnTo>
                      <a:lnTo>
                        <a:pt x="70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7" name="Freeform 43"/>
                <p:cNvSpPr>
                  <a:spLocks/>
                </p:cNvSpPr>
                <p:nvPr userDrawn="1"/>
              </p:nvSpPr>
              <p:spPr bwMode="auto">
                <a:xfrm rot="-3172564">
                  <a:off x="4985" y="210"/>
                  <a:ext cx="181" cy="147"/>
                </a:xfrm>
                <a:custGeom>
                  <a:avLst/>
                  <a:gdLst>
                    <a:gd name="T0" fmla="*/ 0 w 717"/>
                    <a:gd name="T1" fmla="*/ 78 h 411"/>
                    <a:gd name="T2" fmla="*/ 316 w 717"/>
                    <a:gd name="T3" fmla="*/ 139 h 411"/>
                    <a:gd name="T4" fmla="*/ 649 w 717"/>
                    <a:gd name="T5" fmla="*/ 411 h 411"/>
                    <a:gd name="T6" fmla="*/ 717 w 717"/>
                    <a:gd name="T7" fmla="*/ 314 h 411"/>
                    <a:gd name="T8" fmla="*/ 394 w 717"/>
                    <a:gd name="T9" fmla="*/ 87 h 411"/>
                    <a:gd name="T10" fmla="*/ 54 w 717"/>
                    <a:gd name="T11" fmla="*/ 0 h 411"/>
                    <a:gd name="T12" fmla="*/ 0 w 717"/>
                    <a:gd name="T13" fmla="*/ 78 h 411"/>
                    <a:gd name="T14" fmla="*/ 0 w 717"/>
                    <a:gd name="T15" fmla="*/ 78 h 4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17" h="411">
                      <a:moveTo>
                        <a:pt x="0" y="78"/>
                      </a:moveTo>
                      <a:lnTo>
                        <a:pt x="316" y="139"/>
                      </a:lnTo>
                      <a:lnTo>
                        <a:pt x="649" y="411"/>
                      </a:lnTo>
                      <a:lnTo>
                        <a:pt x="717" y="314"/>
                      </a:lnTo>
                      <a:lnTo>
                        <a:pt x="394" y="87"/>
                      </a:lnTo>
                      <a:lnTo>
                        <a:pt x="54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8" name="Freeform 44"/>
                <p:cNvSpPr>
                  <a:spLocks/>
                </p:cNvSpPr>
                <p:nvPr userDrawn="1"/>
              </p:nvSpPr>
              <p:spPr bwMode="auto">
                <a:xfrm rot="-3172564">
                  <a:off x="4948" y="142"/>
                  <a:ext cx="179" cy="138"/>
                </a:xfrm>
                <a:custGeom>
                  <a:avLst/>
                  <a:gdLst>
                    <a:gd name="T0" fmla="*/ 0 w 709"/>
                    <a:gd name="T1" fmla="*/ 88 h 386"/>
                    <a:gd name="T2" fmla="*/ 272 w 709"/>
                    <a:gd name="T3" fmla="*/ 131 h 386"/>
                    <a:gd name="T4" fmla="*/ 665 w 709"/>
                    <a:gd name="T5" fmla="*/ 386 h 386"/>
                    <a:gd name="T6" fmla="*/ 709 w 709"/>
                    <a:gd name="T7" fmla="*/ 308 h 386"/>
                    <a:gd name="T8" fmla="*/ 306 w 709"/>
                    <a:gd name="T9" fmla="*/ 53 h 386"/>
                    <a:gd name="T10" fmla="*/ 43 w 709"/>
                    <a:gd name="T11" fmla="*/ 0 h 386"/>
                    <a:gd name="T12" fmla="*/ 0 w 709"/>
                    <a:gd name="T13" fmla="*/ 88 h 386"/>
                    <a:gd name="T14" fmla="*/ 0 w 709"/>
                    <a:gd name="T15" fmla="*/ 88 h 3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9" h="386">
                      <a:moveTo>
                        <a:pt x="0" y="88"/>
                      </a:moveTo>
                      <a:lnTo>
                        <a:pt x="272" y="131"/>
                      </a:lnTo>
                      <a:lnTo>
                        <a:pt x="665" y="386"/>
                      </a:lnTo>
                      <a:lnTo>
                        <a:pt x="709" y="308"/>
                      </a:lnTo>
                      <a:lnTo>
                        <a:pt x="306" y="53"/>
                      </a:lnTo>
                      <a:lnTo>
                        <a:pt x="43" y="0"/>
                      </a:lnTo>
                      <a:lnTo>
                        <a:pt x="0" y="88"/>
                      </a:lnTo>
                      <a:lnTo>
                        <a:pt x="0" y="8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164" name="Line 140"/>
            <p:cNvSpPr>
              <a:spLocks noChangeShapeType="1"/>
            </p:cNvSpPr>
            <p:nvPr userDrawn="1"/>
          </p:nvSpPr>
          <p:spPr bwMode="auto">
            <a:xfrm>
              <a:off x="4870" y="84"/>
              <a:ext cx="42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doeweb-prd.doe.state.fl.us/eds/nclbspar/index.cfm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loridastandards.org/Standards/FLStandardSearch.aspx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oada.dadeschools.net/testingcalendar/testingprograms/FAA14-15.pdf" TargetMode="External"/><Relationship Id="rId2" Type="http://schemas.openxmlformats.org/officeDocument/2006/relationships/hyperlink" Target="http://oada.dadeschools.net/testingcalendar/testingprograms/FSA14-15.pdf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oada.dadeschools.net/testingcalendar/testingprograms/EOC14-15.pdf" TargetMode="External"/><Relationship Id="rId4" Type="http://schemas.openxmlformats.org/officeDocument/2006/relationships/hyperlink" Target="http://oada.dadeschools.net/testingcalendar/testingprograms/FCATRetake14-15.pdf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oada.dadeschools.net/testingcalendar/testingprograms/FCAT2.0Science14-15.pdf" TargetMode="External"/><Relationship Id="rId2" Type="http://schemas.openxmlformats.org/officeDocument/2006/relationships/hyperlink" Target="http://oada.dadeschools.net/testingcalendar/testingprograms/SAT-10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oada.dadeschools.net/testingcalendar/testingprograms/EOC14-15.pdf" TargetMode="External"/><Relationship Id="rId5" Type="http://schemas.openxmlformats.org/officeDocument/2006/relationships/hyperlink" Target="http://oada.dadeschools.net/testingcalendar/testingprograms/FAIR-FS.pdf" TargetMode="External"/><Relationship Id="rId4" Type="http://schemas.openxmlformats.org/officeDocument/2006/relationships/hyperlink" Target="http://oada.dadeschools.net/testingcalendar/testingprograms/FSA14-15.pdf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854364" y="2743200"/>
            <a:ext cx="72390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  <a:defRPr/>
            </a:pPr>
            <a:r>
              <a:rPr lang="en-US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Fienberg-Fisher K-8 Center</a:t>
            </a:r>
          </a:p>
          <a:p>
            <a:pPr marL="0" indent="0" algn="ctr">
              <a:buFontTx/>
              <a:buNone/>
              <a:defRPr/>
            </a:pPr>
            <a:r>
              <a:rPr lang="en-US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September 16</a:t>
            </a:r>
            <a:r>
              <a:rPr lang="en-US" kern="0" baseline="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</a:t>
            </a:r>
            <a:r>
              <a:rPr lang="en-US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2014</a:t>
            </a:r>
          </a:p>
          <a:p>
            <a:pPr marL="0" indent="0" algn="ctr">
              <a:buFontTx/>
              <a:buNone/>
              <a:defRPr/>
            </a:pPr>
            <a:endParaRPr lang="en-US" sz="2500" kern="0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 algn="ctr">
              <a:buFontTx/>
              <a:buNone/>
              <a:defRPr/>
            </a:pPr>
            <a:r>
              <a:rPr lang="en-US" sz="25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Ms. Maria G. Zabala, Principal</a:t>
            </a:r>
          </a:p>
          <a:p>
            <a:pPr marL="0" indent="0" algn="ctr">
              <a:buFontTx/>
              <a:buNone/>
              <a:defRPr/>
            </a:pPr>
            <a:r>
              <a:rPr lang="en-US" sz="25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Ms. Aisha V. Marrero, Assistant Principal</a:t>
            </a:r>
          </a:p>
          <a:p>
            <a:pPr marL="0" indent="0" algn="ctr">
              <a:buFontTx/>
              <a:buNone/>
              <a:defRPr/>
            </a:pPr>
            <a:r>
              <a:rPr lang="en-US" sz="25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Ms. Mary Murphy, Assistant Principal</a:t>
            </a:r>
            <a:endParaRPr lang="en-US" sz="2500" kern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28600" y="990600"/>
            <a:ext cx="82296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kern="0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Title I Annual Parent Meeting</a:t>
            </a:r>
            <a:endParaRPr lang="en-US" kern="0" dirty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77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18127" y="152400"/>
            <a:ext cx="6870700" cy="9906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kern="0" dirty="0" smtClean="0"/>
              <a:t>Parent’s Rights</a:t>
            </a:r>
            <a:endParaRPr lang="en-US" altLang="en-US" kern="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76564" y="990600"/>
            <a:ext cx="7696200" cy="54864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kern="0" dirty="0" smtClean="0"/>
              <a:t>Be involved and request regular meetings to express your opinions and concerns;</a:t>
            </a:r>
            <a:br>
              <a:rPr lang="en-US" altLang="en-US" sz="2000" kern="0" dirty="0" smtClean="0"/>
            </a:br>
            <a:endParaRPr lang="en-US" altLang="en-US" sz="2000" kern="0" dirty="0" smtClean="0"/>
          </a:p>
          <a:p>
            <a:pPr>
              <a:lnSpc>
                <a:spcPct val="90000"/>
              </a:lnSpc>
            </a:pPr>
            <a:r>
              <a:rPr lang="en-US" altLang="en-US" sz="2000" kern="0" dirty="0" smtClean="0"/>
              <a:t>Be provided information on your child’s level of achievement on assessments like Florida Standards Assessment (FSA) in reading/language arts, and mathematics, and/or (FCAT 2.0) for science. SAT-10 for grades K-2 and EOC Exams.</a:t>
            </a:r>
          </a:p>
          <a:p>
            <a:pPr>
              <a:lnSpc>
                <a:spcPct val="90000"/>
              </a:lnSpc>
            </a:pPr>
            <a:endParaRPr lang="en-US" altLang="en-US" sz="2000" kern="0" dirty="0" smtClean="0"/>
          </a:p>
          <a:p>
            <a:pPr>
              <a:lnSpc>
                <a:spcPct val="90000"/>
              </a:lnSpc>
            </a:pPr>
            <a:r>
              <a:rPr lang="en-US" altLang="en-US" sz="2000" kern="0" dirty="0" smtClean="0"/>
              <a:t>Request and receive information on the qualifications of your child’s teacher; and</a:t>
            </a:r>
          </a:p>
          <a:p>
            <a:pPr>
              <a:lnSpc>
                <a:spcPct val="90000"/>
              </a:lnSpc>
            </a:pPr>
            <a:endParaRPr lang="en-US" altLang="en-US" sz="2000" kern="0" dirty="0" smtClean="0"/>
          </a:p>
          <a:p>
            <a:pPr>
              <a:lnSpc>
                <a:spcPct val="90000"/>
              </a:lnSpc>
            </a:pPr>
            <a:r>
              <a:rPr lang="en-US" altLang="en-US" sz="2000" kern="0" dirty="0" smtClean="0"/>
              <a:t>Be informed if your child is taught by a non-highly qualified teacher for four or more consecutive weeks.</a:t>
            </a:r>
            <a:endParaRPr lang="en-US" alt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532340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152400"/>
            <a:ext cx="6870700" cy="16002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kern="0" smtClean="0"/>
              <a:t>School Accountability Report Card</a:t>
            </a:r>
            <a:endParaRPr lang="en-US" altLang="en-US" kern="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914400" y="1752600"/>
            <a:ext cx="7696200" cy="411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000" b="1" kern="0" dirty="0" smtClean="0"/>
              <a:t>School Public Accountability Report (SPAR) </a:t>
            </a:r>
            <a:r>
              <a:rPr lang="en-US" altLang="en-US" sz="2000" kern="0" dirty="0" smtClean="0"/>
              <a:t>provides parents and the community with important information about each public school </a:t>
            </a:r>
            <a:endParaRPr lang="en-US" altLang="en-US" sz="2000" b="1" kern="0" dirty="0" smtClean="0"/>
          </a:p>
          <a:p>
            <a:pPr lvl="1">
              <a:lnSpc>
                <a:spcPct val="80000"/>
              </a:lnSpc>
            </a:pPr>
            <a:r>
              <a:rPr lang="en-US" altLang="en-US" sz="1800" kern="0" dirty="0" smtClean="0"/>
              <a:t>Demographic data; </a:t>
            </a:r>
          </a:p>
          <a:p>
            <a:pPr lvl="1">
              <a:lnSpc>
                <a:spcPct val="80000"/>
              </a:lnSpc>
            </a:pPr>
            <a:r>
              <a:rPr lang="en-US" altLang="en-US" sz="1800" kern="0" dirty="0" smtClean="0"/>
              <a:t>School safety and climate for learning information;</a:t>
            </a:r>
          </a:p>
          <a:p>
            <a:pPr lvl="1">
              <a:lnSpc>
                <a:spcPct val="80000"/>
              </a:lnSpc>
            </a:pPr>
            <a:r>
              <a:rPr lang="en-US" altLang="en-US" sz="1800" kern="0" dirty="0" smtClean="0"/>
              <a:t>Academic data;</a:t>
            </a:r>
          </a:p>
          <a:p>
            <a:pPr lvl="1">
              <a:lnSpc>
                <a:spcPct val="80000"/>
              </a:lnSpc>
            </a:pPr>
            <a:r>
              <a:rPr lang="en-US" altLang="en-US" sz="1800" kern="0" dirty="0" smtClean="0"/>
              <a:t>Graduation rates; </a:t>
            </a:r>
          </a:p>
          <a:p>
            <a:pPr lvl="1">
              <a:lnSpc>
                <a:spcPct val="80000"/>
              </a:lnSpc>
            </a:pPr>
            <a:r>
              <a:rPr lang="en-US" altLang="en-US" sz="1800" kern="0" dirty="0" smtClean="0"/>
              <a:t>Class sizes;</a:t>
            </a:r>
          </a:p>
          <a:p>
            <a:pPr lvl="1">
              <a:lnSpc>
                <a:spcPct val="80000"/>
              </a:lnSpc>
            </a:pPr>
            <a:r>
              <a:rPr lang="en-US" altLang="en-US" sz="1800" kern="0" dirty="0" smtClean="0"/>
              <a:t>Teacher and staff  information; </a:t>
            </a:r>
          </a:p>
          <a:p>
            <a:pPr lvl="1">
              <a:lnSpc>
                <a:spcPct val="80000"/>
              </a:lnSpc>
            </a:pPr>
            <a:r>
              <a:rPr lang="en-US" altLang="en-US" sz="1800" kern="0" dirty="0" smtClean="0"/>
              <a:t>Curriculum and instruction descriptions;</a:t>
            </a:r>
          </a:p>
          <a:p>
            <a:pPr lvl="1">
              <a:lnSpc>
                <a:spcPct val="80000"/>
              </a:lnSpc>
            </a:pPr>
            <a:r>
              <a:rPr lang="en-US" altLang="en-US" sz="1800" kern="0" dirty="0" smtClean="0"/>
              <a:t>Postsecondary preparation information; and</a:t>
            </a:r>
          </a:p>
          <a:p>
            <a:pPr lvl="1">
              <a:lnSpc>
                <a:spcPct val="80000"/>
              </a:lnSpc>
            </a:pPr>
            <a:r>
              <a:rPr lang="en-US" altLang="en-US" sz="1800" kern="0" dirty="0" smtClean="0"/>
              <a:t>AMO information.</a:t>
            </a:r>
          </a:p>
          <a:p>
            <a:pPr>
              <a:lnSpc>
                <a:spcPct val="80000"/>
              </a:lnSpc>
            </a:pPr>
            <a:r>
              <a:rPr lang="en-US" altLang="en-US" sz="2000" b="1" kern="0" dirty="0" smtClean="0"/>
              <a:t>Available at the school office or online at </a:t>
            </a:r>
          </a:p>
          <a:p>
            <a:pPr lvl="1">
              <a:lnSpc>
                <a:spcPct val="80000"/>
              </a:lnSpc>
            </a:pPr>
            <a:r>
              <a:rPr lang="en-US" altLang="en-US" sz="1800" kern="0" dirty="0" smtClean="0">
                <a:hlinkClick r:id="rId2"/>
              </a:rPr>
              <a:t>http://doeweb-prd.doe.state.fl.us/eds/nclbspar/index.cfm</a:t>
            </a:r>
            <a:r>
              <a:rPr lang="en-US" altLang="en-US" sz="1800" kern="0" dirty="0" smtClean="0"/>
              <a:t> </a:t>
            </a:r>
            <a:endParaRPr lang="en-US" alt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1756071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858500"/>
              </p:ext>
            </p:extLst>
          </p:nvPr>
        </p:nvGraphicFramePr>
        <p:xfrm>
          <a:off x="990600" y="206945"/>
          <a:ext cx="6705600" cy="509385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17600"/>
                <a:gridCol w="1117600"/>
                <a:gridCol w="1117600"/>
                <a:gridCol w="1117600"/>
                <a:gridCol w="1117600"/>
                <a:gridCol w="1117600"/>
              </a:tblGrid>
              <a:tr h="360346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Fienberg-Fisher K-8 Center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90664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2014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Reading</a:t>
                      </a:r>
                    </a:p>
                    <a:p>
                      <a:pPr algn="ctr"/>
                      <a:r>
                        <a:rPr lang="en-US" sz="1000" b="1" dirty="0" smtClean="0"/>
                        <a:t>(3</a:t>
                      </a:r>
                      <a:r>
                        <a:rPr lang="en-US" sz="1000" b="1" baseline="30000" dirty="0" smtClean="0"/>
                        <a:t>rd</a:t>
                      </a:r>
                      <a:r>
                        <a:rPr lang="en-US" sz="1000" b="1" baseline="0" dirty="0" smtClean="0"/>
                        <a:t> – 8</a:t>
                      </a:r>
                      <a:r>
                        <a:rPr lang="en-US" sz="1000" b="1" baseline="30000" dirty="0" smtClean="0"/>
                        <a:t>th</a:t>
                      </a:r>
                      <a:r>
                        <a:rPr lang="en-US" sz="1000" b="1" baseline="0" dirty="0" smtClean="0"/>
                        <a:t>)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 smtClean="0"/>
                    </a:p>
                    <a:p>
                      <a:pPr algn="ctr"/>
                      <a:r>
                        <a:rPr lang="en-US" sz="1000" b="1" dirty="0" smtClean="0"/>
                        <a:t>Math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(3</a:t>
                      </a:r>
                      <a:r>
                        <a:rPr lang="en-US" sz="1000" b="1" baseline="30000" dirty="0" smtClean="0"/>
                        <a:t>rd</a:t>
                      </a:r>
                      <a:r>
                        <a:rPr lang="en-US" sz="1000" b="1" baseline="0" dirty="0" smtClean="0"/>
                        <a:t> – 8</a:t>
                      </a:r>
                      <a:r>
                        <a:rPr lang="en-US" sz="1000" b="1" baseline="30000" dirty="0" smtClean="0"/>
                        <a:t>th</a:t>
                      </a:r>
                      <a:r>
                        <a:rPr lang="en-US" sz="1000" b="1" baseline="0" dirty="0" smtClean="0"/>
                        <a:t>)</a:t>
                      </a:r>
                      <a:endParaRPr lang="en-US" sz="1000" b="1" dirty="0" smtClean="0"/>
                    </a:p>
                    <a:p>
                      <a:pPr algn="ctr"/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 smtClean="0"/>
                    </a:p>
                    <a:p>
                      <a:pPr algn="ctr"/>
                      <a:r>
                        <a:rPr lang="en-US" sz="1000" b="1" dirty="0" smtClean="0"/>
                        <a:t>Science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(3</a:t>
                      </a:r>
                      <a:r>
                        <a:rPr lang="en-US" sz="1000" b="1" baseline="30000" dirty="0" smtClean="0"/>
                        <a:t>rd</a:t>
                      </a:r>
                      <a:r>
                        <a:rPr lang="en-US" sz="1000" b="1" baseline="0" dirty="0" smtClean="0"/>
                        <a:t> – 8</a:t>
                      </a:r>
                      <a:r>
                        <a:rPr lang="en-US" sz="1000" b="1" baseline="30000" dirty="0" smtClean="0"/>
                        <a:t>th</a:t>
                      </a:r>
                      <a:r>
                        <a:rPr lang="en-US" sz="1000" b="1" baseline="0" dirty="0" smtClean="0"/>
                        <a:t>)</a:t>
                      </a:r>
                      <a:endParaRPr lang="en-US" sz="1000" b="1" dirty="0" smtClean="0"/>
                    </a:p>
                    <a:p>
                      <a:pPr algn="ctr"/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 smtClean="0"/>
                    </a:p>
                    <a:p>
                      <a:pPr algn="ctr"/>
                      <a:r>
                        <a:rPr lang="en-US" sz="1000" b="1" dirty="0" smtClean="0"/>
                        <a:t>Writing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(3</a:t>
                      </a:r>
                      <a:r>
                        <a:rPr lang="en-US" sz="1000" b="1" baseline="30000" dirty="0" smtClean="0"/>
                        <a:t>rd</a:t>
                      </a:r>
                      <a:r>
                        <a:rPr lang="en-US" sz="1000" b="1" baseline="0" dirty="0" smtClean="0"/>
                        <a:t> – 8</a:t>
                      </a:r>
                      <a:r>
                        <a:rPr lang="en-US" sz="1000" b="1" baseline="30000" dirty="0" smtClean="0"/>
                        <a:t>th</a:t>
                      </a:r>
                      <a:r>
                        <a:rPr lang="en-US" sz="1000" b="1" baseline="0" dirty="0" smtClean="0"/>
                        <a:t>)</a:t>
                      </a:r>
                      <a:endParaRPr lang="en-US" sz="1000" b="1" dirty="0" smtClean="0"/>
                    </a:p>
                    <a:p>
                      <a:pPr algn="ctr"/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 smtClean="0"/>
                    </a:p>
                    <a:p>
                      <a:pPr algn="ctr"/>
                      <a:r>
                        <a:rPr lang="en-US" sz="1000" b="1" dirty="0" smtClean="0"/>
                        <a:t>Grade Points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(3</a:t>
                      </a:r>
                      <a:r>
                        <a:rPr lang="en-US" sz="1000" b="1" baseline="30000" dirty="0" smtClean="0"/>
                        <a:t>rd</a:t>
                      </a:r>
                      <a:r>
                        <a:rPr lang="en-US" sz="1000" b="1" baseline="0" dirty="0" smtClean="0"/>
                        <a:t> – 8</a:t>
                      </a:r>
                      <a:r>
                        <a:rPr lang="en-US" sz="1000" b="1" baseline="30000" dirty="0" smtClean="0"/>
                        <a:t>th</a:t>
                      </a:r>
                      <a:r>
                        <a:rPr lang="en-US" sz="1000" b="1" baseline="0" dirty="0" smtClean="0"/>
                        <a:t>)</a:t>
                      </a:r>
                      <a:endParaRPr lang="en-US" sz="1000" b="1" dirty="0" smtClean="0"/>
                    </a:p>
                    <a:p>
                      <a:pPr algn="ctr"/>
                      <a:endParaRPr lang="en-US" sz="1000" b="1" dirty="0"/>
                    </a:p>
                  </a:txBody>
                  <a:tcPr anchor="ctr"/>
                </a:tc>
              </a:tr>
              <a:tr h="621725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%Meeting High Standards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203</a:t>
                      </a:r>
                      <a:endParaRPr lang="en-US" sz="1400" dirty="0"/>
                    </a:p>
                  </a:txBody>
                  <a:tcPr anchor="ctr"/>
                </a:tc>
              </a:tr>
              <a:tr h="97699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% of Students Making Learning Gains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75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148</a:t>
                      </a:r>
                      <a:endParaRPr lang="en-US" sz="1400" dirty="0"/>
                    </a:p>
                  </a:txBody>
                  <a:tcPr anchor="ctr"/>
                </a:tc>
              </a:tr>
              <a:tr h="1050164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Adequate Progress of</a:t>
                      </a:r>
                      <a:r>
                        <a:rPr lang="en-US" sz="1000" b="1" baseline="0" dirty="0" smtClean="0"/>
                        <a:t> Lowest 25% or Lowest 30 Students in the School?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79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152</a:t>
                      </a:r>
                      <a:endParaRPr lang="en-US" sz="1400" dirty="0"/>
                    </a:p>
                  </a:txBody>
                  <a:tcPr anchor="ctr"/>
                </a:tc>
              </a:tr>
              <a:tr h="621725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School Grade Points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574</a:t>
                      </a:r>
                      <a:endParaRPr lang="en-US" sz="1400" dirty="0"/>
                    </a:p>
                  </a:txBody>
                  <a:tcPr anchor="ctr"/>
                </a:tc>
              </a:tr>
              <a:tr h="390375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Percent</a:t>
                      </a:r>
                      <a:r>
                        <a:rPr lang="en-US" sz="1000" b="1" baseline="0" dirty="0" smtClean="0"/>
                        <a:t> Tested = 99%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</a:tr>
              <a:tr h="36020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School Grade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09800" y="5638800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* 71 pts  - Middle School Acceleration and Participation in EOCs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31787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304800"/>
            <a:ext cx="6870700" cy="914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kern="0" smtClean="0"/>
              <a:t>Educational Standards</a:t>
            </a:r>
            <a:endParaRPr lang="en-US" altLang="en-US" kern="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1295400"/>
            <a:ext cx="7696200" cy="4038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kern="0" dirty="0" smtClean="0"/>
              <a:t>Florida’s academic content standards establish high expectations for all students.</a:t>
            </a:r>
          </a:p>
          <a:p>
            <a:pPr>
              <a:lnSpc>
                <a:spcPct val="90000"/>
              </a:lnSpc>
            </a:pPr>
            <a:endParaRPr lang="en-US" altLang="en-US" sz="2000" kern="0" dirty="0" smtClean="0"/>
          </a:p>
          <a:p>
            <a:pPr>
              <a:lnSpc>
                <a:spcPct val="90000"/>
              </a:lnSpc>
            </a:pPr>
            <a:r>
              <a:rPr lang="en-US" altLang="en-US" sz="2000" kern="0" dirty="0" smtClean="0"/>
              <a:t>Florida State Standards identify what your child needs to know and be able to do in English/Language Arts and Mathematics. </a:t>
            </a:r>
          </a:p>
          <a:p>
            <a:pPr>
              <a:lnSpc>
                <a:spcPct val="90000"/>
              </a:lnSpc>
            </a:pPr>
            <a:endParaRPr lang="en-US" altLang="en-US" sz="2000" kern="0" dirty="0"/>
          </a:p>
          <a:p>
            <a:pPr>
              <a:lnSpc>
                <a:spcPct val="90000"/>
              </a:lnSpc>
            </a:pPr>
            <a:r>
              <a:rPr lang="en-US" altLang="en-US" sz="2000" kern="0" dirty="0" smtClean="0"/>
              <a:t>Next Generation Sunshine State Standards identify what your child needs to know and be able to do in Science and Social Sciences.</a:t>
            </a:r>
          </a:p>
          <a:p>
            <a:pPr>
              <a:lnSpc>
                <a:spcPct val="90000"/>
              </a:lnSpc>
            </a:pPr>
            <a:endParaRPr lang="en-US" altLang="en-US" sz="2000" kern="0" dirty="0" smtClean="0"/>
          </a:p>
          <a:p>
            <a:pPr>
              <a:lnSpc>
                <a:spcPct val="90000"/>
              </a:lnSpc>
            </a:pPr>
            <a:r>
              <a:rPr lang="en-US" altLang="en-US" sz="2000" kern="0" dirty="0" smtClean="0"/>
              <a:t>Information located at: </a:t>
            </a:r>
            <a:r>
              <a:rPr lang="en-US" altLang="en-US" sz="2000" kern="0" dirty="0" smtClean="0">
                <a:hlinkClick r:id="rId2"/>
              </a:rPr>
              <a:t>http://www.floridastandards.org/Standards/FLStandardSearch.aspx</a:t>
            </a:r>
            <a:endParaRPr lang="en-US" alt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2196837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1295400" y="381000"/>
            <a:ext cx="6324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" tIns="18288" rIns="18288" bIns="1828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4000" dirty="0">
                <a:latin typeface="Arial" charset="0"/>
              </a:rPr>
              <a:t>Guess what grade level?</a:t>
            </a:r>
          </a:p>
        </p:txBody>
      </p:sp>
      <p:sp>
        <p:nvSpPr>
          <p:cNvPr id="3" name="Rectangle 17"/>
          <p:cNvSpPr txBox="1">
            <a:spLocks noChangeArrowheads="1"/>
          </p:cNvSpPr>
          <p:nvPr/>
        </p:nvSpPr>
        <p:spPr>
          <a:xfrm>
            <a:off x="685800" y="1447800"/>
            <a:ext cx="7696200" cy="38862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500" kern="0" dirty="0" smtClean="0"/>
              <a:t>I know how to use quotation marks to show that someone is speaking.  </a:t>
            </a:r>
            <a:r>
              <a:rPr lang="en-US" altLang="en-US" sz="2500" i="1" kern="0" dirty="0" smtClean="0"/>
              <a:t>Example: Mary said, “Hello there.”	</a:t>
            </a:r>
          </a:p>
          <a:p>
            <a:endParaRPr lang="en-US" altLang="en-US" sz="2500" i="1" kern="0" dirty="0" smtClean="0"/>
          </a:p>
          <a:p>
            <a:r>
              <a:rPr lang="en-US" altLang="en-US" sz="2500" kern="0" dirty="0" smtClean="0"/>
              <a:t>I can count, read, and write whole numbers to 10,000</a:t>
            </a:r>
          </a:p>
          <a:p>
            <a:endParaRPr lang="en-US" altLang="en-US" sz="2500" kern="0" dirty="0" smtClean="0"/>
          </a:p>
          <a:p>
            <a:r>
              <a:rPr lang="en-US" altLang="en-US" sz="2500" kern="0" dirty="0" smtClean="0"/>
              <a:t>Teachers will discuss standards and speak about curricular expectations in the classroom. </a:t>
            </a:r>
          </a:p>
          <a:p>
            <a:pPr>
              <a:buFontTx/>
              <a:buNone/>
            </a:pPr>
            <a:endParaRPr lang="en-US" altLang="en-US" kern="0" dirty="0"/>
          </a:p>
          <a:p>
            <a:pPr>
              <a:buFontTx/>
              <a:buNone/>
            </a:pPr>
            <a:endParaRPr lang="en-US" altLang="en-US" kern="0" dirty="0" smtClean="0"/>
          </a:p>
          <a:p>
            <a:pPr>
              <a:buFontTx/>
              <a:buNone/>
            </a:pPr>
            <a:endParaRPr lang="en-US" altLang="en-US" i="1" kern="0" dirty="0"/>
          </a:p>
        </p:txBody>
      </p:sp>
    </p:spTree>
    <p:extLst>
      <p:ext uri="{BB962C8B-B14F-4D97-AF65-F5344CB8AC3E}">
        <p14:creationId xmlns:p14="http://schemas.microsoft.com/office/powerpoint/2010/main" val="2723279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62000" y="533400"/>
            <a:ext cx="6870700" cy="762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kern="0" smtClean="0"/>
              <a:t>School’s Curriculum</a:t>
            </a:r>
            <a:endParaRPr lang="en-US" altLang="en-US" kern="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3400" y="1447800"/>
            <a:ext cx="8153400" cy="4038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300" kern="0" dirty="0" smtClean="0"/>
              <a:t>Florida State Standards and Next Generation Sunshine State Standards form the framework of everything taught at school.</a:t>
            </a:r>
          </a:p>
          <a:p>
            <a:endParaRPr lang="en-US" altLang="en-US" sz="2300" kern="0" dirty="0" smtClean="0"/>
          </a:p>
          <a:p>
            <a:r>
              <a:rPr lang="en-US" altLang="en-US" sz="2300" kern="0" dirty="0" smtClean="0"/>
              <a:t>Curriculum</a:t>
            </a:r>
          </a:p>
          <a:p>
            <a:pPr lvl="1"/>
            <a:r>
              <a:rPr lang="en-US" altLang="en-US" sz="2300" kern="0" dirty="0" smtClean="0"/>
              <a:t>Reading/Language Arts (ELA)</a:t>
            </a:r>
          </a:p>
          <a:p>
            <a:pPr lvl="1"/>
            <a:r>
              <a:rPr lang="en-US" altLang="en-US" sz="2300" kern="0" dirty="0" smtClean="0"/>
              <a:t>Mathematics</a:t>
            </a:r>
          </a:p>
          <a:p>
            <a:pPr lvl="1"/>
            <a:r>
              <a:rPr lang="en-US" altLang="en-US" sz="2300" kern="0" dirty="0" smtClean="0"/>
              <a:t>Writing</a:t>
            </a:r>
          </a:p>
          <a:p>
            <a:pPr lvl="1"/>
            <a:r>
              <a:rPr lang="en-US" altLang="en-US" sz="2300" kern="0" dirty="0" smtClean="0"/>
              <a:t>Science</a:t>
            </a:r>
            <a:endParaRPr lang="en-US" altLang="en-US" sz="2300" kern="0" dirty="0"/>
          </a:p>
        </p:txBody>
      </p:sp>
      <p:pic>
        <p:nvPicPr>
          <p:cNvPr id="4" name="Picture 4" descr="MCj0412398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086225"/>
            <a:ext cx="3260725" cy="218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4253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5800" y="481445"/>
            <a:ext cx="6870700" cy="6858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4000" kern="0" dirty="0" smtClean="0"/>
              <a:t>Measuring Student Success</a:t>
            </a:r>
            <a:endParaRPr lang="en-US" altLang="en-US" sz="4000" kern="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711200" y="1371600"/>
            <a:ext cx="76962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1950" kern="0" dirty="0" smtClean="0"/>
              <a:t>Florida State Assessment (FSA) – Grades 3 – 11 ELA &amp; Math</a:t>
            </a:r>
          </a:p>
          <a:p>
            <a:endParaRPr lang="en-US" altLang="en-US" sz="1950" kern="0" dirty="0"/>
          </a:p>
          <a:p>
            <a:r>
              <a:rPr lang="en-US" altLang="en-US" sz="1950" kern="0" dirty="0" smtClean="0"/>
              <a:t>Florida Comprehensive Assessment Test (FCAT)—Grades 5 &amp; 8 Science</a:t>
            </a:r>
          </a:p>
          <a:p>
            <a:endParaRPr lang="en-US" altLang="en-US" sz="1950" kern="0" dirty="0" smtClean="0"/>
          </a:p>
          <a:p>
            <a:r>
              <a:rPr lang="en-US" altLang="en-US" sz="1950" kern="0" dirty="0" smtClean="0"/>
              <a:t>Stanford Achievement Test, 10</a:t>
            </a:r>
            <a:r>
              <a:rPr lang="en-US" altLang="en-US" sz="1950" kern="0" baseline="30000" dirty="0" smtClean="0"/>
              <a:t>th</a:t>
            </a:r>
            <a:r>
              <a:rPr lang="en-US" altLang="en-US" sz="1950" kern="0" dirty="0" smtClean="0"/>
              <a:t> Edition (SAT10)—Grades K-2</a:t>
            </a:r>
          </a:p>
          <a:p>
            <a:endParaRPr lang="en-US" altLang="en-US" sz="1950" kern="0" dirty="0" smtClean="0"/>
          </a:p>
          <a:p>
            <a:r>
              <a:rPr lang="en-US" altLang="en-US" sz="1950" kern="0" dirty="0" smtClean="0"/>
              <a:t>Florida Assessment for Instruction in Reading (FAIR)</a:t>
            </a:r>
          </a:p>
          <a:p>
            <a:endParaRPr lang="en-US" altLang="en-US" sz="1950" kern="0" dirty="0" smtClean="0"/>
          </a:p>
          <a:p>
            <a:r>
              <a:rPr lang="en-US" altLang="en-US" sz="1950" kern="0" dirty="0" smtClean="0"/>
              <a:t>Interims, Quarterly, CELLA, End of Course (EOC) - Algebra I and Civics, Hard to Assess Subjects (HAS) – Art, Music, PE</a:t>
            </a:r>
            <a:endParaRPr lang="en-US" altLang="en-US" sz="1950" kern="0" dirty="0"/>
          </a:p>
        </p:txBody>
      </p:sp>
    </p:spTree>
    <p:extLst>
      <p:ext uri="{BB962C8B-B14F-4D97-AF65-F5344CB8AC3E}">
        <p14:creationId xmlns:p14="http://schemas.microsoft.com/office/powerpoint/2010/main" val="3165836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62000" y="381000"/>
            <a:ext cx="6870700" cy="6858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4000" b="1" kern="0" dirty="0" smtClean="0"/>
              <a:t>Testing Schedule</a:t>
            </a:r>
            <a:endParaRPr lang="en-US" altLang="en-US" sz="4000" b="1" kern="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870967"/>
              </p:ext>
            </p:extLst>
          </p:nvPr>
        </p:nvGraphicFramePr>
        <p:xfrm>
          <a:off x="685800" y="1371600"/>
          <a:ext cx="7315200" cy="4038599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</a:tblGrid>
              <a:tr h="90104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March 2 - 13</a:t>
                      </a:r>
                    </a:p>
                  </a:txBody>
                  <a:tcPr marL="16042" marR="16042" marT="16042" marB="160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Florida Standards Assessments </a:t>
                      </a:r>
                      <a:br>
                        <a:rPr lang="en-US" sz="800" dirty="0">
                          <a:effectLst/>
                        </a:rPr>
                      </a:br>
                      <a:r>
                        <a:rPr lang="en-US" sz="800" dirty="0">
                          <a:effectLst/>
                        </a:rPr>
                        <a:t>   English Language Arts - Writing Component</a:t>
                      </a:r>
                    </a:p>
                  </a:txBody>
                  <a:tcPr marL="16042" marR="16042" marT="16042" marB="160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u="none" strike="noStrike" dirty="0">
                          <a:effectLst/>
                          <a:hlinkClick r:id="rId2"/>
                        </a:rPr>
                        <a:t>FSA</a:t>
                      </a:r>
                      <a:endParaRPr lang="en-US" sz="800" b="1" dirty="0">
                        <a:effectLst/>
                      </a:endParaRPr>
                    </a:p>
                  </a:txBody>
                  <a:tcPr marL="16042" marR="16042" marT="16042" marB="160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Grade 4; and Grades 5-11 CBT*</a:t>
                      </a:r>
                    </a:p>
                  </a:txBody>
                  <a:tcPr marL="16042" marR="16042" marT="16042" marB="160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Federal and State</a:t>
                      </a:r>
                    </a:p>
                  </a:txBody>
                  <a:tcPr marL="16042" marR="16042" marT="16042" marB="16042"/>
                </a:tc>
              </a:tr>
              <a:tr h="55155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March 2 - </a:t>
                      </a:r>
                      <a:br>
                        <a:rPr lang="en-US" sz="800" dirty="0">
                          <a:effectLst/>
                        </a:rPr>
                      </a:br>
                      <a:r>
                        <a:rPr lang="en-US" sz="800" dirty="0">
                          <a:effectLst/>
                        </a:rPr>
                        <a:t>April 7</a:t>
                      </a:r>
                    </a:p>
                  </a:txBody>
                  <a:tcPr marL="16042" marR="16042" marT="16042" marB="160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Florida Alternate Assessment</a:t>
                      </a:r>
                    </a:p>
                  </a:txBody>
                  <a:tcPr marL="16042" marR="16042" marT="16042" marB="160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u="none" strike="noStrike">
                          <a:effectLst/>
                          <a:hlinkClick r:id="rId3"/>
                        </a:rPr>
                        <a:t>FAA</a:t>
                      </a:r>
                      <a:endParaRPr lang="en-US" sz="800">
                        <a:effectLst/>
                      </a:endParaRPr>
                    </a:p>
                  </a:txBody>
                  <a:tcPr marL="16042" marR="16042" marT="16042" marB="160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Grades 3-11***</a:t>
                      </a:r>
                    </a:p>
                  </a:txBody>
                  <a:tcPr marL="16042" marR="16042" marT="16042" marB="160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State</a:t>
                      </a:r>
                    </a:p>
                  </a:txBody>
                  <a:tcPr marL="16042" marR="16042" marT="16042" marB="16042"/>
                </a:tc>
              </a:tr>
              <a:tr h="869600"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March 16 - April 2</a:t>
                      </a:r>
                    </a:p>
                  </a:txBody>
                  <a:tcPr marL="16042" marR="16042" marT="16042" marB="160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Florida Comprehensive Assessment Test</a:t>
                      </a:r>
                      <a:br>
                        <a:rPr lang="en-US" sz="800">
                          <a:effectLst/>
                        </a:rPr>
                      </a:br>
                      <a:r>
                        <a:rPr lang="en-US" sz="800">
                          <a:effectLst/>
                        </a:rPr>
                        <a:t>    Reading and Mathematics Retakes CBT*</a:t>
                      </a:r>
                    </a:p>
                  </a:txBody>
                  <a:tcPr marL="16042" marR="16042" marT="16042" marB="160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u="none" strike="noStrike" dirty="0">
                          <a:effectLst/>
                          <a:hlinkClick r:id="rId4"/>
                        </a:rPr>
                        <a:t>FCAT/FCAT 2.0 </a:t>
                      </a:r>
                      <a:br>
                        <a:rPr lang="en-US" sz="800" u="none" strike="noStrike" dirty="0">
                          <a:effectLst/>
                          <a:hlinkClick r:id="rId4"/>
                        </a:rPr>
                      </a:br>
                      <a:r>
                        <a:rPr lang="en-US" sz="800" u="none" strike="noStrike" dirty="0">
                          <a:effectLst/>
                          <a:hlinkClick r:id="rId4"/>
                        </a:rPr>
                        <a:t>RETAKE</a:t>
                      </a:r>
                      <a:endParaRPr lang="en-US" sz="800" dirty="0">
                        <a:effectLst/>
                      </a:endParaRPr>
                    </a:p>
                  </a:txBody>
                  <a:tcPr marL="16042" marR="16042" marT="16042" marB="160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Grades 10+, 11, 12 </a:t>
                      </a:r>
                      <a:br>
                        <a:rPr lang="en-US" sz="800" dirty="0">
                          <a:effectLst/>
                        </a:rPr>
                      </a:br>
                      <a:r>
                        <a:rPr lang="en-US" sz="800" dirty="0">
                          <a:effectLst/>
                        </a:rPr>
                        <a:t>eligible students</a:t>
                      </a:r>
                    </a:p>
                  </a:txBody>
                  <a:tcPr marL="16042" marR="16042" marT="16042" marB="160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State</a:t>
                      </a:r>
                    </a:p>
                  </a:txBody>
                  <a:tcPr marL="16042" marR="16042" marT="16042" marB="16042"/>
                </a:tc>
              </a:tr>
              <a:tr h="8725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Florida Next Generation Sunshine State Standards End-of-Course Assessments</a:t>
                      </a:r>
                      <a:br>
                        <a:rPr lang="en-US" sz="800" dirty="0">
                          <a:effectLst/>
                        </a:rPr>
                      </a:br>
                      <a:r>
                        <a:rPr lang="en-US" sz="800" dirty="0">
                          <a:effectLst/>
                        </a:rPr>
                        <a:t>   Algebra 1 Retake CBT*</a:t>
                      </a:r>
                    </a:p>
                  </a:txBody>
                  <a:tcPr marL="16042" marR="16042" marT="16042" marB="160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u="none" strike="noStrike" dirty="0">
                          <a:effectLst/>
                          <a:hlinkClick r:id="rId5"/>
                        </a:rPr>
                        <a:t>NGSSS EOC RETAKE</a:t>
                      </a:r>
                      <a:endParaRPr lang="en-US" sz="800" b="1" dirty="0">
                        <a:effectLst/>
                      </a:endParaRPr>
                    </a:p>
                  </a:txBody>
                  <a:tcPr marL="16042" marR="16042" marT="16042" marB="160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Grades 7-12,eligible students</a:t>
                      </a:r>
                    </a:p>
                  </a:txBody>
                  <a:tcPr marL="16042" marR="16042" marT="16042" marB="160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Federal and State</a:t>
                      </a:r>
                    </a:p>
                  </a:txBody>
                  <a:tcPr marL="16042" marR="16042" marT="16042" marB="16042"/>
                </a:tc>
              </a:tr>
              <a:tr h="843822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March 16 - April 10</a:t>
                      </a:r>
                    </a:p>
                  </a:txBody>
                  <a:tcPr marL="16042" marR="16042" marT="16042" marB="160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Florida Standards Assessments</a:t>
                      </a:r>
                      <a:br>
                        <a:rPr lang="en-US" sz="800">
                          <a:effectLst/>
                        </a:rPr>
                      </a:br>
                      <a:r>
                        <a:rPr lang="en-US" sz="800">
                          <a:effectLst/>
                        </a:rPr>
                        <a:t>   English Language Arts and Mathematics</a:t>
                      </a:r>
                    </a:p>
                  </a:txBody>
                  <a:tcPr marL="16042" marR="16042" marT="16042" marB="160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u="none" strike="noStrike" dirty="0">
                          <a:effectLst/>
                          <a:hlinkClick r:id="rId2"/>
                        </a:rPr>
                        <a:t>FSA</a:t>
                      </a:r>
                      <a:endParaRPr lang="en-US" sz="800" b="1" dirty="0">
                        <a:effectLst/>
                      </a:endParaRPr>
                    </a:p>
                  </a:txBody>
                  <a:tcPr marL="16042" marR="16042" marT="16042" marB="160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Grades 3 and 4</a:t>
                      </a:r>
                    </a:p>
                  </a:txBody>
                  <a:tcPr marL="16042" marR="16042" marT="16042" marB="160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Federal and State</a:t>
                      </a:r>
                    </a:p>
                  </a:txBody>
                  <a:tcPr marL="16042" marR="16042" marT="16042" marB="1604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9522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914540"/>
              </p:ext>
            </p:extLst>
          </p:nvPr>
        </p:nvGraphicFramePr>
        <p:xfrm>
          <a:off x="762000" y="1371600"/>
          <a:ext cx="7162800" cy="390525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432560"/>
                <a:gridCol w="1432560"/>
                <a:gridCol w="1432560"/>
                <a:gridCol w="1432560"/>
                <a:gridCol w="143256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April 13 - 17</a:t>
                      </a:r>
                      <a:endParaRPr lang="en-US" sz="800" dirty="0">
                        <a:effectLst/>
                      </a:endParaRPr>
                    </a:p>
                  </a:txBody>
                  <a:tcPr marL="13876" marR="13876" marT="13876" marB="138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Stanford Achievement Test, Tenth Edition </a:t>
                      </a:r>
                      <a:br>
                        <a:rPr lang="en-US" sz="800" dirty="0">
                          <a:effectLst/>
                        </a:rPr>
                      </a:br>
                      <a:r>
                        <a:rPr lang="en-US" sz="800" dirty="0">
                          <a:effectLst/>
                        </a:rPr>
                        <a:t>    Reading and Mathematics</a:t>
                      </a:r>
                    </a:p>
                  </a:txBody>
                  <a:tcPr marL="13876" marR="13876" marT="13876" marB="138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u="none" strike="noStrike" dirty="0">
                          <a:effectLst/>
                          <a:hlinkClick r:id="rId2"/>
                        </a:rPr>
                        <a:t>SAT-10</a:t>
                      </a:r>
                      <a:endParaRPr lang="en-US" sz="800" dirty="0">
                        <a:effectLst/>
                      </a:endParaRPr>
                    </a:p>
                  </a:txBody>
                  <a:tcPr marL="13876" marR="13876" marT="13876" marB="138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Grades K-2</a:t>
                      </a:r>
                    </a:p>
                  </a:txBody>
                  <a:tcPr marL="13876" marR="13876" marT="13876" marB="138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District</a:t>
                      </a:r>
                    </a:p>
                  </a:txBody>
                  <a:tcPr marL="13876" marR="13876" marT="13876" marB="13876"/>
                </a:tc>
              </a:tr>
              <a:tr h="457200">
                <a:tc rowSpan="3"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April 13 - May 8</a:t>
                      </a:r>
                    </a:p>
                  </a:txBody>
                  <a:tcPr marL="13876" marR="13876" marT="13876" marB="138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Florida Comprehensive Assessment Test 2.0 </a:t>
                      </a:r>
                      <a:br>
                        <a:rPr lang="en-US" sz="800" dirty="0">
                          <a:effectLst/>
                        </a:rPr>
                      </a:br>
                      <a:r>
                        <a:rPr lang="en-US" sz="800" dirty="0">
                          <a:effectLst/>
                        </a:rPr>
                        <a:t>    Science</a:t>
                      </a:r>
                    </a:p>
                  </a:txBody>
                  <a:tcPr marL="13876" marR="13876" marT="13876" marB="138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u="none" strike="noStrike" dirty="0">
                          <a:effectLst/>
                          <a:hlinkClick r:id="rId3"/>
                        </a:rPr>
                        <a:t>FCAT 2.0</a:t>
                      </a:r>
                      <a:endParaRPr lang="en-US" sz="800" dirty="0">
                        <a:effectLst/>
                      </a:endParaRPr>
                    </a:p>
                  </a:txBody>
                  <a:tcPr marL="13876" marR="13876" marT="13876" marB="138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Grades 5 and 8</a:t>
                      </a:r>
                    </a:p>
                  </a:txBody>
                  <a:tcPr marL="13876" marR="13876" marT="13876" marB="13876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Federal and State</a:t>
                      </a:r>
                    </a:p>
                  </a:txBody>
                  <a:tcPr marL="13876" marR="13876" marT="13876" marB="13876"/>
                </a:tc>
              </a:tr>
              <a:tr h="609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Florida Standards Assessments</a:t>
                      </a:r>
                      <a:br>
                        <a:rPr lang="en-US" sz="800">
                          <a:effectLst/>
                        </a:rPr>
                      </a:br>
                      <a:r>
                        <a:rPr lang="en-US" sz="800">
                          <a:effectLst/>
                        </a:rPr>
                        <a:t>   English Language Arts CBT*</a:t>
                      </a:r>
                    </a:p>
                  </a:txBody>
                  <a:tcPr marL="13876" marR="13876" marT="13876" marB="13876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u="none" strike="noStrike">
                          <a:effectLst/>
                          <a:hlinkClick r:id="rId4"/>
                        </a:rPr>
                        <a:t>FSA</a:t>
                      </a:r>
                      <a:endParaRPr lang="en-US" sz="800" b="1">
                        <a:effectLst/>
                      </a:endParaRPr>
                    </a:p>
                  </a:txBody>
                  <a:tcPr marL="13876" marR="13876" marT="13876" marB="138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Grades 5-11</a:t>
                      </a:r>
                    </a:p>
                  </a:txBody>
                  <a:tcPr marL="13876" marR="13876" marT="13876" marB="13876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   Mathematics CBT*</a:t>
                      </a:r>
                      <a:endParaRPr lang="en-US" sz="800" i="1">
                        <a:effectLst/>
                      </a:endParaRPr>
                    </a:p>
                  </a:txBody>
                  <a:tcPr marL="13876" marR="13876" marT="13876" marB="13876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Grades 5-8</a:t>
                      </a:r>
                    </a:p>
                  </a:txBody>
                  <a:tcPr marL="13876" marR="13876" marT="13876" marB="13876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3952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April 13 - May 29</a:t>
                      </a:r>
                    </a:p>
                  </a:txBody>
                  <a:tcPr marL="13876" marR="13876" marT="13876" marB="138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Florida Assessments for Instruction in Reading Assessment Period 3 (AP3) </a:t>
                      </a:r>
                      <a:br>
                        <a:rPr lang="en-US" sz="800">
                          <a:effectLst/>
                        </a:rPr>
                      </a:br>
                      <a:r>
                        <a:rPr lang="en-US" sz="800">
                          <a:effectLst/>
                        </a:rPr>
                        <a:t>   </a:t>
                      </a:r>
                    </a:p>
                  </a:txBody>
                  <a:tcPr marL="13876" marR="13876" marT="13876" marB="138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u="none" strike="noStrike" dirty="0">
                          <a:effectLst/>
                          <a:hlinkClick r:id="rId5"/>
                        </a:rPr>
                        <a:t>FAIR-FS</a:t>
                      </a:r>
                      <a:endParaRPr lang="en-US" sz="800" dirty="0">
                        <a:effectLst/>
                      </a:endParaRPr>
                    </a:p>
                  </a:txBody>
                  <a:tcPr marL="13876" marR="13876" marT="13876" marB="138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Grades K-3, all students; Grades 4-10, Levels 1 &amp; 2; Grades 11-12, Retake**</a:t>
                      </a:r>
                    </a:p>
                  </a:txBody>
                  <a:tcPr marL="13876" marR="13876" marT="13876" marB="138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State</a:t>
                      </a:r>
                    </a:p>
                  </a:txBody>
                  <a:tcPr marL="13876" marR="13876" marT="13876" marB="13876"/>
                </a:tc>
              </a:tr>
              <a:tr h="742950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April 20 - May 15</a:t>
                      </a:r>
                    </a:p>
                  </a:txBody>
                  <a:tcPr marL="13876" marR="13876" marT="13876" marB="138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Forida Standards Assessments: End-of-Course Assessments </a:t>
                      </a:r>
                      <a:br>
                        <a:rPr lang="en-US" sz="800">
                          <a:effectLst/>
                        </a:rPr>
                      </a:br>
                      <a:r>
                        <a:rPr lang="en-US" sz="800">
                          <a:effectLst/>
                        </a:rPr>
                        <a:t>   Algebra 1, Geometry, and Algebra 2 CBT*</a:t>
                      </a:r>
                    </a:p>
                  </a:txBody>
                  <a:tcPr marL="13876" marR="13876" marT="13876" marB="138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u="none" strike="noStrike">
                          <a:effectLst/>
                          <a:hlinkClick r:id="rId6"/>
                        </a:rPr>
                        <a:t>FSA EOC</a:t>
                      </a:r>
                      <a:endParaRPr lang="en-US" sz="800">
                        <a:effectLst/>
                      </a:endParaRPr>
                    </a:p>
                  </a:txBody>
                  <a:tcPr marL="13876" marR="13876" marT="13876" marB="138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Grades 6-12,</a:t>
                      </a:r>
                      <a:br>
                        <a:rPr lang="en-US" sz="800" dirty="0">
                          <a:effectLst/>
                        </a:rPr>
                      </a:br>
                      <a:r>
                        <a:rPr lang="en-US" sz="800" dirty="0">
                          <a:effectLst/>
                        </a:rPr>
                        <a:t>eligible students</a:t>
                      </a:r>
                    </a:p>
                  </a:txBody>
                  <a:tcPr marL="13876" marR="13876" marT="13876" marB="138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Federal and State</a:t>
                      </a:r>
                    </a:p>
                  </a:txBody>
                  <a:tcPr marL="13876" marR="13876" marT="13876" marB="13876"/>
                </a:tc>
              </a:tr>
              <a:tr h="729548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April 20 - May 22</a:t>
                      </a:r>
                    </a:p>
                    <a:p>
                      <a:pPr algn="ctr"/>
                      <a:r>
                        <a:rPr lang="en-US" sz="800">
                          <a:effectLst/>
                        </a:rPr>
                        <a:t>   </a:t>
                      </a:r>
                    </a:p>
                  </a:txBody>
                  <a:tcPr marL="13876" marR="13876" marT="13876" marB="138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Florida Next Generation Sunshine State Standards End-of-Course Assessments</a:t>
                      </a:r>
                      <a:br>
                        <a:rPr lang="en-US" sz="800">
                          <a:effectLst/>
                        </a:rPr>
                      </a:br>
                      <a:r>
                        <a:rPr lang="en-US" sz="800">
                          <a:effectLst/>
                        </a:rPr>
                        <a:t>   Biology 1, Civics, and US History</a:t>
                      </a:r>
                      <a:endParaRPr lang="en-US" sz="800" i="1">
                        <a:effectLst/>
                        <a:latin typeface="Arial"/>
                      </a:endParaRPr>
                    </a:p>
                  </a:txBody>
                  <a:tcPr marL="13876" marR="13876" marT="13876" marB="138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u="none" strike="noStrike">
                          <a:effectLst/>
                          <a:hlinkClick r:id="rId6"/>
                        </a:rPr>
                        <a:t>NGSSS EOC</a:t>
                      </a:r>
                      <a:endParaRPr lang="en-US" sz="800">
                        <a:effectLst/>
                      </a:endParaRPr>
                    </a:p>
                    <a:p>
                      <a:pPr algn="ctr"/>
                      <a:r>
                        <a:rPr lang="en-US" sz="800">
                          <a:effectLst/>
                        </a:rPr>
                        <a:t> </a:t>
                      </a:r>
                    </a:p>
                  </a:txBody>
                  <a:tcPr marL="13876" marR="13876" marT="13876" marB="138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Grades 6-12,</a:t>
                      </a:r>
                      <a:br>
                        <a:rPr lang="en-US" sz="800">
                          <a:effectLst/>
                        </a:rPr>
                      </a:br>
                      <a:r>
                        <a:rPr lang="en-US" sz="800">
                          <a:effectLst/>
                        </a:rPr>
                        <a:t>eligible students</a:t>
                      </a:r>
                    </a:p>
                    <a:p>
                      <a:pPr algn="ctr"/>
                      <a:r>
                        <a:rPr lang="en-US" sz="800">
                          <a:effectLst/>
                        </a:rPr>
                        <a:t/>
                      </a:r>
                      <a:br>
                        <a:rPr lang="en-US" sz="800">
                          <a:effectLst/>
                        </a:rPr>
                      </a:br>
                      <a:endParaRPr lang="en-US" sz="800">
                        <a:effectLst/>
                      </a:endParaRPr>
                    </a:p>
                    <a:p>
                      <a:pPr algn="ctr"/>
                      <a:r>
                        <a:rPr lang="en-US" sz="800">
                          <a:effectLst/>
                        </a:rPr>
                        <a:t> </a:t>
                      </a:r>
                    </a:p>
                  </a:txBody>
                  <a:tcPr marL="13876" marR="13876" marT="13876" marB="138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Federal and State</a:t>
                      </a:r>
                    </a:p>
                  </a:txBody>
                  <a:tcPr marL="13876" marR="13876" marT="13876" marB="13876"/>
                </a:tc>
              </a:tr>
            </a:tbl>
          </a:graphicData>
        </a:graphic>
      </p:graphicFrame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85800" y="304800"/>
            <a:ext cx="6870700" cy="6858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4000" b="1" kern="0" dirty="0" smtClean="0"/>
              <a:t>Testing Schedule</a:t>
            </a:r>
            <a:endParaRPr lang="en-US" altLang="en-US" sz="4000" b="1" kern="0" dirty="0"/>
          </a:p>
        </p:txBody>
      </p:sp>
    </p:spTree>
    <p:extLst>
      <p:ext uri="{BB962C8B-B14F-4D97-AF65-F5344CB8AC3E}">
        <p14:creationId xmlns:p14="http://schemas.microsoft.com/office/powerpoint/2010/main" val="3326461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 bwMode="auto">
          <a:xfrm>
            <a:off x="1066800" y="304800"/>
            <a:ext cx="68707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3600" b="1" kern="0" dirty="0" smtClean="0"/>
              <a:t>Title I Programs Provide Supplemental Support</a:t>
            </a:r>
            <a:endParaRPr lang="en-US" altLang="en-US" sz="3600" b="1" kern="0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 bwMode="auto">
          <a:xfrm>
            <a:off x="1036983" y="1924878"/>
            <a:ext cx="7315200" cy="34290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0" kern="0" dirty="0" smtClean="0"/>
              <a:t>Smaller classes;</a:t>
            </a:r>
          </a:p>
          <a:p>
            <a:pPr>
              <a:lnSpc>
                <a:spcPct val="90000"/>
              </a:lnSpc>
            </a:pPr>
            <a:r>
              <a:rPr lang="en-US" altLang="en-US" sz="2400" kern="0" dirty="0" smtClean="0"/>
              <a:t>Additional teachers and paraprofessionals;</a:t>
            </a:r>
          </a:p>
          <a:p>
            <a:pPr>
              <a:lnSpc>
                <a:spcPct val="90000"/>
              </a:lnSpc>
            </a:pPr>
            <a:r>
              <a:rPr lang="en-US" altLang="en-US" sz="2400" kern="0" dirty="0" smtClean="0"/>
              <a:t>Additional training for school staff;</a:t>
            </a:r>
          </a:p>
          <a:p>
            <a:pPr>
              <a:lnSpc>
                <a:spcPct val="90000"/>
              </a:lnSpc>
            </a:pPr>
            <a:r>
              <a:rPr lang="en-US" altLang="en-US" sz="2400" kern="0" dirty="0" smtClean="0"/>
              <a:t>Extra time for instruction (Before and/or after school programs);</a:t>
            </a:r>
          </a:p>
          <a:p>
            <a:pPr>
              <a:lnSpc>
                <a:spcPct val="90000"/>
              </a:lnSpc>
            </a:pPr>
            <a:r>
              <a:rPr lang="en-US" altLang="en-US" sz="2400" kern="0" dirty="0" smtClean="0"/>
              <a:t>Parental Involvement Activities; and/or</a:t>
            </a:r>
          </a:p>
          <a:p>
            <a:pPr>
              <a:lnSpc>
                <a:spcPct val="90000"/>
              </a:lnSpc>
            </a:pPr>
            <a:r>
              <a:rPr lang="en-US" altLang="en-US" sz="2400" kern="0" dirty="0" smtClean="0"/>
              <a:t>A variety of supplemental teaching methods and materials.</a:t>
            </a:r>
            <a:endParaRPr lang="en-US" alt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2243781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685800" y="457200"/>
            <a:ext cx="7620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3600" kern="0" smtClean="0"/>
              <a:t>What is “No Child Left Behind”?</a:t>
            </a:r>
            <a:endParaRPr lang="en-US" altLang="en-US" sz="3600" kern="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685800" y="1828800"/>
            <a:ext cx="7696200" cy="3657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en-US" sz="2800" kern="0" dirty="0" smtClean="0"/>
              <a:t>Education act signed into law in 2002 that aims to:</a:t>
            </a:r>
          </a:p>
          <a:p>
            <a:pPr marL="609600" indent="-609600">
              <a:lnSpc>
                <a:spcPct val="80000"/>
              </a:lnSpc>
            </a:pPr>
            <a:r>
              <a:rPr lang="en-US" altLang="en-US" sz="2800" kern="0" dirty="0" smtClean="0"/>
              <a:t>Ensure that every student has a high-quality education;</a:t>
            </a:r>
          </a:p>
          <a:p>
            <a:pPr marL="609600" indent="-609600">
              <a:lnSpc>
                <a:spcPct val="80000"/>
              </a:lnSpc>
            </a:pPr>
            <a:r>
              <a:rPr lang="en-US" altLang="en-US" sz="2800" kern="0" dirty="0" smtClean="0"/>
              <a:t>Challenge and motivate students;</a:t>
            </a:r>
          </a:p>
          <a:p>
            <a:pPr marL="609600" indent="-609600">
              <a:lnSpc>
                <a:spcPct val="80000"/>
              </a:lnSpc>
            </a:pPr>
            <a:r>
              <a:rPr lang="en-US" altLang="en-US" sz="2800" kern="0" dirty="0" smtClean="0"/>
              <a:t>Provide highly qualified teachers, who use proven teaching methods; and</a:t>
            </a:r>
          </a:p>
          <a:p>
            <a:pPr marL="609600" indent="-609600">
              <a:lnSpc>
                <a:spcPct val="80000"/>
              </a:lnSpc>
            </a:pPr>
            <a:r>
              <a:rPr lang="en-US" altLang="en-US" sz="2800" kern="0" dirty="0" smtClean="0"/>
              <a:t>Ensure a safe, drug free learning environment.</a:t>
            </a:r>
            <a:endParaRPr lang="en-US" alt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1944827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593508" y="228600"/>
            <a:ext cx="68707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4000" b="1" kern="0" dirty="0" smtClean="0"/>
              <a:t>Title I funds</a:t>
            </a:r>
            <a:endParaRPr lang="en-US" altLang="en-US" sz="4000" b="1" kern="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685800" y="1371600"/>
            <a:ext cx="76962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800" kern="0" dirty="0" smtClean="0"/>
              <a:t>Fienberg-Fisher K-8 Center was allocated $158,184.00 for this school year. We use these funds to pay for services and programs for our students:</a:t>
            </a:r>
          </a:p>
          <a:p>
            <a:pPr lvl="1"/>
            <a:endParaRPr lang="en-US" altLang="en-US" sz="2000" kern="0" dirty="0" smtClean="0"/>
          </a:p>
          <a:p>
            <a:pPr lvl="1"/>
            <a:r>
              <a:rPr lang="en-US" altLang="en-US" sz="2000" kern="0" dirty="0" smtClean="0"/>
              <a:t>One Teacher </a:t>
            </a:r>
          </a:p>
          <a:p>
            <a:pPr lvl="1"/>
            <a:r>
              <a:rPr lang="en-US" altLang="en-US" sz="2000" kern="0" dirty="0" smtClean="0"/>
              <a:t>One Community Involvement Specialist (CIS)</a:t>
            </a:r>
          </a:p>
          <a:p>
            <a:pPr lvl="1"/>
            <a:r>
              <a:rPr lang="en-US" altLang="en-US" sz="2000" kern="0" dirty="0"/>
              <a:t>Hourly Funds – </a:t>
            </a:r>
            <a:r>
              <a:rPr lang="en-US" altLang="en-US" sz="2000" kern="0" dirty="0" smtClean="0"/>
              <a:t>To fund Interventionist and After School Tutors</a:t>
            </a:r>
            <a:endParaRPr lang="en-US" altLang="en-US" sz="2000" kern="0" dirty="0"/>
          </a:p>
          <a:p>
            <a:pPr lvl="1"/>
            <a:endParaRPr lang="en-US" altLang="en-US" sz="2000" kern="0" dirty="0" smtClean="0"/>
          </a:p>
          <a:p>
            <a:pPr lvl="1"/>
            <a:endParaRPr lang="en-US" altLang="en-US" kern="0" dirty="0" smtClean="0"/>
          </a:p>
          <a:p>
            <a:endParaRPr lang="en-US" altLang="en-US" kern="0" dirty="0" smtClean="0"/>
          </a:p>
          <a:p>
            <a:pPr>
              <a:buFontTx/>
              <a:buNone/>
            </a:pPr>
            <a:r>
              <a:rPr lang="en-US" altLang="en-US" kern="0" dirty="0" smtClean="0">
                <a:solidFill>
                  <a:srgbClr val="FF0000"/>
                </a:solidFill>
              </a:rPr>
              <a:t>	</a:t>
            </a:r>
            <a:endParaRPr lang="en-US" altLang="en-US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362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685800" y="152400"/>
            <a:ext cx="68707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4000" b="1" kern="0" dirty="0" smtClean="0"/>
              <a:t>Who decides how funds are used?</a:t>
            </a:r>
            <a:endParaRPr lang="en-US" altLang="en-US" sz="4000" b="1" kern="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762000" y="2057400"/>
            <a:ext cx="7315200" cy="2868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200" kern="0" dirty="0" smtClean="0"/>
              <a:t>Every school has a Educational Excellence School Advisory Council (EESAC) composed of:</a:t>
            </a:r>
          </a:p>
          <a:p>
            <a:pPr lvl="1"/>
            <a:r>
              <a:rPr lang="en-US" altLang="en-US" sz="2000" kern="0" dirty="0" smtClean="0"/>
              <a:t>Parents, Teachers, Community Members, other staff that works at the school, Principal and Students (at Middle and High School)</a:t>
            </a:r>
          </a:p>
          <a:p>
            <a:pPr lvl="1"/>
            <a:endParaRPr lang="en-US" altLang="en-US" sz="2000" kern="0" dirty="0" smtClean="0"/>
          </a:p>
          <a:p>
            <a:r>
              <a:rPr lang="en-US" altLang="en-US" sz="2200" kern="0" dirty="0" smtClean="0"/>
              <a:t>The School Advisory Council determines how to use Title I funds.</a:t>
            </a:r>
            <a:endParaRPr lang="en-US" altLang="en-US" sz="2200" kern="0" dirty="0"/>
          </a:p>
        </p:txBody>
      </p:sp>
    </p:spTree>
    <p:extLst>
      <p:ext uri="{BB962C8B-B14F-4D97-AF65-F5344CB8AC3E}">
        <p14:creationId xmlns:p14="http://schemas.microsoft.com/office/powerpoint/2010/main" val="180751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356755"/>
            <a:ext cx="6870700" cy="8382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4000" b="1" kern="0" dirty="0" smtClean="0"/>
              <a:t>Working together! </a:t>
            </a:r>
            <a:endParaRPr lang="en-US" altLang="en-US" sz="4000" b="1" kern="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1371600"/>
            <a:ext cx="7696200" cy="3657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800" kern="0" dirty="0" smtClean="0"/>
              <a:t>Title I law requires that all Title I schools and families work together.  </a:t>
            </a:r>
          </a:p>
          <a:p>
            <a:endParaRPr lang="en-US" altLang="en-US" sz="2800" kern="0" dirty="0" smtClean="0"/>
          </a:p>
          <a:p>
            <a:r>
              <a:rPr lang="en-US" altLang="en-US" sz="2800" kern="0" dirty="0" smtClean="0"/>
              <a:t>How we work together is listed in our:</a:t>
            </a:r>
          </a:p>
          <a:p>
            <a:pPr lvl="1"/>
            <a:r>
              <a:rPr lang="en-US" altLang="en-US" sz="2400" kern="0" dirty="0" smtClean="0"/>
              <a:t>School Level Parental Involvement Policy; </a:t>
            </a:r>
          </a:p>
          <a:p>
            <a:pPr lvl="1"/>
            <a:r>
              <a:rPr lang="en-US" altLang="en-US" sz="2400" kern="0" dirty="0" smtClean="0"/>
              <a:t>Parent-School Compact; and</a:t>
            </a:r>
          </a:p>
          <a:p>
            <a:pPr lvl="1"/>
            <a:r>
              <a:rPr lang="en-US" altLang="en-US" sz="2400" kern="0" dirty="0" smtClean="0"/>
              <a:t>Schoolwide Improvement Plan Title I Plan</a:t>
            </a:r>
            <a:endParaRPr lang="en-US" alt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406819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228600"/>
            <a:ext cx="6870700" cy="8382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kern="0" smtClean="0"/>
              <a:t>Parent-School Compact</a:t>
            </a:r>
            <a:endParaRPr lang="en-US" altLang="en-US" kern="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444844"/>
            <a:ext cx="3581400" cy="396535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r>
              <a:rPr lang="en-US" altLang="en-US" sz="1600" kern="0" dirty="0" smtClean="0"/>
              <a:t>School will:</a:t>
            </a:r>
          </a:p>
          <a:p>
            <a:r>
              <a:rPr lang="en-US" altLang="en-US" sz="1600" kern="0" dirty="0" smtClean="0"/>
              <a:t>Annual orientation meetings</a:t>
            </a:r>
          </a:p>
          <a:p>
            <a:r>
              <a:rPr lang="en-US" altLang="en-US" sz="1600" kern="0" dirty="0" smtClean="0"/>
              <a:t>Involve parents in planning, reviewing and improving the PIP</a:t>
            </a:r>
          </a:p>
          <a:p>
            <a:r>
              <a:rPr lang="en-US" altLang="en-US" sz="1600" kern="0" dirty="0" smtClean="0"/>
              <a:t>High Quality Curriculum and instruction</a:t>
            </a:r>
          </a:p>
          <a:p>
            <a:r>
              <a:rPr lang="en-US" altLang="en-US" sz="1600" kern="0" dirty="0" smtClean="0"/>
              <a:t>Host parent-teacher conferences</a:t>
            </a:r>
          </a:p>
          <a:p>
            <a:r>
              <a:rPr lang="en-US" altLang="en-US" sz="1600" kern="0" dirty="0" smtClean="0"/>
              <a:t>Provide parents with reports on student progress</a:t>
            </a:r>
          </a:p>
          <a:p>
            <a:r>
              <a:rPr lang="en-US" altLang="en-US" sz="1600" kern="0" dirty="0" smtClean="0"/>
              <a:t>Provide reasonable access to staff</a:t>
            </a:r>
          </a:p>
          <a:p>
            <a:r>
              <a:rPr lang="en-US" altLang="en-US" sz="1600" kern="0" dirty="0" smtClean="0"/>
              <a:t>Provide opportunities for parents to volunteer</a:t>
            </a:r>
          </a:p>
          <a:p>
            <a:pPr marL="0" indent="0">
              <a:buNone/>
            </a:pPr>
            <a:endParaRPr lang="en-US" altLang="en-US" sz="2000" kern="0" dirty="0" smtClean="0">
              <a:solidFill>
                <a:srgbClr val="FF0000"/>
              </a:solidFill>
            </a:endParaRPr>
          </a:p>
          <a:p>
            <a:endParaRPr lang="en-US" altLang="en-US" sz="2000" kern="0" dirty="0" smtClean="0">
              <a:solidFill>
                <a:srgbClr val="FF0000"/>
              </a:solidFill>
            </a:endParaRPr>
          </a:p>
          <a:p>
            <a:endParaRPr lang="en-US" altLang="en-US" kern="0" dirty="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endParaRPr lang="en-US" altLang="en-US" kern="0" dirty="0" smtClean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419600" y="1447800"/>
            <a:ext cx="3581400" cy="448656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r>
              <a:rPr lang="en-US" altLang="en-US" sz="1600" kern="0" dirty="0" smtClean="0"/>
              <a:t>Parents will:</a:t>
            </a:r>
          </a:p>
          <a:p>
            <a:r>
              <a:rPr lang="en-US" altLang="en-US" sz="1600" kern="0" dirty="0" smtClean="0"/>
              <a:t>Monitor attendance, school learning</a:t>
            </a:r>
          </a:p>
          <a:p>
            <a:r>
              <a:rPr lang="en-US" altLang="en-US" sz="1600" kern="0" dirty="0" smtClean="0"/>
              <a:t>Become involved in planning, reviewing and improving the PIP</a:t>
            </a:r>
          </a:p>
          <a:p>
            <a:r>
              <a:rPr lang="en-US" altLang="en-US" sz="1600" kern="0" dirty="0" smtClean="0"/>
              <a:t>Volunteer</a:t>
            </a:r>
          </a:p>
          <a:p>
            <a:r>
              <a:rPr lang="en-US" altLang="en-US" sz="1600" kern="0" dirty="0" smtClean="0"/>
              <a:t>Communicate with my child’s teacher</a:t>
            </a:r>
          </a:p>
          <a:p>
            <a:r>
              <a:rPr lang="en-US" altLang="en-US" sz="1600" kern="0" dirty="0" smtClean="0"/>
              <a:t>Participate in meetings to my child</a:t>
            </a:r>
          </a:p>
          <a:p>
            <a:r>
              <a:rPr lang="en-US" altLang="en-US" sz="1600" kern="0" dirty="0" smtClean="0"/>
              <a:t>Stay informed about my child’s education</a:t>
            </a:r>
          </a:p>
          <a:p>
            <a:r>
              <a:rPr lang="en-US" altLang="en-US" sz="1600" kern="0" dirty="0" smtClean="0"/>
              <a:t>Serve on policy advisory groups</a:t>
            </a:r>
          </a:p>
          <a:p>
            <a:pPr>
              <a:buFontTx/>
              <a:buNone/>
            </a:pPr>
            <a:endParaRPr lang="en-US" altLang="en-US" kern="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16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09600" y="1447800"/>
            <a:ext cx="7696200" cy="4419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609600" indent="-609600">
              <a:lnSpc>
                <a:spcPct val="90000"/>
              </a:lnSpc>
              <a:buClr>
                <a:schemeClr val="tx1"/>
              </a:buClr>
            </a:pPr>
            <a:r>
              <a:rPr lang="en-US" altLang="en-US" sz="2200" kern="0" dirty="0" smtClean="0"/>
              <a:t>Involve parents in a meaningful way in the development, implementation, and review of the parental involvement program. </a:t>
            </a:r>
          </a:p>
          <a:p>
            <a:pPr lvl="1">
              <a:lnSpc>
                <a:spcPct val="90000"/>
              </a:lnSpc>
            </a:pPr>
            <a:r>
              <a:rPr lang="en-US" altLang="en-US" sz="2200" kern="0" dirty="0" smtClean="0"/>
              <a:t>Parental Involvement:</a:t>
            </a:r>
          </a:p>
          <a:p>
            <a:pPr lvl="2">
              <a:lnSpc>
                <a:spcPct val="90000"/>
              </a:lnSpc>
            </a:pPr>
            <a:r>
              <a:rPr lang="en-US" altLang="en-US" sz="1900" kern="0" dirty="0" smtClean="0"/>
              <a:t>EESAC</a:t>
            </a:r>
          </a:p>
          <a:p>
            <a:pPr lvl="2">
              <a:lnSpc>
                <a:spcPct val="90000"/>
              </a:lnSpc>
            </a:pPr>
            <a:r>
              <a:rPr lang="en-US" altLang="en-US" sz="1900" kern="0" dirty="0" smtClean="0"/>
              <a:t>IB Meetings</a:t>
            </a:r>
          </a:p>
          <a:p>
            <a:pPr lvl="2">
              <a:lnSpc>
                <a:spcPct val="90000"/>
              </a:lnSpc>
            </a:pPr>
            <a:r>
              <a:rPr lang="en-US" altLang="en-US" sz="1900" kern="0" dirty="0" smtClean="0"/>
              <a:t>PTA</a:t>
            </a:r>
          </a:p>
          <a:p>
            <a:pPr lvl="1">
              <a:lnSpc>
                <a:spcPct val="90000"/>
              </a:lnSpc>
            </a:pPr>
            <a:r>
              <a:rPr lang="en-US" altLang="en-US" sz="2200" kern="0" dirty="0" smtClean="0"/>
              <a:t>Meeting Times</a:t>
            </a:r>
          </a:p>
          <a:p>
            <a:pPr lvl="2">
              <a:lnSpc>
                <a:spcPct val="90000"/>
              </a:lnSpc>
            </a:pPr>
            <a:r>
              <a:rPr lang="en-US" altLang="en-US" sz="1800" kern="0" dirty="0" smtClean="0"/>
              <a:t>EESAC – 1</a:t>
            </a:r>
            <a:r>
              <a:rPr lang="en-US" altLang="en-US" sz="1800" kern="0" baseline="30000" dirty="0" smtClean="0"/>
              <a:t>st</a:t>
            </a:r>
            <a:r>
              <a:rPr lang="en-US" altLang="en-US" sz="1800" kern="0" dirty="0" smtClean="0"/>
              <a:t> Wed. of the Month</a:t>
            </a:r>
          </a:p>
          <a:p>
            <a:pPr lvl="2">
              <a:lnSpc>
                <a:spcPct val="90000"/>
              </a:lnSpc>
            </a:pPr>
            <a:r>
              <a:rPr lang="en-US" altLang="en-US" sz="1800" kern="0" dirty="0" smtClean="0"/>
              <a:t>IB Meetings monthly or bi-monthly</a:t>
            </a:r>
          </a:p>
          <a:p>
            <a:pPr lvl="2">
              <a:lnSpc>
                <a:spcPct val="90000"/>
              </a:lnSpc>
            </a:pPr>
            <a:r>
              <a:rPr lang="en-US" altLang="en-US" sz="1800" kern="0" dirty="0" smtClean="0"/>
              <a:t>PTA - monthly</a:t>
            </a:r>
          </a:p>
          <a:p>
            <a:pPr lvl="1">
              <a:lnSpc>
                <a:spcPct val="90000"/>
              </a:lnSpc>
            </a:pPr>
            <a:r>
              <a:rPr lang="en-US" altLang="en-US" sz="2200" kern="0" dirty="0" smtClean="0"/>
              <a:t>Maria Cruz, EESAC Chair</a:t>
            </a:r>
            <a:endParaRPr lang="en-US" altLang="en-US" sz="2200" kern="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19200" y="152400"/>
            <a:ext cx="6172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 dirty="0"/>
              <a:t>Parent Involvement </a:t>
            </a:r>
            <a:endParaRPr lang="en-US" altLang="en-US" b="1" dirty="0" smtClean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 dirty="0" smtClean="0"/>
              <a:t>Policy </a:t>
            </a:r>
            <a:r>
              <a:rPr lang="en-US" altLang="en-US" b="1" dirty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212063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09600" y="1524000"/>
            <a:ext cx="7696200" cy="3657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800" kern="0" dirty="0" smtClean="0"/>
              <a:t>Convene an annual meeting to inform parents of Title I students of Title I requirements and their rights to be involved in the Title I program. </a:t>
            </a:r>
          </a:p>
          <a:p>
            <a:endParaRPr lang="en-US" altLang="en-US" sz="2800" kern="0" dirty="0" smtClean="0"/>
          </a:p>
          <a:p>
            <a:pPr>
              <a:buClr>
                <a:schemeClr val="tx1"/>
              </a:buClr>
            </a:pPr>
            <a:r>
              <a:rPr lang="en-US" altLang="en-US" sz="2800" kern="0" dirty="0" smtClean="0"/>
              <a:t>Offer meetings at flexible times to maximize participation</a:t>
            </a:r>
            <a:endParaRPr lang="en-US" altLang="en-US" sz="2800" kern="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19200" y="152400"/>
            <a:ext cx="6172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 dirty="0"/>
              <a:t>Parent Involvement </a:t>
            </a:r>
            <a:endParaRPr lang="en-US" altLang="en-US" b="1" dirty="0" smtClean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 dirty="0" smtClean="0"/>
              <a:t>Policy </a:t>
            </a:r>
            <a:r>
              <a:rPr lang="en-US" altLang="en-US" b="1" dirty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329796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219200" y="152400"/>
            <a:ext cx="6172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 dirty="0"/>
              <a:t>Parent Involvement </a:t>
            </a:r>
            <a:endParaRPr lang="en-US" altLang="en-US" b="1" dirty="0" smtClean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 dirty="0" smtClean="0"/>
              <a:t>Policy </a:t>
            </a:r>
            <a:r>
              <a:rPr lang="en-US" altLang="en-US" b="1" dirty="0"/>
              <a:t>Requirements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1524000"/>
            <a:ext cx="7239000" cy="39624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609600" indent="-609600">
              <a:buClr>
                <a:schemeClr val="tx1"/>
              </a:buClr>
            </a:pPr>
            <a:r>
              <a:rPr lang="en-US" altLang="en-US" sz="2700" kern="0" dirty="0" smtClean="0"/>
              <a:t>Provides parents of Title I students with timely information about Title I programs.</a:t>
            </a:r>
          </a:p>
          <a:p>
            <a:pPr lvl="1">
              <a:buClr>
                <a:schemeClr val="tx1"/>
              </a:buClr>
            </a:pPr>
            <a:r>
              <a:rPr lang="en-US" altLang="en-US" sz="2000" kern="0" dirty="0" smtClean="0"/>
              <a:t>Connect-Ed, Calendars, Flyers, IB Letters</a:t>
            </a:r>
          </a:p>
          <a:p>
            <a:pPr marL="457200" lvl="1" indent="0">
              <a:buClr>
                <a:schemeClr val="tx1"/>
              </a:buClr>
              <a:buNone/>
            </a:pPr>
            <a:endParaRPr lang="en-US" altLang="en-US" sz="2500" kern="0" dirty="0" smtClean="0"/>
          </a:p>
          <a:p>
            <a:pPr marL="609600" indent="-609600">
              <a:buClr>
                <a:schemeClr val="tx1"/>
              </a:buClr>
            </a:pPr>
            <a:r>
              <a:rPr lang="en-US" altLang="en-US" sz="2700" kern="0" dirty="0" smtClean="0"/>
              <a:t>What works for you?</a:t>
            </a:r>
          </a:p>
          <a:p>
            <a:pPr marL="609600" indent="-609600"/>
            <a:endParaRPr lang="en-US" altLang="en-US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00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23900" y="1219200"/>
            <a:ext cx="7353300" cy="43434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609600" indent="-609600"/>
            <a:r>
              <a:rPr lang="en-US" altLang="en-US" sz="2500" kern="0" dirty="0" smtClean="0"/>
              <a:t>Assists parents in understanding academic content standards, assessments, and how to monitor and improve the achievement of their children.</a:t>
            </a:r>
          </a:p>
          <a:p>
            <a:pPr lvl="2"/>
            <a:r>
              <a:rPr lang="en-US" altLang="en-US" sz="2100" kern="0" dirty="0" smtClean="0"/>
              <a:t>Open House</a:t>
            </a:r>
          </a:p>
          <a:p>
            <a:pPr lvl="2"/>
            <a:r>
              <a:rPr lang="en-US" altLang="en-US" sz="2100" kern="0" dirty="0" smtClean="0"/>
              <a:t>IB Meetings</a:t>
            </a:r>
          </a:p>
          <a:p>
            <a:pPr lvl="2"/>
            <a:r>
              <a:rPr lang="en-US" altLang="en-US" sz="2100" kern="0" dirty="0" smtClean="0"/>
              <a:t>FSA Night</a:t>
            </a:r>
          </a:p>
          <a:p>
            <a:pPr lvl="2"/>
            <a:r>
              <a:rPr lang="en-US" altLang="en-US" sz="2100" kern="0" dirty="0" smtClean="0"/>
              <a:t>SAT-10 Night</a:t>
            </a:r>
          </a:p>
          <a:p>
            <a:pPr lvl="2"/>
            <a:r>
              <a:rPr lang="en-US" altLang="en-US" sz="2100" kern="0" dirty="0" smtClean="0"/>
              <a:t>Head Start Parent Committee Meetings</a:t>
            </a:r>
          </a:p>
          <a:p>
            <a:pPr lvl="2"/>
            <a:r>
              <a:rPr lang="en-US" altLang="en-US" sz="2100" kern="0" dirty="0" smtClean="0"/>
              <a:t>EESAC</a:t>
            </a:r>
          </a:p>
          <a:p>
            <a:pPr marL="914400" lvl="2" indent="0">
              <a:buNone/>
            </a:pPr>
            <a:endParaRPr lang="en-US" altLang="en-US" sz="2100" kern="0" dirty="0" smtClean="0"/>
          </a:p>
          <a:p>
            <a:pPr marL="609600" indent="-609600">
              <a:buFontTx/>
              <a:buNone/>
            </a:pPr>
            <a:endParaRPr lang="en-US" altLang="en-US" kern="0" dirty="0">
              <a:solidFill>
                <a:srgbClr val="FF000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19200" y="152400"/>
            <a:ext cx="6172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 dirty="0"/>
              <a:t>Parent Involvement </a:t>
            </a:r>
            <a:endParaRPr lang="en-US" altLang="en-US" b="1" dirty="0" smtClean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 dirty="0" smtClean="0"/>
              <a:t>Policy </a:t>
            </a:r>
            <a:r>
              <a:rPr lang="en-US" altLang="en-US" b="1" dirty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3164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" y="304800"/>
            <a:ext cx="8305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 dirty="0"/>
              <a:t>Parent Involvement </a:t>
            </a:r>
            <a:endParaRPr lang="en-US" altLang="en-US" b="1" dirty="0" smtClean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 dirty="0" smtClean="0"/>
              <a:t>Policy </a:t>
            </a:r>
            <a:r>
              <a:rPr lang="en-US" altLang="en-US" b="1" dirty="0"/>
              <a:t>Requirements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05691" y="1371600"/>
            <a:ext cx="7848600" cy="38862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500" kern="0" dirty="0" smtClean="0"/>
              <a:t>Provides materials and training to help Title I parents work with their children to improve their children's achievement</a:t>
            </a:r>
          </a:p>
          <a:p>
            <a:pPr lvl="1"/>
            <a:r>
              <a:rPr lang="en-US" altLang="en-US" sz="1800" kern="0" dirty="0" smtClean="0"/>
              <a:t>Parent Academy</a:t>
            </a:r>
          </a:p>
          <a:p>
            <a:pPr lvl="1"/>
            <a:r>
              <a:rPr lang="en-US" altLang="en-US" sz="1800" kern="0" dirty="0" smtClean="0"/>
              <a:t>CIS</a:t>
            </a:r>
          </a:p>
          <a:p>
            <a:pPr lvl="1"/>
            <a:r>
              <a:rPr lang="en-US" altLang="en-US" sz="1800" kern="0" dirty="0" smtClean="0"/>
              <a:t>IB Meetings</a:t>
            </a:r>
          </a:p>
          <a:p>
            <a:pPr lvl="1"/>
            <a:r>
              <a:rPr lang="en-US" altLang="en-US" sz="1800" kern="0" dirty="0" smtClean="0"/>
              <a:t>Open House</a:t>
            </a:r>
          </a:p>
          <a:p>
            <a:pPr lvl="1"/>
            <a:r>
              <a:rPr lang="en-US" altLang="en-US" sz="1800" kern="0" dirty="0" smtClean="0"/>
              <a:t>SAT-10 Night</a:t>
            </a:r>
          </a:p>
          <a:p>
            <a:pPr lvl="1"/>
            <a:r>
              <a:rPr lang="en-US" altLang="en-US" sz="1800" kern="0" dirty="0" smtClean="0"/>
              <a:t>FSA Night</a:t>
            </a:r>
          </a:p>
          <a:p>
            <a:pPr lvl="1"/>
            <a:r>
              <a:rPr lang="en-US" altLang="en-US" sz="1800" kern="0" dirty="0" smtClean="0"/>
              <a:t>Head Start Committee Meetings</a:t>
            </a:r>
            <a:endParaRPr lang="en-US" alt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136031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81000"/>
            <a:ext cx="4612472" cy="5972175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32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685800" y="381000"/>
            <a:ext cx="6870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kern="0" smtClean="0"/>
              <a:t>What is Title I?</a:t>
            </a:r>
            <a:endParaRPr lang="en-US" altLang="en-US" kern="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685800" y="1600200"/>
            <a:ext cx="7467600" cy="381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000" kern="0" dirty="0" smtClean="0"/>
              <a:t>Title I is the largest federal assistance program for our nation’s schools.</a:t>
            </a:r>
          </a:p>
          <a:p>
            <a:pPr>
              <a:lnSpc>
                <a:spcPct val="80000"/>
              </a:lnSpc>
            </a:pPr>
            <a:endParaRPr lang="en-US" altLang="en-US" sz="2000" kern="0" dirty="0" smtClean="0"/>
          </a:p>
          <a:p>
            <a:pPr>
              <a:lnSpc>
                <a:spcPct val="80000"/>
              </a:lnSpc>
            </a:pPr>
            <a:r>
              <a:rPr lang="en-US" altLang="en-US" sz="2000" kern="0" dirty="0" smtClean="0"/>
              <a:t>The goal of Title I is a higher quality of education for </a:t>
            </a:r>
            <a:r>
              <a:rPr lang="en-US" altLang="en-US" sz="2000" u="sng" kern="0" dirty="0" smtClean="0"/>
              <a:t>every</a:t>
            </a:r>
            <a:r>
              <a:rPr lang="en-US" altLang="en-US" sz="2000" kern="0" dirty="0" smtClean="0"/>
              <a:t> child.</a:t>
            </a:r>
          </a:p>
          <a:p>
            <a:pPr>
              <a:lnSpc>
                <a:spcPct val="80000"/>
              </a:lnSpc>
            </a:pPr>
            <a:endParaRPr lang="en-US" altLang="en-US" sz="2000" kern="0" dirty="0" smtClean="0"/>
          </a:p>
          <a:p>
            <a:pPr>
              <a:lnSpc>
                <a:spcPct val="80000"/>
              </a:lnSpc>
            </a:pPr>
            <a:r>
              <a:rPr lang="en-US" altLang="en-US" sz="2000" kern="0" dirty="0" smtClean="0"/>
              <a:t>The program serves millions of children in elementary and secondary schools each year.</a:t>
            </a:r>
          </a:p>
          <a:p>
            <a:pPr>
              <a:lnSpc>
                <a:spcPct val="80000"/>
              </a:lnSpc>
            </a:pPr>
            <a:r>
              <a:rPr lang="en-US" altLang="en-US" sz="2000" kern="0" dirty="0" smtClean="0"/>
              <a:t> </a:t>
            </a:r>
          </a:p>
          <a:p>
            <a:pPr>
              <a:lnSpc>
                <a:spcPct val="80000"/>
              </a:lnSpc>
            </a:pPr>
            <a:r>
              <a:rPr lang="en-US" altLang="en-US" sz="2000" kern="0" dirty="0" smtClean="0"/>
              <a:t>Fienberg-Fisher K-8 Center is a Title I school</a:t>
            </a:r>
          </a:p>
          <a:p>
            <a:pPr>
              <a:lnSpc>
                <a:spcPct val="80000"/>
              </a:lnSpc>
            </a:pPr>
            <a:endParaRPr lang="en-US" altLang="en-US" sz="2000" kern="0" dirty="0" smtClean="0"/>
          </a:p>
          <a:p>
            <a:pPr>
              <a:lnSpc>
                <a:spcPct val="80000"/>
              </a:lnSpc>
            </a:pPr>
            <a:r>
              <a:rPr lang="en-US" altLang="en-US" sz="2000" kern="0" dirty="0" smtClean="0"/>
              <a:t>What every parent should know about Title I! (brochure)</a:t>
            </a:r>
            <a:endParaRPr lang="en-US" alt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25486121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62000"/>
            <a:ext cx="6981825" cy="4662256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7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57200"/>
            <a:ext cx="5115231" cy="5876925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8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81000"/>
            <a:ext cx="4533086" cy="58293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9872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81000" y="152400"/>
            <a:ext cx="73914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3000" b="1" kern="0" dirty="0" smtClean="0"/>
              <a:t>Your involvement is Key to your child’s success!</a:t>
            </a:r>
            <a:endParaRPr lang="en-US" altLang="en-US" sz="3000" b="1" kern="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7924800" cy="3886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kern="0" dirty="0" smtClean="0"/>
              <a:t>You are your child’s first teacher.</a:t>
            </a:r>
          </a:p>
          <a:p>
            <a:endParaRPr lang="en-US" altLang="en-US" sz="2400" kern="0" dirty="0" smtClean="0"/>
          </a:p>
          <a:p>
            <a:r>
              <a:rPr lang="en-US" altLang="en-US" sz="2400" kern="0" dirty="0" smtClean="0"/>
              <a:t>You have the ability to influence your child’s education more than any teacher or school.</a:t>
            </a:r>
          </a:p>
          <a:p>
            <a:endParaRPr lang="en-US" altLang="en-US" sz="2400" kern="0" dirty="0" smtClean="0"/>
          </a:p>
          <a:p>
            <a:r>
              <a:rPr lang="en-US" altLang="en-US" sz="2400" kern="0" dirty="0" smtClean="0"/>
              <a:t>You know your child best:</a:t>
            </a:r>
          </a:p>
          <a:p>
            <a:pPr lvl="1"/>
            <a:r>
              <a:rPr lang="en-US" altLang="en-US" sz="2000" kern="0" dirty="0" smtClean="0"/>
              <a:t>Share information about your child’s interests and abilities with teachers; and</a:t>
            </a:r>
          </a:p>
          <a:p>
            <a:pPr lvl="1"/>
            <a:r>
              <a:rPr lang="en-US" altLang="en-US" sz="2000" kern="0" dirty="0" smtClean="0"/>
              <a:t>Ask to see progress reports on your child and the school.</a:t>
            </a:r>
            <a:endParaRPr lang="en-US" alt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342665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 bwMode="auto">
          <a:xfrm>
            <a:off x="685800" y="381000"/>
            <a:ext cx="7162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3600" b="1" kern="0" dirty="0" smtClean="0"/>
              <a:t>Support Your Child’s Education</a:t>
            </a:r>
            <a:endParaRPr lang="en-US" altLang="en-US" sz="3600" b="1" kern="0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 bwMode="auto">
          <a:xfrm>
            <a:off x="685800" y="1600200"/>
            <a:ext cx="3765550" cy="3886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0" kern="0" dirty="0" smtClean="0"/>
              <a:t>Share a love of learning;</a:t>
            </a:r>
          </a:p>
          <a:p>
            <a:pPr>
              <a:lnSpc>
                <a:spcPct val="90000"/>
              </a:lnSpc>
            </a:pPr>
            <a:r>
              <a:rPr lang="en-US" altLang="en-US" sz="2400" kern="0" dirty="0" smtClean="0"/>
              <a:t>Read to your child;</a:t>
            </a:r>
          </a:p>
          <a:p>
            <a:pPr>
              <a:lnSpc>
                <a:spcPct val="90000"/>
              </a:lnSpc>
            </a:pPr>
            <a:r>
              <a:rPr lang="en-US" altLang="en-US" sz="2400" kern="0" dirty="0" smtClean="0"/>
              <a:t>Ask your child to read to you;</a:t>
            </a:r>
          </a:p>
          <a:p>
            <a:pPr>
              <a:lnSpc>
                <a:spcPct val="90000"/>
              </a:lnSpc>
            </a:pPr>
            <a:r>
              <a:rPr lang="en-US" altLang="en-US" sz="2400" kern="0" dirty="0" smtClean="0"/>
              <a:t>Limit TV time;</a:t>
            </a:r>
          </a:p>
          <a:p>
            <a:pPr>
              <a:lnSpc>
                <a:spcPct val="90000"/>
              </a:lnSpc>
            </a:pPr>
            <a:r>
              <a:rPr lang="en-US" altLang="en-US" sz="2400" kern="0" dirty="0" smtClean="0"/>
              <a:t>Take advantage of the public library and the school media center;</a:t>
            </a:r>
            <a:endParaRPr lang="en-US" altLang="en-US" sz="2400" kern="0" dirty="0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4616450" y="1600200"/>
            <a:ext cx="3765550" cy="3886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0" kern="0" dirty="0" smtClean="0"/>
              <a:t>Show interest in your child’s school day;</a:t>
            </a:r>
          </a:p>
          <a:p>
            <a:pPr>
              <a:lnSpc>
                <a:spcPct val="90000"/>
              </a:lnSpc>
            </a:pPr>
            <a:r>
              <a:rPr lang="en-US" altLang="en-US" sz="2400" kern="0" dirty="0" smtClean="0"/>
              <a:t>Ask questions;</a:t>
            </a:r>
          </a:p>
          <a:p>
            <a:pPr>
              <a:lnSpc>
                <a:spcPct val="90000"/>
              </a:lnSpc>
            </a:pPr>
            <a:r>
              <a:rPr lang="en-US" altLang="en-US" sz="2400" kern="0" dirty="0" smtClean="0"/>
              <a:t>Ask to see homework;</a:t>
            </a:r>
          </a:p>
          <a:p>
            <a:pPr>
              <a:lnSpc>
                <a:spcPct val="90000"/>
              </a:lnSpc>
            </a:pPr>
            <a:r>
              <a:rPr lang="en-US" altLang="en-US" sz="2400" kern="0" dirty="0" smtClean="0"/>
              <a:t>Praise their efforts; and</a:t>
            </a:r>
          </a:p>
          <a:p>
            <a:pPr>
              <a:lnSpc>
                <a:spcPct val="90000"/>
              </a:lnSpc>
            </a:pPr>
            <a:r>
              <a:rPr lang="en-US" altLang="en-US" sz="2400" kern="0" dirty="0" smtClean="0"/>
              <a:t>Encourage good study habits. </a:t>
            </a:r>
            <a:endParaRPr lang="en-US" alt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391521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 bwMode="auto">
          <a:xfrm>
            <a:off x="762000" y="152400"/>
            <a:ext cx="68707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3600" b="1" kern="0" dirty="0" smtClean="0"/>
              <a:t>Get to Know Your School &amp; Communicate With Teachers</a:t>
            </a:r>
            <a:endParaRPr lang="en-US" altLang="en-US" sz="3600" b="1" kern="0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 bwMode="auto">
          <a:xfrm>
            <a:off x="685800" y="1828800"/>
            <a:ext cx="3765550" cy="3657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400" kern="0" dirty="0" smtClean="0"/>
              <a:t>Attend school events</a:t>
            </a:r>
          </a:p>
          <a:p>
            <a:pPr>
              <a:lnSpc>
                <a:spcPct val="80000"/>
              </a:lnSpc>
            </a:pPr>
            <a:r>
              <a:rPr lang="en-US" altLang="en-US" sz="2400" kern="0" dirty="0" smtClean="0"/>
              <a:t>Visit the classroom</a:t>
            </a:r>
          </a:p>
          <a:p>
            <a:pPr>
              <a:lnSpc>
                <a:spcPct val="80000"/>
              </a:lnSpc>
            </a:pPr>
            <a:r>
              <a:rPr lang="en-US" altLang="en-US" sz="2400" kern="0" dirty="0" smtClean="0"/>
              <a:t>Volunteer at the school</a:t>
            </a:r>
          </a:p>
          <a:p>
            <a:pPr>
              <a:lnSpc>
                <a:spcPct val="80000"/>
              </a:lnSpc>
            </a:pPr>
            <a:r>
              <a:rPr lang="en-US" altLang="en-US" sz="2400" kern="0" dirty="0" smtClean="0"/>
              <a:t>Join parents’ organizations</a:t>
            </a:r>
          </a:p>
          <a:p>
            <a:pPr>
              <a:lnSpc>
                <a:spcPct val="80000"/>
              </a:lnSpc>
            </a:pPr>
            <a:r>
              <a:rPr lang="en-US" altLang="en-US" sz="2400" kern="0" dirty="0" smtClean="0"/>
              <a:t>Keep teachers informed</a:t>
            </a:r>
          </a:p>
          <a:p>
            <a:pPr>
              <a:lnSpc>
                <a:spcPct val="80000"/>
              </a:lnSpc>
            </a:pPr>
            <a:r>
              <a:rPr lang="en-US" altLang="en-US" sz="2400" kern="0" dirty="0" smtClean="0"/>
              <a:t>Attend special parent trainings</a:t>
            </a:r>
            <a:endParaRPr lang="en-US" altLang="en-US" sz="2400" kern="0" dirty="0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4616450" y="1828800"/>
            <a:ext cx="3765550" cy="3657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400" kern="0" smtClean="0"/>
              <a:t>Attend parent-teacher conferences</a:t>
            </a:r>
          </a:p>
          <a:p>
            <a:pPr>
              <a:lnSpc>
                <a:spcPct val="80000"/>
              </a:lnSpc>
            </a:pPr>
            <a:r>
              <a:rPr lang="en-US" altLang="en-US" sz="2400" kern="0" smtClean="0"/>
              <a:t>Be prepared for the meetings</a:t>
            </a:r>
          </a:p>
          <a:p>
            <a:pPr>
              <a:lnSpc>
                <a:spcPct val="80000"/>
              </a:lnSpc>
            </a:pPr>
            <a:r>
              <a:rPr lang="en-US" altLang="en-US" sz="2400" kern="0" smtClean="0"/>
              <a:t>Consider whether you have met your responsibilities as stated in the parent-school compact</a:t>
            </a:r>
          </a:p>
          <a:p>
            <a:pPr>
              <a:lnSpc>
                <a:spcPct val="80000"/>
              </a:lnSpc>
            </a:pPr>
            <a:r>
              <a:rPr lang="en-US" altLang="en-US" sz="2400" kern="0" smtClean="0"/>
              <a:t>List your questions before the meeting</a:t>
            </a:r>
            <a:endParaRPr lang="en-US" altLang="en-US" sz="2400" kern="0"/>
          </a:p>
        </p:txBody>
      </p:sp>
    </p:spTree>
    <p:extLst>
      <p:ext uri="{BB962C8B-B14F-4D97-AF65-F5344CB8AC3E}">
        <p14:creationId xmlns:p14="http://schemas.microsoft.com/office/powerpoint/2010/main" val="235215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381000"/>
            <a:ext cx="6870700" cy="762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4000" b="1" kern="0" dirty="0" smtClean="0"/>
              <a:t>Classroom Visits</a:t>
            </a:r>
            <a:endParaRPr lang="en-US" altLang="en-US" sz="4000" b="1" kern="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1371600"/>
            <a:ext cx="7696200" cy="38862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600" kern="0" dirty="0" smtClean="0"/>
              <a:t>Teachers will provide grade specific information:</a:t>
            </a:r>
          </a:p>
          <a:p>
            <a:pPr lvl="1">
              <a:lnSpc>
                <a:spcPct val="80000"/>
              </a:lnSpc>
            </a:pPr>
            <a:r>
              <a:rPr lang="en-US" altLang="en-US" sz="2000" kern="0" dirty="0" smtClean="0"/>
              <a:t>Florida Standards, Next Generation Sunshine State Standards and Grade Level Expectations;</a:t>
            </a:r>
          </a:p>
          <a:p>
            <a:pPr lvl="1">
              <a:lnSpc>
                <a:spcPct val="80000"/>
              </a:lnSpc>
            </a:pPr>
            <a:r>
              <a:rPr lang="en-US" altLang="en-US" sz="2000" kern="0" dirty="0" smtClean="0"/>
              <a:t>Grade Specific Curriculum;</a:t>
            </a:r>
          </a:p>
          <a:p>
            <a:pPr lvl="1">
              <a:lnSpc>
                <a:spcPct val="80000"/>
              </a:lnSpc>
            </a:pPr>
            <a:r>
              <a:rPr lang="en-US" altLang="en-US" sz="2000" kern="0" dirty="0" smtClean="0"/>
              <a:t>Measuring Student Success;</a:t>
            </a:r>
          </a:p>
          <a:p>
            <a:pPr lvl="1">
              <a:lnSpc>
                <a:spcPct val="80000"/>
              </a:lnSpc>
            </a:pPr>
            <a:r>
              <a:rPr lang="en-US" altLang="en-US" sz="2000" kern="0" dirty="0" smtClean="0"/>
              <a:t>Definition of Proficiency; and</a:t>
            </a:r>
          </a:p>
          <a:p>
            <a:pPr lvl="1">
              <a:lnSpc>
                <a:spcPct val="80000"/>
              </a:lnSpc>
            </a:pPr>
            <a:r>
              <a:rPr lang="en-US" altLang="en-US" sz="2000" kern="0" dirty="0" smtClean="0"/>
              <a:t>Overview of their plans for the year;</a:t>
            </a:r>
          </a:p>
          <a:p>
            <a:pPr lvl="1">
              <a:lnSpc>
                <a:spcPct val="80000"/>
              </a:lnSpc>
            </a:pPr>
            <a:r>
              <a:rPr lang="en-US" altLang="en-US" sz="2000" kern="0" dirty="0" smtClean="0"/>
              <a:t>Title I Survey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altLang="en-US" sz="2400" kern="0" dirty="0" smtClean="0"/>
          </a:p>
          <a:p>
            <a:pPr>
              <a:lnSpc>
                <a:spcPct val="80000"/>
              </a:lnSpc>
            </a:pPr>
            <a:r>
              <a:rPr lang="en-US" altLang="en-US" sz="2600" kern="0" dirty="0" smtClean="0"/>
              <a:t>How parents can help their child.</a:t>
            </a:r>
            <a:endParaRPr lang="en-US" altLang="en-US" sz="2600" kern="0" dirty="0"/>
          </a:p>
        </p:txBody>
      </p:sp>
    </p:spTree>
    <p:extLst>
      <p:ext uri="{BB962C8B-B14F-4D97-AF65-F5344CB8AC3E}">
        <p14:creationId xmlns:p14="http://schemas.microsoft.com/office/powerpoint/2010/main" val="13423668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>
          <a:xfrm>
            <a:off x="457200" y="1295400"/>
            <a:ext cx="7772400" cy="100965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b="1" kern="0" dirty="0" smtClean="0"/>
              <a:t>Questions?</a:t>
            </a:r>
            <a:endParaRPr lang="en-US" altLang="en-US" b="1" kern="0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533400" y="2971800"/>
            <a:ext cx="7772400" cy="12414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b="1" kern="0" dirty="0" smtClean="0"/>
              <a:t>Thank you for attending.</a:t>
            </a:r>
            <a:endParaRPr lang="en-US" altLang="en-US" b="1" kern="0" dirty="0"/>
          </a:p>
        </p:txBody>
      </p:sp>
    </p:spTree>
    <p:extLst>
      <p:ext uri="{BB962C8B-B14F-4D97-AF65-F5344CB8AC3E}">
        <p14:creationId xmlns:p14="http://schemas.microsoft.com/office/powerpoint/2010/main" val="2118770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 bwMode="auto">
          <a:xfrm>
            <a:off x="685800" y="381000"/>
            <a:ext cx="68707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3600" kern="0" smtClean="0"/>
              <a:t>How Title I Works</a:t>
            </a:r>
            <a:endParaRPr lang="en-US" altLang="en-US" sz="3600" kern="0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 bwMode="auto">
          <a:xfrm>
            <a:off x="685800" y="1447800"/>
            <a:ext cx="7543800" cy="4114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kern="0" dirty="0" smtClean="0"/>
              <a:t>The federal government provides funding to states each year for Title I.  </a:t>
            </a:r>
          </a:p>
          <a:p>
            <a:pPr>
              <a:lnSpc>
                <a:spcPct val="90000"/>
              </a:lnSpc>
            </a:pPr>
            <a:endParaRPr lang="en-US" altLang="en-US" sz="2000" kern="0" dirty="0" smtClean="0"/>
          </a:p>
          <a:p>
            <a:pPr>
              <a:lnSpc>
                <a:spcPct val="90000"/>
              </a:lnSpc>
            </a:pPr>
            <a:r>
              <a:rPr lang="en-US" altLang="en-US" sz="2000" kern="0" dirty="0" smtClean="0"/>
              <a:t>The Florida Department of Education sends the money to the district.</a:t>
            </a:r>
          </a:p>
          <a:p>
            <a:pPr>
              <a:lnSpc>
                <a:spcPct val="90000"/>
              </a:lnSpc>
            </a:pPr>
            <a:endParaRPr lang="en-US" altLang="en-US" sz="2000" kern="0" dirty="0" smtClean="0"/>
          </a:p>
          <a:p>
            <a:pPr>
              <a:lnSpc>
                <a:spcPct val="90000"/>
              </a:lnSpc>
            </a:pPr>
            <a:r>
              <a:rPr lang="en-US" altLang="en-US" sz="2000" kern="0" dirty="0" smtClean="0"/>
              <a:t>The school district identifies eligible schools and provides Title I funds.</a:t>
            </a:r>
          </a:p>
          <a:p>
            <a:pPr>
              <a:lnSpc>
                <a:spcPct val="90000"/>
              </a:lnSpc>
            </a:pPr>
            <a:endParaRPr lang="en-US" altLang="en-US" sz="2000" kern="0" dirty="0" smtClean="0"/>
          </a:p>
          <a:p>
            <a:pPr>
              <a:lnSpc>
                <a:spcPct val="90000"/>
              </a:lnSpc>
            </a:pPr>
            <a:r>
              <a:rPr lang="en-US" altLang="en-US" sz="2000" kern="0" dirty="0" smtClean="0"/>
              <a:t>Fienberg-Fisher K-8 Center implements the mandated curriculums as well as the IB PYP &amp; MYP Programs.</a:t>
            </a:r>
            <a:endParaRPr lang="en-US" alt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233297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28600" y="457200"/>
            <a:ext cx="7848600" cy="914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3400" kern="0" dirty="0" smtClean="0"/>
              <a:t>Annual Measurable Objectives (AMO)</a:t>
            </a:r>
            <a:endParaRPr lang="en-US" altLang="en-US" sz="3400" kern="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1371600"/>
            <a:ext cx="7696200" cy="4419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0" kern="0" dirty="0" smtClean="0"/>
              <a:t>The goal is for all students to be proficient by 2017.</a:t>
            </a:r>
          </a:p>
          <a:p>
            <a:pPr>
              <a:lnSpc>
                <a:spcPct val="90000"/>
              </a:lnSpc>
            </a:pPr>
            <a:endParaRPr lang="en-US" altLang="en-US" sz="2400" kern="0" dirty="0" smtClean="0"/>
          </a:p>
          <a:p>
            <a:pPr>
              <a:lnSpc>
                <a:spcPct val="90000"/>
              </a:lnSpc>
            </a:pPr>
            <a:r>
              <a:rPr lang="en-US" altLang="en-US" sz="2400" kern="0" dirty="0" smtClean="0"/>
              <a:t>Targets include participation rate and percent proficient in reading, writing, mathematics and graduation rates. </a:t>
            </a:r>
          </a:p>
          <a:p>
            <a:pPr>
              <a:lnSpc>
                <a:spcPct val="90000"/>
              </a:lnSpc>
            </a:pPr>
            <a:endParaRPr lang="en-US" altLang="en-US" sz="2400" kern="0" dirty="0" smtClean="0"/>
          </a:p>
          <a:p>
            <a:pPr>
              <a:lnSpc>
                <a:spcPct val="90000"/>
              </a:lnSpc>
            </a:pPr>
            <a:r>
              <a:rPr lang="en-US" altLang="en-US" sz="2400" kern="0" dirty="0" smtClean="0"/>
              <a:t>Schools that receive Title I funds must make AMO every year or face consequences.</a:t>
            </a:r>
          </a:p>
        </p:txBody>
      </p:sp>
    </p:spTree>
    <p:extLst>
      <p:ext uri="{BB962C8B-B14F-4D97-AF65-F5344CB8AC3E}">
        <p14:creationId xmlns:p14="http://schemas.microsoft.com/office/powerpoint/2010/main" val="4004779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5800" y="762000"/>
            <a:ext cx="6870700" cy="9906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kern="0" dirty="0" smtClean="0"/>
              <a:t>We are a TIER School</a:t>
            </a:r>
            <a:endParaRPr lang="en-US" altLang="en-US" kern="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53473" y="1752600"/>
            <a:ext cx="7696200" cy="37338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500" kern="0" dirty="0" smtClean="0"/>
              <a:t>For the past 3 years, 	Fienberg-Fisher K-8 Center has not meet the AMO targets in the areas of Reading and Math.</a:t>
            </a:r>
            <a:r>
              <a:rPr lang="en-US" altLang="en-US" sz="2500" kern="0" dirty="0" smtClean="0">
                <a:solidFill>
                  <a:srgbClr val="FF0000"/>
                </a:solidFill>
              </a:rPr>
              <a:t/>
            </a:r>
            <a:br>
              <a:rPr lang="en-US" altLang="en-US" sz="2500" kern="0" dirty="0" smtClean="0">
                <a:solidFill>
                  <a:srgbClr val="FF0000"/>
                </a:solidFill>
              </a:rPr>
            </a:br>
            <a:endParaRPr lang="en-US" altLang="en-US" sz="2500" kern="0" dirty="0" smtClean="0">
              <a:solidFill>
                <a:srgbClr val="FF0000"/>
              </a:solidFill>
            </a:endParaRPr>
          </a:p>
          <a:p>
            <a:r>
              <a:rPr lang="en-US" altLang="en-US" sz="2500" kern="0" dirty="0" smtClean="0"/>
              <a:t>Tier I  Watch – School Literacy</a:t>
            </a:r>
          </a:p>
          <a:p>
            <a:endParaRPr lang="en-US" altLang="en-US" sz="2500" kern="0" dirty="0" smtClean="0"/>
          </a:p>
          <a:p>
            <a:r>
              <a:rPr lang="en-US" altLang="en-US" sz="2500" kern="0" dirty="0" smtClean="0"/>
              <a:t>Tier II - Mathematics</a:t>
            </a:r>
            <a:endParaRPr lang="en-US" altLang="en-US" sz="2500" kern="0" dirty="0"/>
          </a:p>
        </p:txBody>
      </p:sp>
    </p:spTree>
    <p:extLst>
      <p:ext uri="{BB962C8B-B14F-4D97-AF65-F5344CB8AC3E}">
        <p14:creationId xmlns:p14="http://schemas.microsoft.com/office/powerpoint/2010/main" val="4135239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8974"/>
            <a:ext cx="6591793" cy="5277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5435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228600"/>
            <a:ext cx="6870700" cy="914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kern="0" dirty="0" smtClean="0"/>
              <a:t>Free Tutoring</a:t>
            </a:r>
            <a:endParaRPr lang="en-US" altLang="en-US" kern="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51164" y="1524000"/>
            <a:ext cx="7696200" cy="24384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0" kern="0" dirty="0" smtClean="0"/>
              <a:t>Our school uses Title I funds to provide - Free after school tutoring in Reading and Math.</a:t>
            </a:r>
          </a:p>
          <a:p>
            <a:pPr>
              <a:lnSpc>
                <a:spcPct val="90000"/>
              </a:lnSpc>
            </a:pPr>
            <a:endParaRPr lang="en-US" altLang="en-US" sz="2400" kern="0" dirty="0" smtClean="0"/>
          </a:p>
          <a:p>
            <a:pPr>
              <a:lnSpc>
                <a:spcPct val="90000"/>
              </a:lnSpc>
            </a:pPr>
            <a:r>
              <a:rPr lang="en-US" altLang="en-US" sz="2400" kern="0" dirty="0" smtClean="0"/>
              <a:t>Students eligible to receive free or reduced priced meals are eligible for the free tutoring</a:t>
            </a:r>
            <a:r>
              <a:rPr lang="en-US" altLang="en-US" sz="2400" kern="0" dirty="0"/>
              <a:t>.</a:t>
            </a:r>
            <a:endParaRPr lang="en-US" altLang="en-US" sz="2400" kern="0" dirty="0" smtClean="0"/>
          </a:p>
        </p:txBody>
      </p:sp>
    </p:spTree>
    <p:extLst>
      <p:ext uri="{BB962C8B-B14F-4D97-AF65-F5344CB8AC3E}">
        <p14:creationId xmlns:p14="http://schemas.microsoft.com/office/powerpoint/2010/main" val="335532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8109" y="152400"/>
            <a:ext cx="6870700" cy="8382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kern="0" dirty="0" smtClean="0"/>
              <a:t>School Choice</a:t>
            </a:r>
            <a:endParaRPr lang="en-US" altLang="en-US" kern="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990600"/>
            <a:ext cx="7696200" cy="4800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800" kern="0" dirty="0" smtClean="0"/>
              <a:t>As a parent of a child enrolled in a school identified as in need of improvement for two or more years,  you have the choice to transfer your child to a higher performing school</a:t>
            </a:r>
            <a:r>
              <a:rPr lang="en-US" altLang="en-US" sz="2800" b="1" kern="0" dirty="0" smtClean="0"/>
              <a:t>.</a:t>
            </a:r>
          </a:p>
          <a:p>
            <a:pPr marL="0" indent="0">
              <a:buNone/>
            </a:pPr>
            <a:endParaRPr lang="en-US" altLang="en-US" sz="2800" b="1" kern="0" dirty="0" smtClean="0"/>
          </a:p>
          <a:p>
            <a:r>
              <a:rPr lang="en-US" altLang="en-US" sz="2800" kern="0" dirty="0" smtClean="0"/>
              <a:t>Transportation to the new school of choice is provided by the district at no cost to the family. </a:t>
            </a:r>
            <a:endParaRPr lang="en-US" alt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2223663362"/>
      </p:ext>
    </p:extLst>
  </p:cSld>
  <p:clrMapOvr>
    <a:masterClrMapping/>
  </p:clrMapOvr>
</p:sld>
</file>

<file path=ppt/theme/theme1.xml><?xml version="1.0" encoding="utf-8"?>
<a:theme xmlns:a="http://schemas.openxmlformats.org/drawingml/2006/main" name="10203765">
  <a:themeElements>
    <a:clrScheme name="Office Theme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 Them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</TotalTime>
  <Words>1679</Words>
  <Application>Microsoft Office PowerPoint</Application>
  <PresentationFormat>On-screen Show (4:3)</PresentationFormat>
  <Paragraphs>331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10203765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M-DCPS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Cardoso, Yessenia L.</dc:creator>
  <cp:lastModifiedBy>Pearson, Phillip N.</cp:lastModifiedBy>
  <cp:revision>50</cp:revision>
  <cp:lastPrinted>2014-09-16T15:39:15Z</cp:lastPrinted>
  <dcterms:created xsi:type="dcterms:W3CDTF">2014-09-15T13:58:37Z</dcterms:created>
  <dcterms:modified xsi:type="dcterms:W3CDTF">2014-09-20T20:10:37Z</dcterms:modified>
</cp:coreProperties>
</file>