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6858000" cy="9144000"/>
  <p:embeddedFontLst>
    <p:embeddedFont>
      <p:font typeface="Source Sans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SourceSansPro-bold.fntdata"/><Relationship Id="rId27" Type="http://schemas.openxmlformats.org/officeDocument/2006/relationships/font" Target="fonts/SourceSans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SourceSansPr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elastic.co/blog/starts-with-phrase-matching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ebf2a176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ebf2a1769_0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387a3c1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2"/>
              </a:rPr>
              <a:t>https://www.elastic.co/blog/starts-with-phrase-matching</a:t>
            </a:r>
            <a:endParaRPr sz="1000">
              <a:solidFill>
                <a:srgbClr val="1F497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F497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3175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1F49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that’s where the problem comes from. Standard tokenizes on whitespace, so [river dog] becomes [river] and [dog]. The match_phrase_prefix query doesn’t match [river], but does match [dog]. You can see this reflected in the score of “river dog”, about half as much as all the other entries because only one token matched.</a:t>
            </a:r>
            <a:endParaRPr sz="1000">
              <a:solidFill>
                <a:srgbClr val="1F497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3175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1F497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3175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1F49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solution, as is so often the case, comes in the form of a mapping. We want Elasticsearch to look at the entire field as a single token, not parse it into individual tokens. We could simply set the field to not_analyzed, but that will make it case sensitive.</a:t>
            </a:r>
            <a:endParaRPr sz="1000">
              <a:solidFill>
                <a:srgbClr val="1F497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3175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1F497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3175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1F49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Instead, we are going to use the keyword tokenizer plus the lowercase filter.</a:t>
            </a:r>
            <a:endParaRPr sz="1000">
              <a:solidFill>
                <a:srgbClr val="1F497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3175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1F497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3175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1F49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keyword tokenizer is simple, and difficult to appreciate until you run into a situation like this one. It simply takes the entire field and emits it as a single token. It doesn’t really tokenize at all in fact, just returns what you give it.</a:t>
            </a:r>
            <a:endParaRPr sz="1000">
              <a:solidFill>
                <a:srgbClr val="1F497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F497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8" name="Google Shape;198;g3f387a3c13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f387a3c1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f387a3c13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f387a3c1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f387a3c13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f387a3c1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f387a3c13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ebf2a176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ebf2a1769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ebf2a176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ebf2a1769_0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f387a3c1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f387a3c13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f387a3c1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f387a3c13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ebf2a176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ebf2a1769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ebf2a17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ebf2a176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f387a3c1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3f387a3c13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f2ab421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3f2ab4212c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ebf2a176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ebf2a1769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ebf2a176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ebf2a1769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bf2a176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ebf2a1769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ebf2a176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ebf2a1769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2"/>
          <p:cNvCxnSpPr/>
          <p:nvPr/>
        </p:nvCxnSpPr>
        <p:spPr>
          <a:xfrm>
            <a:off x="514350" y="5349902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"/>
          <p:cNvSpPr txBox="1"/>
          <p:nvPr>
            <p:ph type="ctrTitle"/>
          </p:nvPr>
        </p:nvSpPr>
        <p:spPr>
          <a:xfrm>
            <a:off x="381000" y="4853411"/>
            <a:ext cx="8458200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381000" y="388620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rgbClr val="1B406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 rot="5400000">
            <a:off x="2385218" y="-526257"/>
            <a:ext cx="4525963" cy="8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084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✕"/>
              <a:defRPr b="0" i="0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+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✕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✱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717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✕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showMasterSp="0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 rot="5400000">
            <a:off x="4846637" y="2560638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 rot="5400000">
            <a:off x="655638" y="350839"/>
            <a:ext cx="5851525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084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✕"/>
              <a:defRPr b="0" i="0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+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✕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✱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717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✕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084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✕"/>
              <a:defRPr b="0" i="0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+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✕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✱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717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✕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4"/>
          <p:cNvCxnSpPr/>
          <p:nvPr/>
        </p:nvCxnSpPr>
        <p:spPr>
          <a:xfrm>
            <a:off x="514350" y="3444902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381000" y="1676400"/>
            <a:ext cx="8458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1B406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180475" y="2947085"/>
            <a:ext cx="8686800" cy="1184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04800" y="1600200"/>
            <a:ext cx="4191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306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✕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528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+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✕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✱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717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✕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648200" y="1600200"/>
            <a:ext cx="434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306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✕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528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+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✕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✱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717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✕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showMasterSp="0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304800" y="5410200"/>
            <a:ext cx="8610600" cy="88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281444" y="666750"/>
            <a:ext cx="4290556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b="0" i="0" sz="1800" u="none" cap="none" strike="noStrike">
                <a:solidFill>
                  <a:srgbClr val="395E8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4645025" y="666750"/>
            <a:ext cx="4292241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b="0" i="0" sz="1800" u="none" cap="none" strike="noStrike">
                <a:solidFill>
                  <a:srgbClr val="395E8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281444" y="1316037"/>
            <a:ext cx="4290556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8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✕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+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861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✕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95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✕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4648730" y="1316037"/>
            <a:ext cx="4288536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8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✕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+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861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✕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95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✕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229600" y="6477000"/>
            <a:ext cx="7620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54" name="Google Shape;54;p6"/>
          <p:cNvCxnSpPr/>
          <p:nvPr/>
        </p:nvCxnSpPr>
        <p:spPr>
          <a:xfrm>
            <a:off x="514350" y="6019800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showMasterSp="0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showMasterSp="0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9"/>
          <p:cNvCxnSpPr/>
          <p:nvPr/>
        </p:nvCxnSpPr>
        <p:spPr>
          <a:xfrm>
            <a:off x="514350" y="5849117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9"/>
          <p:cNvSpPr txBox="1"/>
          <p:nvPr>
            <p:ph type="title"/>
          </p:nvPr>
        </p:nvSpPr>
        <p:spPr>
          <a:xfrm>
            <a:off x="457200" y="5486400"/>
            <a:ext cx="84582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457200" y="609600"/>
            <a:ext cx="3008313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3575050" y="609600"/>
            <a:ext cx="5340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084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✕"/>
              <a:defRPr b="0" i="0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+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✕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✱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✕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>
            <p:ph idx="2" type="pic"/>
          </p:nvPr>
        </p:nvSpPr>
        <p:spPr>
          <a:xfrm>
            <a:off x="3505200" y="616634"/>
            <a:ext cx="5029200" cy="365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900" endA="500" endPos="10000" fadeDir="5400000" kx="0" rotWithShape="0" algn="bl" stA="49000" stPos="0" sy="-90000" ky="0"/>
          </a:effectLst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+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✕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✱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✕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3886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381000" y="4993760"/>
            <a:ext cx="58674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381000" y="5533218"/>
            <a:ext cx="5867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8194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+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305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✕"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68605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30"/>
              <a:buFont typeface="Noto Sans Symbols"/>
              <a:buChar char="✱"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62889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540"/>
              <a:buFont typeface="Noto Sans Symbols"/>
              <a:buChar char="✕"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" flip="none" tx="0" sx="95000" ty="0" sy="9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514350" y="1050898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084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✕"/>
              <a:defRPr b="0" i="0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+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✕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✱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717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✕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571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6" name="Google Shape;16;p1"/>
          <p:cNvCxnSpPr/>
          <p:nvPr/>
        </p:nvCxnSpPr>
        <p:spPr>
          <a:xfrm>
            <a:off x="514350" y="1050898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" name="Google Shape;17;p1"/>
          <p:cNvCxnSpPr/>
          <p:nvPr/>
        </p:nvCxnSpPr>
        <p:spPr>
          <a:xfrm>
            <a:off x="514350" y="1057986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hyperlink" Target="https://www.elastic.co/blog/starts-with-phrase-matching" TargetMode="External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0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Relationship Id="rId5" Type="http://schemas.openxmlformats.org/officeDocument/2006/relationships/image" Target="../media/image35.png"/><Relationship Id="rId6" Type="http://schemas.openxmlformats.org/officeDocument/2006/relationships/image" Target="../media/image4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Relationship Id="rId4" Type="http://schemas.openxmlformats.org/officeDocument/2006/relationships/image" Target="../media/image4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7.png"/><Relationship Id="rId10" Type="http://schemas.openxmlformats.org/officeDocument/2006/relationships/image" Target="../media/image32.png"/><Relationship Id="rId13" Type="http://schemas.openxmlformats.org/officeDocument/2006/relationships/image" Target="../media/image39.png"/><Relationship Id="rId1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49.png"/><Relationship Id="rId9" Type="http://schemas.openxmlformats.org/officeDocument/2006/relationships/image" Target="../media/image33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Relationship Id="rId7" Type="http://schemas.openxmlformats.org/officeDocument/2006/relationships/image" Target="../media/image29.png"/><Relationship Id="rId8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mailto:ffknob@tce.rs.gov.br" TargetMode="External"/><Relationship Id="rId4" Type="http://schemas.openxmlformats.org/officeDocument/2006/relationships/hyperlink" Target="mailto:luishgo@tce.rs.gov.br" TargetMode="External"/><Relationship Id="rId5" Type="http://schemas.openxmlformats.org/officeDocument/2006/relationships/hyperlink" Target="mailto:glgraca@tce.rs.gov.br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15.png"/><Relationship Id="rId13" Type="http://schemas.openxmlformats.org/officeDocument/2006/relationships/image" Target="../media/image7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21.png"/><Relationship Id="rId9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 b="23935" l="6389" r="5647" t="22233"/>
          <a:stretch/>
        </p:blipFill>
        <p:spPr>
          <a:xfrm>
            <a:off x="191623" y="116626"/>
            <a:ext cx="1932600" cy="8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6503173" y="5826968"/>
            <a:ext cx="2605331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pt-BR" sz="2400">
                <a:solidFill>
                  <a:srgbClr val="1B406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2018</a:t>
            </a:r>
            <a:endParaRPr b="0" i="0" sz="2400" u="none" cap="none" strike="noStrike">
              <a:solidFill>
                <a:srgbClr val="1B406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79512" y="6284168"/>
            <a:ext cx="2605331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b="0" i="1" lang="pt-BR" sz="2400" u="none" cap="none" strike="noStrike">
                <a:solidFill>
                  <a:srgbClr val="1B406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TCE</a:t>
            </a:r>
            <a:r>
              <a:rPr i="1" lang="pt-BR" sz="2400">
                <a:solidFill>
                  <a:srgbClr val="1B406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</a:t>
            </a:r>
            <a:r>
              <a:rPr b="0" i="1" lang="pt-BR" sz="2400" u="none" cap="none" strike="noStrike">
                <a:solidFill>
                  <a:srgbClr val="1B406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RS + Elastic</a:t>
            </a:r>
            <a:endParaRPr b="0" i="1" sz="2400" u="none" cap="none" strike="noStrike">
              <a:solidFill>
                <a:srgbClr val="1B406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8" name="Google Shape;9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1424" y="152400"/>
            <a:ext cx="261937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0" y="3393975"/>
            <a:ext cx="9144000" cy="2572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Wi-fi:</a:t>
            </a:r>
            <a:r>
              <a:rPr lang="pt-BR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</a:t>
            </a:r>
            <a:r>
              <a:rPr i="1" lang="pt-BR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Internet</a:t>
            </a:r>
            <a:r>
              <a:rPr lang="pt-BR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/  </a:t>
            </a:r>
            <a:r>
              <a:rPr i="1" lang="pt-BR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edital.92</a:t>
            </a:r>
            <a:endParaRPr b="0" i="1" sz="2400" cap="none" strike="noStrike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342900" marR="0" rtl="0" algn="just">
              <a:spcBef>
                <a:spcPts val="124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Telegram</a:t>
            </a:r>
            <a:r>
              <a:rPr b="1" i="0" lang="pt-BR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r>
              <a:rPr lang="pt-BR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b="0" i="0" lang="pt-BR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Elastic Fantastics Brasil</a:t>
            </a:r>
            <a:endParaRPr sz="2400"/>
          </a:p>
          <a:p>
            <a:pPr indent="0" lvl="0" marL="342900" rtl="0" algn="just">
              <a:spcBef>
                <a:spcPts val="124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Talks:</a:t>
            </a:r>
            <a:r>
              <a:rPr lang="pt-BR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	1) Nova Pesquisa de Jurisprudência</a:t>
            </a:r>
            <a:endParaRPr sz="24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342900" rtl="0" algn="just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	  	2) Monitoramento de infra-estrutura em tempo real </a:t>
            </a:r>
            <a:endParaRPr sz="24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342900" marR="0" rtl="0" algn="just">
              <a:spcBef>
                <a:spcPts val="124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After:</a:t>
            </a:r>
            <a:r>
              <a:rPr lang="pt-BR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coffee+networking</a:t>
            </a:r>
            <a:endParaRPr sz="2400"/>
          </a:p>
          <a:p>
            <a:pPr indent="-200660" lvl="0" marL="342900" marR="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0660" lvl="0" marL="342900" marR="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0660" lvl="0" marL="342900" marR="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0660" lvl="0" marL="342900" marR="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Google Shape;100;p13"/>
          <p:cNvSpPr txBox="1"/>
          <p:nvPr>
            <p:ph type="ctrTitle"/>
          </p:nvPr>
        </p:nvSpPr>
        <p:spPr>
          <a:xfrm>
            <a:off x="306149" y="1047738"/>
            <a:ext cx="8531700" cy="1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Source Sans Pro"/>
              <a:buNone/>
            </a:pPr>
            <a:r>
              <a:rPr b="1" lang="pt-BR" sz="4800"/>
              <a:t>Elastic Meetup POA</a:t>
            </a:r>
            <a:endParaRPr b="1" sz="4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Source Sans Pro"/>
              <a:buNone/>
            </a:pPr>
            <a:r>
              <a:rPr b="1" lang="pt-BR" sz="4800"/>
              <a:t>Monitor All The Things!</a:t>
            </a:r>
            <a:endParaRPr b="1" i="0" sz="4800" u="none" cap="none" strike="noStrike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 rotWithShape="1">
          <a:blip r:embed="rId3">
            <a:alphaModFix/>
          </a:blip>
          <a:srcRect b="42032" l="0" r="0" t="7857"/>
          <a:stretch/>
        </p:blipFill>
        <p:spPr>
          <a:xfrm>
            <a:off x="762000" y="0"/>
            <a:ext cx="769848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304800" y="304800"/>
            <a:ext cx="8839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pt-BR"/>
              <a:t>Sugestões baseadas em pesquisas anteriores</a:t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143000"/>
            <a:ext cx="4938276" cy="192291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 txBox="1"/>
          <p:nvPr/>
        </p:nvSpPr>
        <p:spPr>
          <a:xfrm>
            <a:off x="209800" y="3142125"/>
            <a:ext cx="4825500" cy="3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226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✕"/>
            </a:pPr>
            <a:r>
              <a:rPr lang="pt-BR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Não funciona com Standard analyzer pois ele tokeniza os termos. Alterar para:   </a:t>
            </a:r>
            <a:endParaRPr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3175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600">
                <a:solidFill>
                  <a:srgbClr val="1F49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"settings": {</a:t>
            </a:r>
            <a:endParaRPr i="1" sz="1600">
              <a:solidFill>
                <a:srgbClr val="1F497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3175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600">
                <a:solidFill>
                  <a:srgbClr val="1F49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"index": {</a:t>
            </a:r>
            <a:endParaRPr i="1" sz="1600">
              <a:solidFill>
                <a:srgbClr val="1F497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3175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600">
                <a:solidFill>
                  <a:srgbClr val="1F49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"analysis": {</a:t>
            </a:r>
            <a:endParaRPr i="1" sz="1600">
              <a:solidFill>
                <a:srgbClr val="1F497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3175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600">
                <a:solidFill>
                  <a:srgbClr val="1F49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"analyzer": {</a:t>
            </a:r>
            <a:endParaRPr i="1" sz="1600">
              <a:solidFill>
                <a:srgbClr val="1F497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3175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600">
                <a:solidFill>
                  <a:srgbClr val="1F49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"analyzer_startswith": {</a:t>
            </a:r>
            <a:endParaRPr i="1" sz="1600">
              <a:solidFill>
                <a:srgbClr val="1F497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3175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600">
                <a:solidFill>
                  <a:srgbClr val="1F49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"tokenizer": "keyword",</a:t>
            </a:r>
            <a:endParaRPr i="1" sz="1600">
              <a:solidFill>
                <a:srgbClr val="1F497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3175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600">
                <a:solidFill>
                  <a:srgbClr val="1F49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"filter": "lowercase"</a:t>
            </a:r>
            <a:endParaRPr i="1" sz="1600">
              <a:solidFill>
                <a:srgbClr val="1F497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3175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600">
                <a:solidFill>
                  <a:srgbClr val="1F49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} } } }  </a:t>
            </a:r>
            <a:endParaRPr i="1" sz="1600">
              <a:solidFill>
                <a:srgbClr val="1F497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https://www.elastic.co/blog/starts-with-phrase-matching</a:t>
            </a:r>
            <a:endParaRPr sz="1600">
              <a:solidFill>
                <a:srgbClr val="1F497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0660" lvl="0" marL="342900" marR="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0660" lvl="0" marL="342900" marR="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0660" lvl="0" marL="342900" marR="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0660" lvl="0" marL="342900" marR="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1000" y="1143000"/>
            <a:ext cx="4001501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304800" y="3048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pt-BR"/>
              <a:t>Listas de seleção</a:t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5400"/>
            <a:ext cx="5000625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425" y="1295400"/>
            <a:ext cx="3139225" cy="37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304800" y="3048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pt-BR"/>
              <a:t>Autocomplete</a:t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50" y="1143000"/>
            <a:ext cx="4695825" cy="39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375" y="1143000"/>
            <a:ext cx="3612264" cy="55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304800" y="3048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pt-BR"/>
              <a:t>Pesquisa avançada (</a:t>
            </a:r>
            <a:r>
              <a:rPr lang="pt-BR"/>
              <a:t>Filtros</a:t>
            </a:r>
            <a:r>
              <a:rPr lang="pt-BR"/>
              <a:t>)</a:t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5400"/>
            <a:ext cx="4381500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300" y="1295400"/>
            <a:ext cx="3482975" cy="551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1157"/>
            <a:ext cx="9144000" cy="4455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304800" y="3048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pt-BR"/>
              <a:t>Resultados (1) - ordenação/highlight</a:t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9200"/>
            <a:ext cx="3143544" cy="55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344" y="1676400"/>
            <a:ext cx="30670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5">
            <a:alphaModFix/>
          </a:blip>
          <a:srcRect b="0" l="0" r="50236" t="0"/>
          <a:stretch/>
        </p:blipFill>
        <p:spPr>
          <a:xfrm>
            <a:off x="3448350" y="2565075"/>
            <a:ext cx="39341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 rotWithShape="1">
          <a:blip r:embed="rId6">
            <a:alphaModFix/>
          </a:blip>
          <a:srcRect b="18079" l="50236" r="0" t="0"/>
          <a:stretch/>
        </p:blipFill>
        <p:spPr>
          <a:xfrm>
            <a:off x="3465500" y="4846725"/>
            <a:ext cx="3934150" cy="19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04800" y="3048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pt-BR"/>
              <a:t>Resultados (2) - query</a:t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91475"/>
            <a:ext cx="3778001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800" y="1219200"/>
            <a:ext cx="3296526" cy="556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304800" y="3048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pt-BR"/>
              <a:t>Resultados (3) - agregações</a:t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52" name="Google Shape;2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50" y="1143000"/>
            <a:ext cx="4373134" cy="571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0"/>
          <p:cNvPicPr preferRelativeResize="0"/>
          <p:nvPr/>
        </p:nvPicPr>
        <p:blipFill rotWithShape="1">
          <a:blip r:embed="rId4">
            <a:alphaModFix/>
          </a:blip>
          <a:srcRect b="0" l="0" r="43642" t="0"/>
          <a:stretch/>
        </p:blipFill>
        <p:spPr>
          <a:xfrm>
            <a:off x="3990675" y="1673700"/>
            <a:ext cx="5153324" cy="25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304800" y="3048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pt-BR"/>
              <a:t>Monitoramento</a:t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75" y="1143000"/>
            <a:ext cx="8846625" cy="5699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ctrTitle"/>
          </p:nvPr>
        </p:nvSpPr>
        <p:spPr>
          <a:xfrm>
            <a:off x="218149" y="1249563"/>
            <a:ext cx="8531700" cy="1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Source Sans Pro"/>
              <a:buNone/>
            </a:pPr>
            <a:r>
              <a:rPr b="1" i="0" lang="pt-BR" sz="6600" u="none" cap="none" strike="noStrike">
                <a:solidFill>
                  <a:schemeClr val="dk2"/>
                </a:solidFill>
              </a:rPr>
              <a:t>NOVA PESQUISA DE JURISPRUDÊNCIA:</a:t>
            </a:r>
            <a:endParaRPr b="1" i="0" sz="6600" u="none" cap="none" strike="noStrike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Source Sans Pro"/>
              <a:buNone/>
            </a:pPr>
            <a:r>
              <a:rPr lang="pt-BR" sz="4800"/>
              <a:t>Uma solução baseada em Elasticsearch</a:t>
            </a:r>
            <a:endParaRPr sz="4800"/>
          </a:p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3">
            <a:alphaModFix/>
          </a:blip>
          <a:srcRect b="23938" l="6386" r="5647" t="22231"/>
          <a:stretch/>
        </p:blipFill>
        <p:spPr>
          <a:xfrm>
            <a:off x="6516216" y="116632"/>
            <a:ext cx="2396485" cy="103679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/>
        </p:nvSpPr>
        <p:spPr>
          <a:xfrm>
            <a:off x="6503173" y="5826968"/>
            <a:ext cx="260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pt-BR" sz="2400">
                <a:solidFill>
                  <a:srgbClr val="1B406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2018</a:t>
            </a:r>
            <a:endParaRPr b="0" i="0" sz="2400" u="none" cap="none" strike="noStrike">
              <a:solidFill>
                <a:srgbClr val="1B406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179512" y="6284168"/>
            <a:ext cx="26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b="0" i="1" lang="pt-BR" sz="2400" u="none" cap="none" strike="noStrike">
                <a:solidFill>
                  <a:srgbClr val="1B406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TCE-RS</a:t>
            </a:r>
            <a:endParaRPr b="0" i="1" sz="2400" u="none" cap="none" strike="noStrike">
              <a:solidFill>
                <a:srgbClr val="1B406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04800" y="3048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pt-BR"/>
              <a:t>Oportunidades TCE/RS + Elastic</a:t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633325" y="1061375"/>
            <a:ext cx="813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960" lvl="0" marL="3429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✕"/>
            </a:pPr>
            <a:r>
              <a:rPr b="1" lang="pt-BR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Pesquisas:</a:t>
            </a:r>
            <a:endParaRPr b="1"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just">
              <a:spcBef>
                <a:spcPts val="12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</a:pPr>
            <a:r>
              <a:rPr lang="pt-BR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Consulta de processos públicos e privados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just">
              <a:spcBef>
                <a:spcPts val="12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</a:pPr>
            <a:r>
              <a:rPr lang="pt-BR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Diário Eletrônico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just">
              <a:spcBef>
                <a:spcPts val="12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</a:pPr>
            <a:r>
              <a:rPr lang="pt-BR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Portais de Internet e Intranet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just">
              <a:spcBef>
                <a:spcPts val="12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</a:pPr>
            <a:r>
              <a:rPr lang="pt-BR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Bases de Legislação Municipal e Geral (BLM/BLG)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just">
              <a:spcBef>
                <a:spcPts val="12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</a:pPr>
            <a:r>
              <a:rPr lang="pt-BR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Processo eletrônico: Pesquisa avançada Mesa de Trabalho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just">
              <a:spcBef>
                <a:spcPts val="12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</a:pPr>
            <a:r>
              <a:rPr lang="pt-BR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Licitacon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4960" lvl="0" marL="34290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✕"/>
            </a:pPr>
            <a:r>
              <a:rPr b="1" lang="pt-BR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Monitoramento:</a:t>
            </a:r>
            <a:endParaRPr b="1"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just">
              <a:spcBef>
                <a:spcPts val="1240"/>
              </a:spcBef>
              <a:spcAft>
                <a:spcPts val="0"/>
              </a:spcAft>
              <a:buSzPts val="1800"/>
              <a:buChar char="○"/>
            </a:pPr>
            <a:r>
              <a:rPr i="1" lang="pt-BR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Beats Family</a:t>
            </a:r>
            <a:endParaRPr i="1"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just">
              <a:spcBef>
                <a:spcPts val="12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496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✕"/>
            </a:pPr>
            <a:r>
              <a:rPr b="1" lang="pt-BR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Investigação de problemas:</a:t>
            </a:r>
            <a:endParaRPr b="1"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Logs: </a:t>
            </a:r>
            <a:r>
              <a:rPr i="1" lang="pt-BR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Logstash</a:t>
            </a:r>
            <a:endParaRPr i="1"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</a:pPr>
            <a:r>
              <a:rPr lang="pt-BR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Instrumentalização das aplicações: </a:t>
            </a:r>
            <a:r>
              <a:rPr i="1" lang="pt-BR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APM</a:t>
            </a:r>
            <a:endParaRPr i="1"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4960" lvl="0" marL="3429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✕"/>
            </a:pPr>
            <a:r>
              <a:rPr b="1" lang="pt-BR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 Learning</a:t>
            </a:r>
            <a:endParaRPr b="1"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0660" lvl="0" marL="34290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0660" lvl="0" marL="34290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0660" lvl="0" marL="34290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/>
          <p:nvPr/>
        </p:nvSpPr>
        <p:spPr>
          <a:xfrm>
            <a:off x="4307825" y="3667225"/>
            <a:ext cx="1480200" cy="185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"/>
          <p:cNvSpPr/>
          <p:nvPr/>
        </p:nvSpPr>
        <p:spPr>
          <a:xfrm>
            <a:off x="3334175" y="221375"/>
            <a:ext cx="3275100" cy="118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3"/>
          <p:cNvSpPr/>
          <p:nvPr/>
        </p:nvSpPr>
        <p:spPr>
          <a:xfrm>
            <a:off x="723000" y="838200"/>
            <a:ext cx="1068000" cy="2190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4292100" y="1765100"/>
            <a:ext cx="1480200" cy="185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 txBox="1"/>
          <p:nvPr/>
        </p:nvSpPr>
        <p:spPr>
          <a:xfrm rot="-5400000">
            <a:off x="-678575" y="1632250"/>
            <a:ext cx="2336400" cy="470400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Serviço + Aplicação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275" name="Google Shape;2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957" y="4248250"/>
            <a:ext cx="536400" cy="5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 txBox="1"/>
          <p:nvPr/>
        </p:nvSpPr>
        <p:spPr>
          <a:xfrm>
            <a:off x="6296300" y="4729413"/>
            <a:ext cx="1223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Grafana</a:t>
            </a:r>
            <a:endParaRPr/>
          </a:p>
        </p:txBody>
      </p:sp>
      <p:sp>
        <p:nvSpPr>
          <p:cNvPr id="277" name="Google Shape;277;p33"/>
          <p:cNvSpPr txBox="1"/>
          <p:nvPr/>
        </p:nvSpPr>
        <p:spPr>
          <a:xfrm>
            <a:off x="8004875" y="4854125"/>
            <a:ext cx="1223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Rocket.Chat</a:t>
            </a:r>
            <a:endParaRPr/>
          </a:p>
        </p:txBody>
      </p:sp>
      <p:pic>
        <p:nvPicPr>
          <p:cNvPr id="278" name="Google Shape;27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3100" y="4200566"/>
            <a:ext cx="719676" cy="6156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33"/>
          <p:cNvCxnSpPr/>
          <p:nvPr/>
        </p:nvCxnSpPr>
        <p:spPr>
          <a:xfrm>
            <a:off x="3646788" y="2599513"/>
            <a:ext cx="661800" cy="2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33"/>
          <p:cNvSpPr txBox="1"/>
          <p:nvPr/>
        </p:nvSpPr>
        <p:spPr>
          <a:xfrm>
            <a:off x="1795810" y="2137258"/>
            <a:ext cx="780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Logs</a:t>
            </a:r>
            <a:endParaRPr b="1"/>
          </a:p>
        </p:txBody>
      </p:sp>
      <p:cxnSp>
        <p:nvCxnSpPr>
          <p:cNvPr id="281" name="Google Shape;281;p33"/>
          <p:cNvCxnSpPr/>
          <p:nvPr/>
        </p:nvCxnSpPr>
        <p:spPr>
          <a:xfrm>
            <a:off x="1638550" y="1875200"/>
            <a:ext cx="2622900" cy="2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33"/>
          <p:cNvSpPr txBox="1"/>
          <p:nvPr/>
        </p:nvSpPr>
        <p:spPr>
          <a:xfrm>
            <a:off x="2362326" y="1571983"/>
            <a:ext cx="1068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Métricas</a:t>
            </a:r>
            <a:endParaRPr b="1"/>
          </a:p>
        </p:txBody>
      </p:sp>
      <p:cxnSp>
        <p:nvCxnSpPr>
          <p:cNvPr id="283" name="Google Shape;283;p33"/>
          <p:cNvCxnSpPr>
            <a:endCxn id="284" idx="1"/>
          </p:cNvCxnSpPr>
          <p:nvPr/>
        </p:nvCxnSpPr>
        <p:spPr>
          <a:xfrm flipH="1" rot="10800000">
            <a:off x="5777696" y="2419671"/>
            <a:ext cx="1609800" cy="1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33"/>
          <p:cNvCxnSpPr/>
          <p:nvPr/>
        </p:nvCxnSpPr>
        <p:spPr>
          <a:xfrm>
            <a:off x="1554223" y="2460023"/>
            <a:ext cx="1236300" cy="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3"/>
          <p:cNvCxnSpPr>
            <a:stCxn id="273" idx="3"/>
            <a:endCxn id="275" idx="0"/>
          </p:cNvCxnSpPr>
          <p:nvPr/>
        </p:nvCxnSpPr>
        <p:spPr>
          <a:xfrm>
            <a:off x="5772300" y="2692850"/>
            <a:ext cx="1135800" cy="155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3"/>
          <p:cNvCxnSpPr/>
          <p:nvPr/>
        </p:nvCxnSpPr>
        <p:spPr>
          <a:xfrm flipH="1">
            <a:off x="782625" y="463375"/>
            <a:ext cx="2543400" cy="32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8" name="Google Shape;28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0750" y="975650"/>
            <a:ext cx="719650" cy="1034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3"/>
          <p:cNvPicPr preferRelativeResize="0"/>
          <p:nvPr/>
        </p:nvPicPr>
        <p:blipFill rotWithShape="1">
          <a:blip r:embed="rId6">
            <a:alphaModFix/>
          </a:blip>
          <a:srcRect b="0" l="9037" r="9840" t="0"/>
          <a:stretch/>
        </p:blipFill>
        <p:spPr>
          <a:xfrm>
            <a:off x="2795862" y="2015750"/>
            <a:ext cx="925200" cy="13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7496" y="1884796"/>
            <a:ext cx="719650" cy="10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3"/>
          <p:cNvPicPr preferRelativeResize="0"/>
          <p:nvPr/>
        </p:nvPicPr>
        <p:blipFill rotWithShape="1">
          <a:blip r:embed="rId8">
            <a:alphaModFix/>
          </a:blip>
          <a:srcRect b="0" l="8550" r="0" t="0"/>
          <a:stretch/>
        </p:blipFill>
        <p:spPr>
          <a:xfrm>
            <a:off x="4480800" y="1819538"/>
            <a:ext cx="1099425" cy="14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0723" y="1974214"/>
            <a:ext cx="719700" cy="971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97921" y="274700"/>
            <a:ext cx="719658" cy="10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17571" y="274700"/>
            <a:ext cx="719658" cy="10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36146" y="274700"/>
            <a:ext cx="719658" cy="10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72858" y="274700"/>
            <a:ext cx="719658" cy="106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3"/>
          <p:cNvSpPr txBox="1"/>
          <p:nvPr/>
        </p:nvSpPr>
        <p:spPr>
          <a:xfrm>
            <a:off x="1400100" y="267850"/>
            <a:ext cx="1068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Up status</a:t>
            </a:r>
            <a:endParaRPr b="1"/>
          </a:p>
        </p:txBody>
      </p:sp>
      <p:cxnSp>
        <p:nvCxnSpPr>
          <p:cNvPr id="297" name="Google Shape;297;p33"/>
          <p:cNvCxnSpPr>
            <a:endCxn id="290" idx="0"/>
          </p:cNvCxnSpPr>
          <p:nvPr/>
        </p:nvCxnSpPr>
        <p:spPr>
          <a:xfrm>
            <a:off x="5026913" y="1467038"/>
            <a:ext cx="3600" cy="352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33"/>
          <p:cNvSpPr txBox="1"/>
          <p:nvPr/>
        </p:nvSpPr>
        <p:spPr>
          <a:xfrm>
            <a:off x="5026931" y="1432050"/>
            <a:ext cx="1139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299" name="Google Shape;299;p33"/>
          <p:cNvSpPr txBox="1"/>
          <p:nvPr/>
        </p:nvSpPr>
        <p:spPr>
          <a:xfrm>
            <a:off x="7176341" y="4102375"/>
            <a:ext cx="925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Alertas</a:t>
            </a:r>
            <a:endParaRPr b="1"/>
          </a:p>
        </p:txBody>
      </p:sp>
      <p:pic>
        <p:nvPicPr>
          <p:cNvPr id="300" name="Google Shape;300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73042" y="5586333"/>
            <a:ext cx="970801" cy="107936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3"/>
          <p:cNvSpPr/>
          <p:nvPr/>
        </p:nvSpPr>
        <p:spPr>
          <a:xfrm>
            <a:off x="238825" y="5595575"/>
            <a:ext cx="1660475" cy="10608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Oracle Dataguard</a:t>
            </a:r>
            <a:endParaRPr/>
          </a:p>
        </p:txBody>
      </p:sp>
      <p:sp>
        <p:nvSpPr>
          <p:cNvPr id="302" name="Google Shape;302;p33"/>
          <p:cNvSpPr txBox="1"/>
          <p:nvPr/>
        </p:nvSpPr>
        <p:spPr>
          <a:xfrm>
            <a:off x="4124525" y="3177725"/>
            <a:ext cx="1770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51C75"/>
                </a:solidFill>
              </a:rPr>
              <a:t>(Monitoramento)</a:t>
            </a:r>
            <a:endParaRPr b="1">
              <a:solidFill>
                <a:srgbClr val="351C75"/>
              </a:solidFill>
            </a:endParaRPr>
          </a:p>
        </p:txBody>
      </p:sp>
      <p:pic>
        <p:nvPicPr>
          <p:cNvPr id="303" name="Google Shape;303;p33"/>
          <p:cNvPicPr preferRelativeResize="0"/>
          <p:nvPr/>
        </p:nvPicPr>
        <p:blipFill rotWithShape="1">
          <a:blip r:embed="rId8">
            <a:alphaModFix/>
          </a:blip>
          <a:srcRect b="0" l="8550" r="0" t="0"/>
          <a:stretch/>
        </p:blipFill>
        <p:spPr>
          <a:xfrm>
            <a:off x="4495975" y="3714838"/>
            <a:ext cx="1099425" cy="14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3"/>
          <p:cNvSpPr txBox="1"/>
          <p:nvPr/>
        </p:nvSpPr>
        <p:spPr>
          <a:xfrm>
            <a:off x="4292100" y="5149225"/>
            <a:ext cx="1480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51C75"/>
                </a:solidFill>
              </a:rPr>
              <a:t>(Pesquisa)</a:t>
            </a:r>
            <a:endParaRPr b="1">
              <a:solidFill>
                <a:srgbClr val="351C75"/>
              </a:solidFill>
            </a:endParaRPr>
          </a:p>
        </p:txBody>
      </p:sp>
      <p:cxnSp>
        <p:nvCxnSpPr>
          <p:cNvPr id="305" name="Google Shape;305;p33"/>
          <p:cNvCxnSpPr/>
          <p:nvPr/>
        </p:nvCxnSpPr>
        <p:spPr>
          <a:xfrm flipH="1" rot="10800000">
            <a:off x="1573425" y="3377325"/>
            <a:ext cx="1518000" cy="220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33"/>
          <p:cNvSpPr txBox="1"/>
          <p:nvPr/>
        </p:nvSpPr>
        <p:spPr>
          <a:xfrm>
            <a:off x="7019400" y="2906875"/>
            <a:ext cx="1480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51C75"/>
                </a:solidFill>
              </a:rPr>
              <a:t>(Logs)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307" name="Google Shape;307;p33"/>
          <p:cNvSpPr txBox="1"/>
          <p:nvPr/>
        </p:nvSpPr>
        <p:spPr>
          <a:xfrm>
            <a:off x="7952825" y="5047600"/>
            <a:ext cx="1480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51C75"/>
                </a:solidFill>
              </a:rPr>
              <a:t>(Alertas)</a:t>
            </a:r>
            <a:endParaRPr b="1">
              <a:solidFill>
                <a:srgbClr val="351C75"/>
              </a:solidFill>
            </a:endParaRPr>
          </a:p>
        </p:txBody>
      </p:sp>
      <p:cxnSp>
        <p:nvCxnSpPr>
          <p:cNvPr id="308" name="Google Shape;308;p33"/>
          <p:cNvCxnSpPr>
            <a:stCxn id="275" idx="3"/>
            <a:endCxn id="278" idx="1"/>
          </p:cNvCxnSpPr>
          <p:nvPr/>
        </p:nvCxnSpPr>
        <p:spPr>
          <a:xfrm flipH="1" rot="10800000">
            <a:off x="7176357" y="4508350"/>
            <a:ext cx="1156800" cy="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33"/>
          <p:cNvCxnSpPr/>
          <p:nvPr/>
        </p:nvCxnSpPr>
        <p:spPr>
          <a:xfrm>
            <a:off x="5788013" y="4576800"/>
            <a:ext cx="804900" cy="33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3"/>
          <p:cNvCxnSpPr/>
          <p:nvPr/>
        </p:nvCxnSpPr>
        <p:spPr>
          <a:xfrm>
            <a:off x="1934875" y="6126013"/>
            <a:ext cx="1078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33"/>
          <p:cNvSpPr txBox="1"/>
          <p:nvPr/>
        </p:nvSpPr>
        <p:spPr>
          <a:xfrm>
            <a:off x="2518350" y="6491400"/>
            <a:ext cx="1480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51C75"/>
                </a:solidFill>
              </a:rPr>
              <a:t>(Bridge)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312" name="Google Shape;312;p33"/>
          <p:cNvSpPr txBox="1"/>
          <p:nvPr/>
        </p:nvSpPr>
        <p:spPr>
          <a:xfrm>
            <a:off x="1780653" y="4993618"/>
            <a:ext cx="20304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Schema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MONITORAMENTO.*</a:t>
            </a:r>
            <a:endParaRPr i="1"/>
          </a:p>
        </p:txBody>
      </p:sp>
      <p:sp>
        <p:nvSpPr>
          <p:cNvPr id="313" name="Google Shape;313;p33"/>
          <p:cNvSpPr txBox="1"/>
          <p:nvPr/>
        </p:nvSpPr>
        <p:spPr>
          <a:xfrm>
            <a:off x="1782773" y="5394050"/>
            <a:ext cx="19479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51C75"/>
                </a:solidFill>
              </a:rPr>
              <a:t>(Dados de negócio)</a:t>
            </a:r>
            <a:endParaRPr b="1">
              <a:solidFill>
                <a:srgbClr val="351C75"/>
              </a:solidFill>
            </a:endParaRPr>
          </a:p>
        </p:txBody>
      </p:sp>
      <p:cxnSp>
        <p:nvCxnSpPr>
          <p:cNvPr id="314" name="Google Shape;314;p33"/>
          <p:cNvCxnSpPr>
            <a:stCxn id="300" idx="3"/>
            <a:endCxn id="276" idx="2"/>
          </p:cNvCxnSpPr>
          <p:nvPr/>
        </p:nvCxnSpPr>
        <p:spPr>
          <a:xfrm flipH="1" rot="10800000">
            <a:off x="3743843" y="5096116"/>
            <a:ext cx="3164400" cy="1029900"/>
          </a:xfrm>
          <a:prstGeom prst="bent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33"/>
          <p:cNvSpPr txBox="1"/>
          <p:nvPr/>
        </p:nvSpPr>
        <p:spPr>
          <a:xfrm>
            <a:off x="6036000" y="2963200"/>
            <a:ext cx="719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51C75"/>
                </a:solidFill>
              </a:rPr>
              <a:t>(DS)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316" name="Google Shape;316;p33"/>
          <p:cNvSpPr txBox="1"/>
          <p:nvPr/>
        </p:nvSpPr>
        <p:spPr>
          <a:xfrm>
            <a:off x="5672838" y="4201613"/>
            <a:ext cx="719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51C75"/>
                </a:solidFill>
              </a:rPr>
              <a:t>(DS)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317" name="Google Shape;317;p33"/>
          <p:cNvSpPr txBox="1"/>
          <p:nvPr/>
        </p:nvSpPr>
        <p:spPr>
          <a:xfrm>
            <a:off x="6800288" y="5522713"/>
            <a:ext cx="719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51C75"/>
                </a:solidFill>
              </a:rPr>
              <a:t>(DS)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318" name="Google Shape;318;p33"/>
          <p:cNvSpPr txBox="1"/>
          <p:nvPr/>
        </p:nvSpPr>
        <p:spPr>
          <a:xfrm>
            <a:off x="5933241" y="2003888"/>
            <a:ext cx="925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logger-*</a:t>
            </a:r>
            <a:endParaRPr i="1"/>
          </a:p>
        </p:txBody>
      </p:sp>
      <p:sp>
        <p:nvSpPr>
          <p:cNvPr id="319" name="Google Shape;319;p33"/>
          <p:cNvSpPr txBox="1"/>
          <p:nvPr/>
        </p:nvSpPr>
        <p:spPr>
          <a:xfrm rot="-5400000">
            <a:off x="-549297" y="4002125"/>
            <a:ext cx="2038800" cy="460200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Hosts + Roteadores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20" name="Google Shape;320;p33"/>
          <p:cNvSpPr/>
          <p:nvPr/>
        </p:nvSpPr>
        <p:spPr>
          <a:xfrm>
            <a:off x="762875" y="3273475"/>
            <a:ext cx="925200" cy="197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3"/>
          <p:cNvSpPr txBox="1"/>
          <p:nvPr/>
        </p:nvSpPr>
        <p:spPr>
          <a:xfrm>
            <a:off x="2427213" y="4149146"/>
            <a:ext cx="1068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LOGGER</a:t>
            </a:r>
            <a:endParaRPr i="1"/>
          </a:p>
        </p:txBody>
      </p:sp>
      <p:pic>
        <p:nvPicPr>
          <p:cNvPr id="322" name="Google Shape;322;p3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79200" y="4430825"/>
            <a:ext cx="871705" cy="3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5452" y="3414336"/>
            <a:ext cx="804901" cy="7429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Google Shape;324;p33"/>
          <p:cNvCxnSpPr/>
          <p:nvPr/>
        </p:nvCxnSpPr>
        <p:spPr>
          <a:xfrm flipH="1" rot="10800000">
            <a:off x="1729950" y="3192275"/>
            <a:ext cx="1143000" cy="32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3"/>
          <p:cNvCxnSpPr/>
          <p:nvPr/>
        </p:nvCxnSpPr>
        <p:spPr>
          <a:xfrm flipH="1" rot="10800000">
            <a:off x="1674550" y="3295175"/>
            <a:ext cx="1218900" cy="1263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33"/>
          <p:cNvSpPr txBox="1"/>
          <p:nvPr/>
        </p:nvSpPr>
        <p:spPr>
          <a:xfrm rot="-366167">
            <a:off x="1735129" y="3036324"/>
            <a:ext cx="767550" cy="3554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Logs</a:t>
            </a:r>
            <a:endParaRPr b="1"/>
          </a:p>
        </p:txBody>
      </p:sp>
      <p:sp>
        <p:nvSpPr>
          <p:cNvPr id="327" name="Google Shape;327;p33"/>
          <p:cNvSpPr txBox="1"/>
          <p:nvPr/>
        </p:nvSpPr>
        <p:spPr>
          <a:xfrm rot="-2997732">
            <a:off x="1724839" y="3707754"/>
            <a:ext cx="767613" cy="3553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Logs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 txBox="1"/>
          <p:nvPr>
            <p:ph type="ctrTitle"/>
          </p:nvPr>
        </p:nvSpPr>
        <p:spPr>
          <a:xfrm>
            <a:off x="380999" y="1859163"/>
            <a:ext cx="8531700" cy="1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Source Sans Pro"/>
              <a:buNone/>
            </a:pPr>
            <a:r>
              <a:rPr b="1" lang="pt-BR" sz="6600"/>
              <a:t>Obrigado!</a:t>
            </a:r>
            <a:endParaRPr b="1" sz="66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Source Sans Pro"/>
              <a:buNone/>
            </a:pPr>
            <a:r>
              <a:t/>
            </a:r>
            <a:endParaRPr sz="3000"/>
          </a:p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Source Sans Pro"/>
              <a:buNone/>
            </a:pPr>
            <a:r>
              <a:rPr lang="pt-BR" sz="3000"/>
              <a:t>Flávio Knob:		</a:t>
            </a:r>
            <a:r>
              <a:rPr lang="pt-BR" sz="3000" u="sng">
                <a:solidFill>
                  <a:schemeClr val="hlink"/>
                </a:solidFill>
                <a:hlinkClick r:id="rId3"/>
              </a:rPr>
              <a:t>ffknob@tce.rs.gov.br</a:t>
            </a:r>
            <a:endParaRPr sz="3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Source Sans Pro"/>
              <a:buNone/>
            </a:pPr>
            <a:r>
              <a:rPr lang="pt-BR" sz="3000"/>
              <a:t>Luís HGO</a:t>
            </a:r>
            <a:r>
              <a:rPr lang="pt-BR" sz="3000"/>
              <a:t>:			</a:t>
            </a:r>
            <a:r>
              <a:rPr lang="pt-BR" sz="3000" u="sng">
                <a:solidFill>
                  <a:schemeClr val="hlink"/>
                </a:solidFill>
                <a:hlinkClick r:id="rId4"/>
              </a:rPr>
              <a:t>luishgo@tce.rs.gov.br</a:t>
            </a:r>
            <a:endParaRPr sz="3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Source Sans Pro"/>
              <a:buNone/>
            </a:pPr>
            <a:r>
              <a:rPr lang="pt-BR" sz="3000"/>
              <a:t>Gabriel Graça: 	</a:t>
            </a:r>
            <a:r>
              <a:rPr lang="pt-BR" sz="3000" u="sng">
                <a:solidFill>
                  <a:schemeClr val="hlink"/>
                </a:solidFill>
                <a:hlinkClick r:id="rId5"/>
              </a:rPr>
              <a:t>glgraca@tce.rs.gov.br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Source Sans Pro"/>
              <a:buNone/>
            </a:pPr>
            <a:r>
              <a:t/>
            </a:r>
            <a:endParaRPr sz="3000"/>
          </a:p>
        </p:txBody>
      </p:sp>
      <p:pic>
        <p:nvPicPr>
          <p:cNvPr id="333" name="Google Shape;333;p34"/>
          <p:cNvPicPr preferRelativeResize="0"/>
          <p:nvPr/>
        </p:nvPicPr>
        <p:blipFill rotWithShape="1">
          <a:blip r:embed="rId6">
            <a:alphaModFix/>
          </a:blip>
          <a:srcRect b="23935" l="6389" r="5647" t="22233"/>
          <a:stretch/>
        </p:blipFill>
        <p:spPr>
          <a:xfrm>
            <a:off x="267816" y="116632"/>
            <a:ext cx="2396485" cy="103679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4"/>
          <p:cNvSpPr txBox="1"/>
          <p:nvPr/>
        </p:nvSpPr>
        <p:spPr>
          <a:xfrm>
            <a:off x="6503173" y="5826968"/>
            <a:ext cx="2605331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pt-BR" sz="2400">
                <a:solidFill>
                  <a:srgbClr val="1B406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2018</a:t>
            </a:r>
            <a:endParaRPr sz="2400">
              <a:solidFill>
                <a:srgbClr val="1B406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179512" y="6284168"/>
            <a:ext cx="2605331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i="1" lang="pt-BR" sz="2400">
                <a:solidFill>
                  <a:srgbClr val="1B406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TCE/RS</a:t>
            </a:r>
            <a:endParaRPr i="1" sz="2400">
              <a:solidFill>
                <a:srgbClr val="1B406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6" name="Google Shape;336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24600" y="185938"/>
            <a:ext cx="261937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304800" y="3048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pt-BR"/>
              <a:t>TCE/RS</a:t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457200" y="1107976"/>
            <a:ext cx="8579400" cy="53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036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✕"/>
            </a:pPr>
            <a:r>
              <a:rPr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TCE/RS: exercer o controle externo nos órgãos estaduais e municipais jurisdicionados.</a:t>
            </a:r>
            <a:endParaRPr sz="2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0360" lvl="0" marL="34290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✕"/>
            </a:pPr>
            <a:r>
              <a:rPr b="1"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2.000</a:t>
            </a:r>
            <a:r>
              <a:rPr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órgãos jurisdicionados:</a:t>
            </a:r>
            <a:endParaRPr sz="2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1" marL="914400" rtl="0" algn="just">
              <a:spcBef>
                <a:spcPts val="12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Char char="○"/>
            </a:pPr>
            <a:r>
              <a:rPr b="1"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497</a:t>
            </a:r>
            <a:r>
              <a:rPr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Prefeituras + </a:t>
            </a:r>
            <a:r>
              <a:rPr b="1"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497</a:t>
            </a:r>
            <a:r>
              <a:rPr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Câmaras Municipais</a:t>
            </a:r>
            <a:endParaRPr sz="2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1" marL="914400" rtl="0" algn="just">
              <a:spcBef>
                <a:spcPts val="12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Char char="○"/>
            </a:pPr>
            <a:r>
              <a:rPr b="1"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1.006</a:t>
            </a:r>
            <a:r>
              <a:rPr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secretarias, autarquias, fundações, ...</a:t>
            </a:r>
            <a:endParaRPr sz="2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036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✕"/>
            </a:pPr>
            <a:r>
              <a:rPr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Volume de dados:</a:t>
            </a:r>
            <a:endParaRPr sz="2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1" marL="914400" rtl="0" algn="just">
              <a:spcBef>
                <a:spcPts val="12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Char char="○"/>
            </a:pPr>
            <a:r>
              <a:rPr lang="pt-BR" sz="22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Oracle</a:t>
            </a:r>
            <a:r>
              <a:rPr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b="1"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 </a:t>
            </a:r>
            <a:r>
              <a:rPr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TB, </a:t>
            </a:r>
            <a:r>
              <a:rPr b="1"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147k</a:t>
            </a:r>
            <a:r>
              <a:rPr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objetos de banco</a:t>
            </a:r>
            <a:endParaRPr sz="2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1" marL="914400" rtl="0" algn="just">
              <a:spcBef>
                <a:spcPts val="12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Char char="○"/>
            </a:pPr>
            <a:r>
              <a:rPr lang="pt-BR" sz="22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LICITACON</a:t>
            </a:r>
            <a:r>
              <a:rPr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→ </a:t>
            </a:r>
            <a:r>
              <a:rPr b="1"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~2M</a:t>
            </a:r>
            <a:r>
              <a:rPr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itens, </a:t>
            </a:r>
            <a:r>
              <a:rPr b="1"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~ 1TB</a:t>
            </a:r>
            <a:r>
              <a:rPr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documentos</a:t>
            </a:r>
            <a:endParaRPr sz="2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1" marL="914400" rtl="0" algn="just">
              <a:spcBef>
                <a:spcPts val="12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Char char="○"/>
            </a:pPr>
            <a:r>
              <a:rPr lang="pt-BR" sz="22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SIAPC</a:t>
            </a:r>
            <a:r>
              <a:rPr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→ ~</a:t>
            </a:r>
            <a:r>
              <a:rPr b="1"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1.000</a:t>
            </a:r>
            <a:r>
              <a:rPr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remessas/bimestre</a:t>
            </a:r>
            <a:endParaRPr sz="2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1" marL="914400" rtl="0" algn="just">
              <a:spcBef>
                <a:spcPts val="12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Char char="○"/>
            </a:pPr>
            <a:r>
              <a:rPr lang="pt-BR" sz="22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SAPIEM</a:t>
            </a:r>
            <a:r>
              <a:rPr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→ ~</a:t>
            </a:r>
            <a:r>
              <a:rPr b="1"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10.000</a:t>
            </a:r>
            <a:r>
              <a:rPr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remessas/ano</a:t>
            </a:r>
            <a:endParaRPr sz="2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1" marL="914400" rtl="0" algn="just">
              <a:spcBef>
                <a:spcPts val="12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Char char="○"/>
            </a:pPr>
            <a:r>
              <a:rPr lang="pt-BR" sz="22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Processos</a:t>
            </a:r>
            <a:r>
              <a:rPr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→ [~</a:t>
            </a:r>
            <a:r>
              <a:rPr b="1"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489k</a:t>
            </a:r>
            <a:r>
              <a:rPr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processos, ~</a:t>
            </a:r>
            <a:r>
              <a:rPr b="1"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218k</a:t>
            </a:r>
            <a:r>
              <a:rPr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documentos] → ~</a:t>
            </a:r>
            <a:r>
              <a:rPr b="1"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4M</a:t>
            </a:r>
            <a:r>
              <a:rPr lang="pt-BR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peças processuais (arquivos .pdf, .docx que compõem processos e documentos)</a:t>
            </a:r>
            <a:endParaRPr sz="2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0660" lvl="0" marL="342900" marR="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0660" lvl="0" marL="342900" marR="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0660" lvl="0" marL="342900" marR="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0660" lvl="0" marL="342900" marR="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304800" y="3048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pt-BR"/>
              <a:t>Soluções de indexação/consulta atuais</a:t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457200" y="1184176"/>
            <a:ext cx="8579400" cy="53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766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✕"/>
            </a:pPr>
            <a:r>
              <a:rPr b="1" lang="pt-BR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Oracle Folio:</a:t>
            </a:r>
            <a:endParaRPr b="1"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1" marL="914400" rtl="0" algn="just">
              <a:spcBef>
                <a:spcPts val="124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○"/>
            </a:pPr>
            <a:r>
              <a:rPr lang="pt-BR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Jurisprudência</a:t>
            </a:r>
            <a:endParaRPr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1" marL="914400" rtl="0" algn="just">
              <a:spcBef>
                <a:spcPts val="124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○"/>
            </a:pPr>
            <a:r>
              <a:rPr lang="pt-BR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Obsoleto, obscuro (apenas um técnico conhece o funcionamento)</a:t>
            </a:r>
            <a:endParaRPr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7660" lvl="0" marL="342900" marR="0" rtl="0" algn="just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✕"/>
            </a:pPr>
            <a:r>
              <a:rPr b="1" lang="pt-BR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Google Search Appliance:</a:t>
            </a:r>
            <a:endParaRPr b="1"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1" marL="914400" rtl="0" algn="just">
              <a:spcBef>
                <a:spcPts val="124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○"/>
            </a:pPr>
            <a:r>
              <a:rPr lang="pt-BR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Processos públicos e privados, Diário Eletrônico, Portal de Internet</a:t>
            </a:r>
            <a:endParaRPr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1" marL="914400" rtl="0" algn="just">
              <a:spcBef>
                <a:spcPts val="124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○"/>
            </a:pPr>
            <a:r>
              <a:rPr lang="pt-BR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Descontinuado, caro, limitado (5M documentos), não foi devidamente apropriado pela TI</a:t>
            </a:r>
            <a:endParaRPr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7660" lvl="0" marL="34290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✕"/>
            </a:pPr>
            <a:r>
              <a:rPr b="1" lang="pt-BR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Oracle:</a:t>
            </a:r>
            <a:endParaRPr b="1"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1" marL="914400" rtl="0" algn="just">
              <a:spcBef>
                <a:spcPts val="124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○"/>
            </a:pPr>
            <a:r>
              <a:rPr lang="pt-BR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Disseminado: APEX + Forms + Reports + práticas antiquadas (tudo no banco)</a:t>
            </a:r>
            <a:endParaRPr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1" marL="914400" rtl="0" algn="just">
              <a:spcBef>
                <a:spcPts val="124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○"/>
            </a:pPr>
            <a:r>
              <a:rPr lang="pt-BR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 … FROM … WHERE … OR … OR … </a:t>
            </a:r>
            <a:r>
              <a:rPr lang="pt-BR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 …</a:t>
            </a:r>
            <a:endParaRPr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1" marL="914400" rtl="0" algn="just">
              <a:spcBef>
                <a:spcPts val="124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○"/>
            </a:pPr>
            <a:r>
              <a:rPr lang="pt-BR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Trabalho do Oracle deveria ser armazenar, deixar </a:t>
            </a:r>
            <a:r>
              <a:rPr i="1" lang="pt-BR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search</a:t>
            </a:r>
            <a:r>
              <a:rPr lang="pt-BR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para </a:t>
            </a:r>
            <a:r>
              <a:rPr i="1" lang="pt-BR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Elastic</a:t>
            </a:r>
            <a:endParaRPr i="1"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1" marL="914400" rtl="0" algn="just">
              <a:spcBef>
                <a:spcPts val="124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○"/>
            </a:pPr>
            <a:r>
              <a:rPr lang="pt-BR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Cobrado por ciclo de CPU </a:t>
            </a:r>
            <a:endParaRPr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0660" lvl="0" marL="342900" marR="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0660" lvl="0" marL="342900" marR="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0660" lvl="0" marL="342900" marR="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0660" lvl="0" marL="342900" marR="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304800" y="3810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pt-BR"/>
              <a:t>Pesquisa de Jurisprudência (atual)</a:t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823" y="1219195"/>
            <a:ext cx="7638550" cy="448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6070850" y="1802925"/>
            <a:ext cx="2578500" cy="1300500"/>
          </a:xfrm>
          <a:prstGeom prst="foldedCorner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e, ou (|), xou (~), não (^), frase (""), coringa (*), proximidade ordenada (pdv''/20), proximidade não ordenada (''@20)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7061450" y="3487700"/>
            <a:ext cx="1928700" cy="778200"/>
          </a:xfrm>
          <a:prstGeom prst="foldedCorner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Quebra manual do nº processo: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1234-02.00/16-7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51050" y="3925375"/>
            <a:ext cx="1928700" cy="1083000"/>
          </a:xfrm>
          <a:prstGeom prst="foldedCorner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Sem autocomplete (ou parou de funcionar em algum momento)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304800" y="3810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pt-BR"/>
              <a:t>Pesquisa de Jurisprudência (atual)</a:t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38175"/>
            <a:ext cx="9144001" cy="455461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sp>
        <p:nvSpPr>
          <p:cNvPr id="136" name="Google Shape;136;p18"/>
          <p:cNvSpPr/>
          <p:nvPr/>
        </p:nvSpPr>
        <p:spPr>
          <a:xfrm>
            <a:off x="3103275" y="5926100"/>
            <a:ext cx="2180100" cy="579000"/>
          </a:xfrm>
          <a:prstGeom prst="foldedCorner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Lista de resultados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5059100" y="2020900"/>
            <a:ext cx="1867500" cy="729300"/>
          </a:xfrm>
          <a:prstGeom prst="foldedCorner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Documento completo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304800" y="3048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pt-BR"/>
              <a:t>Consulta de processos</a:t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5400"/>
            <a:ext cx="8839201" cy="5363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304800" y="3048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pt-BR"/>
              <a:t>Processo Eletrônico - Busca avançada</a:t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1494850" y="6213375"/>
            <a:ext cx="61761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</a:t>
            </a:r>
            <a:r>
              <a:rPr lang="pt-BR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… </a:t>
            </a:r>
            <a:r>
              <a:rPr b="1" lang="pt-BR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FROM</a:t>
            </a:r>
            <a:r>
              <a:rPr lang="pt-BR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… </a:t>
            </a:r>
            <a:r>
              <a:rPr b="1" lang="pt-BR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</a:t>
            </a:r>
            <a:r>
              <a:rPr lang="pt-BR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[OR OR OR OR ...]</a:t>
            </a:r>
            <a:endParaRPr sz="24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0660" lvl="0" marL="342900" marR="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0660" lvl="0" marL="342900" marR="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0660" lvl="0" marL="342900" marR="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0660" lvl="0" marL="342900" marR="0" rtl="0" algn="just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143000"/>
            <a:ext cx="8126862" cy="50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304800" y="3048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b="0" i="0" lang="pt-BR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ARQUITETURA DA NOVA SOLUÇÃO</a:t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0" y="1340768"/>
            <a:ext cx="9144000" cy="55173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107502" y="1340775"/>
            <a:ext cx="3520500" cy="11499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119014" y="1372492"/>
            <a:ext cx="139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FRONTEND</a:t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119014" y="2567146"/>
            <a:ext cx="7020300" cy="1149900"/>
          </a:xfrm>
          <a:prstGeom prst="rect">
            <a:avLst/>
          </a:prstGeom>
          <a:solidFill>
            <a:srgbClr val="93B3D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130524" y="2550230"/>
            <a:ext cx="182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MIDDLEWARE</a:t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119014" y="3791282"/>
            <a:ext cx="7020300" cy="11499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130524" y="3779748"/>
            <a:ext cx="182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BACKEND</a:t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126493" y="5013176"/>
            <a:ext cx="7012800" cy="1844700"/>
          </a:xfrm>
          <a:prstGeom prst="rect">
            <a:avLst/>
          </a:prstGeom>
          <a:solidFill>
            <a:srgbClr val="24406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138003" y="5003884"/>
            <a:ext cx="182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DATABASE</a:t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7291686" y="1352400"/>
            <a:ext cx="1664700" cy="2364600"/>
          </a:xfrm>
          <a:prstGeom prst="rect">
            <a:avLst/>
          </a:prstGeom>
          <a:solidFill>
            <a:srgbClr val="9BBB59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1660" y="1489867"/>
            <a:ext cx="707179" cy="707179"/>
          </a:xfrm>
          <a:prstGeom prst="rect">
            <a:avLst/>
          </a:prstGeom>
          <a:noFill/>
          <a:ln cap="flat" cmpd="sng" w="381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21"/>
          <p:cNvPicPr preferRelativeResize="0"/>
          <p:nvPr/>
        </p:nvPicPr>
        <p:blipFill rotWithShape="1">
          <a:blip r:embed="rId4">
            <a:alphaModFix/>
          </a:blip>
          <a:srcRect b="14185" l="0" r="0" t="0"/>
          <a:stretch/>
        </p:blipFill>
        <p:spPr>
          <a:xfrm>
            <a:off x="7434739" y="2314324"/>
            <a:ext cx="1393153" cy="669489"/>
          </a:xfrm>
          <a:prstGeom prst="rect">
            <a:avLst/>
          </a:prstGeom>
          <a:noFill/>
          <a:ln cap="flat" cmpd="sng" w="381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20048" y="3117650"/>
            <a:ext cx="1407844" cy="451506"/>
          </a:xfrm>
          <a:prstGeom prst="rect">
            <a:avLst/>
          </a:prstGeom>
          <a:noFill/>
          <a:ln cap="flat" cmpd="sng" w="381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9" name="Google Shape;169;p21"/>
          <p:cNvSpPr/>
          <p:nvPr/>
        </p:nvSpPr>
        <p:spPr>
          <a:xfrm>
            <a:off x="2276278" y="5188550"/>
            <a:ext cx="3168305" cy="1480810"/>
          </a:xfrm>
          <a:prstGeom prst="flowChartMagneticDisk">
            <a:avLst/>
          </a:prstGeom>
          <a:solidFill>
            <a:srgbClr val="4F81BD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dir="5400000" dist="50800">
              <a:srgbClr val="4E3B3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3199881" y="5229200"/>
            <a:ext cx="123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PESQUISA</a:t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2348286" y="5723964"/>
            <a:ext cx="142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V_SUMULAS</a:t>
            </a:r>
            <a:endParaRPr b="1" sz="1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2348286" y="6084004"/>
            <a:ext cx="142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V_DECISOES</a:t>
            </a:r>
            <a:endParaRPr b="1" sz="1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3818199" y="5750922"/>
            <a:ext cx="170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V_PARECERES</a:t>
            </a:r>
            <a:endParaRPr b="1" sz="1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3572174" y="6084004"/>
            <a:ext cx="193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V_INFORMACOES_CT</a:t>
            </a:r>
            <a:endParaRPr b="1" sz="1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6725" y="1512167"/>
            <a:ext cx="791029" cy="8382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6" name="Google Shape;176;p21"/>
          <p:cNvPicPr preferRelativeResize="0"/>
          <p:nvPr/>
        </p:nvPicPr>
        <p:blipFill rotWithShape="1">
          <a:blip r:embed="rId7">
            <a:alphaModFix/>
          </a:blip>
          <a:srcRect b="32175" l="10884" r="8373" t="0"/>
          <a:stretch/>
        </p:blipFill>
        <p:spPr>
          <a:xfrm>
            <a:off x="4843675" y="2672275"/>
            <a:ext cx="877687" cy="937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Google Shape;177;p21"/>
          <p:cNvPicPr preferRelativeResize="0"/>
          <p:nvPr/>
        </p:nvPicPr>
        <p:blipFill rotWithShape="1">
          <a:blip r:embed="rId8">
            <a:alphaModFix/>
          </a:blip>
          <a:srcRect b="33541" l="11686" r="6933" t="0"/>
          <a:stretch/>
        </p:blipFill>
        <p:spPr>
          <a:xfrm>
            <a:off x="2592425" y="3883151"/>
            <a:ext cx="965700" cy="96566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8" name="Google Shape;178;p21"/>
          <p:cNvPicPr preferRelativeResize="0"/>
          <p:nvPr/>
        </p:nvPicPr>
        <p:blipFill rotWithShape="1">
          <a:blip r:embed="rId9">
            <a:alphaModFix/>
          </a:blip>
          <a:srcRect b="27457" l="0" r="0" t="0"/>
          <a:stretch/>
        </p:blipFill>
        <p:spPr>
          <a:xfrm>
            <a:off x="4360275" y="3883150"/>
            <a:ext cx="1039725" cy="937389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" name="Google Shape;179;p21"/>
          <p:cNvSpPr/>
          <p:nvPr/>
        </p:nvSpPr>
        <p:spPr>
          <a:xfrm>
            <a:off x="3688900" y="1340775"/>
            <a:ext cx="3450300" cy="11499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 rotWithShape="1">
          <a:blip r:embed="rId10">
            <a:alphaModFix/>
          </a:blip>
          <a:srcRect b="31670" l="0" r="0" t="0"/>
          <a:stretch/>
        </p:blipFill>
        <p:spPr>
          <a:xfrm>
            <a:off x="5617869" y="1794450"/>
            <a:ext cx="597233" cy="606600"/>
          </a:xfrm>
          <a:prstGeom prst="rect">
            <a:avLst/>
          </a:prstGeom>
          <a:noFill/>
          <a:ln cap="flat" cmpd="sng" w="381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1" name="Google Shape;181;p21"/>
          <p:cNvSpPr/>
          <p:nvPr/>
        </p:nvSpPr>
        <p:spPr>
          <a:xfrm>
            <a:off x="2737950" y="2613326"/>
            <a:ext cx="1708500" cy="10575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056401" y="2635742"/>
            <a:ext cx="1039723" cy="6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 rotWithShape="1">
          <a:blip r:embed="rId12">
            <a:alphaModFix/>
          </a:blip>
          <a:srcRect b="8420" l="3579" r="9122" t="20038"/>
          <a:stretch/>
        </p:blipFill>
        <p:spPr>
          <a:xfrm>
            <a:off x="2849899" y="3269626"/>
            <a:ext cx="1425900" cy="35227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3700430" y="1372500"/>
            <a:ext cx="203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MONITORAMENTO</a:t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2574725" y="1461875"/>
            <a:ext cx="549000" cy="6066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.conf</a:t>
            </a:r>
            <a:endParaRPr b="1" sz="1200"/>
          </a:p>
        </p:txBody>
      </p:sp>
      <p:sp>
        <p:nvSpPr>
          <p:cNvPr id="186" name="Google Shape;186;p21"/>
          <p:cNvSpPr/>
          <p:nvPr/>
        </p:nvSpPr>
        <p:spPr>
          <a:xfrm>
            <a:off x="2727125" y="1614275"/>
            <a:ext cx="549000" cy="6066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.conf</a:t>
            </a:r>
            <a:endParaRPr b="1" sz="1200"/>
          </a:p>
        </p:txBody>
      </p:sp>
      <p:sp>
        <p:nvSpPr>
          <p:cNvPr id="187" name="Google Shape;187;p21"/>
          <p:cNvSpPr/>
          <p:nvPr/>
        </p:nvSpPr>
        <p:spPr>
          <a:xfrm>
            <a:off x="2879525" y="1766675"/>
            <a:ext cx="549000" cy="6066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.conf</a:t>
            </a:r>
            <a:endParaRPr b="1" sz="1200"/>
          </a:p>
        </p:txBody>
      </p:sp>
      <p:sp>
        <p:nvSpPr>
          <p:cNvPr id="188" name="Google Shape;188;p21"/>
          <p:cNvSpPr/>
          <p:nvPr/>
        </p:nvSpPr>
        <p:spPr>
          <a:xfrm rot="5400000">
            <a:off x="1572450" y="2522350"/>
            <a:ext cx="1275600" cy="1008000"/>
          </a:xfrm>
          <a:prstGeom prst="leftUpArrow">
            <a:avLst/>
          </a:prstGeom>
          <a:solidFill>
            <a:srgbClr val="D5A6BD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41B47"/>
                </a:solidFill>
              </a:rPr>
              <a:t>Protocolo</a:t>
            </a:r>
            <a:endParaRPr b="1" sz="1200">
              <a:solidFill>
                <a:srgbClr val="741B47"/>
              </a:solidFill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671800" y="1771593"/>
            <a:ext cx="549000" cy="596752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agem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