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sldIdLst>
    <p:sldId id="256" r:id="rId2"/>
    <p:sldId id="257" r:id="rId3"/>
    <p:sldId id="354" r:id="rId4"/>
    <p:sldId id="372" r:id="rId5"/>
    <p:sldId id="320" r:id="rId6"/>
    <p:sldId id="353" r:id="rId7"/>
    <p:sldId id="356" r:id="rId8"/>
    <p:sldId id="357" r:id="rId9"/>
    <p:sldId id="322" r:id="rId10"/>
    <p:sldId id="258" r:id="rId11"/>
    <p:sldId id="351" r:id="rId12"/>
    <p:sldId id="352" r:id="rId13"/>
    <p:sldId id="379" r:id="rId14"/>
    <p:sldId id="377" r:id="rId15"/>
    <p:sldId id="376" r:id="rId16"/>
    <p:sldId id="373" r:id="rId17"/>
    <p:sldId id="348" r:id="rId18"/>
    <p:sldId id="360" r:id="rId19"/>
    <p:sldId id="380" r:id="rId20"/>
    <p:sldId id="364" r:id="rId21"/>
    <p:sldId id="365" r:id="rId22"/>
    <p:sldId id="366" r:id="rId23"/>
    <p:sldId id="343" r:id="rId24"/>
    <p:sldId id="326" r:id="rId25"/>
    <p:sldId id="327" r:id="rId26"/>
    <p:sldId id="371" r:id="rId27"/>
    <p:sldId id="374" r:id="rId28"/>
    <p:sldId id="358" r:id="rId29"/>
    <p:sldId id="381" r:id="rId30"/>
    <p:sldId id="359" r:id="rId31"/>
    <p:sldId id="382" r:id="rId32"/>
    <p:sldId id="383" r:id="rId33"/>
    <p:sldId id="375" r:id="rId34"/>
    <p:sldId id="384" r:id="rId35"/>
    <p:sldId id="385" r:id="rId36"/>
    <p:sldId id="387" r:id="rId37"/>
    <p:sldId id="388" r:id="rId38"/>
    <p:sldId id="284" r:id="rId3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F3D"/>
    <a:srgbClr val="B36700"/>
    <a:srgbClr val="F27D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26" autoAdjust="0"/>
    <p:restoredTop sz="95640" autoAdjust="0"/>
  </p:normalViewPr>
  <p:slideViewPr>
    <p:cSldViewPr snapToGrid="0">
      <p:cViewPr varScale="1">
        <p:scale>
          <a:sx n="81" d="100"/>
          <a:sy n="81" d="100"/>
        </p:scale>
        <p:origin x="470" y="144"/>
      </p:cViewPr>
      <p:guideLst/>
    </p:cSldViewPr>
  </p:slideViewPr>
  <p:notesTextViewPr>
    <p:cViewPr>
      <p:scale>
        <a:sx n="150" d="100"/>
        <a:sy n="15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orbel" panose="020B0503020204020204" pitchFamily="34" charset="0"/>
              </a:defRPr>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orbel" panose="020B0503020204020204" pitchFamily="34" charset="0"/>
              </a:defRPr>
            </a:lvl1pPr>
          </a:lstStyle>
          <a:p>
            <a:fld id="{91E9DC1B-7AD4-4493-BE2D-19F04AF919E8}" type="datetimeFigureOut">
              <a:rPr lang="fr-FR" smtClean="0"/>
              <a:pPr/>
              <a:t>17/01/2023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orbel" panose="020B0503020204020204"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orbel" panose="020B0503020204020204" pitchFamily="34" charset="0"/>
              </a:defRPr>
            </a:lvl1pPr>
          </a:lstStyle>
          <a:p>
            <a:fld id="{0145B376-959C-4F10-BF50-4FF0FAF5ADD9}" type="slidenum">
              <a:rPr lang="fr-FR" smtClean="0"/>
              <a:pPr/>
              <a:t>‹N°›</a:t>
            </a:fld>
            <a:endParaRPr lang="fr-FR" dirty="0"/>
          </a:p>
        </p:txBody>
      </p:sp>
    </p:spTree>
    <p:extLst>
      <p:ext uri="{BB962C8B-B14F-4D97-AF65-F5344CB8AC3E}">
        <p14:creationId xmlns:p14="http://schemas.microsoft.com/office/powerpoint/2010/main" val="180669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orbel" panose="020B0503020204020204" pitchFamily="34" charset="0"/>
        <a:ea typeface="+mn-ea"/>
        <a:cs typeface="+mn-cs"/>
      </a:defRPr>
    </a:lvl1pPr>
    <a:lvl2pPr marL="457200" algn="l" defTabSz="914400" rtl="0" eaLnBrk="1" latinLnBrk="0" hangingPunct="1">
      <a:defRPr sz="1200" kern="1200">
        <a:solidFill>
          <a:schemeClr val="tx1"/>
        </a:solidFill>
        <a:latin typeface="Corbel" panose="020B0503020204020204" pitchFamily="34" charset="0"/>
        <a:ea typeface="+mn-ea"/>
        <a:cs typeface="+mn-cs"/>
      </a:defRPr>
    </a:lvl2pPr>
    <a:lvl3pPr marL="914400" algn="l" defTabSz="914400" rtl="0" eaLnBrk="1" latinLnBrk="0" hangingPunct="1">
      <a:defRPr sz="1200" kern="1200">
        <a:solidFill>
          <a:schemeClr val="tx1"/>
        </a:solidFill>
        <a:latin typeface="Corbel" panose="020B0503020204020204" pitchFamily="34" charset="0"/>
        <a:ea typeface="+mn-ea"/>
        <a:cs typeface="+mn-cs"/>
      </a:defRPr>
    </a:lvl3pPr>
    <a:lvl4pPr marL="1371600" algn="l" defTabSz="914400" rtl="0" eaLnBrk="1" latinLnBrk="0" hangingPunct="1">
      <a:defRPr sz="1200" kern="1200">
        <a:solidFill>
          <a:schemeClr val="tx1"/>
        </a:solidFill>
        <a:latin typeface="Corbel" panose="020B0503020204020204" pitchFamily="34" charset="0"/>
        <a:ea typeface="+mn-ea"/>
        <a:cs typeface="+mn-cs"/>
      </a:defRPr>
    </a:lvl4pPr>
    <a:lvl5pPr marL="1828800" algn="l" defTabSz="914400" rtl="0" eaLnBrk="1" latinLnBrk="0" hangingPunct="1">
      <a:defRPr sz="1200" kern="1200">
        <a:solidFill>
          <a:schemeClr val="tx1"/>
        </a:solidFill>
        <a:latin typeface="Corbel" panose="020B05030202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a:t>
            </a:fld>
            <a:endParaRPr lang="fr-FR"/>
          </a:p>
        </p:txBody>
      </p:sp>
    </p:spTree>
    <p:extLst>
      <p:ext uri="{BB962C8B-B14F-4D97-AF65-F5344CB8AC3E}">
        <p14:creationId xmlns:p14="http://schemas.microsoft.com/office/powerpoint/2010/main" val="1982027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10</a:t>
            </a:fld>
            <a:endParaRPr lang="fr-FR"/>
          </a:p>
        </p:txBody>
      </p:sp>
    </p:spTree>
    <p:extLst>
      <p:ext uri="{BB962C8B-B14F-4D97-AF65-F5344CB8AC3E}">
        <p14:creationId xmlns:p14="http://schemas.microsoft.com/office/powerpoint/2010/main" val="2786796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11</a:t>
            </a:fld>
            <a:endParaRPr lang="fr-FR"/>
          </a:p>
        </p:txBody>
      </p:sp>
    </p:spTree>
    <p:extLst>
      <p:ext uri="{BB962C8B-B14F-4D97-AF65-F5344CB8AC3E}">
        <p14:creationId xmlns:p14="http://schemas.microsoft.com/office/powerpoint/2010/main" val="4212971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15</a:t>
            </a:fld>
            <a:endParaRPr lang="fr-FR"/>
          </a:p>
        </p:txBody>
      </p:sp>
    </p:spTree>
    <p:extLst>
      <p:ext uri="{BB962C8B-B14F-4D97-AF65-F5344CB8AC3E}">
        <p14:creationId xmlns:p14="http://schemas.microsoft.com/office/powerpoint/2010/main" val="3658306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16</a:t>
            </a:fld>
            <a:endParaRPr lang="fr-FR"/>
          </a:p>
        </p:txBody>
      </p:sp>
    </p:spTree>
    <p:extLst>
      <p:ext uri="{BB962C8B-B14F-4D97-AF65-F5344CB8AC3E}">
        <p14:creationId xmlns:p14="http://schemas.microsoft.com/office/powerpoint/2010/main" val="3770388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145B376-959C-4F10-BF50-4FF0FAF5ADD9}" type="slidenum">
              <a:rPr lang="fr-FR" smtClean="0"/>
              <a:t>17</a:t>
            </a:fld>
            <a:endParaRPr lang="fr-FR"/>
          </a:p>
        </p:txBody>
      </p:sp>
    </p:spTree>
    <p:extLst>
      <p:ext uri="{BB962C8B-B14F-4D97-AF65-F5344CB8AC3E}">
        <p14:creationId xmlns:p14="http://schemas.microsoft.com/office/powerpoint/2010/main" val="2808861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20</a:t>
            </a:fld>
            <a:endParaRPr lang="fr-FR"/>
          </a:p>
        </p:txBody>
      </p:sp>
    </p:spTree>
    <p:extLst>
      <p:ext uri="{BB962C8B-B14F-4D97-AF65-F5344CB8AC3E}">
        <p14:creationId xmlns:p14="http://schemas.microsoft.com/office/powerpoint/2010/main" val="1582879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27</a:t>
            </a:fld>
            <a:endParaRPr lang="fr-FR"/>
          </a:p>
        </p:txBody>
      </p:sp>
    </p:spTree>
    <p:extLst>
      <p:ext uri="{BB962C8B-B14F-4D97-AF65-F5344CB8AC3E}">
        <p14:creationId xmlns:p14="http://schemas.microsoft.com/office/powerpoint/2010/main" val="1470049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28</a:t>
            </a:fld>
            <a:endParaRPr lang="fr-FR"/>
          </a:p>
        </p:txBody>
      </p:sp>
    </p:spTree>
    <p:extLst>
      <p:ext uri="{BB962C8B-B14F-4D97-AF65-F5344CB8AC3E}">
        <p14:creationId xmlns:p14="http://schemas.microsoft.com/office/powerpoint/2010/main" val="12988437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30</a:t>
            </a:fld>
            <a:endParaRPr lang="fr-FR"/>
          </a:p>
        </p:txBody>
      </p:sp>
    </p:spTree>
    <p:extLst>
      <p:ext uri="{BB962C8B-B14F-4D97-AF65-F5344CB8AC3E}">
        <p14:creationId xmlns:p14="http://schemas.microsoft.com/office/powerpoint/2010/main" val="3041639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145B376-959C-4F10-BF50-4FF0FAF5ADD9}" type="slidenum">
              <a:rPr lang="fr-FR" smtClean="0"/>
              <a:t>31</a:t>
            </a:fld>
            <a:endParaRPr lang="fr-FR"/>
          </a:p>
        </p:txBody>
      </p:sp>
    </p:spTree>
    <p:extLst>
      <p:ext uri="{BB962C8B-B14F-4D97-AF65-F5344CB8AC3E}">
        <p14:creationId xmlns:p14="http://schemas.microsoft.com/office/powerpoint/2010/main" val="2892808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a:t>
            </a:fld>
            <a:endParaRPr lang="fr-FR"/>
          </a:p>
        </p:txBody>
      </p:sp>
    </p:spTree>
    <p:extLst>
      <p:ext uri="{BB962C8B-B14F-4D97-AF65-F5344CB8AC3E}">
        <p14:creationId xmlns:p14="http://schemas.microsoft.com/office/powerpoint/2010/main" val="2568434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145B376-959C-4F10-BF50-4FF0FAF5ADD9}" type="slidenum">
              <a:rPr lang="fr-FR" smtClean="0"/>
              <a:t>32</a:t>
            </a:fld>
            <a:endParaRPr lang="fr-FR"/>
          </a:p>
        </p:txBody>
      </p:sp>
    </p:spTree>
    <p:extLst>
      <p:ext uri="{BB962C8B-B14F-4D97-AF65-F5344CB8AC3E}">
        <p14:creationId xmlns:p14="http://schemas.microsoft.com/office/powerpoint/2010/main" val="137252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33</a:t>
            </a:fld>
            <a:endParaRPr lang="fr-FR"/>
          </a:p>
        </p:txBody>
      </p:sp>
    </p:spTree>
    <p:extLst>
      <p:ext uri="{BB962C8B-B14F-4D97-AF65-F5344CB8AC3E}">
        <p14:creationId xmlns:p14="http://schemas.microsoft.com/office/powerpoint/2010/main" val="2240410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145B376-959C-4F10-BF50-4FF0FAF5ADD9}" type="slidenum">
              <a:rPr lang="fr-FR" smtClean="0"/>
              <a:t>36</a:t>
            </a:fld>
            <a:endParaRPr lang="fr-FR"/>
          </a:p>
        </p:txBody>
      </p:sp>
    </p:spTree>
    <p:extLst>
      <p:ext uri="{BB962C8B-B14F-4D97-AF65-F5344CB8AC3E}">
        <p14:creationId xmlns:p14="http://schemas.microsoft.com/office/powerpoint/2010/main" val="3702864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38</a:t>
            </a:fld>
            <a:endParaRPr lang="fr-FR"/>
          </a:p>
        </p:txBody>
      </p:sp>
    </p:spTree>
    <p:extLst>
      <p:ext uri="{BB962C8B-B14F-4D97-AF65-F5344CB8AC3E}">
        <p14:creationId xmlns:p14="http://schemas.microsoft.com/office/powerpoint/2010/main" val="2535039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a:t>
            </a:fld>
            <a:endParaRPr lang="fr-FR"/>
          </a:p>
        </p:txBody>
      </p:sp>
    </p:spTree>
    <p:extLst>
      <p:ext uri="{BB962C8B-B14F-4D97-AF65-F5344CB8AC3E}">
        <p14:creationId xmlns:p14="http://schemas.microsoft.com/office/powerpoint/2010/main" val="3301154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4</a:t>
            </a:fld>
            <a:endParaRPr lang="fr-FR"/>
          </a:p>
        </p:txBody>
      </p:sp>
    </p:spTree>
    <p:extLst>
      <p:ext uri="{BB962C8B-B14F-4D97-AF65-F5344CB8AC3E}">
        <p14:creationId xmlns:p14="http://schemas.microsoft.com/office/powerpoint/2010/main" val="3036666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5</a:t>
            </a:fld>
            <a:endParaRPr lang="fr-FR"/>
          </a:p>
        </p:txBody>
      </p:sp>
    </p:spTree>
    <p:extLst>
      <p:ext uri="{BB962C8B-B14F-4D97-AF65-F5344CB8AC3E}">
        <p14:creationId xmlns:p14="http://schemas.microsoft.com/office/powerpoint/2010/main" val="3195984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6</a:t>
            </a:fld>
            <a:endParaRPr lang="fr-FR"/>
          </a:p>
        </p:txBody>
      </p:sp>
    </p:spTree>
    <p:extLst>
      <p:ext uri="{BB962C8B-B14F-4D97-AF65-F5344CB8AC3E}">
        <p14:creationId xmlns:p14="http://schemas.microsoft.com/office/powerpoint/2010/main" val="2470204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7</a:t>
            </a:fld>
            <a:endParaRPr lang="fr-FR"/>
          </a:p>
        </p:txBody>
      </p:sp>
    </p:spTree>
    <p:extLst>
      <p:ext uri="{BB962C8B-B14F-4D97-AF65-F5344CB8AC3E}">
        <p14:creationId xmlns:p14="http://schemas.microsoft.com/office/powerpoint/2010/main" val="3518637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8</a:t>
            </a:fld>
            <a:endParaRPr lang="fr-FR"/>
          </a:p>
        </p:txBody>
      </p:sp>
    </p:spTree>
    <p:extLst>
      <p:ext uri="{BB962C8B-B14F-4D97-AF65-F5344CB8AC3E}">
        <p14:creationId xmlns:p14="http://schemas.microsoft.com/office/powerpoint/2010/main" val="2270325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145B376-959C-4F10-BF50-4FF0FAF5ADD9}" type="slidenum">
              <a:rPr lang="fr-FR" smtClean="0"/>
              <a:t>9</a:t>
            </a:fld>
            <a:endParaRPr lang="fr-FR"/>
          </a:p>
        </p:txBody>
      </p:sp>
    </p:spTree>
    <p:extLst>
      <p:ext uri="{BB962C8B-B14F-4D97-AF65-F5344CB8AC3E}">
        <p14:creationId xmlns:p14="http://schemas.microsoft.com/office/powerpoint/2010/main" val="98373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F0929591-1B18-40B1-86A3-5CE2965555A6}" type="datetime1">
              <a:rPr lang="fr-FR" smtClean="0"/>
              <a:pPr/>
              <a:t>17/01/2023</a:t>
            </a:fld>
            <a:endParaRPr lang="fr-FR" dirty="0"/>
          </a:p>
        </p:txBody>
      </p:sp>
      <p:sp>
        <p:nvSpPr>
          <p:cNvPr id="5" name="Espace réservé du pied de page 4"/>
          <p:cNvSpPr>
            <a:spLocks noGrp="1"/>
          </p:cNvSpPr>
          <p:nvPr>
            <p:ph type="ftr" sz="quarter" idx="11"/>
          </p:nvPr>
        </p:nvSpPr>
        <p:spPr/>
        <p:txBody>
          <a:bodyPr/>
          <a:lstStyle/>
          <a:p>
            <a:r>
              <a:rPr lang="fr-FR" smtClean="0"/>
              <a:t>F. Flamerie - Stage CED Données de recherche - 2023</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06036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E7A4ADFA-5A24-47F1-8A04-1F9127543F74}" type="datetime1">
              <a:rPr lang="fr-FR" smtClean="0"/>
              <a:pPr/>
              <a:t>17/01/2023</a:t>
            </a:fld>
            <a:endParaRPr lang="fr-FR" dirty="0"/>
          </a:p>
        </p:txBody>
      </p:sp>
      <p:sp>
        <p:nvSpPr>
          <p:cNvPr id="5" name="Espace réservé du pied de page 4"/>
          <p:cNvSpPr>
            <a:spLocks noGrp="1"/>
          </p:cNvSpPr>
          <p:nvPr>
            <p:ph type="ftr" sz="quarter" idx="11"/>
          </p:nvPr>
        </p:nvSpPr>
        <p:spPr/>
        <p:txBody>
          <a:bodyPr/>
          <a:lstStyle/>
          <a:p>
            <a:r>
              <a:rPr lang="fr-FR" smtClean="0"/>
              <a:t>F. Flamerie - Stage CED Données de recherche - 2023</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41728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165BBEF8-D4B2-4484-8A2A-1259119E041E}" type="datetime1">
              <a:rPr lang="fr-FR" smtClean="0"/>
              <a:pPr/>
              <a:t>17/01/2023</a:t>
            </a:fld>
            <a:endParaRPr lang="fr-FR" dirty="0"/>
          </a:p>
        </p:txBody>
      </p:sp>
      <p:sp>
        <p:nvSpPr>
          <p:cNvPr id="5" name="Espace réservé du pied de page 4"/>
          <p:cNvSpPr>
            <a:spLocks noGrp="1"/>
          </p:cNvSpPr>
          <p:nvPr>
            <p:ph type="ftr" sz="quarter" idx="11"/>
          </p:nvPr>
        </p:nvSpPr>
        <p:spPr/>
        <p:txBody>
          <a:bodyPr/>
          <a:lstStyle/>
          <a:p>
            <a:r>
              <a:rPr lang="fr-FR" smtClean="0"/>
              <a:t>F. Flamerie - Stage CED Données de recherche - 2023</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21614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a:t>Modifiez le style du titre</a:t>
            </a:r>
          </a:p>
        </p:txBody>
      </p:sp>
      <p:sp>
        <p:nvSpPr>
          <p:cNvPr id="3" name="Espace réservé du contenu 2"/>
          <p:cNvSpPr>
            <a:spLocks noGrp="1"/>
          </p:cNvSpPr>
          <p:nvPr>
            <p:ph idx="1"/>
          </p:nvPr>
        </p:nvSpPr>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D810C73D-10C1-473F-8A68-E67BB34A335B}" type="datetime1">
              <a:rPr lang="fr-FR" smtClean="0"/>
              <a:t>17/01/2023</a:t>
            </a:fld>
            <a:endParaRPr lang="fr-FR" dirty="0"/>
          </a:p>
        </p:txBody>
      </p:sp>
      <p:sp>
        <p:nvSpPr>
          <p:cNvPr id="5" name="Espace réservé du pied de page 4"/>
          <p:cNvSpPr>
            <a:spLocks noGrp="1"/>
          </p:cNvSpPr>
          <p:nvPr>
            <p:ph type="ftr" sz="quarter" idx="11"/>
          </p:nvPr>
        </p:nvSpPr>
        <p:spPr/>
        <p:txBody>
          <a:bodyPr/>
          <a:lstStyle>
            <a:lvl1pPr>
              <a:defRPr>
                <a:latin typeface="Corbel" panose="020B0503020204020204" pitchFamily="34" charset="0"/>
              </a:defRPr>
            </a:lvl1pPr>
          </a:lstStyle>
          <a:p>
            <a:r>
              <a:rPr lang="fr-FR" smtClean="0"/>
              <a:t>F. Flamerie - Stage CED Données de recherche - 2023</a:t>
            </a:r>
            <a:endParaRPr lang="fr-FR" dirty="0"/>
          </a:p>
        </p:txBody>
      </p:sp>
      <p:sp>
        <p:nvSpPr>
          <p:cNvPr id="6" name="Espace réservé du numéro de diapositive 5"/>
          <p:cNvSpPr>
            <a:spLocks noGrp="1"/>
          </p:cNvSpPr>
          <p:nvPr>
            <p:ph type="sldNum" sz="quarter" idx="12"/>
          </p:nvPr>
        </p:nvSpPr>
        <p:spPr/>
        <p:txBody>
          <a:bodyPr/>
          <a:lstStyle>
            <a:lvl1pPr>
              <a:defRPr>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386835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a:t>Modifiez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FB10E32F-7665-4299-AD13-FA8AB2ACF455}" type="datetime1">
              <a:rPr lang="fr-FR" smtClean="0"/>
              <a:pPr/>
              <a:t>17/01/2023</a:t>
            </a:fld>
            <a:endParaRPr lang="fr-FR" dirty="0"/>
          </a:p>
        </p:txBody>
      </p:sp>
      <p:sp>
        <p:nvSpPr>
          <p:cNvPr id="5" name="Espace réservé du pied de page 4"/>
          <p:cNvSpPr>
            <a:spLocks noGrp="1"/>
          </p:cNvSpPr>
          <p:nvPr>
            <p:ph type="ftr" sz="quarter" idx="11"/>
          </p:nvPr>
        </p:nvSpPr>
        <p:spPr/>
        <p:txBody>
          <a:bodyPr/>
          <a:lstStyle/>
          <a:p>
            <a:r>
              <a:rPr lang="fr-FR" smtClean="0"/>
              <a:t>F. Flamerie - Stage CED Données de recherche - 2023</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75615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a:t>Modifiez le style du titre</a:t>
            </a:r>
          </a:p>
        </p:txBody>
      </p:sp>
      <p:sp>
        <p:nvSpPr>
          <p:cNvPr id="3" name="Espace réservé du contenu 2"/>
          <p:cNvSpPr>
            <a:spLocks noGrp="1"/>
          </p:cNvSpPr>
          <p:nvPr>
            <p:ph sz="half" idx="1"/>
          </p:nvPr>
        </p:nvSpPr>
        <p:spPr>
          <a:xfrm>
            <a:off x="838200" y="1825625"/>
            <a:ext cx="5181600" cy="4351338"/>
          </a:xfrm>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p:cNvSpPr>
            <a:spLocks noGrp="1"/>
          </p:cNvSpPr>
          <p:nvPr>
            <p:ph sz="half" idx="2"/>
          </p:nvPr>
        </p:nvSpPr>
        <p:spPr>
          <a:xfrm>
            <a:off x="6172200" y="1825625"/>
            <a:ext cx="5181600" cy="4351338"/>
          </a:xfrm>
        </p:spPr>
        <p:txBody>
          <a:bodyPr/>
          <a:lstStyle>
            <a:lvl1pPr>
              <a:defRPr>
                <a:latin typeface="Corbel" panose="020B0503020204020204" pitchFamily="34" charset="0"/>
              </a:defRPr>
            </a:lvl1pPr>
            <a:lvl2pP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9A902873-4D67-4BD4-8DAD-1F98BF9DE548}" type="datetime1">
              <a:rPr lang="fr-FR" smtClean="0"/>
              <a:pPr/>
              <a:t>17/01/2023</a:t>
            </a:fld>
            <a:endParaRPr lang="fr-FR" dirty="0"/>
          </a:p>
        </p:txBody>
      </p:sp>
      <p:sp>
        <p:nvSpPr>
          <p:cNvPr id="6" name="Espace réservé du pied de page 5"/>
          <p:cNvSpPr>
            <a:spLocks noGrp="1"/>
          </p:cNvSpPr>
          <p:nvPr>
            <p:ph type="ftr" sz="quarter" idx="11"/>
          </p:nvPr>
        </p:nvSpPr>
        <p:spPr/>
        <p:txBody>
          <a:bodyPr/>
          <a:lstStyle/>
          <a:p>
            <a:r>
              <a:rPr lang="fr-FR" smtClean="0"/>
              <a:t>F. Flamerie - Stage CED Données de recherche - 2023</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11492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798A7D6F-9C3E-48B9-865E-D05A0455B048}" type="datetime1">
              <a:rPr lang="fr-FR" smtClean="0"/>
              <a:pPr/>
              <a:t>17/01/2023</a:t>
            </a:fld>
            <a:endParaRPr lang="fr-FR" dirty="0"/>
          </a:p>
        </p:txBody>
      </p:sp>
      <p:sp>
        <p:nvSpPr>
          <p:cNvPr id="8" name="Espace réservé du pied de page 7"/>
          <p:cNvSpPr>
            <a:spLocks noGrp="1"/>
          </p:cNvSpPr>
          <p:nvPr>
            <p:ph type="ftr" sz="quarter" idx="11"/>
          </p:nvPr>
        </p:nvSpPr>
        <p:spPr/>
        <p:txBody>
          <a:bodyPr/>
          <a:lstStyle/>
          <a:p>
            <a:r>
              <a:rPr lang="fr-FR" smtClean="0"/>
              <a:t>F. Flamerie - Stage CED Données de recherche - 2023</a:t>
            </a:r>
            <a:endParaRPr lang="fr-FR"/>
          </a:p>
        </p:txBody>
      </p:sp>
      <p:sp>
        <p:nvSpPr>
          <p:cNvPr id="9" name="Espace réservé du numéro de diapositive 8"/>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62280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E41C3CB4-EA09-4094-9908-F49B3AC6792A}" type="datetime1">
              <a:rPr lang="fr-FR" smtClean="0"/>
              <a:pPr/>
              <a:t>17/01/2023</a:t>
            </a:fld>
            <a:endParaRPr lang="fr-FR" dirty="0"/>
          </a:p>
        </p:txBody>
      </p:sp>
      <p:sp>
        <p:nvSpPr>
          <p:cNvPr id="4" name="Espace réservé du pied de page 3"/>
          <p:cNvSpPr>
            <a:spLocks noGrp="1"/>
          </p:cNvSpPr>
          <p:nvPr>
            <p:ph type="ftr" sz="quarter" idx="11"/>
          </p:nvPr>
        </p:nvSpPr>
        <p:spPr/>
        <p:txBody>
          <a:bodyPr/>
          <a:lstStyle/>
          <a:p>
            <a:r>
              <a:rPr lang="fr-FR" smtClean="0"/>
              <a:t>F. Flamerie - Stage CED Données de recherche - 2023</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90891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E88FB56D-B910-4EA5-B903-EB98921DD197}" type="datetime1">
              <a:rPr lang="fr-FR" smtClean="0"/>
              <a:pPr/>
              <a:t>17/01/2023</a:t>
            </a:fld>
            <a:endParaRPr lang="fr-FR" dirty="0"/>
          </a:p>
        </p:txBody>
      </p:sp>
      <p:sp>
        <p:nvSpPr>
          <p:cNvPr id="3" name="Espace réservé du pied de page 2"/>
          <p:cNvSpPr>
            <a:spLocks noGrp="1"/>
          </p:cNvSpPr>
          <p:nvPr>
            <p:ph type="ftr" sz="quarter" idx="11"/>
          </p:nvPr>
        </p:nvSpPr>
        <p:spPr/>
        <p:txBody>
          <a:bodyPr/>
          <a:lstStyle/>
          <a:p>
            <a:r>
              <a:rPr lang="fr-FR" smtClean="0"/>
              <a:t>F. Flamerie - Stage CED Données de recherche - 2023</a:t>
            </a:r>
            <a:endParaRPr lang="fr-F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35420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7C9B42EB-D27E-4AD9-AE49-72359E352124}" type="datetime1">
              <a:rPr lang="fr-FR" smtClean="0"/>
              <a:pPr/>
              <a:t>17/01/2023</a:t>
            </a:fld>
            <a:endParaRPr lang="fr-FR" dirty="0"/>
          </a:p>
        </p:txBody>
      </p:sp>
      <p:sp>
        <p:nvSpPr>
          <p:cNvPr id="6" name="Espace réservé du pied de page 5"/>
          <p:cNvSpPr>
            <a:spLocks noGrp="1"/>
          </p:cNvSpPr>
          <p:nvPr>
            <p:ph type="ftr" sz="quarter" idx="11"/>
          </p:nvPr>
        </p:nvSpPr>
        <p:spPr/>
        <p:txBody>
          <a:bodyPr/>
          <a:lstStyle/>
          <a:p>
            <a:r>
              <a:rPr lang="fr-FR" smtClean="0"/>
              <a:t>F. Flamerie - Stage CED Données de recherche - 2023</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85361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CE8BDDF3-9D92-41D9-BDCE-401DAEB496F6}" type="datetime1">
              <a:rPr lang="fr-FR" smtClean="0"/>
              <a:pPr/>
              <a:t>17/01/2023</a:t>
            </a:fld>
            <a:endParaRPr lang="fr-FR" dirty="0"/>
          </a:p>
        </p:txBody>
      </p:sp>
      <p:sp>
        <p:nvSpPr>
          <p:cNvPr id="6" name="Espace réservé du pied de page 5"/>
          <p:cNvSpPr>
            <a:spLocks noGrp="1"/>
          </p:cNvSpPr>
          <p:nvPr>
            <p:ph type="ftr" sz="quarter" idx="11"/>
          </p:nvPr>
        </p:nvSpPr>
        <p:spPr/>
        <p:txBody>
          <a:bodyPr/>
          <a:lstStyle/>
          <a:p>
            <a:r>
              <a:rPr lang="fr-FR" smtClean="0"/>
              <a:t>F. Flamerie - Stage CED Données de recherche - 2023</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58103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orbel" panose="020B0503020204020204" pitchFamily="34" charset="0"/>
              </a:defRPr>
            </a:lvl1pPr>
          </a:lstStyle>
          <a:p>
            <a:r>
              <a:rPr lang="fr-FR" dirty="0" smtClean="0"/>
              <a:t>F. Flamerie - Stage CED Données de recherche - 2023</a:t>
            </a:r>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4045307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creativecommons.org/licenses/by-sa/3.0/fr/" TargetMode="Externa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ncbi.nlm.nih.gov/pubmed/?otool=ifruvsblib"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docelec.u-bordeaux.fr/login?url=http://www.scopus.c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earch.datacite.org/repositories" TargetMode="External"/><Relationship Id="rId2" Type="http://schemas.openxmlformats.org/officeDocument/2006/relationships/hyperlink" Target="https://search.datacite.org/" TargetMode="External"/><Relationship Id="rId1" Type="http://schemas.openxmlformats.org/officeDocument/2006/relationships/slideLayout" Target="../slideLayouts/slideLayout2.xml"/><Relationship Id="rId6" Type="http://schemas.openxmlformats.org/officeDocument/2006/relationships/hyperlink" Target="https://isidore.science/" TargetMode="External"/><Relationship Id="rId5" Type="http://schemas.openxmlformats.org/officeDocument/2006/relationships/hyperlink" Target="https://datasetsearch.research.google.com/" TargetMode="External"/><Relationship Id="rId4" Type="http://schemas.openxmlformats.org/officeDocument/2006/relationships/hyperlink" Target="https://data.mendeley.com/research-data"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b2find.eudat.eu/" TargetMode="External"/><Relationship Id="rId2" Type="http://schemas.openxmlformats.org/officeDocument/2006/relationships/hyperlink" Target="https://clarivate.com/webofsciencegroup/solutions/webofscience-data-citation-index/" TargetMode="External"/><Relationship Id="rId1" Type="http://schemas.openxmlformats.org/officeDocument/2006/relationships/slideLayout" Target="../slideLayouts/slideLayout2.xml"/><Relationship Id="rId4" Type="http://schemas.openxmlformats.org/officeDocument/2006/relationships/hyperlink" Target="https://www.de.base-search.ne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hyperlink" Target="https://doi.org/10.13144/LIL-1443" TargetMode="External"/><Relationship Id="rId3" Type="http://schemas.openxmlformats.org/officeDocument/2006/relationships/hyperlink" Target="https://doi.org/10.5281/zenodo.1285677" TargetMode="External"/><Relationship Id="rId7" Type="http://schemas.openxmlformats.org/officeDocument/2006/relationships/hyperlink" Target="https://doi.org/10.4227/05/5344E9A41A124"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hyperlink" Target="https://doi.org/10.18167/DVN1/NCNHJZ" TargetMode="External"/><Relationship Id="rId5" Type="http://schemas.openxmlformats.org/officeDocument/2006/relationships/hyperlink" Target="https://doi.org/10.15454/QRIZCR" TargetMode="External"/><Relationship Id="rId4" Type="http://schemas.openxmlformats.org/officeDocument/2006/relationships/hyperlink" Target="https://doi.org/10.5255/UKDA-SN-852431" TargetMode="External"/><Relationship Id="rId9" Type="http://schemas.openxmlformats.org/officeDocument/2006/relationships/hyperlink" Target="https://doi.org/10.5281/zenodo.406122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i.org/10.5281/zenodo.128567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osf.io/" TargetMode="External"/><Relationship Id="rId3" Type="http://schemas.openxmlformats.org/officeDocument/2006/relationships/hyperlink" Target="https://data.4tu.nl/" TargetMode="External"/><Relationship Id="rId7" Type="http://schemas.openxmlformats.org/officeDocument/2006/relationships/hyperlink" Target="https://data.mendeley.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www.datadryad.org/" TargetMode="External"/><Relationship Id="rId5" Type="http://schemas.openxmlformats.org/officeDocument/2006/relationships/hyperlink" Target="https://recherche.data.gouv.fr/" TargetMode="External"/><Relationship Id="rId10" Type="http://schemas.openxmlformats.org/officeDocument/2006/relationships/hyperlink" Target="https://zenodo.org/" TargetMode="External"/><Relationship Id="rId4" Type="http://schemas.openxmlformats.org/officeDocument/2006/relationships/hyperlink" Target="https://figshare.com/" TargetMode="External"/><Relationship Id="rId9" Type="http://schemas.openxmlformats.org/officeDocument/2006/relationships/hyperlink" Target="https://b2share.eudat.eu/"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busec2.u-bordeaux.fr/aide-choix-entrepot/"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rc.europa.eu/sites/default/files/document/file/ERC_info_document-Open_Research_Data_and_Data_Management_Plans.pdf" TargetMode="External"/><Relationship Id="rId2" Type="http://schemas.openxmlformats.org/officeDocument/2006/relationships/hyperlink" Target="https://www.apa.org/pubs/journals/resources/data-sharing"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s://www.cessda.eu/About/Consortium" TargetMode="External"/><Relationship Id="rId4" Type="http://schemas.openxmlformats.org/officeDocument/2006/relationships/hyperlink" Target="https://open-research-europe.ec.europa.eu/for-authors/data-guidelines"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re3data.org/browse/by-subject/" TargetMode="External"/><Relationship Id="rId2" Type="http://schemas.openxmlformats.org/officeDocument/2006/relationships/hyperlink" Target="https://www.re3data.org/" TargetMode="Externa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s://www.re3data.org/browse/by-country/" TargetMode="External"/><Relationship Id="rId4" Type="http://schemas.openxmlformats.org/officeDocument/2006/relationships/hyperlink" Target="https://www.re3data.org/browse/by-content-typ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i.org/10.1038/s41587-019-0080-8" TargetMode="External"/><Relationship Id="rId2" Type="http://schemas.openxmlformats.org/officeDocument/2006/relationships/hyperlink" Target="https://fairsharing.org/"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book.fosteropenscience.eu/en/"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oranum.fr/enjeux-benefices/principes-fai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i.org/10.5281/zenodo.2549444"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hyperlink" Target="https://ardc.edu.au/resources/working-with-data/fair-data/fair-self-assessment-tool/" TargetMode="External"/><Relationship Id="rId5" Type="http://schemas.openxmlformats.org/officeDocument/2006/relationships/hyperlink" Target="https://github.com/fflamerie/ED_datasharing/blob/master/content/ED_datasharing_FAIR_QUEST.pdf" TargetMode="External"/><Relationship Id="rId4" Type="http://schemas.openxmlformats.org/officeDocument/2006/relationships/hyperlink" Target="https://doi.org/10/gntpw7"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doi.org/10.13143/ege0-nw05"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osf.io/2cz65/"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s://osf.io/kgnva/wiki/home/#Data_Reproducibility_Policies_12"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osf.io/qatkz/"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hyperlink" Target="https://osf.io/jn3we/"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anr.fr/fr/lanr-et-la-recherche/engagements-et-valeurs/la-science-ouverte/" TargetMode="External"/><Relationship Id="rId2" Type="http://schemas.openxmlformats.org/officeDocument/2006/relationships/hyperlink" Target="https://doranum.fr/plan-gestion-donnees-dmp/"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5281/zenodo.5495210"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nr.fr/fr/lanr/engagements/la-science-ouverte/faq-pg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186/s12888-020-03010-3"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doi.org/10.5255/UKDA-SN-85243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60030" y="1588716"/>
            <a:ext cx="9753014" cy="3046397"/>
          </a:xfrm>
        </p:spPr>
        <p:txBody>
          <a:bodyPr>
            <a:normAutofit/>
          </a:bodyPr>
          <a:lstStyle/>
          <a:p>
            <a:pPr algn="l"/>
            <a:r>
              <a:rPr lang="fr-FR" i="1" dirty="0"/>
              <a:t>Data sharing </a:t>
            </a:r>
            <a:r>
              <a:rPr lang="fr-FR" dirty="0"/>
              <a:t>: rechercher et partager des données de recherche</a:t>
            </a:r>
          </a:p>
        </p:txBody>
      </p:sp>
      <p:sp>
        <p:nvSpPr>
          <p:cNvPr id="3" name="Sous-titre 2"/>
          <p:cNvSpPr>
            <a:spLocks noGrp="1"/>
          </p:cNvSpPr>
          <p:nvPr>
            <p:ph type="subTitle" idx="1"/>
          </p:nvPr>
        </p:nvSpPr>
        <p:spPr>
          <a:xfrm>
            <a:off x="560029" y="4695437"/>
            <a:ext cx="9144000" cy="1655762"/>
          </a:xfrm>
        </p:spPr>
        <p:txBody>
          <a:bodyPr/>
          <a:lstStyle/>
          <a:p>
            <a:pPr algn="l"/>
            <a:r>
              <a:rPr lang="fr-FR" dirty="0"/>
              <a:t>Frédérique Flamerie - 2023</a:t>
            </a:r>
          </a:p>
        </p:txBody>
      </p:sp>
      <p:sp>
        <p:nvSpPr>
          <p:cNvPr id="11" name="Rectangle 14"/>
          <p:cNvSpPr>
            <a:spLocks noChangeArrowheads="1"/>
          </p:cNvSpPr>
          <p:nvPr/>
        </p:nvSpPr>
        <p:spPr bwMode="auto">
          <a:xfrm>
            <a:off x="953729"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latin typeface="Corbel" panose="020B0503020204020204" pitchFamily="34" charset="0"/>
            </a:endParaRPr>
          </a:p>
        </p:txBody>
      </p:sp>
      <p:pic>
        <p:nvPicPr>
          <p:cNvPr id="17" name="Image 16"/>
          <p:cNvPicPr>
            <a:picLocks noChangeAspect="1"/>
          </p:cNvPicPr>
          <p:nvPr/>
        </p:nvPicPr>
        <p:blipFill rotWithShape="1">
          <a:blip r:embed="rId3">
            <a:extLst>
              <a:ext uri="{28A0092B-C50C-407E-A947-70E740481C1C}">
                <a14:useLocalDpi xmlns:a14="http://schemas.microsoft.com/office/drawing/2010/main" val="0"/>
              </a:ext>
            </a:extLst>
          </a:blip>
          <a:srcRect l="23825" r="23929"/>
          <a:stretch/>
        </p:blipFill>
        <p:spPr>
          <a:xfrm>
            <a:off x="8460828" y="5272273"/>
            <a:ext cx="3436883" cy="1438980"/>
          </a:xfrm>
          <a:prstGeom prst="rect">
            <a:avLst/>
          </a:prstGeom>
        </p:spPr>
      </p:pic>
      <p:pic>
        <p:nvPicPr>
          <p:cNvPr id="18" name="Image 17"/>
          <p:cNvPicPr>
            <a:picLocks noChangeAspect="1"/>
          </p:cNvPicPr>
          <p:nvPr/>
        </p:nvPicPr>
        <p:blipFill rotWithShape="1">
          <a:blip r:embed="rId4">
            <a:extLst>
              <a:ext uri="{28A0092B-C50C-407E-A947-70E740481C1C}">
                <a14:useLocalDpi xmlns:a14="http://schemas.microsoft.com/office/drawing/2010/main" val="0"/>
              </a:ext>
            </a:extLst>
          </a:blip>
          <a:srcRect l="4277" t="7497" r="3586" b="17626"/>
          <a:stretch/>
        </p:blipFill>
        <p:spPr>
          <a:xfrm>
            <a:off x="7822409" y="369249"/>
            <a:ext cx="4075302" cy="1159143"/>
          </a:xfrm>
          <a:prstGeom prst="rect">
            <a:avLst/>
          </a:prstGeom>
        </p:spPr>
      </p:pic>
      <p:sp>
        <p:nvSpPr>
          <p:cNvPr id="4" name="AutoShape 2" descr="How Starbucks Plan Their Demand - The Supply Chain Academy"/>
          <p:cNvSpPr>
            <a:spLocks noChangeAspect="1" noChangeArrowheads="1"/>
          </p:cNvSpPr>
          <p:nvPr/>
        </p:nvSpPr>
        <p:spPr bwMode="auto">
          <a:xfrm>
            <a:off x="1263938" y="700923"/>
            <a:ext cx="1685925" cy="11239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latin typeface="Corbel" panose="020B0503020204020204" pitchFamily="34" charset="0"/>
            </a:endParaRPr>
          </a:p>
        </p:txBody>
      </p:sp>
      <p:sp>
        <p:nvSpPr>
          <p:cNvPr id="7" name="AutoShape 4" descr="How Starbucks Plan Their Demand - The Supply Chain Academy"/>
          <p:cNvSpPr>
            <a:spLocks noChangeAspect="1" noChangeArrowheads="1"/>
          </p:cNvSpPr>
          <p:nvPr/>
        </p:nvSpPr>
        <p:spPr bwMode="auto">
          <a:xfrm>
            <a:off x="386395" y="155389"/>
            <a:ext cx="2238375" cy="14954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latin typeface="Corbel" panose="020B0503020204020204" pitchFamily="34" charset="0"/>
            </a:endParaRPr>
          </a:p>
        </p:txBody>
      </p:sp>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0029" y="6181597"/>
            <a:ext cx="1227411" cy="429442"/>
          </a:xfrm>
          <a:prstGeom prst="rect">
            <a:avLst/>
          </a:prstGeom>
        </p:spPr>
      </p:pic>
      <p:sp>
        <p:nvSpPr>
          <p:cNvPr id="12" name="ZoneTexte 11"/>
          <p:cNvSpPr txBox="1"/>
          <p:nvPr/>
        </p:nvSpPr>
        <p:spPr>
          <a:xfrm>
            <a:off x="1882323" y="6126478"/>
            <a:ext cx="6402142" cy="584775"/>
          </a:xfrm>
          <a:prstGeom prst="rect">
            <a:avLst/>
          </a:prstGeom>
          <a:noFill/>
        </p:spPr>
        <p:txBody>
          <a:bodyPr wrap="square" rtlCol="0">
            <a:spAutoFit/>
          </a:bodyPr>
          <a:lstStyle/>
          <a:p>
            <a:r>
              <a:rPr lang="fr-FR" sz="1600" dirty="0">
                <a:solidFill>
                  <a:schemeClr val="bg1">
                    <a:lumMod val="50000"/>
                  </a:schemeClr>
                </a:solidFill>
                <a:latin typeface="Corbel" panose="020B0503020204020204" pitchFamily="34" charset="0"/>
              </a:rPr>
              <a:t>Ce contenu est mis à disposition selon les termes de la </a:t>
            </a:r>
            <a:r>
              <a:rPr lang="fr-FR" sz="1600" dirty="0">
                <a:solidFill>
                  <a:schemeClr val="bg1">
                    <a:lumMod val="50000"/>
                  </a:schemeClr>
                </a:solidFill>
                <a:latin typeface="Corbel" panose="020B0503020204020204" pitchFamily="34" charset="0"/>
                <a:hlinkClick r:id="rId6"/>
              </a:rPr>
              <a:t>Licence </a:t>
            </a:r>
            <a:r>
              <a:rPr lang="fr-FR" sz="1600" dirty="0" err="1">
                <a:solidFill>
                  <a:schemeClr val="bg1">
                    <a:lumMod val="50000"/>
                  </a:schemeClr>
                </a:solidFill>
                <a:latin typeface="Corbel" panose="020B0503020204020204" pitchFamily="34" charset="0"/>
                <a:hlinkClick r:id="rId6"/>
              </a:rPr>
              <a:t>Creative</a:t>
            </a:r>
            <a:r>
              <a:rPr lang="fr-FR" sz="1600" dirty="0">
                <a:solidFill>
                  <a:schemeClr val="bg1">
                    <a:lumMod val="50000"/>
                  </a:schemeClr>
                </a:solidFill>
                <a:latin typeface="Corbel" panose="020B0503020204020204" pitchFamily="34" charset="0"/>
                <a:hlinkClick r:id="rId6"/>
              </a:rPr>
              <a:t> Commons Attribution - Partage dans les Mêmes Conditions 3.0 France</a:t>
            </a:r>
            <a:r>
              <a:rPr lang="fr-FR" sz="1600" dirty="0">
                <a:solidFill>
                  <a:schemeClr val="bg1">
                    <a:lumMod val="50000"/>
                  </a:schemeClr>
                </a:solidFill>
                <a:latin typeface="Corbel" panose="020B0503020204020204" pitchFamily="34" charset="0"/>
              </a:rPr>
              <a:t>.</a:t>
            </a:r>
          </a:p>
        </p:txBody>
      </p:sp>
    </p:spTree>
    <p:extLst>
      <p:ext uri="{BB962C8B-B14F-4D97-AF65-F5344CB8AC3E}">
        <p14:creationId xmlns:p14="http://schemas.microsoft.com/office/powerpoint/2010/main" val="383688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98958"/>
            <a:ext cx="1904607" cy="2637148"/>
          </a:xfrm>
          <a:prstGeom prst="rect">
            <a:avLst/>
          </a:prstGeom>
        </p:spPr>
      </p:pic>
      <p:sp>
        <p:nvSpPr>
          <p:cNvPr id="2" name="Titre 1"/>
          <p:cNvSpPr>
            <a:spLocks noGrp="1"/>
          </p:cNvSpPr>
          <p:nvPr>
            <p:ph type="title"/>
          </p:nvPr>
        </p:nvSpPr>
        <p:spPr/>
        <p:txBody>
          <a:bodyPr>
            <a:normAutofit fontScale="90000"/>
          </a:bodyPr>
          <a:lstStyle/>
          <a:p>
            <a:pPr>
              <a:lnSpc>
                <a:spcPct val="120000"/>
              </a:lnSpc>
            </a:pPr>
            <a:r>
              <a:rPr lang="fr-FR" dirty="0"/>
              <a:t>2. Trouver des données de recherche avec les outils bibliographiques</a:t>
            </a:r>
          </a:p>
        </p:txBody>
      </p:sp>
      <p:sp>
        <p:nvSpPr>
          <p:cNvPr id="8" name="Espace réservé du texte 7"/>
          <p:cNvSpPr>
            <a:spLocks noGrp="1"/>
          </p:cNvSpPr>
          <p:nvPr>
            <p:ph type="body" idx="1"/>
          </p:nvPr>
        </p:nvSpPr>
        <p:spPr/>
        <p:txBody>
          <a:bodyPr>
            <a:normAutofit/>
          </a:bodyPr>
          <a:lstStyle/>
          <a:p>
            <a:r>
              <a:rPr lang="fr-FR" dirty="0"/>
              <a:t>Fonctionnalités intégrées aux bases bibliographiques</a:t>
            </a:r>
          </a:p>
          <a:p>
            <a:r>
              <a:rPr lang="fr-FR" dirty="0"/>
              <a:t>Outils de recherche spécialisés</a:t>
            </a:r>
          </a:p>
          <a:p>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t>10</a:t>
            </a:fld>
            <a:endParaRPr lang="fr-FR"/>
          </a:p>
        </p:txBody>
      </p:sp>
      <p:sp>
        <p:nvSpPr>
          <p:cNvPr id="4" name="Espace réservé du pied de page 3"/>
          <p:cNvSpPr>
            <a:spLocks noGrp="1"/>
          </p:cNvSpPr>
          <p:nvPr>
            <p:ph type="ftr" sz="quarter" idx="11"/>
          </p:nvPr>
        </p:nvSpPr>
        <p:spPr/>
        <p:txBody>
          <a:bodyPr/>
          <a:lstStyle/>
          <a:p>
            <a:r>
              <a:rPr lang="fr-FR" smtClean="0"/>
              <a:t>F. Flamerie - Stage CED Données de recherche - 2023</a:t>
            </a:r>
            <a:endParaRPr lang="fr-FR"/>
          </a:p>
        </p:txBody>
      </p:sp>
    </p:spTree>
    <p:extLst>
      <p:ext uri="{BB962C8B-B14F-4D97-AF65-F5344CB8AC3E}">
        <p14:creationId xmlns:p14="http://schemas.microsoft.com/office/powerpoint/2010/main" val="980970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a:t>Fonctionnalités intégrées aux bases bibliographiques</a:t>
            </a:r>
          </a:p>
        </p:txBody>
      </p:sp>
      <p:sp>
        <p:nvSpPr>
          <p:cNvPr id="7" name="Espace réservé du contenu 6"/>
          <p:cNvSpPr>
            <a:spLocks noGrp="1"/>
          </p:cNvSpPr>
          <p:nvPr>
            <p:ph idx="1"/>
          </p:nvPr>
        </p:nvSpPr>
        <p:spPr>
          <a:xfrm>
            <a:off x="838200" y="1825624"/>
            <a:ext cx="10515600" cy="4758055"/>
          </a:xfrm>
        </p:spPr>
        <p:txBody>
          <a:bodyPr>
            <a:normAutofit fontScale="92500" lnSpcReduction="20000"/>
          </a:bodyPr>
          <a:lstStyle/>
          <a:p>
            <a:pPr>
              <a:lnSpc>
                <a:spcPct val="110000"/>
              </a:lnSpc>
            </a:pPr>
            <a:r>
              <a:rPr lang="fr-FR" dirty="0"/>
              <a:t> Des outils intégrés aux bases de données bibliographiques permettent d'identifier les jeux de données </a:t>
            </a:r>
            <a:r>
              <a:rPr lang="fr-FR" b="1" dirty="0"/>
              <a:t>liés à des publications</a:t>
            </a:r>
            <a:r>
              <a:rPr lang="fr-FR" dirty="0"/>
              <a:t>.</a:t>
            </a:r>
          </a:p>
          <a:p>
            <a:pPr lvl="1">
              <a:lnSpc>
                <a:spcPct val="110000"/>
              </a:lnSpc>
            </a:pPr>
            <a:r>
              <a:rPr lang="fr-FR" b="1" dirty="0" err="1">
                <a:hlinkClick r:id="rId3"/>
              </a:rPr>
              <a:t>PubMed</a:t>
            </a:r>
            <a:r>
              <a:rPr lang="fr-FR" b="1" dirty="0"/>
              <a:t> : </a:t>
            </a:r>
            <a:r>
              <a:rPr lang="fr-FR" dirty="0"/>
              <a:t>attribut </a:t>
            </a:r>
            <a:r>
              <a:rPr lang="fr-FR" i="1" dirty="0"/>
              <a:t>Associated data</a:t>
            </a:r>
            <a:r>
              <a:rPr lang="fr-FR" dirty="0"/>
              <a:t>, disponible sous la forme d'un filtre à partir d'une liste de résultats ; filtre sur la présence dans l'article d'un lien vers une source de données comme ClinicalTrials.gov, </a:t>
            </a:r>
            <a:r>
              <a:rPr lang="fr-FR" dirty="0" err="1"/>
              <a:t>GenBank</a:t>
            </a:r>
            <a:r>
              <a:rPr lang="fr-FR" dirty="0"/>
              <a:t>, </a:t>
            </a:r>
            <a:r>
              <a:rPr lang="fr-FR" dirty="0" err="1"/>
              <a:t>Figshare</a:t>
            </a:r>
            <a:r>
              <a:rPr lang="fr-FR" dirty="0"/>
              <a:t> ou </a:t>
            </a:r>
            <a:r>
              <a:rPr lang="fr-FR" dirty="0" err="1"/>
              <a:t>Dryad</a:t>
            </a:r>
            <a:r>
              <a:rPr lang="fr-FR" dirty="0"/>
              <a:t>.</a:t>
            </a:r>
          </a:p>
          <a:p>
            <a:pPr lvl="1">
              <a:lnSpc>
                <a:spcPct val="110000"/>
              </a:lnSpc>
            </a:pPr>
            <a:r>
              <a:rPr lang="fr-FR" b="1" dirty="0" err="1">
                <a:hlinkClick r:id="rId4"/>
              </a:rPr>
              <a:t>Scopus</a:t>
            </a:r>
            <a:r>
              <a:rPr lang="fr-FR" dirty="0"/>
              <a:t> : encart </a:t>
            </a:r>
            <a:r>
              <a:rPr lang="fr-FR" i="1" dirty="0" err="1"/>
              <a:t>Related</a:t>
            </a:r>
            <a:r>
              <a:rPr lang="fr-FR" i="1" dirty="0"/>
              <a:t> </a:t>
            </a:r>
            <a:r>
              <a:rPr lang="fr-FR" i="1" dirty="0" err="1"/>
              <a:t>Research</a:t>
            </a:r>
            <a:r>
              <a:rPr lang="fr-FR" i="1" dirty="0"/>
              <a:t> Data</a:t>
            </a:r>
            <a:r>
              <a:rPr lang="fr-FR" dirty="0"/>
              <a:t>, accessible depuis la notice d'un article en particulier. Cette fonctionnalité est donc très limitée, puisqu'elle ne permet pas de sélectionner un ensemble d'articles ayant des données associées.</a:t>
            </a:r>
          </a:p>
          <a:p>
            <a:pPr>
              <a:lnSpc>
                <a:spcPct val="110000"/>
              </a:lnSpc>
            </a:pPr>
            <a:r>
              <a:rPr lang="fr-FR" dirty="0"/>
              <a:t> Le </a:t>
            </a:r>
            <a:r>
              <a:rPr lang="fr-FR" b="1" dirty="0"/>
              <a:t>type de publication</a:t>
            </a:r>
            <a:r>
              <a:rPr lang="fr-FR" dirty="0"/>
              <a:t> peut également être exploité, pour identifier les articles de données, ou </a:t>
            </a:r>
            <a:r>
              <a:rPr lang="fr-FR" i="1" dirty="0"/>
              <a:t>data </a:t>
            </a:r>
            <a:r>
              <a:rPr lang="fr-FR" i="1" dirty="0" err="1"/>
              <a:t>papers</a:t>
            </a:r>
            <a:r>
              <a:rPr lang="fr-FR" dirty="0"/>
              <a:t>. Les valeurs associées diffèrent en fonction des bases de données.</a:t>
            </a:r>
          </a:p>
          <a:p>
            <a:pPr lvl="1">
              <a:lnSpc>
                <a:spcPct val="110000"/>
              </a:lnSpc>
            </a:pPr>
            <a:r>
              <a:rPr lang="fr-FR" dirty="0" err="1"/>
              <a:t>Scopus</a:t>
            </a:r>
            <a:r>
              <a:rPr lang="fr-FR" dirty="0"/>
              <a:t> et Web of Science -&gt; choisir la valeur </a:t>
            </a:r>
            <a:r>
              <a:rPr lang="fr-FR" i="1" dirty="0"/>
              <a:t>data </a:t>
            </a:r>
            <a:r>
              <a:rPr lang="fr-FR" i="1" dirty="0" err="1"/>
              <a:t>paper</a:t>
            </a:r>
            <a:endParaRPr lang="fr-FR" dirty="0"/>
          </a:p>
          <a:p>
            <a:pPr lvl="1">
              <a:lnSpc>
                <a:spcPct val="110000"/>
              </a:lnSpc>
            </a:pPr>
            <a:r>
              <a:rPr lang="fr-FR" dirty="0" err="1"/>
              <a:t>PubMed</a:t>
            </a:r>
            <a:r>
              <a:rPr lang="fr-FR" dirty="0"/>
              <a:t> -&gt; choisir la valeur </a:t>
            </a:r>
            <a:r>
              <a:rPr lang="fr-FR" i="1" dirty="0" err="1"/>
              <a:t>dataset</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11</a:t>
            </a:fld>
            <a:endParaRPr lang="fr-FR"/>
          </a:p>
        </p:txBody>
      </p:sp>
      <p:sp>
        <p:nvSpPr>
          <p:cNvPr id="2" name="Espace réservé du pied de page 1"/>
          <p:cNvSpPr>
            <a:spLocks noGrp="1"/>
          </p:cNvSpPr>
          <p:nvPr>
            <p:ph type="ftr" sz="quarter" idx="11"/>
          </p:nvPr>
        </p:nvSpPr>
        <p:spPr/>
        <p:txBody>
          <a:bodyPr/>
          <a:lstStyle/>
          <a:p>
            <a:r>
              <a:rPr lang="fr-FR" smtClean="0"/>
              <a:t>F. Flamerie - Stage CED Données de recherche - 2023</a:t>
            </a:r>
            <a:endParaRPr lang="fr-FR" dirty="0"/>
          </a:p>
        </p:txBody>
      </p:sp>
    </p:spTree>
    <p:extLst>
      <p:ext uri="{BB962C8B-B14F-4D97-AF65-F5344CB8AC3E}">
        <p14:creationId xmlns:p14="http://schemas.microsoft.com/office/powerpoint/2010/main" val="4096591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Outils de recherche spécialisés 1/2</a:t>
            </a:r>
          </a:p>
        </p:txBody>
      </p:sp>
      <p:sp>
        <p:nvSpPr>
          <p:cNvPr id="3" name="Espace réservé du contenu 2"/>
          <p:cNvSpPr>
            <a:spLocks noGrp="1"/>
          </p:cNvSpPr>
          <p:nvPr>
            <p:ph idx="1"/>
          </p:nvPr>
        </p:nvSpPr>
        <p:spPr/>
        <p:txBody>
          <a:bodyPr>
            <a:normAutofit fontScale="92500" lnSpcReduction="10000"/>
          </a:bodyPr>
          <a:lstStyle/>
          <a:p>
            <a:pPr>
              <a:lnSpc>
                <a:spcPct val="100000"/>
              </a:lnSpc>
            </a:pPr>
            <a:r>
              <a:rPr lang="fr-FR" dirty="0"/>
              <a:t> </a:t>
            </a:r>
            <a:r>
              <a:rPr lang="fr-FR" dirty="0" err="1"/>
              <a:t>DataCite</a:t>
            </a:r>
            <a:r>
              <a:rPr lang="fr-FR" dirty="0"/>
              <a:t> </a:t>
            </a:r>
            <a:r>
              <a:rPr lang="fr-FR" dirty="0" err="1"/>
              <a:t>Search</a:t>
            </a:r>
            <a:r>
              <a:rPr lang="fr-FR" dirty="0"/>
              <a:t> - </a:t>
            </a:r>
            <a:r>
              <a:rPr lang="fr-FR" dirty="0">
                <a:hlinkClick r:id="rId2"/>
              </a:rPr>
              <a:t>https://search.datacite.org</a:t>
            </a:r>
            <a:endParaRPr lang="fr-FR" dirty="0"/>
          </a:p>
          <a:p>
            <a:pPr lvl="1">
              <a:lnSpc>
                <a:spcPct val="100000"/>
              </a:lnSpc>
            </a:pPr>
            <a:r>
              <a:rPr lang="fr-FR" dirty="0"/>
              <a:t>Couverture : toutes disciplines, tous types de productions (thèses, </a:t>
            </a:r>
            <a:r>
              <a:rPr lang="fr-FR" dirty="0" err="1"/>
              <a:t>preprints</a:t>
            </a:r>
            <a:r>
              <a:rPr lang="fr-FR" dirty="0"/>
              <a:t>, etc.) - </a:t>
            </a:r>
            <a:r>
              <a:rPr lang="fr-FR" dirty="0">
                <a:hlinkClick r:id="rId3"/>
              </a:rPr>
              <a:t>liste des sources</a:t>
            </a:r>
            <a:endParaRPr lang="fr-FR" dirty="0"/>
          </a:p>
          <a:p>
            <a:pPr>
              <a:lnSpc>
                <a:spcPct val="100000"/>
              </a:lnSpc>
            </a:pPr>
            <a:r>
              <a:rPr lang="fr-FR" dirty="0"/>
              <a:t> </a:t>
            </a:r>
            <a:r>
              <a:rPr lang="fr-FR" dirty="0" err="1"/>
              <a:t>Mendeley</a:t>
            </a:r>
            <a:r>
              <a:rPr lang="fr-FR" dirty="0"/>
              <a:t> Data, par Elsevier - </a:t>
            </a:r>
            <a:r>
              <a:rPr lang="fr-FR" dirty="0">
                <a:hlinkClick r:id="rId4"/>
              </a:rPr>
              <a:t>https://data.mendeley.com/research-data</a:t>
            </a:r>
            <a:endParaRPr lang="fr-FR" dirty="0"/>
          </a:p>
          <a:p>
            <a:pPr lvl="1">
              <a:lnSpc>
                <a:spcPct val="100000"/>
              </a:lnSpc>
            </a:pPr>
            <a:r>
              <a:rPr lang="fr-FR" dirty="0"/>
              <a:t>Couverture : toutes disciplines, données, articles ; pour les revues Elsevier : figures, tableaux et fichiers de données supplémentaires</a:t>
            </a:r>
          </a:p>
          <a:p>
            <a:pPr>
              <a:lnSpc>
                <a:spcPct val="100000"/>
              </a:lnSpc>
            </a:pPr>
            <a:r>
              <a:rPr lang="fr-FR" dirty="0"/>
              <a:t> Google </a:t>
            </a:r>
            <a:r>
              <a:rPr lang="fr-FR" dirty="0" err="1"/>
              <a:t>Dataset</a:t>
            </a:r>
            <a:r>
              <a:rPr lang="fr-FR" dirty="0"/>
              <a:t> </a:t>
            </a:r>
            <a:r>
              <a:rPr lang="fr-FR" dirty="0" err="1"/>
              <a:t>search</a:t>
            </a:r>
            <a:r>
              <a:rPr lang="fr-FR" dirty="0"/>
              <a:t> - </a:t>
            </a:r>
            <a:r>
              <a:rPr lang="fr-FR" dirty="0">
                <a:hlinkClick r:id="rId5"/>
              </a:rPr>
              <a:t>https://datasetsearch.research.google.com/</a:t>
            </a:r>
            <a:endParaRPr lang="fr-FR" dirty="0"/>
          </a:p>
          <a:p>
            <a:pPr lvl="1">
              <a:lnSpc>
                <a:spcPct val="100000"/>
              </a:lnSpc>
            </a:pPr>
            <a:r>
              <a:rPr lang="fr-FR" dirty="0"/>
              <a:t>Couverture : tous types de données (pas seulement de recherche), mais seulement des données</a:t>
            </a:r>
          </a:p>
          <a:p>
            <a:pPr>
              <a:lnSpc>
                <a:spcPct val="100000"/>
              </a:lnSpc>
            </a:pPr>
            <a:r>
              <a:rPr lang="fr-FR" dirty="0"/>
              <a:t> Isidore, par </a:t>
            </a:r>
            <a:r>
              <a:rPr lang="fr-FR" dirty="0" err="1"/>
              <a:t>HumaNum</a:t>
            </a:r>
            <a:r>
              <a:rPr lang="fr-FR" dirty="0"/>
              <a:t> - </a:t>
            </a:r>
            <a:r>
              <a:rPr lang="fr-FR" dirty="0">
                <a:hlinkClick r:id="rId6"/>
              </a:rPr>
              <a:t>https://isidore.science/</a:t>
            </a:r>
            <a:endParaRPr lang="fr-FR" dirty="0"/>
          </a:p>
          <a:p>
            <a:pPr lvl="1">
              <a:lnSpc>
                <a:spcPct val="100000"/>
              </a:lnSpc>
            </a:pPr>
            <a:r>
              <a:rPr lang="fr-FR" dirty="0"/>
              <a:t>Couverture : sciences humaines et sociales, tous types de production scientifique</a:t>
            </a:r>
          </a:p>
          <a:p>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12</a:t>
            </a:fld>
            <a:endParaRPr lang="fr-FR" dirty="0"/>
          </a:p>
        </p:txBody>
      </p:sp>
      <p:sp>
        <p:nvSpPr>
          <p:cNvPr id="4" name="Espace réservé du pied de page 3"/>
          <p:cNvSpPr>
            <a:spLocks noGrp="1"/>
          </p:cNvSpPr>
          <p:nvPr>
            <p:ph type="ftr" sz="quarter" idx="11"/>
          </p:nvPr>
        </p:nvSpPr>
        <p:spPr/>
        <p:txBody>
          <a:bodyPr/>
          <a:lstStyle/>
          <a:p>
            <a:r>
              <a:rPr lang="fr-FR" smtClean="0"/>
              <a:t>F. Flamerie - Stage CED Données de recherche - 2023</a:t>
            </a:r>
            <a:endParaRPr lang="fr-FR" dirty="0"/>
          </a:p>
        </p:txBody>
      </p:sp>
    </p:spTree>
    <p:extLst>
      <p:ext uri="{BB962C8B-B14F-4D97-AF65-F5344CB8AC3E}">
        <p14:creationId xmlns:p14="http://schemas.microsoft.com/office/powerpoint/2010/main" val="555496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Outils de recherche spécialisés 2/2</a:t>
            </a:r>
          </a:p>
        </p:txBody>
      </p:sp>
      <p:sp>
        <p:nvSpPr>
          <p:cNvPr id="3" name="Espace réservé du contenu 2"/>
          <p:cNvSpPr>
            <a:spLocks noGrp="1"/>
          </p:cNvSpPr>
          <p:nvPr>
            <p:ph idx="1"/>
          </p:nvPr>
        </p:nvSpPr>
        <p:spPr>
          <a:xfrm>
            <a:off x="838200" y="1551305"/>
            <a:ext cx="10515600" cy="4351338"/>
          </a:xfrm>
        </p:spPr>
        <p:txBody>
          <a:bodyPr>
            <a:normAutofit fontScale="92500"/>
          </a:bodyPr>
          <a:lstStyle/>
          <a:p>
            <a:pPr marL="0" indent="0">
              <a:lnSpc>
                <a:spcPct val="100000"/>
              </a:lnSpc>
              <a:buNone/>
            </a:pPr>
            <a:r>
              <a:rPr lang="fr-FR" dirty="0"/>
              <a:t>D'autres services indexent des données et peuvent être utiles pour identifier des données existantes ; la liste suivante n'est pas exhaustive.</a:t>
            </a:r>
          </a:p>
          <a:p>
            <a:r>
              <a:rPr lang="fr-FR" dirty="0">
                <a:hlinkClick r:id="rId2"/>
              </a:rPr>
              <a:t> Web of Science Data Index</a:t>
            </a:r>
            <a:r>
              <a:rPr lang="fr-FR" dirty="0"/>
              <a:t> : sur abonnement - l'université de Bordeaux n'est pas abonnée à cette ressource.</a:t>
            </a:r>
          </a:p>
          <a:p>
            <a:r>
              <a:rPr lang="fr-FR" dirty="0">
                <a:hlinkClick r:id="rId3"/>
              </a:rPr>
              <a:t> B2FIND</a:t>
            </a:r>
            <a:r>
              <a:rPr lang="fr-FR" dirty="0"/>
              <a:t> : composante de l'infrastructure européenne EUDAT ; l'interface permet notamment d'effectuer des recherches par couverture chronologique et géographique.</a:t>
            </a:r>
          </a:p>
          <a:p>
            <a:r>
              <a:rPr lang="fr-FR" dirty="0">
                <a:hlinkClick r:id="rId4"/>
              </a:rPr>
              <a:t> Bielefeld </a:t>
            </a:r>
            <a:r>
              <a:rPr lang="fr-FR" dirty="0" err="1">
                <a:hlinkClick r:id="rId4"/>
              </a:rPr>
              <a:t>academic</a:t>
            </a:r>
            <a:r>
              <a:rPr lang="fr-FR" dirty="0">
                <a:hlinkClick r:id="rId4"/>
              </a:rPr>
              <a:t> </a:t>
            </a:r>
            <a:r>
              <a:rPr lang="fr-FR" dirty="0" err="1">
                <a:hlinkClick r:id="rId4"/>
              </a:rPr>
              <a:t>search</a:t>
            </a:r>
            <a:r>
              <a:rPr lang="fr-FR" dirty="0">
                <a:hlinkClick r:id="rId4"/>
              </a:rPr>
              <a:t> </a:t>
            </a:r>
            <a:r>
              <a:rPr lang="fr-FR" dirty="0" err="1">
                <a:hlinkClick r:id="rId4"/>
              </a:rPr>
              <a:t>engine</a:t>
            </a:r>
            <a:r>
              <a:rPr lang="fr-FR" dirty="0"/>
              <a:t> : le moteur de recherche de l'université de Bielefeld permet de cibler des recherches sur les données, notamment grâce au critère "Type de document" &gt; "</a:t>
            </a:r>
            <a:r>
              <a:rPr lang="fr-FR" dirty="0" err="1"/>
              <a:t>Dataset</a:t>
            </a:r>
            <a:r>
              <a:rPr lang="fr-FR" dirty="0"/>
              <a:t>", "</a:t>
            </a:r>
            <a:r>
              <a:rPr lang="fr-FR" dirty="0" err="1"/>
              <a:t>Unknown</a:t>
            </a:r>
            <a:r>
              <a:rPr lang="fr-FR" dirty="0"/>
              <a:t>", etc.</a:t>
            </a: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13</a:t>
            </a:fld>
            <a:endParaRPr lang="fr-FR" dirty="0"/>
          </a:p>
        </p:txBody>
      </p:sp>
      <p:sp>
        <p:nvSpPr>
          <p:cNvPr id="4" name="Espace réservé du pied de page 3"/>
          <p:cNvSpPr>
            <a:spLocks noGrp="1"/>
          </p:cNvSpPr>
          <p:nvPr>
            <p:ph type="ftr" sz="quarter" idx="11"/>
          </p:nvPr>
        </p:nvSpPr>
        <p:spPr/>
        <p:txBody>
          <a:bodyPr/>
          <a:lstStyle/>
          <a:p>
            <a:r>
              <a:rPr lang="fr-FR" smtClean="0"/>
              <a:t>F. Flamerie - Stage CED Données de recherche - 2023</a:t>
            </a:r>
            <a:endParaRPr lang="fr-FR" dirty="0"/>
          </a:p>
        </p:txBody>
      </p:sp>
    </p:spTree>
    <p:extLst>
      <p:ext uri="{BB962C8B-B14F-4D97-AF65-F5344CB8AC3E}">
        <p14:creationId xmlns:p14="http://schemas.microsoft.com/office/powerpoint/2010/main" val="859120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TP1 :  trouver des données de recherche avec les outils spécialisés </a:t>
            </a:r>
          </a:p>
        </p:txBody>
      </p:sp>
      <p:sp>
        <p:nvSpPr>
          <p:cNvPr id="3" name="Espace réservé du contenu 2"/>
          <p:cNvSpPr>
            <a:spLocks noGrp="1"/>
          </p:cNvSpPr>
          <p:nvPr>
            <p:ph idx="1"/>
          </p:nvPr>
        </p:nvSpPr>
        <p:spPr/>
        <p:txBody>
          <a:bodyPr>
            <a:normAutofit fontScale="92500" lnSpcReduction="20000"/>
          </a:bodyPr>
          <a:lstStyle/>
          <a:p>
            <a:pPr>
              <a:lnSpc>
                <a:spcPct val="110000"/>
              </a:lnSpc>
            </a:pPr>
            <a:r>
              <a:rPr lang="fr-FR" dirty="0"/>
              <a:t> Effectuez les 2 recherches suivantes pour trouver des données pertinentes pour votre domaine de recherche. Prenez note des informations suivantes.</a:t>
            </a:r>
          </a:p>
          <a:p>
            <a:pPr lvl="1">
              <a:lnSpc>
                <a:spcPct val="110000"/>
              </a:lnSpc>
            </a:pPr>
            <a:r>
              <a:rPr lang="fr-FR" dirty="0"/>
              <a:t>Identifiant des données trouvées (DOI et URL si possible)</a:t>
            </a:r>
          </a:p>
          <a:p>
            <a:pPr lvl="1">
              <a:lnSpc>
                <a:spcPct val="110000"/>
              </a:lnSpc>
            </a:pPr>
            <a:r>
              <a:rPr lang="fr-FR" dirty="0"/>
              <a:t>Pour la recherche 1 : sur quel site sont-elles disponibles?</a:t>
            </a:r>
          </a:p>
          <a:p>
            <a:pPr lvl="1">
              <a:lnSpc>
                <a:spcPct val="110000"/>
              </a:lnSpc>
            </a:pPr>
            <a:r>
              <a:rPr lang="fr-FR" dirty="0"/>
              <a:t>Sont-elles indépendantes ou liées à une publication (article, thèse, etc.)?</a:t>
            </a:r>
          </a:p>
          <a:p>
            <a:pPr>
              <a:lnSpc>
                <a:spcPct val="110000"/>
              </a:lnSpc>
            </a:pPr>
            <a:r>
              <a:rPr lang="fr-FR" dirty="0"/>
              <a:t>Recherche 1</a:t>
            </a:r>
          </a:p>
          <a:p>
            <a:pPr lvl="1">
              <a:lnSpc>
                <a:spcPct val="110000"/>
              </a:lnSpc>
            </a:pPr>
            <a:r>
              <a:rPr lang="fr-FR" dirty="0"/>
              <a:t>Avec </a:t>
            </a:r>
            <a:r>
              <a:rPr lang="fr-FR" b="1" dirty="0"/>
              <a:t>Isidore</a:t>
            </a:r>
            <a:r>
              <a:rPr lang="fr-FR" dirty="0"/>
              <a:t> si votre domaine de recherche relève des SHS ou du droit</a:t>
            </a:r>
          </a:p>
          <a:p>
            <a:pPr lvl="1">
              <a:lnSpc>
                <a:spcPct val="110000"/>
              </a:lnSpc>
            </a:pPr>
            <a:r>
              <a:rPr lang="fr-FR" dirty="0"/>
              <a:t>Avec </a:t>
            </a:r>
            <a:r>
              <a:rPr lang="fr-FR" b="1" dirty="0" err="1"/>
              <a:t>Mendeley</a:t>
            </a:r>
            <a:r>
              <a:rPr lang="fr-FR" b="1" dirty="0"/>
              <a:t> Data </a:t>
            </a:r>
            <a:r>
              <a:rPr lang="fr-FR" dirty="0"/>
              <a:t>dans les autres cas</a:t>
            </a:r>
          </a:p>
          <a:p>
            <a:pPr>
              <a:lnSpc>
                <a:spcPct val="110000"/>
              </a:lnSpc>
            </a:pPr>
            <a:r>
              <a:rPr lang="fr-FR" dirty="0"/>
              <a:t>Recherche 2</a:t>
            </a:r>
          </a:p>
          <a:p>
            <a:pPr lvl="1">
              <a:lnSpc>
                <a:spcPct val="110000"/>
              </a:lnSpc>
            </a:pPr>
            <a:r>
              <a:rPr lang="fr-FR" dirty="0"/>
              <a:t>Avec </a:t>
            </a:r>
            <a:r>
              <a:rPr lang="fr-FR" b="1" dirty="0"/>
              <a:t>recherche.data.gouv.fr</a:t>
            </a:r>
          </a:p>
          <a:p>
            <a:endParaRPr lang="fr-FR" dirty="0"/>
          </a:p>
        </p:txBody>
      </p:sp>
      <p:sp>
        <p:nvSpPr>
          <p:cNvPr id="4" name="Espace réservé du pied de page 3"/>
          <p:cNvSpPr>
            <a:spLocks noGrp="1"/>
          </p:cNvSpPr>
          <p:nvPr>
            <p:ph type="ftr" sz="quarter" idx="11"/>
          </p:nvPr>
        </p:nvSpPr>
        <p:spPr/>
        <p:txBody>
          <a:bodyPr/>
          <a:lstStyle/>
          <a:p>
            <a:r>
              <a:rPr lang="fr-FR" smtClean="0"/>
              <a:t>F. Flamerie - Stage CED Données de recherche - 2023</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14</a:t>
            </a:fld>
            <a:endParaRPr lang="fr-FR" dirty="0"/>
          </a:p>
        </p:txBody>
      </p:sp>
    </p:spTree>
    <p:extLst>
      <p:ext uri="{BB962C8B-B14F-4D97-AF65-F5344CB8AC3E}">
        <p14:creationId xmlns:p14="http://schemas.microsoft.com/office/powerpoint/2010/main" val="1128856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a:t>Intérêt </a:t>
            </a:r>
            <a:r>
              <a:rPr lang="fr-FR" dirty="0" smtClean="0"/>
              <a:t>des outils </a:t>
            </a:r>
            <a:r>
              <a:rPr lang="fr-FR" dirty="0"/>
              <a:t>spécialisés?</a:t>
            </a:r>
          </a:p>
        </p:txBody>
      </p:sp>
      <p:sp>
        <p:nvSpPr>
          <p:cNvPr id="7" name="Espace réservé du contenu 6"/>
          <p:cNvSpPr>
            <a:spLocks noGrp="1"/>
          </p:cNvSpPr>
          <p:nvPr>
            <p:ph idx="1"/>
          </p:nvPr>
        </p:nvSpPr>
        <p:spPr/>
        <p:txBody>
          <a:bodyPr/>
          <a:lstStyle/>
          <a:p>
            <a:pPr>
              <a:lnSpc>
                <a:spcPct val="100000"/>
              </a:lnSpc>
            </a:pPr>
            <a:r>
              <a:rPr lang="fr-FR" dirty="0"/>
              <a:t> Avantages</a:t>
            </a:r>
          </a:p>
          <a:p>
            <a:pPr lvl="1">
              <a:lnSpc>
                <a:spcPct val="100000"/>
              </a:lnSpc>
            </a:pPr>
            <a:r>
              <a:rPr lang="fr-FR" dirty="0"/>
              <a:t>Ils permettent d’interroger simultanément de nombreuses sources de données.</a:t>
            </a:r>
          </a:p>
          <a:p>
            <a:pPr lvl="1">
              <a:lnSpc>
                <a:spcPct val="100000"/>
              </a:lnSpc>
            </a:pPr>
            <a:r>
              <a:rPr lang="fr-FR" dirty="0"/>
              <a:t>Certains indexent également les fichiers supplémentaires aux articles.</a:t>
            </a:r>
          </a:p>
          <a:p>
            <a:pPr>
              <a:lnSpc>
                <a:spcPct val="100000"/>
              </a:lnSpc>
            </a:pPr>
            <a:r>
              <a:rPr lang="fr-FR" dirty="0"/>
              <a:t> Limites</a:t>
            </a:r>
          </a:p>
          <a:p>
            <a:pPr lvl="1">
              <a:lnSpc>
                <a:spcPct val="100000"/>
              </a:lnSpc>
            </a:pPr>
            <a:r>
              <a:rPr lang="fr-FR" dirty="0"/>
              <a:t>Les fonctionnalités de recherche et d’exploitation des résultats sont très limitées.</a:t>
            </a:r>
          </a:p>
          <a:p>
            <a:pPr lvl="1">
              <a:lnSpc>
                <a:spcPct val="100000"/>
              </a:lnSpc>
            </a:pPr>
            <a:r>
              <a:rPr lang="fr-FR" dirty="0"/>
              <a:t>Leur couverture excédant les données de recherche et/ou non spécialisée par domaine scientifique peut être source de beaucoup trop de bruit.</a:t>
            </a: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15</a:t>
            </a:fld>
            <a:endParaRPr lang="fr-FR"/>
          </a:p>
        </p:txBody>
      </p:sp>
      <p:sp>
        <p:nvSpPr>
          <p:cNvPr id="2" name="Espace réservé du pied de page 1"/>
          <p:cNvSpPr>
            <a:spLocks noGrp="1"/>
          </p:cNvSpPr>
          <p:nvPr>
            <p:ph type="ftr" sz="quarter" idx="11"/>
          </p:nvPr>
        </p:nvSpPr>
        <p:spPr/>
        <p:txBody>
          <a:bodyPr/>
          <a:lstStyle/>
          <a:p>
            <a:r>
              <a:rPr lang="fr-FR" smtClean="0"/>
              <a:t>F. Flamerie - Stage CED Données de recherche - 2023</a:t>
            </a:r>
            <a:endParaRPr lang="fr-FR" dirty="0"/>
          </a:p>
        </p:txBody>
      </p:sp>
    </p:spTree>
    <p:extLst>
      <p:ext uri="{BB962C8B-B14F-4D97-AF65-F5344CB8AC3E}">
        <p14:creationId xmlns:p14="http://schemas.microsoft.com/office/powerpoint/2010/main" val="1041267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98958"/>
            <a:ext cx="1904607" cy="2637148"/>
          </a:xfrm>
          <a:prstGeom prst="rect">
            <a:avLst/>
          </a:prstGeom>
        </p:spPr>
      </p:pic>
      <p:sp>
        <p:nvSpPr>
          <p:cNvPr id="2" name="Titre 1"/>
          <p:cNvSpPr>
            <a:spLocks noGrp="1"/>
          </p:cNvSpPr>
          <p:nvPr>
            <p:ph type="title"/>
          </p:nvPr>
        </p:nvSpPr>
        <p:spPr>
          <a:xfrm>
            <a:off x="831850" y="580292"/>
            <a:ext cx="8628673" cy="3982183"/>
          </a:xfrm>
        </p:spPr>
        <p:txBody>
          <a:bodyPr>
            <a:normAutofit/>
          </a:bodyPr>
          <a:lstStyle/>
          <a:p>
            <a:pPr>
              <a:lnSpc>
                <a:spcPct val="120000"/>
              </a:lnSpc>
            </a:pPr>
            <a:r>
              <a:rPr lang="fr-FR" dirty="0"/>
              <a:t>3. Trouver des données de recherche grâce aux entrepôts de données</a:t>
            </a:r>
          </a:p>
        </p:txBody>
      </p:sp>
      <p:sp>
        <p:nvSpPr>
          <p:cNvPr id="8" name="Espace réservé du texte 7"/>
          <p:cNvSpPr>
            <a:spLocks noGrp="1"/>
          </p:cNvSpPr>
          <p:nvPr>
            <p:ph type="body" idx="1"/>
          </p:nvPr>
        </p:nvSpPr>
        <p:spPr/>
        <p:txBody>
          <a:bodyPr>
            <a:normAutofit/>
          </a:bodyPr>
          <a:lstStyle/>
          <a:p>
            <a:r>
              <a:rPr lang="fr-FR" dirty="0"/>
              <a:t>Entrepôts de données généralistes vs. spécialisés</a:t>
            </a:r>
          </a:p>
          <a:p>
            <a:r>
              <a:rPr lang="fr-FR" dirty="0"/>
              <a:t>Trouver un entrepôt de données généraliste</a:t>
            </a:r>
          </a:p>
          <a:p>
            <a:r>
              <a:rPr lang="fr-FR" dirty="0"/>
              <a:t>Trouver un entrepôt de données spécialisé</a:t>
            </a:r>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t>16</a:t>
            </a:fld>
            <a:endParaRPr lang="fr-FR"/>
          </a:p>
        </p:txBody>
      </p:sp>
      <p:sp>
        <p:nvSpPr>
          <p:cNvPr id="4" name="Espace réservé du pied de page 3"/>
          <p:cNvSpPr>
            <a:spLocks noGrp="1"/>
          </p:cNvSpPr>
          <p:nvPr>
            <p:ph type="ftr" sz="quarter" idx="11"/>
          </p:nvPr>
        </p:nvSpPr>
        <p:spPr/>
        <p:txBody>
          <a:bodyPr/>
          <a:lstStyle/>
          <a:p>
            <a:r>
              <a:rPr lang="fr-FR" smtClean="0"/>
              <a:t>F. Flamerie - Stage CED Données de recherche - 2023</a:t>
            </a:r>
            <a:endParaRPr lang="fr-FR"/>
          </a:p>
        </p:txBody>
      </p:sp>
    </p:spTree>
    <p:extLst>
      <p:ext uri="{BB962C8B-B14F-4D97-AF65-F5344CB8AC3E}">
        <p14:creationId xmlns:p14="http://schemas.microsoft.com/office/powerpoint/2010/main" val="354308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TP2 Entrepôts de données spécialisés vs. généralistes</a:t>
            </a:r>
          </a:p>
        </p:txBody>
      </p:sp>
      <p:sp>
        <p:nvSpPr>
          <p:cNvPr id="9" name="Espace réservé du contenu 8">
            <a:extLst>
              <a:ext uri="{FF2B5EF4-FFF2-40B4-BE49-F238E27FC236}">
                <a16:creationId xmlns:a16="http://schemas.microsoft.com/office/drawing/2014/main" xmlns="" id="{A28C04BB-96A5-43A2-A3F8-DF1799A5C5C1}"/>
              </a:ext>
            </a:extLst>
          </p:cNvPr>
          <p:cNvSpPr>
            <a:spLocks noGrp="1"/>
          </p:cNvSpPr>
          <p:nvPr>
            <p:ph sz="half" idx="1"/>
          </p:nvPr>
        </p:nvSpPr>
        <p:spPr>
          <a:xfrm>
            <a:off x="838200" y="1727674"/>
            <a:ext cx="10931013" cy="5262879"/>
          </a:xfrm>
        </p:spPr>
        <p:txBody>
          <a:bodyPr>
            <a:normAutofit fontScale="85000" lnSpcReduction="20000"/>
          </a:bodyPr>
          <a:lstStyle/>
          <a:p>
            <a:pPr marL="0" indent="0">
              <a:lnSpc>
                <a:spcPct val="120000"/>
              </a:lnSpc>
              <a:buNone/>
            </a:pPr>
            <a:r>
              <a:rPr lang="fr-FR" dirty="0"/>
              <a:t>Choisissez 2 jeux de données dans la liste ci-dessous et affichez-les. Quelles différences entre eux observez-vous (nombre de fichiers mis en ligne, documentation associée, accès aux fichiers, richesse des informations descriptives, etc.) ?</a:t>
            </a:r>
          </a:p>
          <a:p>
            <a:pPr marL="0" indent="0">
              <a:lnSpc>
                <a:spcPct val="120000"/>
              </a:lnSpc>
              <a:buNone/>
            </a:pPr>
            <a:r>
              <a:rPr lang="fr-FR" sz="1900" dirty="0" err="1"/>
              <a:t>Althaus</a:t>
            </a:r>
            <a:r>
              <a:rPr lang="fr-FR" sz="1900" dirty="0"/>
              <a:t>, C. (2018). </a:t>
            </a:r>
            <a:r>
              <a:rPr lang="fr-FR" sz="1900" i="1" dirty="0"/>
              <a:t>Analyses of Ebola virus </a:t>
            </a:r>
            <a:r>
              <a:rPr lang="fr-FR" sz="1900" i="1" dirty="0" err="1"/>
              <a:t>disease</a:t>
            </a:r>
            <a:r>
              <a:rPr lang="fr-FR" sz="1900" i="1" dirty="0"/>
              <a:t> </a:t>
            </a:r>
            <a:r>
              <a:rPr lang="fr-FR" sz="1900" i="1" dirty="0" err="1"/>
              <a:t>outbreaks</a:t>
            </a:r>
            <a:r>
              <a:rPr lang="fr-FR" sz="1900" dirty="0"/>
              <a:t> [Data set]. </a:t>
            </a:r>
            <a:r>
              <a:rPr lang="fr-FR" sz="1900" dirty="0" err="1"/>
              <a:t>Zenodo</a:t>
            </a:r>
            <a:r>
              <a:rPr lang="fr-FR" sz="1900" dirty="0"/>
              <a:t>. </a:t>
            </a:r>
            <a:r>
              <a:rPr lang="fr-FR" sz="1900" dirty="0">
                <a:hlinkClick r:id="rId3"/>
              </a:rPr>
              <a:t>https://doi.org/10.5281/zenodo.1285677</a:t>
            </a:r>
            <a:endParaRPr lang="fr-FR" sz="1900" dirty="0"/>
          </a:p>
          <a:p>
            <a:pPr marL="0" indent="0">
              <a:lnSpc>
                <a:spcPct val="120000"/>
              </a:lnSpc>
              <a:buNone/>
            </a:pPr>
            <a:r>
              <a:rPr lang="fr-FR" sz="1900" dirty="0" err="1"/>
              <a:t>Biggart</a:t>
            </a:r>
            <a:r>
              <a:rPr lang="fr-FR" sz="1900" dirty="0"/>
              <a:t>, L. P. (2016). </a:t>
            </a:r>
            <a:r>
              <a:rPr lang="fr-FR" sz="1900" i="1" dirty="0" err="1"/>
              <a:t>Emotional</a:t>
            </a:r>
            <a:r>
              <a:rPr lang="fr-FR" sz="1900" i="1" dirty="0"/>
              <a:t> intelligence in social </a:t>
            </a:r>
            <a:r>
              <a:rPr lang="fr-FR" sz="1900" i="1" dirty="0" err="1"/>
              <a:t>work</a:t>
            </a:r>
            <a:r>
              <a:rPr lang="fr-FR" sz="1900" dirty="0"/>
              <a:t> [Data set]. UK Data Service. </a:t>
            </a:r>
            <a:r>
              <a:rPr lang="fr-FR" sz="1900" dirty="0">
                <a:hlinkClick r:id="rId4"/>
              </a:rPr>
              <a:t>https://doi.org/10.5255/UKDA-SN-852431</a:t>
            </a:r>
            <a:endParaRPr lang="fr-FR" sz="1900" dirty="0"/>
          </a:p>
          <a:p>
            <a:pPr marL="0" indent="0">
              <a:lnSpc>
                <a:spcPct val="120000"/>
              </a:lnSpc>
              <a:buNone/>
            </a:pPr>
            <a:r>
              <a:rPr lang="fr-FR" sz="1900" dirty="0" err="1"/>
              <a:t>Dashkina</a:t>
            </a:r>
            <a:r>
              <a:rPr lang="fr-FR" sz="1900" dirty="0"/>
              <a:t>, R., Richard, G., &amp; Barbier, M. (2021). </a:t>
            </a:r>
            <a:r>
              <a:rPr lang="fr-FR" sz="1900" i="1" dirty="0"/>
              <a:t>Analyse textuelle des résumés des 44 opérations d’expertise scientifique collective, d’étude et de prospective conduites à l’INRA de 2000 à 2020</a:t>
            </a:r>
            <a:r>
              <a:rPr lang="fr-FR" sz="1900" dirty="0"/>
              <a:t> [Data set]. Recherche Data Gouv. </a:t>
            </a:r>
            <a:r>
              <a:rPr lang="fr-FR" sz="1900" dirty="0">
                <a:hlinkClick r:id="rId5"/>
              </a:rPr>
              <a:t>https://doi.org/10.15454/QRIZCR</a:t>
            </a:r>
            <a:endParaRPr lang="fr-FR" sz="1900" dirty="0"/>
          </a:p>
          <a:p>
            <a:pPr marL="0" indent="0">
              <a:lnSpc>
                <a:spcPct val="120000"/>
              </a:lnSpc>
              <a:buNone/>
            </a:pPr>
            <a:r>
              <a:rPr lang="fr-FR" sz="1900" dirty="0" err="1"/>
              <a:t>Fok</a:t>
            </a:r>
            <a:r>
              <a:rPr lang="fr-FR" sz="1900" dirty="0"/>
              <a:t>, M. (2021). </a:t>
            </a:r>
            <a:r>
              <a:rPr lang="fr-FR" sz="1900" i="1" dirty="0"/>
              <a:t>Crédits formel et informel de trésorerie aux producteurs de coton au Bénin</a:t>
            </a:r>
            <a:r>
              <a:rPr lang="fr-FR" sz="1900" dirty="0"/>
              <a:t> [Data set]. CIRAD </a:t>
            </a:r>
            <a:r>
              <a:rPr lang="fr-FR" sz="1900" dirty="0" err="1"/>
              <a:t>Dataverse</a:t>
            </a:r>
            <a:r>
              <a:rPr lang="fr-FR" sz="1900" dirty="0"/>
              <a:t>. </a:t>
            </a:r>
            <a:r>
              <a:rPr lang="fr-FR" sz="1900" dirty="0">
                <a:hlinkClick r:id="rId6"/>
              </a:rPr>
              <a:t>https://doi.org/10.18167/DVN1/NCNHJZ</a:t>
            </a:r>
            <a:endParaRPr lang="fr-FR" sz="1900" dirty="0"/>
          </a:p>
          <a:p>
            <a:pPr marL="0" indent="0">
              <a:lnSpc>
                <a:spcPct val="120000"/>
              </a:lnSpc>
              <a:buNone/>
            </a:pPr>
            <a:r>
              <a:rPr lang="fr-FR" sz="1900" dirty="0" err="1"/>
              <a:t>Haberle</a:t>
            </a:r>
            <a:r>
              <a:rPr lang="fr-FR" sz="1900" dirty="0"/>
              <a:t>, S., </a:t>
            </a:r>
            <a:r>
              <a:rPr lang="fr-FR" sz="1900" dirty="0" err="1"/>
              <a:t>Hopf</a:t>
            </a:r>
            <a:r>
              <a:rPr lang="fr-FR" sz="1900" dirty="0"/>
              <a:t>, F., </a:t>
            </a:r>
            <a:r>
              <a:rPr lang="fr-FR" sz="1900" dirty="0" err="1"/>
              <a:t>Tng</a:t>
            </a:r>
            <a:r>
              <a:rPr lang="fr-FR" sz="1900" dirty="0"/>
              <a:t>, D., Johnston, F., &amp; Bowman, D. (2014). </a:t>
            </a:r>
            <a:r>
              <a:rPr lang="fr-FR" sz="1900" i="1" dirty="0"/>
              <a:t>Weekly pollen count data for </a:t>
            </a:r>
            <a:r>
              <a:rPr lang="fr-FR" sz="1900" i="1" dirty="0" err="1"/>
              <a:t>for</a:t>
            </a:r>
            <a:r>
              <a:rPr lang="fr-FR" sz="1900" i="1" dirty="0"/>
              <a:t> the </a:t>
            </a:r>
            <a:r>
              <a:rPr lang="fr-FR" sz="1900" i="1" dirty="0" err="1"/>
              <a:t>University</a:t>
            </a:r>
            <a:r>
              <a:rPr lang="fr-FR" sz="1900" i="1" dirty="0"/>
              <a:t> of Tasmania, Hobart.</a:t>
            </a:r>
            <a:r>
              <a:rPr lang="fr-FR" sz="1900" dirty="0"/>
              <a:t> [Data set]. ACEAS. </a:t>
            </a:r>
            <a:r>
              <a:rPr lang="fr-FR" sz="1900" dirty="0">
                <a:hlinkClick r:id="rId7"/>
              </a:rPr>
              <a:t>https://doi.org/10.4227/05/5344E9A41A124</a:t>
            </a:r>
            <a:endParaRPr lang="fr-FR" sz="1900" dirty="0"/>
          </a:p>
          <a:p>
            <a:pPr marL="0" indent="0">
              <a:lnSpc>
                <a:spcPct val="120000"/>
              </a:lnSpc>
              <a:buNone/>
            </a:pPr>
            <a:r>
              <a:rPr lang="fr-FR" sz="1900" dirty="0"/>
              <a:t>Institut National de la Statistique et des Études Économiques. (2021). </a:t>
            </a:r>
            <a:r>
              <a:rPr lang="fr-FR" sz="1900" i="1" dirty="0"/>
              <a:t>Capacité des communes en hébergement touristique—2021</a:t>
            </a:r>
            <a:r>
              <a:rPr lang="fr-FR" sz="1900" dirty="0"/>
              <a:t> [Data set]. </a:t>
            </a:r>
            <a:r>
              <a:rPr lang="fr-FR" sz="1900" dirty="0" err="1"/>
              <a:t>Progedo</a:t>
            </a:r>
            <a:r>
              <a:rPr lang="fr-FR" sz="1900" dirty="0"/>
              <a:t>. </a:t>
            </a:r>
            <a:r>
              <a:rPr lang="fr-FR" sz="1900" dirty="0">
                <a:hlinkClick r:id="rId8"/>
              </a:rPr>
              <a:t>https://doi.org/10.13144/LIL-1443</a:t>
            </a:r>
            <a:endParaRPr lang="fr-FR" sz="1900" dirty="0"/>
          </a:p>
          <a:p>
            <a:pPr marL="0" indent="0">
              <a:lnSpc>
                <a:spcPct val="120000"/>
              </a:lnSpc>
              <a:buNone/>
            </a:pPr>
            <a:r>
              <a:rPr lang="fr-FR" sz="1900" dirty="0"/>
              <a:t>Lebrun, B., &amp; </a:t>
            </a:r>
            <a:r>
              <a:rPr lang="fr-FR" sz="1900" dirty="0" err="1"/>
              <a:t>Tribolo</a:t>
            </a:r>
            <a:r>
              <a:rPr lang="fr-FR" sz="1900" dirty="0"/>
              <a:t>, C. (2020). </a:t>
            </a:r>
            <a:r>
              <a:rPr lang="fr-FR" sz="1900" i="1" dirty="0" err="1"/>
              <a:t>Optically</a:t>
            </a:r>
            <a:r>
              <a:rPr lang="fr-FR" sz="1900" i="1" dirty="0"/>
              <a:t> </a:t>
            </a:r>
            <a:r>
              <a:rPr lang="fr-FR" sz="1900" i="1" dirty="0" err="1"/>
              <a:t>Stimulated</a:t>
            </a:r>
            <a:r>
              <a:rPr lang="fr-FR" sz="1900" i="1" dirty="0"/>
              <a:t> Luminescence data </a:t>
            </a:r>
            <a:r>
              <a:rPr lang="fr-FR" sz="1900" i="1" dirty="0" err="1"/>
              <a:t>from</a:t>
            </a:r>
            <a:r>
              <a:rPr lang="fr-FR" sz="1900" i="1" dirty="0"/>
              <a:t> </a:t>
            </a:r>
            <a:r>
              <a:rPr lang="fr-FR" sz="1900" i="1" dirty="0" err="1"/>
              <a:t>archaeological</a:t>
            </a:r>
            <a:r>
              <a:rPr lang="fr-FR" sz="1900" i="1" dirty="0"/>
              <a:t> site Uzès (Gard, France)</a:t>
            </a:r>
            <a:r>
              <a:rPr lang="fr-FR" sz="1900" dirty="0"/>
              <a:t> [Data set]. </a:t>
            </a:r>
            <a:r>
              <a:rPr lang="fr-FR" sz="1900" dirty="0" err="1"/>
              <a:t>Zenodo</a:t>
            </a:r>
            <a:r>
              <a:rPr lang="fr-FR" sz="1900" dirty="0"/>
              <a:t>. </a:t>
            </a:r>
            <a:r>
              <a:rPr lang="fr-FR" sz="1900" dirty="0">
                <a:hlinkClick r:id="rId9"/>
              </a:rPr>
              <a:t>https://doi.org/10.5281/zenodo.4061220</a:t>
            </a:r>
            <a:endParaRPr lang="fr-FR" sz="1900" dirty="0"/>
          </a:p>
          <a:p>
            <a:pPr marL="0" indent="0">
              <a:buNone/>
            </a:pPr>
            <a:endParaRPr lang="fr-FR" sz="2000"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17</a:t>
            </a:fld>
            <a:endParaRPr lang="fr-FR" dirty="0"/>
          </a:p>
        </p:txBody>
      </p:sp>
      <p:sp>
        <p:nvSpPr>
          <p:cNvPr id="3" name="Espace réservé du pied de page 2"/>
          <p:cNvSpPr>
            <a:spLocks noGrp="1"/>
          </p:cNvSpPr>
          <p:nvPr>
            <p:ph type="ftr" sz="quarter" idx="11"/>
          </p:nvPr>
        </p:nvSpPr>
        <p:spPr/>
        <p:txBody>
          <a:bodyPr/>
          <a:lstStyle/>
          <a:p>
            <a:r>
              <a:rPr lang="fr-FR" smtClean="0"/>
              <a:t>F. Flamerie - Stage CED Données de recherche - 2023</a:t>
            </a:r>
            <a:endParaRPr lang="fr-FR"/>
          </a:p>
        </p:txBody>
      </p:sp>
    </p:spTree>
    <p:extLst>
      <p:ext uri="{BB962C8B-B14F-4D97-AF65-F5344CB8AC3E}">
        <p14:creationId xmlns:p14="http://schemas.microsoft.com/office/powerpoint/2010/main" val="1738152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70857"/>
            <a:ext cx="10515600" cy="1325563"/>
          </a:xfrm>
        </p:spPr>
        <p:txBody>
          <a:bodyPr/>
          <a:lstStyle/>
          <a:p>
            <a:r>
              <a:rPr lang="fr-FR" dirty="0"/>
              <a:t>Critères de choix d’un entrepôt de données</a:t>
            </a:r>
          </a:p>
        </p:txBody>
      </p:sp>
      <p:sp>
        <p:nvSpPr>
          <p:cNvPr id="3" name="Espace réservé du contenu 2"/>
          <p:cNvSpPr>
            <a:spLocks noGrp="1"/>
          </p:cNvSpPr>
          <p:nvPr>
            <p:ph idx="1"/>
          </p:nvPr>
        </p:nvSpPr>
        <p:spPr>
          <a:xfrm>
            <a:off x="838200" y="1596420"/>
            <a:ext cx="10515600" cy="4895850"/>
          </a:xfrm>
        </p:spPr>
        <p:txBody>
          <a:bodyPr>
            <a:normAutofit fontScale="92500" lnSpcReduction="10000"/>
          </a:bodyPr>
          <a:lstStyle/>
          <a:p>
            <a:pPr>
              <a:lnSpc>
                <a:spcPct val="120000"/>
              </a:lnSpc>
            </a:pPr>
            <a:r>
              <a:rPr lang="fr-FR" dirty="0"/>
              <a:t> Meilleur choix : l’entrepôt de données spécialisé utilisé par votre communauté scientifique </a:t>
            </a:r>
          </a:p>
          <a:p>
            <a:pPr>
              <a:lnSpc>
                <a:spcPct val="120000"/>
              </a:lnSpc>
            </a:pPr>
            <a:r>
              <a:rPr lang="fr-FR" dirty="0"/>
              <a:t> Autres critères (liste non exhaustive) :</a:t>
            </a:r>
          </a:p>
          <a:p>
            <a:pPr lvl="1">
              <a:lnSpc>
                <a:spcPct val="120000"/>
              </a:lnSpc>
            </a:pPr>
            <a:r>
              <a:rPr lang="fr-FR" dirty="0"/>
              <a:t>L’entrepôt gère-t-il différents </a:t>
            </a:r>
            <a:r>
              <a:rPr lang="fr-FR" b="1" dirty="0"/>
              <a:t>types d'accès</a:t>
            </a:r>
            <a:r>
              <a:rPr lang="fr-FR" dirty="0"/>
              <a:t>? Permet-il par exemple un accès restreint ou sous </a:t>
            </a:r>
            <a:r>
              <a:rPr lang="fr-FR" b="1" dirty="0"/>
              <a:t>embargo</a:t>
            </a:r>
            <a:r>
              <a:rPr lang="fr-FR" dirty="0"/>
              <a:t>?</a:t>
            </a:r>
          </a:p>
          <a:p>
            <a:pPr lvl="1">
              <a:lnSpc>
                <a:spcPct val="120000"/>
              </a:lnSpc>
            </a:pPr>
            <a:r>
              <a:rPr lang="fr-FR" dirty="0"/>
              <a:t>Prend-il en charge un </a:t>
            </a:r>
            <a:r>
              <a:rPr lang="fr-FR" b="1" dirty="0"/>
              <a:t>format de données</a:t>
            </a:r>
            <a:r>
              <a:rPr lang="fr-FR" dirty="0"/>
              <a:t> particulier?</a:t>
            </a:r>
          </a:p>
          <a:p>
            <a:pPr lvl="1">
              <a:lnSpc>
                <a:spcPct val="120000"/>
              </a:lnSpc>
            </a:pPr>
            <a:r>
              <a:rPr lang="fr-FR" dirty="0"/>
              <a:t>Quelles sont les exigences ou possibilités en termes de </a:t>
            </a:r>
            <a:r>
              <a:rPr lang="fr-FR" b="1" dirty="0"/>
              <a:t>précision et structuration de la description des données déposées</a:t>
            </a:r>
            <a:r>
              <a:rPr lang="fr-FR" dirty="0"/>
              <a:t>? Devrez-vous ou pourrez-vous fournir des métadonnées riches?</a:t>
            </a:r>
          </a:p>
          <a:p>
            <a:pPr lvl="1">
              <a:lnSpc>
                <a:spcPct val="120000"/>
              </a:lnSpc>
            </a:pPr>
            <a:r>
              <a:rPr lang="fr-FR" dirty="0"/>
              <a:t>Propose-t-il d’autres services particulièrement adaptés à mes besoins? [cf. exemple connexion </a:t>
            </a:r>
            <a:r>
              <a:rPr lang="fr-FR" dirty="0" err="1"/>
              <a:t>Zenodo-Github</a:t>
            </a:r>
            <a:r>
              <a:rPr lang="fr-FR" dirty="0"/>
              <a:t> ci-dessous]</a:t>
            </a:r>
          </a:p>
          <a:p>
            <a:pPr marL="0" indent="0">
              <a:lnSpc>
                <a:spcPct val="120000"/>
              </a:lnSpc>
              <a:buNone/>
            </a:pP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18</a:t>
            </a:fld>
            <a:endParaRPr lang="fr-FR" dirty="0"/>
          </a:p>
        </p:txBody>
      </p:sp>
      <p:sp>
        <p:nvSpPr>
          <p:cNvPr id="4" name="Espace réservé du pied de page 3"/>
          <p:cNvSpPr>
            <a:spLocks noGrp="1"/>
          </p:cNvSpPr>
          <p:nvPr>
            <p:ph type="ftr" sz="quarter" idx="11"/>
          </p:nvPr>
        </p:nvSpPr>
        <p:spPr/>
        <p:txBody>
          <a:bodyPr/>
          <a:lstStyle/>
          <a:p>
            <a:r>
              <a:rPr lang="fr-FR" smtClean="0"/>
              <a:t>F. Flamerie - Stage CED Données de recherche - 2023</a:t>
            </a:r>
            <a:endParaRPr lang="fr-FR" dirty="0"/>
          </a:p>
        </p:txBody>
      </p:sp>
    </p:spTree>
    <p:extLst>
      <p:ext uri="{BB962C8B-B14F-4D97-AF65-F5344CB8AC3E}">
        <p14:creationId xmlns:p14="http://schemas.microsoft.com/office/powerpoint/2010/main" val="1221003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9362" y="539296"/>
            <a:ext cx="2674257" cy="1325563"/>
          </a:xfrm>
        </p:spPr>
        <p:txBody>
          <a:bodyPr>
            <a:normAutofit fontScale="90000"/>
          </a:bodyPr>
          <a:lstStyle/>
          <a:p>
            <a:r>
              <a:rPr lang="fr-FR" dirty="0" err="1"/>
              <a:t>Zenodo</a:t>
            </a:r>
            <a:r>
              <a:rPr lang="fr-FR" dirty="0"/>
              <a:t> - connexion </a:t>
            </a:r>
            <a:r>
              <a:rPr lang="fr-FR" dirty="0" err="1"/>
              <a:t>GitHub</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19</a:t>
            </a:fld>
            <a:endParaRPr lang="fr-FR" dirty="0"/>
          </a:p>
        </p:txBody>
      </p:sp>
      <p:sp>
        <p:nvSpPr>
          <p:cNvPr id="7" name="Rectangle 6"/>
          <p:cNvSpPr/>
          <p:nvPr/>
        </p:nvSpPr>
        <p:spPr>
          <a:xfrm>
            <a:off x="87085" y="6198341"/>
            <a:ext cx="3722915" cy="523220"/>
          </a:xfrm>
          <a:prstGeom prst="rect">
            <a:avLst/>
          </a:prstGeom>
        </p:spPr>
        <p:txBody>
          <a:bodyPr wrap="square">
            <a:spAutoFit/>
          </a:bodyPr>
          <a:lstStyle/>
          <a:p>
            <a:r>
              <a:rPr lang="fr-FR" sz="1400" dirty="0">
                <a:solidFill>
                  <a:prstClr val="black"/>
                </a:solidFill>
                <a:latin typeface="Corbel" panose="020B0503020204020204" pitchFamily="34" charset="0"/>
              </a:rPr>
              <a:t>Exemple : </a:t>
            </a:r>
            <a:r>
              <a:rPr lang="en-US" sz="1400" dirty="0">
                <a:latin typeface="Corbel" panose="020B0503020204020204" pitchFamily="34" charset="0"/>
                <a:hlinkClick r:id="rId2"/>
              </a:rPr>
              <a:t>https://doi.org/10.5281/zenodo.1285677</a:t>
            </a:r>
            <a:endParaRPr lang="en-US" sz="1400" dirty="0">
              <a:latin typeface="Corbel" panose="020B0503020204020204" pitchFamily="34" charset="0"/>
            </a:endParaRPr>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73619" y="168465"/>
            <a:ext cx="9060180" cy="6553010"/>
          </a:xfrm>
        </p:spPr>
      </p:pic>
      <p:sp>
        <p:nvSpPr>
          <p:cNvPr id="8" name="Rectangle à coins arrondis 7"/>
          <p:cNvSpPr/>
          <p:nvPr/>
        </p:nvSpPr>
        <p:spPr>
          <a:xfrm>
            <a:off x="9216571" y="2490952"/>
            <a:ext cx="2817228" cy="1398877"/>
          </a:xfrm>
          <a:prstGeom prst="round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
        <p:nvSpPr>
          <p:cNvPr id="3" name="Espace réservé du pied de page 2"/>
          <p:cNvSpPr>
            <a:spLocks noGrp="1"/>
          </p:cNvSpPr>
          <p:nvPr>
            <p:ph type="ftr" sz="quarter" idx="11"/>
          </p:nvPr>
        </p:nvSpPr>
        <p:spPr/>
        <p:txBody>
          <a:bodyPr/>
          <a:lstStyle/>
          <a:p>
            <a:r>
              <a:rPr lang="fr-FR" smtClean="0"/>
              <a:t>F. Flamerie - Stage CED Données de recherche - 2023</a:t>
            </a:r>
            <a:endParaRPr lang="fr-FR" dirty="0"/>
          </a:p>
        </p:txBody>
      </p:sp>
    </p:spTree>
    <p:extLst>
      <p:ext uri="{BB962C8B-B14F-4D97-AF65-F5344CB8AC3E}">
        <p14:creationId xmlns:p14="http://schemas.microsoft.com/office/powerpoint/2010/main" val="23553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63586"/>
            <a:ext cx="10515600" cy="1325563"/>
          </a:xfrm>
        </p:spPr>
        <p:txBody>
          <a:bodyPr/>
          <a:lstStyle/>
          <a:p>
            <a:r>
              <a:rPr lang="fr-FR" dirty="0"/>
              <a:t>Objectifs</a:t>
            </a:r>
          </a:p>
        </p:txBody>
      </p:sp>
      <p:sp>
        <p:nvSpPr>
          <p:cNvPr id="3" name="Espace réservé du contenu 2"/>
          <p:cNvSpPr>
            <a:spLocks noGrp="1"/>
          </p:cNvSpPr>
          <p:nvPr>
            <p:ph idx="1"/>
          </p:nvPr>
        </p:nvSpPr>
        <p:spPr>
          <a:xfrm>
            <a:off x="838200" y="1396735"/>
            <a:ext cx="10515600" cy="5191893"/>
          </a:xfrm>
        </p:spPr>
        <p:txBody>
          <a:bodyPr>
            <a:normAutofit fontScale="85000" lnSpcReduction="10000"/>
          </a:bodyPr>
          <a:lstStyle/>
          <a:p>
            <a:pPr>
              <a:lnSpc>
                <a:spcPct val="120000"/>
              </a:lnSpc>
            </a:pPr>
            <a:r>
              <a:rPr lang="fr-FR" sz="3600" dirty="0"/>
              <a:t> Appréhender concrètement les enjeux liés au partage des données de recherche, du point de vue du producteur de données comme de celui de l’utilisateur de données existantes</a:t>
            </a:r>
          </a:p>
          <a:p>
            <a:pPr>
              <a:lnSpc>
                <a:spcPct val="120000"/>
              </a:lnSpc>
            </a:pPr>
            <a:r>
              <a:rPr lang="fr-FR" sz="3600" dirty="0"/>
              <a:t> Identifier et savoir utiliser les outils de recherche spécifiques aux données de recherche</a:t>
            </a:r>
          </a:p>
          <a:p>
            <a:pPr>
              <a:lnSpc>
                <a:spcPct val="120000"/>
              </a:lnSpc>
            </a:pPr>
            <a:r>
              <a:rPr lang="fr-FR" sz="3600" dirty="0"/>
              <a:t> Trouver des données pertinentes pour son thème de recherche</a:t>
            </a:r>
          </a:p>
          <a:p>
            <a:pPr>
              <a:lnSpc>
                <a:spcPct val="120000"/>
              </a:lnSpc>
            </a:pPr>
            <a:r>
              <a:rPr lang="fr-FR" sz="3600" dirty="0"/>
              <a:t> Evaluer le caractère réutilisable des jeux de données disponibles</a:t>
            </a: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a:t>
            </a:fld>
            <a:endParaRPr lang="fr-FR" dirty="0"/>
          </a:p>
        </p:txBody>
      </p:sp>
      <p:sp>
        <p:nvSpPr>
          <p:cNvPr id="4" name="Espace réservé du pied de page 3"/>
          <p:cNvSpPr>
            <a:spLocks noGrp="1"/>
          </p:cNvSpPr>
          <p:nvPr>
            <p:ph type="ftr" sz="quarter" idx="11"/>
          </p:nvPr>
        </p:nvSpPr>
        <p:spPr/>
        <p:txBody>
          <a:bodyPr/>
          <a:lstStyle/>
          <a:p>
            <a:r>
              <a:rPr lang="fr-FR" smtClean="0"/>
              <a:t>F. Flamerie - Stage CED Données de recherche - 2023</a:t>
            </a:r>
            <a:endParaRPr lang="fr-FR" dirty="0"/>
          </a:p>
        </p:txBody>
      </p:sp>
    </p:spTree>
    <p:extLst>
      <p:ext uri="{BB962C8B-B14F-4D97-AF65-F5344CB8AC3E}">
        <p14:creationId xmlns:p14="http://schemas.microsoft.com/office/powerpoint/2010/main" val="4147771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a:xfrm>
            <a:off x="838200" y="1214159"/>
            <a:ext cx="10868130" cy="5142191"/>
          </a:xfrm>
        </p:spPr>
        <p:txBody>
          <a:bodyPr>
            <a:normAutofit fontScale="92500" lnSpcReduction="10000"/>
          </a:bodyPr>
          <a:lstStyle/>
          <a:p>
            <a:pPr marL="0" lvl="1" indent="0">
              <a:lnSpc>
                <a:spcPct val="120000"/>
              </a:lnSpc>
              <a:buNone/>
            </a:pPr>
            <a:r>
              <a:rPr lang="en-GB" sz="3000" dirty="0" err="1">
                <a:ea typeface="Arial" charset="0"/>
                <a:cs typeface="Arial" charset="0"/>
              </a:rPr>
              <a:t>Outil</a:t>
            </a:r>
            <a:r>
              <a:rPr lang="en-GB" sz="3000" dirty="0">
                <a:ea typeface="Arial" charset="0"/>
                <a:cs typeface="Arial" charset="0"/>
              </a:rPr>
              <a:t> </a:t>
            </a:r>
            <a:r>
              <a:rPr lang="en-GB" sz="3000" dirty="0" err="1">
                <a:ea typeface="Arial" charset="0"/>
                <a:cs typeface="Arial" charset="0"/>
              </a:rPr>
              <a:t>d’aide</a:t>
            </a:r>
            <a:r>
              <a:rPr lang="en-GB" sz="3000" dirty="0">
                <a:ea typeface="Arial" charset="0"/>
                <a:cs typeface="Arial" charset="0"/>
              </a:rPr>
              <a:t> à la </a:t>
            </a:r>
            <a:r>
              <a:rPr lang="en-GB" sz="3000" dirty="0" err="1">
                <a:ea typeface="Arial" charset="0"/>
                <a:cs typeface="Arial" charset="0"/>
              </a:rPr>
              <a:t>décision</a:t>
            </a:r>
            <a:r>
              <a:rPr lang="en-GB" sz="3000" dirty="0">
                <a:ea typeface="Arial" charset="0"/>
                <a:cs typeface="Arial" charset="0"/>
              </a:rPr>
              <a:t> </a:t>
            </a:r>
            <a:r>
              <a:rPr lang="en-GB" sz="3000" dirty="0" err="1">
                <a:ea typeface="Arial" charset="0"/>
                <a:cs typeface="Arial" charset="0"/>
              </a:rPr>
              <a:t>en</a:t>
            </a:r>
            <a:r>
              <a:rPr lang="en-GB" sz="3000" dirty="0">
                <a:ea typeface="Arial" charset="0"/>
                <a:cs typeface="Arial" charset="0"/>
              </a:rPr>
              <a:t> </a:t>
            </a:r>
            <a:r>
              <a:rPr lang="en-GB" sz="3000" dirty="0" err="1">
                <a:ea typeface="Arial" charset="0"/>
                <a:cs typeface="Arial" charset="0"/>
              </a:rPr>
              <a:t>ligne</a:t>
            </a:r>
            <a:r>
              <a:rPr lang="en-GB" sz="3000" dirty="0">
                <a:ea typeface="Arial" charset="0"/>
                <a:cs typeface="Arial" charset="0"/>
              </a:rPr>
              <a:t> </a:t>
            </a:r>
            <a:r>
              <a:rPr lang="en-GB" sz="3000" dirty="0" err="1">
                <a:ea typeface="Arial" charset="0"/>
                <a:cs typeface="Arial" charset="0"/>
              </a:rPr>
              <a:t>UBx</a:t>
            </a:r>
            <a:r>
              <a:rPr lang="en-GB" sz="3000" dirty="0">
                <a:ea typeface="Arial" charset="0"/>
                <a:cs typeface="Arial" charset="0"/>
              </a:rPr>
              <a:t> : </a:t>
            </a:r>
            <a:r>
              <a:rPr lang="fr-FR" sz="3000" b="1" dirty="0"/>
              <a:t>Trouver un entrepôt de données </a:t>
            </a:r>
          </a:p>
          <a:p>
            <a:pPr>
              <a:lnSpc>
                <a:spcPct val="120000"/>
              </a:lnSpc>
            </a:pPr>
            <a:r>
              <a:rPr lang="fr-FR" sz="2600" dirty="0"/>
              <a:t>Pour identifier l'entrepôt de données généraliste qui réponde le mieux aux besoins, à partir de la réponse aux 4 questions suivantes :</a:t>
            </a:r>
          </a:p>
          <a:p>
            <a:pPr lvl="1">
              <a:lnSpc>
                <a:spcPct val="120000"/>
              </a:lnSpc>
            </a:pPr>
            <a:r>
              <a:rPr lang="fr-FR" sz="2600" dirty="0"/>
              <a:t>Allez-vous publier des données dont l'accès doit être restreint?</a:t>
            </a:r>
          </a:p>
          <a:p>
            <a:pPr lvl="1">
              <a:lnSpc>
                <a:spcPct val="120000"/>
              </a:lnSpc>
            </a:pPr>
            <a:r>
              <a:rPr lang="fr-FR" sz="2600" dirty="0"/>
              <a:t>Recherchez-vous un entrepôt avec des options de dépôt gratuit?</a:t>
            </a:r>
          </a:p>
          <a:p>
            <a:pPr lvl="1">
              <a:lnSpc>
                <a:spcPct val="120000"/>
              </a:lnSpc>
            </a:pPr>
            <a:r>
              <a:rPr lang="fr-FR" sz="2600" dirty="0"/>
              <a:t>Souhaitez-vous pouvoir définir librement les conditions d'utilisation de vos données?</a:t>
            </a:r>
          </a:p>
          <a:p>
            <a:pPr lvl="1">
              <a:lnSpc>
                <a:spcPct val="120000"/>
              </a:lnSpc>
            </a:pPr>
            <a:r>
              <a:rPr lang="fr-FR" sz="2600" dirty="0"/>
              <a:t>Souhaitez-vous que votre dépôt de données soit relu avant d'être mis en ligne?</a:t>
            </a:r>
          </a:p>
          <a:p>
            <a:pPr>
              <a:lnSpc>
                <a:spcPct val="120000"/>
              </a:lnSpc>
            </a:pPr>
            <a:r>
              <a:rPr lang="fr-FR" sz="2600" dirty="0"/>
              <a:t>Une brève fiche descriptive accompagne chacun des huit entrepôts de données comparés : </a:t>
            </a:r>
            <a:r>
              <a:rPr lang="fr-FR" sz="2600" dirty="0">
                <a:hlinkClick r:id="rId3"/>
              </a:rPr>
              <a:t>4TU.ResearchData</a:t>
            </a:r>
            <a:r>
              <a:rPr lang="fr-FR" sz="2600" dirty="0"/>
              <a:t>, </a:t>
            </a:r>
            <a:r>
              <a:rPr lang="fr-FR" sz="2600" dirty="0" err="1">
                <a:hlinkClick r:id="rId4"/>
              </a:rPr>
              <a:t>Figshare</a:t>
            </a:r>
            <a:r>
              <a:rPr lang="fr-FR" sz="2600" dirty="0"/>
              <a:t>, </a:t>
            </a:r>
            <a:r>
              <a:rPr lang="fr-FR" sz="2600" dirty="0">
                <a:hlinkClick r:id="rId5"/>
              </a:rPr>
              <a:t>Recherche Data Gouv</a:t>
            </a:r>
            <a:r>
              <a:rPr lang="fr-FR" sz="2600" dirty="0"/>
              <a:t>, </a:t>
            </a:r>
            <a:r>
              <a:rPr lang="fr-FR" sz="2600" dirty="0" err="1">
                <a:hlinkClick r:id="rId6"/>
              </a:rPr>
              <a:t>Dryad</a:t>
            </a:r>
            <a:r>
              <a:rPr lang="fr-FR" sz="2600" dirty="0"/>
              <a:t>, </a:t>
            </a:r>
            <a:r>
              <a:rPr lang="fr-FR" sz="2600" dirty="0" err="1">
                <a:hlinkClick r:id="rId7"/>
              </a:rPr>
              <a:t>Mendeley</a:t>
            </a:r>
            <a:r>
              <a:rPr lang="fr-FR" sz="2600" dirty="0">
                <a:hlinkClick r:id="rId7"/>
              </a:rPr>
              <a:t> Data</a:t>
            </a:r>
            <a:r>
              <a:rPr lang="fr-FR" sz="2600" dirty="0"/>
              <a:t>, </a:t>
            </a:r>
            <a:r>
              <a:rPr lang="fr-FR" sz="2600" dirty="0">
                <a:hlinkClick r:id="rId8"/>
              </a:rPr>
              <a:t>Open Science Framework (OSF)</a:t>
            </a:r>
            <a:r>
              <a:rPr lang="fr-FR" sz="2600" dirty="0"/>
              <a:t>, </a:t>
            </a:r>
            <a:r>
              <a:rPr lang="fr-FR" sz="2600" dirty="0">
                <a:hlinkClick r:id="rId9"/>
              </a:rPr>
              <a:t>B2SHARE</a:t>
            </a:r>
            <a:r>
              <a:rPr lang="fr-FR" sz="2600" dirty="0"/>
              <a:t>, </a:t>
            </a:r>
            <a:r>
              <a:rPr lang="fr-FR" sz="2600" dirty="0" err="1">
                <a:hlinkClick r:id="rId10"/>
              </a:rPr>
              <a:t>Zenodo</a:t>
            </a:r>
            <a:endParaRPr lang="fr-FR" sz="2600" dirty="0"/>
          </a:p>
          <a:p>
            <a:pPr>
              <a:lnSpc>
                <a:spcPct val="120000"/>
              </a:lnSpc>
            </a:pPr>
            <a:endParaRPr lang="fr-FR" sz="2400" dirty="0"/>
          </a:p>
          <a:p>
            <a:pPr>
              <a:lnSpc>
                <a:spcPct val="120000"/>
              </a:lnSpc>
            </a:pPr>
            <a:endParaRPr lang="en-GB" altLang="fr-FR" sz="2400" dirty="0">
              <a:ea typeface="Arial" charset="0"/>
              <a:cs typeface="Arial" charset="0"/>
            </a:endParaRPr>
          </a:p>
          <a:p>
            <a:pPr>
              <a:lnSpc>
                <a:spcPct val="120000"/>
              </a:lnSpc>
            </a:pP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20</a:t>
            </a:fld>
            <a:endParaRPr lang="fr-FR"/>
          </a:p>
        </p:txBody>
      </p:sp>
      <p:sp>
        <p:nvSpPr>
          <p:cNvPr id="8" name="Titre 1"/>
          <p:cNvSpPr>
            <a:spLocks noGrp="1"/>
          </p:cNvSpPr>
          <p:nvPr>
            <p:ph type="title"/>
          </p:nvPr>
        </p:nvSpPr>
        <p:spPr>
          <a:xfrm>
            <a:off x="838200" y="103868"/>
            <a:ext cx="11018855" cy="1325563"/>
          </a:xfrm>
        </p:spPr>
        <p:txBody>
          <a:bodyPr/>
          <a:lstStyle/>
          <a:p>
            <a:r>
              <a:rPr lang="fr-FR" dirty="0"/>
              <a:t>Trouver un entrepôt de données généraliste</a:t>
            </a:r>
          </a:p>
        </p:txBody>
      </p:sp>
      <p:sp>
        <p:nvSpPr>
          <p:cNvPr id="2" name="Espace réservé du pied de page 1"/>
          <p:cNvSpPr>
            <a:spLocks noGrp="1"/>
          </p:cNvSpPr>
          <p:nvPr>
            <p:ph type="ftr" sz="quarter" idx="11"/>
          </p:nvPr>
        </p:nvSpPr>
        <p:spPr/>
        <p:txBody>
          <a:bodyPr/>
          <a:lstStyle/>
          <a:p>
            <a:r>
              <a:rPr lang="fr-FR" smtClean="0"/>
              <a:t>F. Flamerie - Stage CED Données de recherche - 2023</a:t>
            </a:r>
            <a:endParaRPr lang="fr-FR" dirty="0"/>
          </a:p>
        </p:txBody>
      </p:sp>
    </p:spTree>
    <p:extLst>
      <p:ext uri="{BB962C8B-B14F-4D97-AF65-F5344CB8AC3E}">
        <p14:creationId xmlns:p14="http://schemas.microsoft.com/office/powerpoint/2010/main" val="2523851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rotWithShape="1">
          <a:blip r:embed="rId2"/>
          <a:srcRect b="11166"/>
          <a:stretch/>
        </p:blipFill>
        <p:spPr>
          <a:xfrm>
            <a:off x="3304931" y="369525"/>
            <a:ext cx="8863394" cy="5286558"/>
          </a:xfrm>
          <a:prstGeom prst="rect">
            <a:avLst/>
          </a:prstGeom>
        </p:spPr>
      </p:pic>
      <p:sp>
        <p:nvSpPr>
          <p:cNvPr id="2" name="Titre 1"/>
          <p:cNvSpPr>
            <a:spLocks noGrp="1"/>
          </p:cNvSpPr>
          <p:nvPr>
            <p:ph type="title"/>
          </p:nvPr>
        </p:nvSpPr>
        <p:spPr>
          <a:xfrm>
            <a:off x="258501" y="369525"/>
            <a:ext cx="3780099" cy="2353364"/>
          </a:xfrm>
        </p:spPr>
        <p:txBody>
          <a:bodyPr>
            <a:noAutofit/>
          </a:bodyPr>
          <a:lstStyle/>
          <a:p>
            <a:r>
              <a:rPr lang="fr-FR" dirty="0"/>
              <a:t>Trouver un entrepôt de données généraliste</a:t>
            </a: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21</a:t>
            </a:fld>
            <a:endParaRPr lang="fr-FR" dirty="0"/>
          </a:p>
        </p:txBody>
      </p:sp>
      <p:sp>
        <p:nvSpPr>
          <p:cNvPr id="6" name="Rectangle 5"/>
          <p:cNvSpPr/>
          <p:nvPr/>
        </p:nvSpPr>
        <p:spPr>
          <a:xfrm>
            <a:off x="147747" y="5397332"/>
            <a:ext cx="7060557" cy="1217769"/>
          </a:xfrm>
          <a:prstGeom prst="rect">
            <a:avLst/>
          </a:prstGeom>
        </p:spPr>
        <p:txBody>
          <a:bodyPr wrap="square">
            <a:spAutoFit/>
          </a:bodyPr>
          <a:lstStyle/>
          <a:p>
            <a:pPr marL="0" lvl="1" defTabSz="914400">
              <a:lnSpc>
                <a:spcPct val="90000"/>
              </a:lnSpc>
              <a:spcBef>
                <a:spcPts val="500"/>
              </a:spcBef>
            </a:pPr>
            <a:r>
              <a:rPr lang="en-GB" sz="2400" dirty="0" err="1">
                <a:latin typeface="Corbel" panose="020B0503020204020204" pitchFamily="34" charset="0"/>
                <a:ea typeface="Arial" charset="0"/>
                <a:cs typeface="Arial" charset="0"/>
              </a:rPr>
              <a:t>Outil</a:t>
            </a:r>
            <a:r>
              <a:rPr lang="en-GB" sz="2400" dirty="0">
                <a:latin typeface="Corbel" panose="020B0503020204020204" pitchFamily="34" charset="0"/>
                <a:ea typeface="Arial" charset="0"/>
                <a:cs typeface="Arial" charset="0"/>
              </a:rPr>
              <a:t> </a:t>
            </a:r>
            <a:r>
              <a:rPr lang="en-GB" sz="2400" dirty="0" err="1">
                <a:latin typeface="Corbel" panose="020B0503020204020204" pitchFamily="34" charset="0"/>
                <a:ea typeface="Arial" charset="0"/>
                <a:cs typeface="Arial" charset="0"/>
              </a:rPr>
              <a:t>d’aide</a:t>
            </a:r>
            <a:r>
              <a:rPr lang="en-GB" sz="2400" dirty="0">
                <a:latin typeface="Corbel" panose="020B0503020204020204" pitchFamily="34" charset="0"/>
                <a:ea typeface="Arial" charset="0"/>
                <a:cs typeface="Arial" charset="0"/>
              </a:rPr>
              <a:t> à la </a:t>
            </a:r>
            <a:r>
              <a:rPr lang="en-GB" sz="2400" dirty="0" err="1">
                <a:latin typeface="Corbel" panose="020B0503020204020204" pitchFamily="34" charset="0"/>
                <a:ea typeface="Arial" charset="0"/>
                <a:cs typeface="Arial" charset="0"/>
              </a:rPr>
              <a:t>décision</a:t>
            </a:r>
            <a:r>
              <a:rPr lang="en-GB" sz="2400" dirty="0">
                <a:latin typeface="Corbel" panose="020B0503020204020204" pitchFamily="34" charset="0"/>
                <a:ea typeface="Arial" charset="0"/>
                <a:cs typeface="Arial" charset="0"/>
              </a:rPr>
              <a:t> </a:t>
            </a:r>
            <a:r>
              <a:rPr lang="en-GB" sz="2400" dirty="0" err="1">
                <a:latin typeface="Corbel" panose="020B0503020204020204" pitchFamily="34" charset="0"/>
                <a:ea typeface="Arial" charset="0"/>
                <a:cs typeface="Arial" charset="0"/>
              </a:rPr>
              <a:t>en</a:t>
            </a:r>
            <a:r>
              <a:rPr lang="en-GB" sz="2400" dirty="0">
                <a:latin typeface="Corbel" panose="020B0503020204020204" pitchFamily="34" charset="0"/>
                <a:ea typeface="Arial" charset="0"/>
                <a:cs typeface="Arial" charset="0"/>
              </a:rPr>
              <a:t> </a:t>
            </a:r>
            <a:r>
              <a:rPr lang="en-GB" sz="2400" dirty="0" err="1">
                <a:latin typeface="Corbel" panose="020B0503020204020204" pitchFamily="34" charset="0"/>
                <a:ea typeface="Arial" charset="0"/>
                <a:cs typeface="Arial" charset="0"/>
              </a:rPr>
              <a:t>ligne</a:t>
            </a:r>
            <a:r>
              <a:rPr lang="en-GB" sz="2400" dirty="0">
                <a:latin typeface="Corbel" panose="020B0503020204020204" pitchFamily="34" charset="0"/>
                <a:ea typeface="Arial" charset="0"/>
                <a:cs typeface="Arial" charset="0"/>
              </a:rPr>
              <a:t> </a:t>
            </a:r>
          </a:p>
          <a:p>
            <a:pPr lvl="1" indent="-457200">
              <a:lnSpc>
                <a:spcPct val="90000"/>
              </a:lnSpc>
              <a:spcBef>
                <a:spcPts val="500"/>
              </a:spcBef>
            </a:pPr>
            <a:r>
              <a:rPr lang="fr-FR" sz="2400" dirty="0">
                <a:latin typeface="Corbel" panose="020B0503020204020204" pitchFamily="34" charset="0"/>
                <a:hlinkClick r:id="rId3"/>
              </a:rPr>
              <a:t>http://busec2.u-bordeaux.fr/aide-choix-entrepot/</a:t>
            </a:r>
            <a:r>
              <a:rPr lang="fr-FR" sz="2400" dirty="0">
                <a:latin typeface="Corbel" panose="020B0503020204020204" pitchFamily="34" charset="0"/>
              </a:rPr>
              <a:t> </a:t>
            </a:r>
          </a:p>
          <a:p>
            <a:pPr marL="457200" lvl="1" indent="-457200" defTabSz="914400">
              <a:lnSpc>
                <a:spcPct val="90000"/>
              </a:lnSpc>
              <a:spcBef>
                <a:spcPts val="500"/>
              </a:spcBef>
            </a:pPr>
            <a:r>
              <a:rPr lang="fr-FR" sz="2400" dirty="0">
                <a:latin typeface="Corbel" panose="020B0503020204020204" pitchFamily="34" charset="0"/>
              </a:rPr>
              <a:t> </a:t>
            </a:r>
          </a:p>
        </p:txBody>
      </p:sp>
      <p:sp>
        <p:nvSpPr>
          <p:cNvPr id="3" name="Espace réservé du pied de page 2"/>
          <p:cNvSpPr>
            <a:spLocks noGrp="1"/>
          </p:cNvSpPr>
          <p:nvPr>
            <p:ph type="ftr" sz="quarter" idx="11"/>
          </p:nvPr>
        </p:nvSpPr>
        <p:spPr/>
        <p:txBody>
          <a:bodyPr/>
          <a:lstStyle/>
          <a:p>
            <a:r>
              <a:rPr lang="fr-FR" smtClean="0"/>
              <a:t>F. Flamerie - Stage CED Données de recherche - 2023</a:t>
            </a:r>
            <a:endParaRPr lang="fr-FR" dirty="0"/>
          </a:p>
        </p:txBody>
      </p:sp>
    </p:spTree>
    <p:extLst>
      <p:ext uri="{BB962C8B-B14F-4D97-AF65-F5344CB8AC3E}">
        <p14:creationId xmlns:p14="http://schemas.microsoft.com/office/powerpoint/2010/main" val="1077845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6440" y="273685"/>
            <a:ext cx="10515600" cy="1822449"/>
          </a:xfrm>
        </p:spPr>
        <p:txBody>
          <a:bodyPr>
            <a:normAutofit fontScale="90000"/>
          </a:bodyPr>
          <a:lstStyle/>
          <a:p>
            <a:r>
              <a:rPr lang="fr-FR" dirty="0"/>
              <a:t>Limites des entrepôts de données généralistes et avantages des entrepôts spécialisés</a:t>
            </a:r>
          </a:p>
        </p:txBody>
      </p:sp>
      <p:sp>
        <p:nvSpPr>
          <p:cNvPr id="3" name="Espace réservé du contenu 2"/>
          <p:cNvSpPr>
            <a:spLocks noGrp="1"/>
          </p:cNvSpPr>
          <p:nvPr>
            <p:ph idx="1"/>
          </p:nvPr>
        </p:nvSpPr>
        <p:spPr>
          <a:xfrm>
            <a:off x="726440" y="2187574"/>
            <a:ext cx="10515600" cy="4351338"/>
          </a:xfrm>
        </p:spPr>
        <p:txBody>
          <a:bodyPr>
            <a:normAutofit fontScale="92500"/>
          </a:bodyPr>
          <a:lstStyle/>
          <a:p>
            <a:pPr marL="0" indent="0">
              <a:lnSpc>
                <a:spcPct val="110000"/>
              </a:lnSpc>
              <a:buNone/>
            </a:pPr>
            <a:r>
              <a:rPr lang="fr-FR" dirty="0"/>
              <a:t>Les entrepôts de données généralistes ne permettent généralement pas de bénéficier des avantages suivants des entrepôts spécialisés.  </a:t>
            </a:r>
          </a:p>
          <a:p>
            <a:pPr>
              <a:lnSpc>
                <a:spcPct val="110000"/>
              </a:lnSpc>
            </a:pPr>
            <a:r>
              <a:rPr lang="fr-FR" dirty="0"/>
              <a:t> Prise en compte des spécificités d’un ou plusieurs domaines disciplinaires </a:t>
            </a:r>
          </a:p>
          <a:p>
            <a:pPr>
              <a:lnSpc>
                <a:spcPct val="110000"/>
              </a:lnSpc>
            </a:pPr>
            <a:r>
              <a:rPr lang="fr-FR" dirty="0"/>
              <a:t> Richesse et précision des informations descriptives</a:t>
            </a:r>
          </a:p>
          <a:p>
            <a:pPr>
              <a:lnSpc>
                <a:spcPct val="110000"/>
              </a:lnSpc>
            </a:pPr>
            <a:r>
              <a:rPr lang="fr-FR" dirty="0"/>
              <a:t> Interopérabilité : renforcée si l’entrepôt de données requiert la conformité à un format de données</a:t>
            </a:r>
          </a:p>
          <a:p>
            <a:pPr>
              <a:lnSpc>
                <a:spcPct val="110000"/>
              </a:lnSpc>
            </a:pPr>
            <a:r>
              <a:rPr lang="fr-FR" dirty="0"/>
              <a:t> Réutilisation des données par des applications informatiques (</a:t>
            </a:r>
            <a:r>
              <a:rPr lang="fr-FR" i="1" dirty="0"/>
              <a:t>machine </a:t>
            </a:r>
            <a:r>
              <a:rPr lang="fr-FR" i="1" dirty="0" err="1"/>
              <a:t>readability</a:t>
            </a:r>
            <a:r>
              <a:rPr lang="fr-FR" dirty="0"/>
              <a:t>) - cf. point ci-dessus </a:t>
            </a: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22</a:t>
            </a:fld>
            <a:endParaRPr lang="fr-FR" dirty="0"/>
          </a:p>
        </p:txBody>
      </p:sp>
      <p:sp>
        <p:nvSpPr>
          <p:cNvPr id="4" name="Espace réservé du pied de page 3"/>
          <p:cNvSpPr>
            <a:spLocks noGrp="1"/>
          </p:cNvSpPr>
          <p:nvPr>
            <p:ph type="ftr" sz="quarter" idx="11"/>
          </p:nvPr>
        </p:nvSpPr>
        <p:spPr/>
        <p:txBody>
          <a:bodyPr/>
          <a:lstStyle/>
          <a:p>
            <a:r>
              <a:rPr lang="fr-FR" smtClean="0"/>
              <a:t>F. Flamerie - Stage CED Données de recherche - 2023</a:t>
            </a:r>
            <a:endParaRPr lang="fr-FR" dirty="0"/>
          </a:p>
        </p:txBody>
      </p:sp>
    </p:spTree>
    <p:extLst>
      <p:ext uri="{BB962C8B-B14F-4D97-AF65-F5344CB8AC3E}">
        <p14:creationId xmlns:p14="http://schemas.microsoft.com/office/powerpoint/2010/main" val="1596909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838200" y="157735"/>
            <a:ext cx="10515600" cy="1325563"/>
          </a:xfrm>
        </p:spPr>
        <p:txBody>
          <a:bodyPr/>
          <a:lstStyle/>
          <a:p>
            <a:r>
              <a:rPr lang="fr-FR" dirty="0"/>
              <a:t>Trouver un entrepôt de données spécialisé : recommandations - ex SHS</a:t>
            </a:r>
          </a:p>
        </p:txBody>
      </p:sp>
      <p:sp>
        <p:nvSpPr>
          <p:cNvPr id="8" name="Espace réservé du contenu 7"/>
          <p:cNvSpPr>
            <a:spLocks noGrp="1"/>
          </p:cNvSpPr>
          <p:nvPr>
            <p:ph idx="1"/>
          </p:nvPr>
        </p:nvSpPr>
        <p:spPr>
          <a:xfrm>
            <a:off x="838200" y="1622054"/>
            <a:ext cx="9766737" cy="5167085"/>
          </a:xfrm>
        </p:spPr>
        <p:txBody>
          <a:bodyPr>
            <a:normAutofit fontScale="85000" lnSpcReduction="10000"/>
          </a:bodyPr>
          <a:lstStyle/>
          <a:p>
            <a:pPr>
              <a:lnSpc>
                <a:spcPct val="120000"/>
              </a:lnSpc>
            </a:pPr>
            <a:r>
              <a:rPr lang="fr-FR" dirty="0"/>
              <a:t> Sociétés savantes, éditeurs</a:t>
            </a:r>
          </a:p>
          <a:p>
            <a:pPr lvl="1">
              <a:lnSpc>
                <a:spcPct val="120000"/>
              </a:lnSpc>
            </a:pPr>
            <a:r>
              <a:rPr lang="fr-FR" dirty="0">
                <a:hlinkClick r:id="rId2"/>
              </a:rPr>
              <a:t>Page « Data sharing » sur le site de l’APA </a:t>
            </a:r>
            <a:r>
              <a:rPr lang="fr-FR" dirty="0"/>
              <a:t>: espace sur OSF pour les données liées aux publications APA - « </a:t>
            </a:r>
            <a:r>
              <a:rPr lang="en-US" i="1" dirty="0"/>
              <a:t>just one of many available options</a:t>
            </a:r>
            <a:r>
              <a:rPr lang="fr-FR" dirty="0"/>
              <a:t> »</a:t>
            </a:r>
          </a:p>
          <a:p>
            <a:pPr>
              <a:lnSpc>
                <a:spcPct val="120000"/>
              </a:lnSpc>
            </a:pPr>
            <a:r>
              <a:rPr lang="fr-FR" dirty="0"/>
              <a:t> Organismes de financement</a:t>
            </a:r>
          </a:p>
          <a:p>
            <a:pPr lvl="1">
              <a:lnSpc>
                <a:spcPct val="120000"/>
              </a:lnSpc>
            </a:pPr>
            <a:r>
              <a:rPr lang="fr-FR" dirty="0">
                <a:hlinkClick r:id="rId3"/>
              </a:rPr>
              <a:t>ERC - </a:t>
            </a:r>
            <a:r>
              <a:rPr lang="fr-FR" dirty="0" err="1">
                <a:hlinkClick r:id="rId3"/>
              </a:rPr>
              <a:t>European</a:t>
            </a:r>
            <a:r>
              <a:rPr lang="fr-FR" dirty="0">
                <a:hlinkClick r:id="rId3"/>
              </a:rPr>
              <a:t> </a:t>
            </a:r>
            <a:r>
              <a:rPr lang="fr-FR" dirty="0" err="1">
                <a:hlinkClick r:id="rId3"/>
              </a:rPr>
              <a:t>Research</a:t>
            </a:r>
            <a:r>
              <a:rPr lang="fr-FR" dirty="0">
                <a:hlinkClick r:id="rId3"/>
              </a:rPr>
              <a:t> Council</a:t>
            </a:r>
            <a:r>
              <a:rPr lang="fr-FR" dirty="0"/>
              <a:t> : liste commentée d'entrepôts spécialisés par discipline - p. 12 et </a:t>
            </a:r>
            <a:r>
              <a:rPr lang="fr-FR" dirty="0" err="1"/>
              <a:t>suiv</a:t>
            </a:r>
            <a:r>
              <a:rPr lang="fr-FR" dirty="0"/>
              <a:t>.</a:t>
            </a:r>
          </a:p>
          <a:p>
            <a:pPr lvl="1">
              <a:lnSpc>
                <a:spcPct val="120000"/>
              </a:lnSpc>
            </a:pPr>
            <a:r>
              <a:rPr lang="fr-FR" dirty="0">
                <a:hlinkClick r:id="rId4"/>
              </a:rPr>
              <a:t>Commission européenne</a:t>
            </a:r>
            <a:r>
              <a:rPr lang="fr-FR" dirty="0"/>
              <a:t> : liste d'entrepôts généralistes et spécialisés par discipline - ces </a:t>
            </a:r>
            <a:r>
              <a:rPr lang="fr-FR" i="1" dirty="0"/>
              <a:t>Data Guidelines</a:t>
            </a:r>
            <a:r>
              <a:rPr lang="fr-FR" dirty="0"/>
              <a:t> comportent en outre des recommandations pour la préparation des données (notamment tabulaires).</a:t>
            </a:r>
          </a:p>
          <a:p>
            <a:pPr>
              <a:lnSpc>
                <a:spcPct val="120000"/>
              </a:lnSpc>
            </a:pPr>
            <a:r>
              <a:rPr lang="fr-FR" dirty="0"/>
              <a:t> Membres d’un consortium : CESSDA - Consortium of </a:t>
            </a:r>
            <a:r>
              <a:rPr lang="fr-FR" dirty="0" err="1"/>
              <a:t>European</a:t>
            </a:r>
            <a:r>
              <a:rPr lang="fr-FR" dirty="0"/>
              <a:t> Social Science Data Archives : </a:t>
            </a:r>
            <a:r>
              <a:rPr lang="fr-FR" dirty="0">
                <a:hlinkClick r:id="rId5"/>
              </a:rPr>
              <a:t>https://www.cessda.eu/About/Consortium</a:t>
            </a:r>
            <a:r>
              <a:rPr lang="fr-FR" dirty="0"/>
              <a:t> </a:t>
            </a:r>
          </a:p>
          <a:p>
            <a:pPr lvl="1">
              <a:lnSpc>
                <a:spcPct val="120000"/>
              </a:lnSpc>
            </a:pPr>
            <a:r>
              <a:rPr lang="fr-FR" dirty="0"/>
              <a:t>Pour la France : PROGEDO - http://www.progedo.fr/</a:t>
            </a:r>
          </a:p>
          <a:p>
            <a:pPr marL="0" indent="0">
              <a:buNone/>
            </a:pPr>
            <a:endParaRPr lang="fr-FR" dirty="0"/>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23</a:t>
            </a:fld>
            <a:endParaRPr lang="fr-FR"/>
          </a:p>
        </p:txBody>
      </p:sp>
      <p:pic>
        <p:nvPicPr>
          <p:cNvPr id="3" name="Image 2">
            <a:extLst>
              <a:ext uri="{FF2B5EF4-FFF2-40B4-BE49-F238E27FC236}">
                <a16:creationId xmlns:a16="http://schemas.microsoft.com/office/drawing/2014/main" xmlns="" id="{CA07DEC6-1073-4B21-BCDD-1D360A239E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39103" y="5234174"/>
            <a:ext cx="1219099" cy="1487301"/>
          </a:xfrm>
          <a:prstGeom prst="rect">
            <a:avLst/>
          </a:prstGeom>
        </p:spPr>
      </p:pic>
      <p:sp>
        <p:nvSpPr>
          <p:cNvPr id="2" name="Espace réservé du pied de page 1"/>
          <p:cNvSpPr>
            <a:spLocks noGrp="1"/>
          </p:cNvSpPr>
          <p:nvPr>
            <p:ph type="ftr" sz="quarter" idx="11"/>
          </p:nvPr>
        </p:nvSpPr>
        <p:spPr/>
        <p:txBody>
          <a:bodyPr/>
          <a:lstStyle/>
          <a:p>
            <a:r>
              <a:rPr lang="fr-FR" smtClean="0"/>
              <a:t>F. Flamerie - Stage CED Données de recherche - 2023</a:t>
            </a:r>
            <a:endParaRPr lang="fr-FR" dirty="0"/>
          </a:p>
        </p:txBody>
      </p:sp>
    </p:spTree>
    <p:extLst>
      <p:ext uri="{BB962C8B-B14F-4D97-AF65-F5344CB8AC3E}">
        <p14:creationId xmlns:p14="http://schemas.microsoft.com/office/powerpoint/2010/main" val="1843321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1640" y="375920"/>
            <a:ext cx="5420360" cy="1325563"/>
          </a:xfrm>
        </p:spPr>
        <p:txBody>
          <a:bodyPr>
            <a:normAutofit fontScale="90000"/>
          </a:bodyPr>
          <a:lstStyle/>
          <a:p>
            <a:r>
              <a:rPr lang="fr-FR" dirty="0"/>
              <a:t>Trouver un entrepôt de données spécialisé : annuaire re3data</a:t>
            </a: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24</a:t>
            </a:fld>
            <a:endParaRPr lang="fr-FR" dirty="0"/>
          </a:p>
        </p:txBody>
      </p:sp>
      <p:sp>
        <p:nvSpPr>
          <p:cNvPr id="6" name="Espace réservé du contenu 2"/>
          <p:cNvSpPr txBox="1">
            <a:spLocks/>
          </p:cNvSpPr>
          <p:nvPr/>
        </p:nvSpPr>
        <p:spPr>
          <a:xfrm>
            <a:off x="488547" y="2196966"/>
            <a:ext cx="4546964" cy="47727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alibri" panose="020F0502020204030204" pitchFamily="34" charset="0"/>
              <a:buNone/>
            </a:pPr>
            <a:r>
              <a:rPr lang="fr-FR" dirty="0" err="1"/>
              <a:t>Registry</a:t>
            </a:r>
            <a:r>
              <a:rPr lang="fr-FR" dirty="0"/>
              <a:t> of </a:t>
            </a:r>
            <a:r>
              <a:rPr lang="fr-FR" dirty="0" err="1"/>
              <a:t>Research</a:t>
            </a:r>
            <a:r>
              <a:rPr lang="fr-FR" dirty="0"/>
              <a:t> Data </a:t>
            </a:r>
            <a:r>
              <a:rPr lang="fr-FR" dirty="0" err="1"/>
              <a:t>Repositories</a:t>
            </a:r>
            <a:r>
              <a:rPr lang="fr-FR" dirty="0"/>
              <a:t>. </a:t>
            </a:r>
            <a:r>
              <a:rPr lang="fr-FR" dirty="0">
                <a:hlinkClick r:id="rId2"/>
              </a:rPr>
              <a:t>https://www.re3data.org/</a:t>
            </a:r>
            <a:endParaRPr lang="fr-FR" dirty="0"/>
          </a:p>
          <a:p>
            <a:pPr marL="0" indent="0">
              <a:buFont typeface="Calibri" panose="020F0502020204030204" pitchFamily="34" charset="0"/>
              <a:buNone/>
            </a:pPr>
            <a:r>
              <a:rPr lang="fr-FR" dirty="0"/>
              <a:t>Il s'agit de la ressource de référence, indexant plus de 2800 entrepôts. On peut rechercher par mot-clé et naviguer dans re3data par :</a:t>
            </a:r>
          </a:p>
          <a:p>
            <a:pPr>
              <a:spcBef>
                <a:spcPts val="0"/>
              </a:spcBef>
            </a:pPr>
            <a:r>
              <a:rPr lang="fr-FR" dirty="0">
                <a:hlinkClick r:id="rId3"/>
              </a:rPr>
              <a:t> sujet</a:t>
            </a:r>
            <a:r>
              <a:rPr lang="fr-FR" dirty="0"/>
              <a:t>,</a:t>
            </a:r>
          </a:p>
          <a:p>
            <a:pPr>
              <a:spcBef>
                <a:spcPts val="0"/>
              </a:spcBef>
            </a:pPr>
            <a:r>
              <a:rPr lang="fr-FR" dirty="0">
                <a:hlinkClick r:id="rId4"/>
              </a:rPr>
              <a:t> type de contenu</a:t>
            </a:r>
            <a:r>
              <a:rPr lang="fr-FR" dirty="0"/>
              <a:t>,</a:t>
            </a:r>
          </a:p>
          <a:p>
            <a:pPr>
              <a:spcBef>
                <a:spcPts val="0"/>
              </a:spcBef>
            </a:pPr>
            <a:r>
              <a:rPr lang="fr-FR" dirty="0">
                <a:hlinkClick r:id="rId5"/>
              </a:rPr>
              <a:t> pays</a:t>
            </a:r>
            <a:r>
              <a:rPr lang="fr-FR" dirty="0"/>
              <a:t>.</a:t>
            </a:r>
          </a:p>
          <a:p>
            <a:pPr marL="0" indent="0">
              <a:buFont typeface="Calibri" panose="020F0502020204030204" pitchFamily="34" charset="0"/>
              <a:buNone/>
            </a:pPr>
            <a:endParaRPr lang="fr-FR" b="1" dirty="0"/>
          </a:p>
        </p:txBody>
      </p:sp>
      <p:pic>
        <p:nvPicPr>
          <p:cNvPr id="7" name="Image 6"/>
          <p:cNvPicPr>
            <a:picLocks noChangeAspect="1"/>
          </p:cNvPicPr>
          <p:nvPr/>
        </p:nvPicPr>
        <p:blipFill>
          <a:blip r:embed="rId6"/>
          <a:stretch>
            <a:fillRect/>
          </a:stretch>
        </p:blipFill>
        <p:spPr>
          <a:xfrm>
            <a:off x="5398499" y="902335"/>
            <a:ext cx="6374130" cy="5454015"/>
          </a:xfrm>
          <a:prstGeom prst="rect">
            <a:avLst/>
          </a:prstGeom>
        </p:spPr>
      </p:pic>
      <p:sp>
        <p:nvSpPr>
          <p:cNvPr id="3" name="Espace réservé du pied de page 2"/>
          <p:cNvSpPr>
            <a:spLocks noGrp="1"/>
          </p:cNvSpPr>
          <p:nvPr>
            <p:ph type="ftr" sz="quarter" idx="11"/>
          </p:nvPr>
        </p:nvSpPr>
        <p:spPr/>
        <p:txBody>
          <a:bodyPr/>
          <a:lstStyle/>
          <a:p>
            <a:r>
              <a:rPr lang="fr-FR" smtClean="0"/>
              <a:t>F. Flamerie - Stage CED Données de recherche - 2023</a:t>
            </a:r>
            <a:endParaRPr lang="fr-FR" dirty="0"/>
          </a:p>
        </p:txBody>
      </p:sp>
    </p:spTree>
    <p:extLst>
      <p:ext uri="{BB962C8B-B14F-4D97-AF65-F5344CB8AC3E}">
        <p14:creationId xmlns:p14="http://schemas.microsoft.com/office/powerpoint/2010/main" val="3778351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523278"/>
            <a:ext cx="10515600" cy="5015634"/>
          </a:xfrm>
        </p:spPr>
        <p:txBody>
          <a:bodyPr>
            <a:normAutofit fontScale="92500" lnSpcReduction="10000"/>
          </a:bodyPr>
          <a:lstStyle/>
          <a:p>
            <a:pPr marL="0" indent="0">
              <a:lnSpc>
                <a:spcPct val="110000"/>
              </a:lnSpc>
              <a:buNone/>
            </a:pPr>
            <a:r>
              <a:rPr lang="fr-FR" dirty="0"/>
              <a:t>De nombreux filtres permettent ensuite d'affiner les listes de résultats, en fonction par exemple des critères suivants.</a:t>
            </a:r>
          </a:p>
          <a:p>
            <a:pPr>
              <a:lnSpc>
                <a:spcPct val="110000"/>
              </a:lnSpc>
              <a:spcBef>
                <a:spcPts val="0"/>
              </a:spcBef>
            </a:pPr>
            <a:r>
              <a:rPr lang="fr-FR" b="1" dirty="0"/>
              <a:t> </a:t>
            </a:r>
            <a:r>
              <a:rPr lang="fr-FR" b="1" dirty="0" err="1"/>
              <a:t>Certificates</a:t>
            </a:r>
            <a:r>
              <a:rPr lang="fr-FR" dirty="0"/>
              <a:t> : par quelle certification l'entrepôt est-il qualifié?</a:t>
            </a:r>
          </a:p>
          <a:p>
            <a:pPr>
              <a:lnSpc>
                <a:spcPct val="110000"/>
              </a:lnSpc>
              <a:spcBef>
                <a:spcPts val="0"/>
              </a:spcBef>
            </a:pPr>
            <a:r>
              <a:rPr lang="fr-FR" b="1" dirty="0"/>
              <a:t> Accès</a:t>
            </a:r>
            <a:r>
              <a:rPr lang="fr-FR" dirty="0"/>
              <a:t> : gradient de valeurs de fermé à ouvert - se décompose en 3 types d'accès : </a:t>
            </a:r>
          </a:p>
          <a:p>
            <a:pPr lvl="1">
              <a:lnSpc>
                <a:spcPct val="110000"/>
              </a:lnSpc>
            </a:pPr>
            <a:r>
              <a:rPr lang="fr-FR" b="1" dirty="0" err="1"/>
              <a:t>Database</a:t>
            </a:r>
            <a:r>
              <a:rPr lang="fr-FR" b="1" dirty="0"/>
              <a:t> </a:t>
            </a:r>
            <a:r>
              <a:rPr lang="fr-FR" b="1" dirty="0" err="1"/>
              <a:t>access</a:t>
            </a:r>
            <a:r>
              <a:rPr lang="fr-FR" dirty="0"/>
              <a:t> : accès à l'entrepôt de données lui-même : sous quelles conditions un utilisateur peut-il accéder à la base de données en général?</a:t>
            </a:r>
          </a:p>
          <a:p>
            <a:pPr lvl="1">
              <a:lnSpc>
                <a:spcPct val="110000"/>
              </a:lnSpc>
            </a:pPr>
            <a:r>
              <a:rPr lang="fr-FR" b="1" dirty="0"/>
              <a:t>Data </a:t>
            </a:r>
            <a:r>
              <a:rPr lang="fr-FR" b="1" dirty="0" err="1"/>
              <a:t>access</a:t>
            </a:r>
            <a:r>
              <a:rPr lang="fr-FR" dirty="0"/>
              <a:t> : accès aux jeux de données déposés dans un entrepôt de données spécifique : sous quelles conditions un utilisateur peut-il accéder à un jeu de données?</a:t>
            </a:r>
          </a:p>
          <a:p>
            <a:pPr lvl="1">
              <a:lnSpc>
                <a:spcPct val="110000"/>
              </a:lnSpc>
            </a:pPr>
            <a:r>
              <a:rPr lang="fr-FR" b="1" dirty="0"/>
              <a:t>Data </a:t>
            </a:r>
            <a:r>
              <a:rPr lang="fr-FR" b="1" dirty="0" err="1"/>
              <a:t>upload</a:t>
            </a:r>
            <a:r>
              <a:rPr lang="fr-FR" dirty="0"/>
              <a:t> : accès à la soumission de données : sous quelles conditions un utilisateur peut-il soumettre des données ?</a:t>
            </a:r>
          </a:p>
          <a:p>
            <a:pPr>
              <a:lnSpc>
                <a:spcPct val="110000"/>
              </a:lnSpc>
              <a:spcBef>
                <a:spcPts val="0"/>
              </a:spcBef>
            </a:pPr>
            <a:r>
              <a:rPr lang="fr-FR" b="1" dirty="0"/>
              <a:t> </a:t>
            </a:r>
            <a:r>
              <a:rPr lang="fr-FR" b="1" dirty="0" err="1"/>
              <a:t>Versioning</a:t>
            </a:r>
            <a:r>
              <a:rPr lang="fr-FR" dirty="0"/>
              <a:t> : les jeux de données peuvent-ils être </a:t>
            </a:r>
            <a:r>
              <a:rPr lang="fr-FR" dirty="0" err="1"/>
              <a:t>versionnés</a:t>
            </a:r>
            <a:r>
              <a:rPr lang="fr-FR" dirty="0"/>
              <a:t>?</a:t>
            </a:r>
          </a:p>
          <a:p>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25</a:t>
            </a:fld>
            <a:endParaRPr lang="fr-FR" dirty="0"/>
          </a:p>
        </p:txBody>
      </p:sp>
      <p:sp>
        <p:nvSpPr>
          <p:cNvPr id="6" name="Titre 1"/>
          <p:cNvSpPr>
            <a:spLocks noGrp="1"/>
          </p:cNvSpPr>
          <p:nvPr>
            <p:ph type="title"/>
          </p:nvPr>
        </p:nvSpPr>
        <p:spPr>
          <a:xfrm>
            <a:off x="838200" y="197716"/>
            <a:ext cx="10515600" cy="1325562"/>
          </a:xfrm>
        </p:spPr>
        <p:txBody>
          <a:bodyPr/>
          <a:lstStyle/>
          <a:p>
            <a:r>
              <a:rPr lang="fr-FR" dirty="0"/>
              <a:t>Trouver un entrepôt de données spécialisé : annuaire re3data</a:t>
            </a:r>
          </a:p>
        </p:txBody>
      </p:sp>
      <p:sp>
        <p:nvSpPr>
          <p:cNvPr id="2" name="Espace réservé du pied de page 1"/>
          <p:cNvSpPr>
            <a:spLocks noGrp="1"/>
          </p:cNvSpPr>
          <p:nvPr>
            <p:ph type="ftr" sz="quarter" idx="11"/>
          </p:nvPr>
        </p:nvSpPr>
        <p:spPr/>
        <p:txBody>
          <a:bodyPr/>
          <a:lstStyle/>
          <a:p>
            <a:r>
              <a:rPr lang="fr-FR" smtClean="0"/>
              <a:t>F. Flamerie - Stage CED Données de recherche - 2023</a:t>
            </a:r>
            <a:endParaRPr lang="fr-FR" dirty="0"/>
          </a:p>
        </p:txBody>
      </p:sp>
    </p:spTree>
    <p:extLst>
      <p:ext uri="{BB962C8B-B14F-4D97-AF65-F5344CB8AC3E}">
        <p14:creationId xmlns:p14="http://schemas.microsoft.com/office/powerpoint/2010/main" val="2278809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6903720" cy="1325563"/>
          </a:xfrm>
        </p:spPr>
        <p:txBody>
          <a:bodyPr>
            <a:normAutofit fontScale="90000"/>
          </a:bodyPr>
          <a:lstStyle/>
          <a:p>
            <a:r>
              <a:rPr lang="fr-FR" dirty="0"/>
              <a:t>Trouver un entrepôt de données spécialisé : service </a:t>
            </a:r>
            <a:r>
              <a:rPr lang="fr-FR" dirty="0" err="1"/>
              <a:t>FAIRsharing</a:t>
            </a:r>
            <a:endParaRPr lang="fr-FR" dirty="0"/>
          </a:p>
        </p:txBody>
      </p:sp>
      <p:sp>
        <p:nvSpPr>
          <p:cNvPr id="3" name="Espace réservé du contenu 2"/>
          <p:cNvSpPr>
            <a:spLocks noGrp="1"/>
          </p:cNvSpPr>
          <p:nvPr>
            <p:ph idx="1"/>
          </p:nvPr>
        </p:nvSpPr>
        <p:spPr>
          <a:xfrm>
            <a:off x="838200" y="2020253"/>
            <a:ext cx="6587837" cy="5030787"/>
          </a:xfrm>
        </p:spPr>
        <p:txBody>
          <a:bodyPr>
            <a:normAutofit fontScale="92500" lnSpcReduction="20000"/>
          </a:bodyPr>
          <a:lstStyle/>
          <a:p>
            <a:pPr marL="0" indent="0">
              <a:lnSpc>
                <a:spcPct val="120000"/>
              </a:lnSpc>
              <a:buNone/>
            </a:pPr>
            <a:r>
              <a:rPr lang="fr-FR" dirty="0">
                <a:hlinkClick r:id="rId2"/>
              </a:rPr>
              <a:t>FAIRsharing.org</a:t>
            </a:r>
            <a:r>
              <a:rPr lang="fr-FR" dirty="0"/>
              <a:t> répertorie non seulement des entrepôts mais également des standards, des méthodes, des vocabulaires, etc. Pour chaque ressource sont notamment spécifiés les critères suivants.</a:t>
            </a:r>
          </a:p>
          <a:p>
            <a:pPr lvl="1">
              <a:lnSpc>
                <a:spcPct val="120000"/>
              </a:lnSpc>
            </a:pPr>
            <a:r>
              <a:rPr lang="fr-FR" dirty="0"/>
              <a:t>Le </a:t>
            </a:r>
            <a:r>
              <a:rPr lang="fr-FR" b="1" dirty="0"/>
              <a:t>statut</a:t>
            </a:r>
            <a:r>
              <a:rPr lang="fr-FR" dirty="0"/>
              <a:t> : en développement / opérationnel / incertain / déprécié</a:t>
            </a:r>
          </a:p>
          <a:p>
            <a:pPr lvl="1">
              <a:lnSpc>
                <a:spcPct val="120000"/>
              </a:lnSpc>
            </a:pPr>
            <a:r>
              <a:rPr lang="fr-FR" dirty="0"/>
              <a:t>La </a:t>
            </a:r>
            <a:r>
              <a:rPr lang="fr-FR" b="1" dirty="0"/>
              <a:t>recommandation</a:t>
            </a:r>
            <a:r>
              <a:rPr lang="fr-FR" dirty="0"/>
              <a:t> : nom de l'éditeur, de la revue, etc. qui recommande</a:t>
            </a:r>
          </a:p>
          <a:p>
            <a:pPr marL="0" indent="0">
              <a:lnSpc>
                <a:spcPct val="120000"/>
              </a:lnSpc>
              <a:buNone/>
            </a:pPr>
            <a:r>
              <a:rPr lang="fr-FR" sz="1900" dirty="0"/>
              <a:t>Voir : </a:t>
            </a:r>
            <a:r>
              <a:rPr lang="fr-FR" sz="1900" dirty="0" err="1"/>
              <a:t>Sansone</a:t>
            </a:r>
            <a:r>
              <a:rPr lang="fr-FR" sz="1900" dirty="0"/>
              <a:t>, S.-A. et al. (2019). </a:t>
            </a:r>
            <a:r>
              <a:rPr lang="fr-FR" sz="1900" dirty="0" err="1"/>
              <a:t>FAIRsharing</a:t>
            </a:r>
            <a:r>
              <a:rPr lang="fr-FR" sz="1900" dirty="0"/>
              <a:t> as a </a:t>
            </a:r>
            <a:r>
              <a:rPr lang="fr-FR" sz="1900" dirty="0" err="1"/>
              <a:t>community</a:t>
            </a:r>
            <a:r>
              <a:rPr lang="fr-FR" sz="1900" dirty="0"/>
              <a:t> </a:t>
            </a:r>
            <a:r>
              <a:rPr lang="fr-FR" sz="1900" dirty="0" err="1"/>
              <a:t>approach</a:t>
            </a:r>
            <a:r>
              <a:rPr lang="fr-FR" sz="1900" dirty="0"/>
              <a:t> to standards, </a:t>
            </a:r>
            <a:r>
              <a:rPr lang="fr-FR" sz="1900" dirty="0" err="1"/>
              <a:t>repositories</a:t>
            </a:r>
            <a:r>
              <a:rPr lang="fr-FR" sz="1900" dirty="0"/>
              <a:t> and </a:t>
            </a:r>
            <a:r>
              <a:rPr lang="fr-FR" sz="1900" dirty="0" err="1"/>
              <a:t>policies</a:t>
            </a:r>
            <a:r>
              <a:rPr lang="fr-FR" sz="1900" dirty="0"/>
              <a:t>. </a:t>
            </a:r>
            <a:r>
              <a:rPr lang="fr-FR" sz="1900" i="1" dirty="0"/>
              <a:t>Nature </a:t>
            </a:r>
            <a:r>
              <a:rPr lang="fr-FR" sz="1900" i="1" dirty="0" err="1"/>
              <a:t>Biotechnology</a:t>
            </a:r>
            <a:r>
              <a:rPr lang="fr-FR" sz="1900" dirty="0"/>
              <a:t>, </a:t>
            </a:r>
            <a:r>
              <a:rPr lang="fr-FR" sz="1900" i="1" dirty="0"/>
              <a:t>37</a:t>
            </a:r>
            <a:r>
              <a:rPr lang="fr-FR" sz="1900" dirty="0"/>
              <a:t>(4), 358‑367. </a:t>
            </a:r>
            <a:r>
              <a:rPr lang="fr-FR" sz="1900" dirty="0">
                <a:hlinkClick r:id="rId3"/>
              </a:rPr>
              <a:t>https://doi.org/10.1038/s41587-019-0080-8</a:t>
            </a:r>
            <a:endParaRPr lang="fr-FR" sz="1900" dirty="0"/>
          </a:p>
          <a:p>
            <a:pPr marL="0" indent="0">
              <a:lnSpc>
                <a:spcPct val="110000"/>
              </a:lnSpc>
              <a:buNone/>
            </a:pP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26</a:t>
            </a:fld>
            <a:endParaRPr lang="fr-FR" dirty="0"/>
          </a:p>
        </p:txBody>
      </p:sp>
      <p:pic>
        <p:nvPicPr>
          <p:cNvPr id="7" name="Image 6"/>
          <p:cNvPicPr>
            <a:picLocks noChangeAspect="1"/>
          </p:cNvPicPr>
          <p:nvPr/>
        </p:nvPicPr>
        <p:blipFill rotWithShape="1">
          <a:blip r:embed="rId4">
            <a:extLst>
              <a:ext uri="{28A0092B-C50C-407E-A947-70E740481C1C}">
                <a14:useLocalDpi xmlns:a14="http://schemas.microsoft.com/office/drawing/2010/main" val="0"/>
              </a:ext>
            </a:extLst>
          </a:blip>
          <a:srcRect b="4646"/>
          <a:stretch/>
        </p:blipFill>
        <p:spPr>
          <a:xfrm>
            <a:off x="8092911" y="182129"/>
            <a:ext cx="3778577" cy="6539345"/>
          </a:xfrm>
          <a:prstGeom prst="rect">
            <a:avLst/>
          </a:prstGeom>
        </p:spPr>
      </p:pic>
      <p:sp>
        <p:nvSpPr>
          <p:cNvPr id="4" name="Espace réservé du pied de page 3"/>
          <p:cNvSpPr>
            <a:spLocks noGrp="1"/>
          </p:cNvSpPr>
          <p:nvPr>
            <p:ph type="ftr" sz="quarter" idx="11"/>
          </p:nvPr>
        </p:nvSpPr>
        <p:spPr/>
        <p:txBody>
          <a:bodyPr/>
          <a:lstStyle/>
          <a:p>
            <a:r>
              <a:rPr lang="fr-FR" smtClean="0"/>
              <a:t>F. Flamerie - Stage CED Données de recherche - 2023</a:t>
            </a:r>
            <a:endParaRPr lang="fr-FR" dirty="0"/>
          </a:p>
        </p:txBody>
      </p:sp>
    </p:spTree>
    <p:extLst>
      <p:ext uri="{BB962C8B-B14F-4D97-AF65-F5344CB8AC3E}">
        <p14:creationId xmlns:p14="http://schemas.microsoft.com/office/powerpoint/2010/main" val="53670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98958"/>
            <a:ext cx="1904607" cy="2637148"/>
          </a:xfrm>
          <a:prstGeom prst="rect">
            <a:avLst/>
          </a:prstGeom>
        </p:spPr>
      </p:pic>
      <p:sp>
        <p:nvSpPr>
          <p:cNvPr id="2" name="Titre 1"/>
          <p:cNvSpPr>
            <a:spLocks noGrp="1"/>
          </p:cNvSpPr>
          <p:nvPr>
            <p:ph type="title"/>
          </p:nvPr>
        </p:nvSpPr>
        <p:spPr>
          <a:xfrm>
            <a:off x="831850" y="580292"/>
            <a:ext cx="8628673" cy="3982183"/>
          </a:xfrm>
        </p:spPr>
        <p:txBody>
          <a:bodyPr>
            <a:normAutofit/>
          </a:bodyPr>
          <a:lstStyle/>
          <a:p>
            <a:pPr>
              <a:lnSpc>
                <a:spcPct val="120000"/>
              </a:lnSpc>
            </a:pPr>
            <a:r>
              <a:rPr lang="fr-FR" dirty="0"/>
              <a:t>4. Trouver des données de recherche pour les réutiliser</a:t>
            </a:r>
          </a:p>
        </p:txBody>
      </p:sp>
      <p:sp>
        <p:nvSpPr>
          <p:cNvPr id="8" name="Espace réservé du texte 7"/>
          <p:cNvSpPr>
            <a:spLocks noGrp="1"/>
          </p:cNvSpPr>
          <p:nvPr>
            <p:ph type="body" idx="1"/>
          </p:nvPr>
        </p:nvSpPr>
        <p:spPr/>
        <p:txBody>
          <a:bodyPr>
            <a:normAutofit/>
          </a:bodyPr>
          <a:lstStyle/>
          <a:p>
            <a:r>
              <a:rPr lang="fr-FR" dirty="0"/>
              <a:t>Entrepôts de données et principes FAIR</a:t>
            </a:r>
          </a:p>
          <a:p>
            <a:r>
              <a:rPr lang="fr-FR" dirty="0"/>
              <a:t>Focus sur les principes FAIR</a:t>
            </a:r>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t>27</a:t>
            </a:fld>
            <a:endParaRPr lang="fr-FR"/>
          </a:p>
        </p:txBody>
      </p:sp>
      <p:sp>
        <p:nvSpPr>
          <p:cNvPr id="4" name="Espace réservé du pied de page 3"/>
          <p:cNvSpPr>
            <a:spLocks noGrp="1"/>
          </p:cNvSpPr>
          <p:nvPr>
            <p:ph type="ftr" sz="quarter" idx="11"/>
          </p:nvPr>
        </p:nvSpPr>
        <p:spPr/>
        <p:txBody>
          <a:bodyPr/>
          <a:lstStyle/>
          <a:p>
            <a:r>
              <a:rPr lang="fr-FR" smtClean="0"/>
              <a:t>F. Flamerie - Stage CED Données de recherche - 2023</a:t>
            </a:r>
            <a:endParaRPr lang="fr-FR"/>
          </a:p>
        </p:txBody>
      </p:sp>
    </p:spTree>
    <p:extLst>
      <p:ext uri="{BB962C8B-B14F-4D97-AF65-F5344CB8AC3E}">
        <p14:creationId xmlns:p14="http://schemas.microsoft.com/office/powerpoint/2010/main" val="469349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685800" y="189433"/>
            <a:ext cx="10515600" cy="1325563"/>
          </a:xfrm>
        </p:spPr>
        <p:txBody>
          <a:bodyPr/>
          <a:lstStyle/>
          <a:p>
            <a:r>
              <a:rPr lang="fr-FR" dirty="0"/>
              <a:t>Entrepôts de données et principes FAIR</a:t>
            </a: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28</a:t>
            </a:fld>
            <a:endParaRPr lang="fr-FR"/>
          </a:p>
        </p:txBody>
      </p:sp>
      <p:sp>
        <p:nvSpPr>
          <p:cNvPr id="9" name="ZoneTexte 8"/>
          <p:cNvSpPr txBox="1"/>
          <p:nvPr/>
        </p:nvSpPr>
        <p:spPr>
          <a:xfrm>
            <a:off x="8446325" y="5987019"/>
            <a:ext cx="3445703" cy="246221"/>
          </a:xfrm>
          <a:prstGeom prst="rect">
            <a:avLst/>
          </a:prstGeom>
          <a:noFill/>
        </p:spPr>
        <p:txBody>
          <a:bodyPr wrap="square" rtlCol="0">
            <a:spAutoFit/>
          </a:bodyPr>
          <a:lstStyle>
            <a:defPPr>
              <a:defRPr lang="fr-FR"/>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pPr algn="r"/>
            <a:r>
              <a:rPr lang="en-US" sz="1000" dirty="0">
                <a:solidFill>
                  <a:srgbClr val="2F4C74"/>
                </a:solidFill>
                <a:latin typeface="Corbel" panose="020B0503020204020204" pitchFamily="34" charset="0"/>
                <a:cs typeface="Arial" panose="020B0604020202020204" pitchFamily="34" charset="0"/>
              </a:rPr>
              <a:t>Source image : </a:t>
            </a:r>
            <a:r>
              <a:rPr lang="en-US" sz="1000" dirty="0">
                <a:solidFill>
                  <a:srgbClr val="2F4C74"/>
                </a:solidFill>
                <a:latin typeface="Corbel" panose="020B0503020204020204" pitchFamily="34" charset="0"/>
                <a:cs typeface="Arial" panose="020B0604020202020204" pitchFamily="34" charset="0"/>
                <a:hlinkClick r:id="rId3"/>
              </a:rPr>
              <a:t>The Open Science Training Handbook</a:t>
            </a:r>
            <a:endParaRPr lang="fr-FR" sz="1000" dirty="0">
              <a:solidFill>
                <a:srgbClr val="2F4C74"/>
              </a:solidFill>
              <a:latin typeface="Corbel" panose="020B0503020204020204" pitchFamily="34" charset="0"/>
              <a:cs typeface="Arial" panose="020B0604020202020204" pitchFamily="34" charset="0"/>
            </a:endParaRPr>
          </a:p>
        </p:txBody>
      </p:sp>
      <p:sp>
        <p:nvSpPr>
          <p:cNvPr id="13" name="Espace réservé du contenu 12"/>
          <p:cNvSpPr>
            <a:spLocks noGrp="1"/>
          </p:cNvSpPr>
          <p:nvPr>
            <p:ph idx="1"/>
          </p:nvPr>
        </p:nvSpPr>
        <p:spPr>
          <a:xfrm>
            <a:off x="685800" y="1423845"/>
            <a:ext cx="10515600" cy="1513994"/>
          </a:xfrm>
        </p:spPr>
        <p:txBody>
          <a:bodyPr>
            <a:normAutofit fontScale="92500"/>
          </a:bodyPr>
          <a:lstStyle/>
          <a:p>
            <a:pPr marL="0" indent="0">
              <a:buNone/>
            </a:pPr>
            <a:r>
              <a:rPr lang="fr-FR" sz="2400" dirty="0"/>
              <a:t>Principes FAIR -&gt; les données doivent pouvoir être trouvées, comprises et réutilisées. </a:t>
            </a:r>
          </a:p>
          <a:p>
            <a:pPr marL="0" indent="0">
              <a:buNone/>
            </a:pPr>
            <a:r>
              <a:rPr lang="fr-FR" sz="2400" b="1" dirty="0"/>
              <a:t>Cela ne signifie pas qu’elles doivent être nécessairement en accès entièrement libre. </a:t>
            </a:r>
          </a:p>
          <a:p>
            <a:pPr marL="0" indent="0">
              <a:buNone/>
            </a:pPr>
            <a:r>
              <a:rPr lang="fr-FR" sz="2400" dirty="0"/>
              <a:t>Ces principes s’appliquent également aux métadonnées associées aux données.</a:t>
            </a:r>
          </a:p>
        </p:txBody>
      </p:sp>
      <p:pic>
        <p:nvPicPr>
          <p:cNvPr id="12" name="Image 11">
            <a:extLst>
              <a:ext uri="{FF2B5EF4-FFF2-40B4-BE49-F238E27FC236}">
                <a16:creationId xmlns:a16="http://schemas.microsoft.com/office/drawing/2014/main" xmlns="" id="{D331FF0A-FAF2-47A0-93CE-7381602190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428" y="3104362"/>
            <a:ext cx="7998759" cy="3128878"/>
          </a:xfrm>
          <a:prstGeom prst="rect">
            <a:avLst/>
          </a:prstGeom>
        </p:spPr>
      </p:pic>
      <p:sp>
        <p:nvSpPr>
          <p:cNvPr id="2" name="Espace réservé du pied de page 1"/>
          <p:cNvSpPr>
            <a:spLocks noGrp="1"/>
          </p:cNvSpPr>
          <p:nvPr>
            <p:ph type="ftr" sz="quarter" idx="11"/>
          </p:nvPr>
        </p:nvSpPr>
        <p:spPr/>
        <p:txBody>
          <a:bodyPr/>
          <a:lstStyle/>
          <a:p>
            <a:r>
              <a:rPr lang="fr-FR" smtClean="0"/>
              <a:t>F. Flamerie - Stage CED Données de recherche - 2023</a:t>
            </a:r>
            <a:endParaRPr lang="fr-FR" dirty="0"/>
          </a:p>
        </p:txBody>
      </p:sp>
    </p:spTree>
    <p:extLst>
      <p:ext uri="{BB962C8B-B14F-4D97-AF65-F5344CB8AC3E}">
        <p14:creationId xmlns:p14="http://schemas.microsoft.com/office/powerpoint/2010/main" val="1256093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4ADFD89-7C39-4042-A11D-EE3C4A538222}"/>
              </a:ext>
            </a:extLst>
          </p:cNvPr>
          <p:cNvSpPr>
            <a:spLocks noGrp="1"/>
          </p:cNvSpPr>
          <p:nvPr>
            <p:ph type="title"/>
          </p:nvPr>
        </p:nvSpPr>
        <p:spPr>
          <a:xfrm>
            <a:off x="422304" y="136525"/>
            <a:ext cx="10515600" cy="1325563"/>
          </a:xfrm>
        </p:spPr>
        <p:txBody>
          <a:bodyPr/>
          <a:lstStyle/>
          <a:p>
            <a:r>
              <a:rPr lang="fr-FR" dirty="0"/>
              <a:t>Focus sur les principes FAIR</a:t>
            </a:r>
          </a:p>
        </p:txBody>
      </p:sp>
      <p:sp>
        <p:nvSpPr>
          <p:cNvPr id="3" name="Espace réservé du contenu 2">
            <a:extLst>
              <a:ext uri="{FF2B5EF4-FFF2-40B4-BE49-F238E27FC236}">
                <a16:creationId xmlns:a16="http://schemas.microsoft.com/office/drawing/2014/main" xmlns="" id="{6F990D7E-20E7-40F2-9F6A-0744C4A20BBB}"/>
              </a:ext>
            </a:extLst>
          </p:cNvPr>
          <p:cNvSpPr>
            <a:spLocks noGrp="1"/>
          </p:cNvSpPr>
          <p:nvPr>
            <p:ph idx="1"/>
          </p:nvPr>
        </p:nvSpPr>
        <p:spPr>
          <a:xfrm>
            <a:off x="422304" y="1262905"/>
            <a:ext cx="2094653" cy="2540453"/>
          </a:xfrm>
        </p:spPr>
        <p:txBody>
          <a:bodyPr>
            <a:normAutofit/>
          </a:bodyPr>
          <a:lstStyle/>
          <a:p>
            <a:pPr marL="0" indent="0">
              <a:buNone/>
            </a:pPr>
            <a:r>
              <a:rPr lang="fr-FR" sz="2400" dirty="0">
                <a:hlinkClick r:id="rId2"/>
              </a:rPr>
              <a:t>« Les principes FAIR » sur le site </a:t>
            </a:r>
            <a:r>
              <a:rPr lang="fr-FR" sz="2400" dirty="0" err="1">
                <a:hlinkClick r:id="rId2"/>
              </a:rPr>
              <a:t>DORANuM</a:t>
            </a:r>
            <a:endParaRPr lang="fr-FR" sz="2400" dirty="0"/>
          </a:p>
          <a:p>
            <a:endParaRPr lang="fr-FR" dirty="0"/>
          </a:p>
        </p:txBody>
      </p:sp>
      <p:sp>
        <p:nvSpPr>
          <p:cNvPr id="4" name="Espace réservé du pied de page 3">
            <a:extLst>
              <a:ext uri="{FF2B5EF4-FFF2-40B4-BE49-F238E27FC236}">
                <a16:creationId xmlns:a16="http://schemas.microsoft.com/office/drawing/2014/main" xmlns="" id="{0091DF29-D515-4C32-8FD4-9D24E44D0C24}"/>
              </a:ext>
            </a:extLst>
          </p:cNvPr>
          <p:cNvSpPr>
            <a:spLocks noGrp="1"/>
          </p:cNvSpPr>
          <p:nvPr>
            <p:ph type="ftr" sz="quarter" idx="11"/>
          </p:nvPr>
        </p:nvSpPr>
        <p:spPr/>
        <p:txBody>
          <a:bodyPr/>
          <a:lstStyle/>
          <a:p>
            <a:r>
              <a:rPr lang="fr-FR" smtClean="0"/>
              <a:t>F. Flamerie - Stage CED Données de recherche - 2023</a:t>
            </a:r>
            <a:endParaRPr lang="fr-FR" dirty="0"/>
          </a:p>
        </p:txBody>
      </p:sp>
      <p:sp>
        <p:nvSpPr>
          <p:cNvPr id="5" name="Espace réservé du numéro de diapositive 4">
            <a:extLst>
              <a:ext uri="{FF2B5EF4-FFF2-40B4-BE49-F238E27FC236}">
                <a16:creationId xmlns:a16="http://schemas.microsoft.com/office/drawing/2014/main" xmlns="" id="{52760601-A322-4546-B885-2DA296FB60EC}"/>
              </a:ext>
            </a:extLst>
          </p:cNvPr>
          <p:cNvSpPr>
            <a:spLocks noGrp="1"/>
          </p:cNvSpPr>
          <p:nvPr>
            <p:ph type="sldNum" sz="quarter" idx="12"/>
          </p:nvPr>
        </p:nvSpPr>
        <p:spPr/>
        <p:txBody>
          <a:bodyPr/>
          <a:lstStyle/>
          <a:p>
            <a:fld id="{99E13252-68E5-4994-B57B-B03F39B52C7D}" type="slidenum">
              <a:rPr lang="fr-FR" smtClean="0"/>
              <a:pPr/>
              <a:t>29</a:t>
            </a:fld>
            <a:endParaRPr lang="fr-FR" dirty="0"/>
          </a:p>
        </p:txBody>
      </p:sp>
      <p:pic>
        <p:nvPicPr>
          <p:cNvPr id="13" name="Image 12">
            <a:extLst>
              <a:ext uri="{FF2B5EF4-FFF2-40B4-BE49-F238E27FC236}">
                <a16:creationId xmlns:a16="http://schemas.microsoft.com/office/drawing/2014/main" xmlns="" id="{160B2FD6-226D-4641-A1A4-CD883E32ED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1483" y="1262905"/>
            <a:ext cx="9108213" cy="5047925"/>
          </a:xfrm>
          <a:prstGeom prst="rect">
            <a:avLst/>
          </a:prstGeom>
        </p:spPr>
      </p:pic>
    </p:spTree>
    <p:extLst>
      <p:ext uri="{BB962C8B-B14F-4D97-AF65-F5344CB8AC3E}">
        <p14:creationId xmlns:p14="http://schemas.microsoft.com/office/powerpoint/2010/main" val="171889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63586"/>
            <a:ext cx="10515600" cy="1325563"/>
          </a:xfrm>
        </p:spPr>
        <p:txBody>
          <a:bodyPr/>
          <a:lstStyle/>
          <a:p>
            <a:r>
              <a:rPr lang="fr-FR" dirty="0"/>
              <a:t>Programme</a:t>
            </a:r>
          </a:p>
        </p:txBody>
      </p:sp>
      <p:sp>
        <p:nvSpPr>
          <p:cNvPr id="3" name="Espace réservé du contenu 2"/>
          <p:cNvSpPr>
            <a:spLocks noGrp="1"/>
          </p:cNvSpPr>
          <p:nvPr>
            <p:ph idx="1"/>
          </p:nvPr>
        </p:nvSpPr>
        <p:spPr>
          <a:xfrm>
            <a:off x="838200" y="1396735"/>
            <a:ext cx="10515600" cy="5191893"/>
          </a:xfrm>
        </p:spPr>
        <p:txBody>
          <a:bodyPr>
            <a:normAutofit fontScale="92500"/>
          </a:bodyPr>
          <a:lstStyle/>
          <a:p>
            <a:pPr marL="742950" indent="-742950">
              <a:lnSpc>
                <a:spcPct val="110000"/>
              </a:lnSpc>
              <a:spcBef>
                <a:spcPts val="600"/>
              </a:spcBef>
              <a:buFont typeface="+mj-lt"/>
              <a:buAutoNum type="arabicPeriod"/>
            </a:pPr>
            <a:r>
              <a:rPr lang="fr-FR" sz="3600" dirty="0"/>
              <a:t>Introduction</a:t>
            </a:r>
          </a:p>
          <a:p>
            <a:pPr marL="742950" indent="-742950">
              <a:lnSpc>
                <a:spcPct val="110000"/>
              </a:lnSpc>
              <a:spcBef>
                <a:spcPts val="600"/>
              </a:spcBef>
              <a:buFont typeface="+mj-lt"/>
              <a:buAutoNum type="arabicPeriod"/>
            </a:pPr>
            <a:r>
              <a:rPr lang="fr-FR" sz="3600" dirty="0"/>
              <a:t>Trouver des données de recherche avec les outils bibliographiques</a:t>
            </a:r>
          </a:p>
          <a:p>
            <a:pPr marL="742950" indent="-742950">
              <a:lnSpc>
                <a:spcPct val="110000"/>
              </a:lnSpc>
              <a:spcBef>
                <a:spcPts val="600"/>
              </a:spcBef>
              <a:buFont typeface="+mj-lt"/>
              <a:buAutoNum type="arabicPeriod"/>
            </a:pPr>
            <a:r>
              <a:rPr lang="fr-FR" sz="3600" dirty="0"/>
              <a:t>Trouver des données de recherche grâce aux entrepôts de données</a:t>
            </a:r>
          </a:p>
          <a:p>
            <a:pPr marL="742950" indent="-742950">
              <a:lnSpc>
                <a:spcPct val="110000"/>
              </a:lnSpc>
              <a:spcBef>
                <a:spcPts val="600"/>
              </a:spcBef>
              <a:buFont typeface="+mj-lt"/>
              <a:buAutoNum type="arabicPeriod"/>
            </a:pPr>
            <a:r>
              <a:rPr lang="fr-FR" sz="3600" dirty="0"/>
              <a:t>Trouver des données de recherche pour les réutiliser</a:t>
            </a:r>
          </a:p>
          <a:p>
            <a:pPr marL="742950" indent="-742950">
              <a:lnSpc>
                <a:spcPct val="110000"/>
              </a:lnSpc>
              <a:spcBef>
                <a:spcPts val="600"/>
              </a:spcBef>
              <a:buFont typeface="+mj-lt"/>
              <a:buAutoNum type="arabicPeriod"/>
            </a:pPr>
            <a:r>
              <a:rPr lang="fr-FR" sz="3600" dirty="0"/>
              <a:t>Politiques de données des éditeurs et des organismes de financement de la recherche</a:t>
            </a: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a:t>
            </a:fld>
            <a:endParaRPr lang="fr-FR" dirty="0"/>
          </a:p>
        </p:txBody>
      </p:sp>
      <p:sp>
        <p:nvSpPr>
          <p:cNvPr id="4" name="Espace réservé du pied de page 3"/>
          <p:cNvSpPr>
            <a:spLocks noGrp="1"/>
          </p:cNvSpPr>
          <p:nvPr>
            <p:ph type="ftr" sz="quarter" idx="11"/>
          </p:nvPr>
        </p:nvSpPr>
        <p:spPr/>
        <p:txBody>
          <a:bodyPr/>
          <a:lstStyle/>
          <a:p>
            <a:r>
              <a:rPr lang="fr-FR" smtClean="0"/>
              <a:t>F. Flamerie - Stage CED Données de recherche - 2023</a:t>
            </a:r>
            <a:endParaRPr lang="fr-FR" dirty="0"/>
          </a:p>
        </p:txBody>
      </p:sp>
    </p:spTree>
    <p:extLst>
      <p:ext uri="{BB962C8B-B14F-4D97-AF65-F5344CB8AC3E}">
        <p14:creationId xmlns:p14="http://schemas.microsoft.com/office/powerpoint/2010/main" val="2514231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dirty="0" smtClean="0"/>
              <a:t>F. Flamerie - Stage CED Données de recherche - 2023</a:t>
            </a:r>
            <a:endParaRPr lang="fr-FR" dirty="0"/>
          </a:p>
        </p:txBody>
      </p:sp>
      <p:sp>
        <p:nvSpPr>
          <p:cNvPr id="6" name="Titre 5"/>
          <p:cNvSpPr>
            <a:spLocks noGrp="1"/>
          </p:cNvSpPr>
          <p:nvPr>
            <p:ph type="title"/>
          </p:nvPr>
        </p:nvSpPr>
        <p:spPr>
          <a:xfrm>
            <a:off x="271168" y="288861"/>
            <a:ext cx="3997960" cy="1325563"/>
          </a:xfrm>
        </p:spPr>
        <p:txBody>
          <a:bodyPr>
            <a:normAutofit fontScale="90000"/>
          </a:bodyPr>
          <a:lstStyle/>
          <a:p>
            <a:r>
              <a:rPr lang="fr-FR" dirty="0"/>
              <a:t>Entrepôts de données et principes FAIR</a:t>
            </a:r>
          </a:p>
        </p:txBody>
      </p:sp>
      <p:sp>
        <p:nvSpPr>
          <p:cNvPr id="5" name="Espace réservé du numéro de diapositive 4"/>
          <p:cNvSpPr>
            <a:spLocks noGrp="1"/>
          </p:cNvSpPr>
          <p:nvPr>
            <p:ph type="sldNum" sz="quarter" idx="12"/>
          </p:nvPr>
        </p:nvSpPr>
        <p:spPr>
          <a:xfrm>
            <a:off x="8460128" y="6356350"/>
            <a:ext cx="2743200" cy="365125"/>
          </a:xfrm>
        </p:spPr>
        <p:txBody>
          <a:bodyPr/>
          <a:lstStyle/>
          <a:p>
            <a:fld id="{99E13252-68E5-4994-B57B-B03F39B52C7D}" type="slidenum">
              <a:rPr lang="fr-FR" smtClean="0"/>
              <a:t>30</a:t>
            </a:fld>
            <a:endParaRPr lang="fr-FR"/>
          </a:p>
        </p:txBody>
      </p:sp>
      <p:sp>
        <p:nvSpPr>
          <p:cNvPr id="13" name="Espace réservé du contenu 12"/>
          <p:cNvSpPr>
            <a:spLocks noGrp="1"/>
          </p:cNvSpPr>
          <p:nvPr>
            <p:ph idx="1"/>
          </p:nvPr>
        </p:nvSpPr>
        <p:spPr>
          <a:xfrm>
            <a:off x="512857" y="1950469"/>
            <a:ext cx="3669175" cy="1156519"/>
          </a:xfrm>
        </p:spPr>
        <p:txBody>
          <a:bodyPr>
            <a:normAutofit/>
          </a:bodyPr>
          <a:lstStyle/>
          <a:p>
            <a:pPr marL="0" indent="0">
              <a:buNone/>
            </a:pPr>
            <a:r>
              <a:rPr lang="fr-FR" dirty="0"/>
              <a:t>DOI et citation : </a:t>
            </a:r>
            <a:r>
              <a:rPr lang="fr-FR" b="1" dirty="0" err="1">
                <a:solidFill>
                  <a:srgbClr val="00B0F0"/>
                </a:solidFill>
              </a:rPr>
              <a:t>F</a:t>
            </a:r>
            <a:r>
              <a:rPr lang="fr-FR" dirty="0" err="1">
                <a:solidFill>
                  <a:srgbClr val="00B0F0"/>
                </a:solidFill>
              </a:rPr>
              <a:t>indable</a:t>
            </a:r>
            <a:r>
              <a:rPr lang="fr-FR" dirty="0"/>
              <a:t> - </a:t>
            </a:r>
            <a:r>
              <a:rPr lang="fr-FR" b="1" dirty="0">
                <a:solidFill>
                  <a:srgbClr val="00B0F0"/>
                </a:solidFill>
              </a:rPr>
              <a:t>A</a:t>
            </a:r>
            <a:r>
              <a:rPr lang="fr-FR" dirty="0">
                <a:solidFill>
                  <a:srgbClr val="00B0F0"/>
                </a:solidFill>
              </a:rPr>
              <a:t>ccessible</a:t>
            </a: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6776" y="0"/>
            <a:ext cx="6317503" cy="6858000"/>
          </a:xfrm>
          <a:prstGeom prst="rect">
            <a:avLst/>
          </a:prstGeom>
        </p:spPr>
      </p:pic>
      <p:sp>
        <p:nvSpPr>
          <p:cNvPr id="8" name="Rectangle à coins arrondis 7"/>
          <p:cNvSpPr/>
          <p:nvPr/>
        </p:nvSpPr>
        <p:spPr>
          <a:xfrm>
            <a:off x="4056776" y="1977584"/>
            <a:ext cx="4284480" cy="727516"/>
          </a:xfrm>
          <a:prstGeom prst="round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
        <p:nvSpPr>
          <p:cNvPr id="10" name="Rectangle à coins arrondis 9"/>
          <p:cNvSpPr/>
          <p:nvPr/>
        </p:nvSpPr>
        <p:spPr>
          <a:xfrm>
            <a:off x="8553691" y="5602277"/>
            <a:ext cx="1820588" cy="1153924"/>
          </a:xfrm>
          <a:prstGeom prst="round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
        <p:nvSpPr>
          <p:cNvPr id="2" name="Parenthèse ouvrante 1"/>
          <p:cNvSpPr/>
          <p:nvPr/>
        </p:nvSpPr>
        <p:spPr>
          <a:xfrm>
            <a:off x="3888128" y="4572000"/>
            <a:ext cx="168648" cy="2184201"/>
          </a:xfrm>
          <a:prstGeom prst="leftBracket">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latin typeface="Corbel" panose="020B0503020204020204" pitchFamily="34" charset="0"/>
            </a:endParaRPr>
          </a:p>
        </p:txBody>
      </p:sp>
      <p:sp>
        <p:nvSpPr>
          <p:cNvPr id="12" name="Espace réservé du contenu 12"/>
          <p:cNvSpPr txBox="1">
            <a:spLocks/>
          </p:cNvSpPr>
          <p:nvPr/>
        </p:nvSpPr>
        <p:spPr>
          <a:xfrm>
            <a:off x="512857" y="4513883"/>
            <a:ext cx="3580585" cy="11565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alibri" panose="020F0502020204030204" pitchFamily="34" charset="0"/>
              <a:buNone/>
            </a:pPr>
            <a:r>
              <a:rPr lang="fr-FR" dirty="0"/>
              <a:t>Documentation : </a:t>
            </a:r>
            <a:r>
              <a:rPr lang="fr-FR" b="1" dirty="0" err="1">
                <a:solidFill>
                  <a:srgbClr val="00B0F0"/>
                </a:solidFill>
              </a:rPr>
              <a:t>R</a:t>
            </a:r>
            <a:r>
              <a:rPr lang="fr-FR" dirty="0" err="1">
                <a:solidFill>
                  <a:srgbClr val="00B0F0"/>
                </a:solidFill>
              </a:rPr>
              <a:t>eusable</a:t>
            </a:r>
            <a:endParaRPr lang="fr-FR" dirty="0">
              <a:solidFill>
                <a:srgbClr val="00B0F0"/>
              </a:solidFill>
            </a:endParaRPr>
          </a:p>
        </p:txBody>
      </p:sp>
      <p:sp>
        <p:nvSpPr>
          <p:cNvPr id="11" name="Rectangle 10"/>
          <p:cNvSpPr/>
          <p:nvPr/>
        </p:nvSpPr>
        <p:spPr>
          <a:xfrm>
            <a:off x="434000" y="5521146"/>
            <a:ext cx="3244918" cy="1200329"/>
          </a:xfrm>
          <a:prstGeom prst="rect">
            <a:avLst/>
          </a:prstGeom>
        </p:spPr>
        <p:txBody>
          <a:bodyPr wrap="square">
            <a:spAutoFit/>
          </a:bodyPr>
          <a:lstStyle/>
          <a:p>
            <a:r>
              <a:rPr lang="fr-FR" i="1" dirty="0">
                <a:latin typeface="Corbel" panose="020B0503020204020204" pitchFamily="34" charset="0"/>
              </a:rPr>
              <a:t>Une documentation  plus structurée et standardisée permettrait d’augmenter les scores </a:t>
            </a:r>
            <a:r>
              <a:rPr lang="fr-FR" i="1" dirty="0" err="1">
                <a:latin typeface="Corbel" panose="020B0503020204020204" pitchFamily="34" charset="0"/>
              </a:rPr>
              <a:t>Interoperable</a:t>
            </a:r>
            <a:r>
              <a:rPr lang="fr-FR" i="1" dirty="0">
                <a:latin typeface="Corbel" panose="020B0503020204020204" pitchFamily="34" charset="0"/>
              </a:rPr>
              <a:t> - </a:t>
            </a:r>
            <a:r>
              <a:rPr lang="fr-FR" i="1" dirty="0" err="1">
                <a:latin typeface="Corbel" panose="020B0503020204020204" pitchFamily="34" charset="0"/>
              </a:rPr>
              <a:t>Reusable</a:t>
            </a:r>
            <a:endParaRPr lang="fr-FR" i="1" dirty="0">
              <a:latin typeface="Corbel" panose="020B0503020204020204" pitchFamily="34" charset="0"/>
            </a:endParaRPr>
          </a:p>
        </p:txBody>
      </p:sp>
      <p:sp>
        <p:nvSpPr>
          <p:cNvPr id="14" name="Espace réservé du contenu 12"/>
          <p:cNvSpPr txBox="1">
            <a:spLocks/>
          </p:cNvSpPr>
          <p:nvPr/>
        </p:nvSpPr>
        <p:spPr>
          <a:xfrm>
            <a:off x="10374279" y="4411032"/>
            <a:ext cx="1819895" cy="115651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alibri" panose="020F0502020204030204" pitchFamily="34" charset="0"/>
              <a:buNone/>
            </a:pPr>
            <a:r>
              <a:rPr lang="fr-FR" dirty="0"/>
              <a:t>Licence CC: </a:t>
            </a:r>
            <a:r>
              <a:rPr lang="fr-FR" b="1" dirty="0" err="1">
                <a:solidFill>
                  <a:srgbClr val="00B0F0"/>
                </a:solidFill>
              </a:rPr>
              <a:t>R</a:t>
            </a:r>
            <a:r>
              <a:rPr lang="fr-FR" dirty="0" err="1">
                <a:solidFill>
                  <a:srgbClr val="00B0F0"/>
                </a:solidFill>
              </a:rPr>
              <a:t>eusable</a:t>
            </a:r>
            <a:endParaRPr lang="fr-FR" dirty="0">
              <a:solidFill>
                <a:srgbClr val="00B0F0"/>
              </a:solidFill>
            </a:endParaRPr>
          </a:p>
        </p:txBody>
      </p:sp>
    </p:spTree>
    <p:extLst>
      <p:ext uri="{BB962C8B-B14F-4D97-AF65-F5344CB8AC3E}">
        <p14:creationId xmlns:p14="http://schemas.microsoft.com/office/powerpoint/2010/main" val="2600193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TP3 Evaluer un jeu de données</a:t>
            </a:r>
          </a:p>
        </p:txBody>
      </p:sp>
      <p:sp>
        <p:nvSpPr>
          <p:cNvPr id="9" name="Espace réservé du contenu 8">
            <a:extLst>
              <a:ext uri="{FF2B5EF4-FFF2-40B4-BE49-F238E27FC236}">
                <a16:creationId xmlns:a16="http://schemas.microsoft.com/office/drawing/2014/main" xmlns="" id="{A28C04BB-96A5-43A2-A3F8-DF1799A5C5C1}"/>
              </a:ext>
            </a:extLst>
          </p:cNvPr>
          <p:cNvSpPr>
            <a:spLocks noGrp="1"/>
          </p:cNvSpPr>
          <p:nvPr>
            <p:ph sz="half" idx="1"/>
          </p:nvPr>
        </p:nvSpPr>
        <p:spPr>
          <a:xfrm>
            <a:off x="838200" y="1574642"/>
            <a:ext cx="10515600" cy="4897754"/>
          </a:xfrm>
        </p:spPr>
        <p:txBody>
          <a:bodyPr>
            <a:normAutofit fontScale="47500" lnSpcReduction="20000"/>
          </a:bodyPr>
          <a:lstStyle/>
          <a:p>
            <a:pPr marL="0" indent="0">
              <a:lnSpc>
                <a:spcPct val="120000"/>
              </a:lnSpc>
              <a:spcBef>
                <a:spcPts val="600"/>
              </a:spcBef>
              <a:buNone/>
            </a:pPr>
            <a:r>
              <a:rPr lang="fr-FR" sz="3600" b="1" dirty="0"/>
              <a:t>Option1, évaluer un jeu de données trouvé</a:t>
            </a:r>
          </a:p>
          <a:p>
            <a:pPr marL="0" indent="0">
              <a:lnSpc>
                <a:spcPct val="120000"/>
              </a:lnSpc>
              <a:spcBef>
                <a:spcPts val="600"/>
              </a:spcBef>
              <a:buNone/>
            </a:pPr>
            <a:r>
              <a:rPr lang="fr-FR" sz="2900" dirty="0"/>
              <a:t>Vous pouvez évaluer </a:t>
            </a:r>
          </a:p>
          <a:p>
            <a:pPr lvl="0">
              <a:lnSpc>
                <a:spcPct val="120000"/>
              </a:lnSpc>
              <a:spcBef>
                <a:spcPts val="600"/>
              </a:spcBef>
            </a:pPr>
            <a:r>
              <a:rPr lang="fr-FR" sz="2900" dirty="0"/>
              <a:t>l'un des 2 jeux de données suivants,</a:t>
            </a:r>
          </a:p>
          <a:p>
            <a:pPr lvl="0">
              <a:lnSpc>
                <a:spcPct val="120000"/>
              </a:lnSpc>
              <a:spcBef>
                <a:spcPts val="600"/>
              </a:spcBef>
            </a:pPr>
            <a:r>
              <a:rPr lang="fr-FR" sz="2900" dirty="0"/>
              <a:t>l'un des jeux de données mentionnés en exemple précédemment au cours de la formation,</a:t>
            </a:r>
          </a:p>
          <a:p>
            <a:pPr lvl="0">
              <a:lnSpc>
                <a:spcPct val="120000"/>
              </a:lnSpc>
              <a:spcBef>
                <a:spcPts val="600"/>
              </a:spcBef>
            </a:pPr>
            <a:r>
              <a:rPr lang="fr-FR" sz="2900" dirty="0"/>
              <a:t>ou encore l'un des jeux de données identifiés lors des précédents TP.</a:t>
            </a:r>
          </a:p>
          <a:p>
            <a:pPr marL="0" indent="0">
              <a:lnSpc>
                <a:spcPct val="120000"/>
              </a:lnSpc>
              <a:spcBef>
                <a:spcPts val="600"/>
              </a:spcBef>
              <a:buNone/>
            </a:pPr>
            <a:r>
              <a:rPr lang="fr-FR" sz="2900" dirty="0" err="1"/>
              <a:t>Damián</a:t>
            </a:r>
            <a:r>
              <a:rPr lang="fr-FR" sz="2900" dirty="0"/>
              <a:t>, J., Pastor-</a:t>
            </a:r>
            <a:r>
              <a:rPr lang="fr-FR" sz="2900" dirty="0" err="1"/>
              <a:t>Barriuso</a:t>
            </a:r>
            <a:r>
              <a:rPr lang="fr-FR" sz="2900" dirty="0"/>
              <a:t>, R., García-</a:t>
            </a:r>
            <a:r>
              <a:rPr lang="fr-FR" sz="2900" dirty="0" err="1"/>
              <a:t>López</a:t>
            </a:r>
            <a:r>
              <a:rPr lang="fr-FR" sz="2900" dirty="0"/>
              <a:t>, F., </a:t>
            </a:r>
            <a:r>
              <a:rPr lang="fr-FR" sz="2900" dirty="0" err="1"/>
              <a:t>Ruigómez</a:t>
            </a:r>
            <a:r>
              <a:rPr lang="fr-FR" sz="2900" dirty="0"/>
              <a:t>, A., </a:t>
            </a:r>
            <a:r>
              <a:rPr lang="fr-FR" sz="2900" dirty="0" err="1"/>
              <a:t>Martínez</a:t>
            </a:r>
            <a:r>
              <a:rPr lang="fr-FR" sz="2900" dirty="0"/>
              <a:t>-Martín, P., &amp; de Pedro-Cuesta, J. (2018). </a:t>
            </a:r>
            <a:r>
              <a:rPr lang="en-US" sz="2900" i="1" dirty="0"/>
              <a:t>Facility ownership and mortality among older adults residing in care homes</a:t>
            </a:r>
            <a:r>
              <a:rPr lang="en-US" sz="2900" dirty="0"/>
              <a:t> [Data set]. </a:t>
            </a:r>
            <a:r>
              <a:rPr lang="en-US" sz="2900" dirty="0" err="1"/>
              <a:t>Zenodo</a:t>
            </a:r>
            <a:r>
              <a:rPr lang="en-US" sz="2900" dirty="0"/>
              <a:t>. </a:t>
            </a:r>
            <a:r>
              <a:rPr lang="en-US" sz="2900" u="sng" dirty="0">
                <a:hlinkClick r:id="rId3"/>
              </a:rPr>
              <a:t>https://doi.org/10.5281/zenodo.2549444</a:t>
            </a:r>
            <a:endParaRPr lang="fr-FR" sz="2900" dirty="0"/>
          </a:p>
          <a:p>
            <a:pPr marL="0" indent="0">
              <a:lnSpc>
                <a:spcPct val="120000"/>
              </a:lnSpc>
              <a:spcBef>
                <a:spcPts val="600"/>
              </a:spcBef>
              <a:buNone/>
            </a:pPr>
            <a:r>
              <a:rPr lang="fr-FR" sz="2900" dirty="0" err="1"/>
              <a:t>Kovacheva</a:t>
            </a:r>
            <a:r>
              <a:rPr lang="fr-FR" sz="2900" dirty="0"/>
              <a:t>, S., &amp; </a:t>
            </a:r>
            <a:r>
              <a:rPr lang="fr-FR" sz="2900" dirty="0" err="1"/>
              <a:t>Demireva</a:t>
            </a:r>
            <a:r>
              <a:rPr lang="fr-FR" sz="2900" dirty="0"/>
              <a:t>, N. (2020). </a:t>
            </a:r>
            <a:r>
              <a:rPr lang="fr-FR" sz="2900" i="1" dirty="0"/>
              <a:t>The </a:t>
            </a:r>
            <a:r>
              <a:rPr lang="fr-FR" sz="2900" i="1" dirty="0" err="1"/>
              <a:t>lived</a:t>
            </a:r>
            <a:r>
              <a:rPr lang="fr-FR" sz="2900" i="1" dirty="0"/>
              <a:t> </a:t>
            </a:r>
            <a:r>
              <a:rPr lang="fr-FR" sz="2900" i="1" dirty="0" err="1"/>
              <a:t>experiences</a:t>
            </a:r>
            <a:r>
              <a:rPr lang="fr-FR" sz="2900" i="1" dirty="0"/>
              <a:t> of migration 1996-2017</a:t>
            </a:r>
            <a:r>
              <a:rPr lang="fr-FR" sz="2900" dirty="0"/>
              <a:t> [Data set]. UK Data Service. </a:t>
            </a:r>
            <a:r>
              <a:rPr lang="fr-FR" sz="2900" u="sng" dirty="0">
                <a:hlinkClick r:id="rId4"/>
              </a:rPr>
              <a:t>https://doi.org/10/gntpw7</a:t>
            </a:r>
            <a:endParaRPr lang="fr-FR" sz="2900" dirty="0"/>
          </a:p>
          <a:p>
            <a:pPr marL="0" indent="0">
              <a:lnSpc>
                <a:spcPct val="120000"/>
              </a:lnSpc>
              <a:spcBef>
                <a:spcPts val="600"/>
              </a:spcBef>
              <a:buNone/>
            </a:pPr>
            <a:r>
              <a:rPr lang="fr-FR" sz="2900" dirty="0"/>
              <a:t>Une fois sélectionné le jeu de données que vous allez évaluer, considérez les points suivants.</a:t>
            </a:r>
          </a:p>
          <a:p>
            <a:pPr lvl="0">
              <a:lnSpc>
                <a:spcPct val="120000"/>
              </a:lnSpc>
              <a:spcBef>
                <a:spcPts val="600"/>
              </a:spcBef>
            </a:pPr>
            <a:r>
              <a:rPr lang="fr-FR" sz="2900" dirty="0"/>
              <a:t>Les </a:t>
            </a:r>
            <a:r>
              <a:rPr lang="fr-FR" sz="2900" b="1" dirty="0"/>
              <a:t>métadonnées</a:t>
            </a:r>
            <a:r>
              <a:rPr lang="fr-FR" sz="2900" dirty="0"/>
              <a:t> sont-elles suffisantes?</a:t>
            </a:r>
          </a:p>
          <a:p>
            <a:pPr lvl="0">
              <a:lnSpc>
                <a:spcPct val="120000"/>
              </a:lnSpc>
              <a:spcBef>
                <a:spcPts val="600"/>
              </a:spcBef>
            </a:pPr>
            <a:r>
              <a:rPr lang="fr-FR" sz="2900" dirty="0"/>
              <a:t>La </a:t>
            </a:r>
            <a:r>
              <a:rPr lang="fr-FR" sz="2900" b="1" dirty="0"/>
              <a:t>documentation</a:t>
            </a:r>
            <a:r>
              <a:rPr lang="fr-FR" sz="2900" dirty="0"/>
              <a:t> (fichier README, etc.) vous paraît-elle suffisante?</a:t>
            </a:r>
          </a:p>
          <a:p>
            <a:pPr lvl="0">
              <a:lnSpc>
                <a:spcPct val="120000"/>
              </a:lnSpc>
              <a:spcBef>
                <a:spcPts val="600"/>
              </a:spcBef>
            </a:pPr>
            <a:r>
              <a:rPr lang="fr-FR" sz="2900" dirty="0"/>
              <a:t>Qu'en est-il de la licence de publication? Les conditions de </a:t>
            </a:r>
            <a:r>
              <a:rPr lang="fr-FR" sz="2900" b="1" dirty="0"/>
              <a:t>réutilisation</a:t>
            </a:r>
            <a:r>
              <a:rPr lang="fr-FR" sz="2900" dirty="0"/>
              <a:t> sont-elles claires?</a:t>
            </a:r>
          </a:p>
          <a:p>
            <a:pPr marL="0" indent="0">
              <a:lnSpc>
                <a:spcPct val="120000"/>
              </a:lnSpc>
              <a:spcBef>
                <a:spcPts val="600"/>
              </a:spcBef>
              <a:buNone/>
            </a:pPr>
            <a:r>
              <a:rPr lang="fr-FR" sz="2900" dirty="0"/>
              <a:t>Allez plus loin : calculez le score FAIR (</a:t>
            </a:r>
            <a:r>
              <a:rPr lang="fr-FR" sz="2900" dirty="0" err="1"/>
              <a:t>Findable</a:t>
            </a:r>
            <a:r>
              <a:rPr lang="fr-FR" sz="2900" dirty="0"/>
              <a:t>, Accessible, </a:t>
            </a:r>
            <a:r>
              <a:rPr lang="fr-FR" sz="2900" dirty="0" err="1"/>
              <a:t>Interoperable</a:t>
            </a:r>
            <a:r>
              <a:rPr lang="fr-FR" sz="2900" dirty="0"/>
              <a:t>, </a:t>
            </a:r>
            <a:r>
              <a:rPr lang="fr-FR" sz="2900" dirty="0" err="1"/>
              <a:t>Reusable</a:t>
            </a:r>
            <a:r>
              <a:rPr lang="fr-FR" sz="2900" dirty="0"/>
              <a:t>) de ce jeu de données en répondant au questionnaire suivant, disponible :</a:t>
            </a:r>
          </a:p>
          <a:p>
            <a:pPr lvl="0">
              <a:lnSpc>
                <a:spcPct val="120000"/>
              </a:lnSpc>
              <a:spcBef>
                <a:spcPts val="600"/>
              </a:spcBef>
            </a:pPr>
            <a:r>
              <a:rPr lang="fr-FR" sz="2900" dirty="0"/>
              <a:t>au format statique PDF : </a:t>
            </a:r>
            <a:r>
              <a:rPr lang="fr-FR" sz="2900" u="sng" dirty="0">
                <a:hlinkClick r:id="rId5"/>
              </a:rPr>
              <a:t>questionnaire FAIR au format PDF</a:t>
            </a:r>
            <a:r>
              <a:rPr lang="fr-FR" sz="2900" dirty="0"/>
              <a:t>,</a:t>
            </a:r>
          </a:p>
          <a:p>
            <a:pPr lvl="0">
              <a:lnSpc>
                <a:spcPct val="120000"/>
              </a:lnSpc>
              <a:spcBef>
                <a:spcPts val="600"/>
              </a:spcBef>
            </a:pPr>
            <a:r>
              <a:rPr lang="fr-FR" sz="2900" dirty="0"/>
              <a:t>au format dynamique formulaire web : </a:t>
            </a:r>
            <a:r>
              <a:rPr lang="fr-FR" sz="2900" u="sng" dirty="0" err="1">
                <a:hlinkClick r:id="rId6"/>
              </a:rPr>
              <a:t>Australian</a:t>
            </a:r>
            <a:r>
              <a:rPr lang="fr-FR" sz="2900" u="sng" dirty="0">
                <a:hlinkClick r:id="rId6"/>
              </a:rPr>
              <a:t> </a:t>
            </a:r>
            <a:r>
              <a:rPr lang="fr-FR" sz="2900" u="sng" dirty="0" err="1">
                <a:hlinkClick r:id="rId6"/>
              </a:rPr>
              <a:t>Research</a:t>
            </a:r>
            <a:r>
              <a:rPr lang="fr-FR" sz="2900" u="sng" dirty="0">
                <a:hlinkClick r:id="rId6"/>
              </a:rPr>
              <a:t> Data Commons. FAIR self-</a:t>
            </a:r>
            <a:r>
              <a:rPr lang="fr-FR" sz="2900" u="sng" dirty="0" err="1">
                <a:hlinkClick r:id="rId6"/>
              </a:rPr>
              <a:t>assessment</a:t>
            </a:r>
            <a:r>
              <a:rPr lang="fr-FR" sz="2900" u="sng" dirty="0">
                <a:hlinkClick r:id="rId6"/>
              </a:rPr>
              <a:t> </a:t>
            </a:r>
            <a:r>
              <a:rPr lang="fr-FR" sz="2900" u="sng" dirty="0" err="1">
                <a:hlinkClick r:id="rId6"/>
              </a:rPr>
              <a:t>tool</a:t>
            </a:r>
            <a:r>
              <a:rPr lang="fr-FR" sz="2900" dirty="0"/>
              <a:t> </a:t>
            </a:r>
          </a:p>
          <a:p>
            <a:pPr marL="0" indent="0">
              <a:lnSpc>
                <a:spcPct val="120000"/>
              </a:lnSpc>
              <a:spcBef>
                <a:spcPts val="600"/>
              </a:spcBef>
              <a:buNone/>
            </a:pPr>
            <a:r>
              <a:rPr lang="fr-FR" sz="2900" b="1" dirty="0"/>
              <a:t>/!\</a:t>
            </a:r>
            <a:r>
              <a:rPr lang="fr-FR" sz="2900" dirty="0"/>
              <a:t> Vous pouvez considérer prioritairement les lettres F, A et R</a:t>
            </a: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31</a:t>
            </a:fld>
            <a:endParaRPr lang="fr-FR" dirty="0"/>
          </a:p>
        </p:txBody>
      </p:sp>
      <p:sp>
        <p:nvSpPr>
          <p:cNvPr id="3" name="Espace réservé du pied de page 2"/>
          <p:cNvSpPr>
            <a:spLocks noGrp="1"/>
          </p:cNvSpPr>
          <p:nvPr>
            <p:ph type="ftr" sz="quarter" idx="11"/>
          </p:nvPr>
        </p:nvSpPr>
        <p:spPr/>
        <p:txBody>
          <a:bodyPr/>
          <a:lstStyle/>
          <a:p>
            <a:r>
              <a:rPr lang="fr-FR" smtClean="0"/>
              <a:t>F. Flamerie - Stage CED Données de recherche - 2023</a:t>
            </a:r>
            <a:endParaRPr lang="fr-FR"/>
          </a:p>
        </p:txBody>
      </p:sp>
    </p:spTree>
    <p:extLst>
      <p:ext uri="{BB962C8B-B14F-4D97-AF65-F5344CB8AC3E}">
        <p14:creationId xmlns:p14="http://schemas.microsoft.com/office/powerpoint/2010/main" val="2358815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TP3 Evaluer un jeu de données</a:t>
            </a:r>
          </a:p>
        </p:txBody>
      </p:sp>
      <p:sp>
        <p:nvSpPr>
          <p:cNvPr id="9" name="Espace réservé du contenu 8">
            <a:extLst>
              <a:ext uri="{FF2B5EF4-FFF2-40B4-BE49-F238E27FC236}">
                <a16:creationId xmlns:a16="http://schemas.microsoft.com/office/drawing/2014/main" xmlns="" id="{A28C04BB-96A5-43A2-A3F8-DF1799A5C5C1}"/>
              </a:ext>
            </a:extLst>
          </p:cNvPr>
          <p:cNvSpPr>
            <a:spLocks noGrp="1"/>
          </p:cNvSpPr>
          <p:nvPr>
            <p:ph sz="half" idx="1"/>
          </p:nvPr>
        </p:nvSpPr>
        <p:spPr>
          <a:xfrm>
            <a:off x="838200" y="1641158"/>
            <a:ext cx="10515600" cy="4897754"/>
          </a:xfrm>
        </p:spPr>
        <p:txBody>
          <a:bodyPr>
            <a:normAutofit/>
          </a:bodyPr>
          <a:lstStyle/>
          <a:p>
            <a:pPr marL="0" indent="0">
              <a:lnSpc>
                <a:spcPct val="100000"/>
              </a:lnSpc>
              <a:buNone/>
            </a:pPr>
            <a:r>
              <a:rPr lang="fr-FR" b="1" dirty="0"/>
              <a:t>Option 2, évaluer un de vos jeux de données</a:t>
            </a:r>
          </a:p>
          <a:p>
            <a:pPr marL="0" indent="0">
              <a:lnSpc>
                <a:spcPct val="100000"/>
              </a:lnSpc>
              <a:buNone/>
            </a:pPr>
            <a:r>
              <a:rPr lang="fr-FR" dirty="0"/>
              <a:t>Vous préférez travailler sur un de vos jeux de données en cours de préparation?</a:t>
            </a:r>
          </a:p>
          <a:p>
            <a:pPr marL="0" indent="0">
              <a:lnSpc>
                <a:spcPct val="100000"/>
              </a:lnSpc>
              <a:buNone/>
            </a:pPr>
            <a:r>
              <a:rPr lang="fr-FR" dirty="0"/>
              <a:t>Utilisez plutôt le questionnaire suivant (en français) : Data </a:t>
            </a:r>
            <a:r>
              <a:rPr lang="fr-FR" dirty="0" err="1"/>
              <a:t>Archiving</a:t>
            </a:r>
            <a:r>
              <a:rPr lang="fr-FR" dirty="0"/>
              <a:t> and </a:t>
            </a:r>
            <a:r>
              <a:rPr lang="fr-FR" dirty="0" err="1"/>
              <a:t>Networked</a:t>
            </a:r>
            <a:r>
              <a:rPr lang="fr-FR" dirty="0"/>
              <a:t> Services. Outil FAIR-</a:t>
            </a:r>
            <a:r>
              <a:rPr lang="fr-FR" dirty="0" err="1"/>
              <a:t>Aware</a:t>
            </a:r>
            <a:r>
              <a:rPr lang="fr-FR" dirty="0"/>
              <a:t>. </a:t>
            </a:r>
            <a:r>
              <a:rPr lang="fr-FR" dirty="0" err="1"/>
              <a:t>DoRANum</a:t>
            </a:r>
            <a:r>
              <a:rPr lang="fr-FR" dirty="0"/>
              <a:t>. </a:t>
            </a:r>
            <a:r>
              <a:rPr lang="fr-FR" u="sng" dirty="0">
                <a:hlinkClick r:id="rId3"/>
              </a:rPr>
              <a:t>https://doi.org/10.13143/ege0-nw05</a:t>
            </a:r>
            <a:endParaRPr lang="fr-FR" dirty="0"/>
          </a:p>
          <a:p>
            <a:endParaRPr lang="fr-FR" i="1"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32</a:t>
            </a:fld>
            <a:endParaRPr lang="fr-FR" dirty="0"/>
          </a:p>
        </p:txBody>
      </p:sp>
      <p:sp>
        <p:nvSpPr>
          <p:cNvPr id="3" name="Espace réservé du pied de page 2"/>
          <p:cNvSpPr>
            <a:spLocks noGrp="1"/>
          </p:cNvSpPr>
          <p:nvPr>
            <p:ph type="ftr" sz="quarter" idx="11"/>
          </p:nvPr>
        </p:nvSpPr>
        <p:spPr/>
        <p:txBody>
          <a:bodyPr/>
          <a:lstStyle/>
          <a:p>
            <a:r>
              <a:rPr lang="fr-FR" smtClean="0"/>
              <a:t>F. Flamerie - Stage CED Données de recherche - 2023</a:t>
            </a:r>
            <a:endParaRPr lang="fr-FR"/>
          </a:p>
        </p:txBody>
      </p:sp>
    </p:spTree>
    <p:extLst>
      <p:ext uri="{BB962C8B-B14F-4D97-AF65-F5344CB8AC3E}">
        <p14:creationId xmlns:p14="http://schemas.microsoft.com/office/powerpoint/2010/main" val="613386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98958"/>
            <a:ext cx="1904607" cy="2637148"/>
          </a:xfrm>
          <a:prstGeom prst="rect">
            <a:avLst/>
          </a:prstGeom>
        </p:spPr>
      </p:pic>
      <p:sp>
        <p:nvSpPr>
          <p:cNvPr id="2" name="Titre 1"/>
          <p:cNvSpPr>
            <a:spLocks noGrp="1"/>
          </p:cNvSpPr>
          <p:nvPr>
            <p:ph type="title"/>
          </p:nvPr>
        </p:nvSpPr>
        <p:spPr>
          <a:xfrm>
            <a:off x="831850" y="580292"/>
            <a:ext cx="8628673" cy="3982183"/>
          </a:xfrm>
        </p:spPr>
        <p:txBody>
          <a:bodyPr>
            <a:normAutofit fontScale="90000"/>
          </a:bodyPr>
          <a:lstStyle/>
          <a:p>
            <a:pPr>
              <a:lnSpc>
                <a:spcPct val="120000"/>
              </a:lnSpc>
            </a:pPr>
            <a:r>
              <a:rPr lang="fr-FR" dirty="0"/>
              <a:t>5. Politiques de données des éditeurs et des organismes de financement de la recherche</a:t>
            </a:r>
          </a:p>
        </p:txBody>
      </p:sp>
      <p:sp>
        <p:nvSpPr>
          <p:cNvPr id="8" name="Espace réservé du texte 7"/>
          <p:cNvSpPr>
            <a:spLocks noGrp="1"/>
          </p:cNvSpPr>
          <p:nvPr>
            <p:ph type="body" idx="1"/>
          </p:nvPr>
        </p:nvSpPr>
        <p:spPr/>
        <p:txBody>
          <a:bodyPr>
            <a:normAutofit/>
          </a:bodyPr>
          <a:lstStyle/>
          <a:p>
            <a:r>
              <a:rPr lang="fr-FR" dirty="0"/>
              <a:t>Politiques des éditeurs </a:t>
            </a:r>
          </a:p>
          <a:p>
            <a:r>
              <a:rPr lang="fr-FR" dirty="0"/>
              <a:t>Politiques des organismes de financement de la recherche</a:t>
            </a:r>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t>33</a:t>
            </a:fld>
            <a:endParaRPr lang="fr-FR"/>
          </a:p>
        </p:txBody>
      </p:sp>
      <p:sp>
        <p:nvSpPr>
          <p:cNvPr id="4" name="Espace réservé du pied de page 3"/>
          <p:cNvSpPr>
            <a:spLocks noGrp="1"/>
          </p:cNvSpPr>
          <p:nvPr>
            <p:ph type="ftr" sz="quarter" idx="11"/>
          </p:nvPr>
        </p:nvSpPr>
        <p:spPr/>
        <p:txBody>
          <a:bodyPr/>
          <a:lstStyle/>
          <a:p>
            <a:r>
              <a:rPr lang="fr-FR" dirty="0" smtClean="0"/>
              <a:t>F. Flamerie - Stage CED Données de recherche - 2023</a:t>
            </a:r>
            <a:endParaRPr lang="fr-FR" dirty="0"/>
          </a:p>
        </p:txBody>
      </p:sp>
    </p:spTree>
    <p:extLst>
      <p:ext uri="{BB962C8B-B14F-4D97-AF65-F5344CB8AC3E}">
        <p14:creationId xmlns:p14="http://schemas.microsoft.com/office/powerpoint/2010/main" val="1773949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xmlns="" id="{E5C7127D-FE9E-4E6E-8670-6AD8B9666971}"/>
              </a:ext>
            </a:extLst>
          </p:cNvPr>
          <p:cNvSpPr>
            <a:spLocks noGrp="1"/>
          </p:cNvSpPr>
          <p:nvPr>
            <p:ph type="title"/>
          </p:nvPr>
        </p:nvSpPr>
        <p:spPr/>
        <p:txBody>
          <a:bodyPr/>
          <a:lstStyle/>
          <a:p>
            <a:r>
              <a:rPr lang="fr-FR" dirty="0"/>
              <a:t>Politiques des éditeurs</a:t>
            </a:r>
          </a:p>
        </p:txBody>
      </p:sp>
      <p:sp>
        <p:nvSpPr>
          <p:cNvPr id="7" name="Espace réservé du contenu 6">
            <a:extLst>
              <a:ext uri="{FF2B5EF4-FFF2-40B4-BE49-F238E27FC236}">
                <a16:creationId xmlns:a16="http://schemas.microsoft.com/office/drawing/2014/main" xmlns="" id="{59FB26CE-705E-4AF8-916C-0E71E2A6076B}"/>
              </a:ext>
            </a:extLst>
          </p:cNvPr>
          <p:cNvSpPr>
            <a:spLocks noGrp="1"/>
          </p:cNvSpPr>
          <p:nvPr>
            <p:ph idx="1"/>
          </p:nvPr>
        </p:nvSpPr>
        <p:spPr>
          <a:xfrm>
            <a:off x="838200" y="1690688"/>
            <a:ext cx="10515600" cy="4792889"/>
          </a:xfrm>
        </p:spPr>
        <p:txBody>
          <a:bodyPr>
            <a:normAutofit/>
          </a:bodyPr>
          <a:lstStyle/>
          <a:p>
            <a:pPr>
              <a:lnSpc>
                <a:spcPct val="100000"/>
              </a:lnSpc>
            </a:pPr>
            <a:r>
              <a:rPr lang="fr-FR" dirty="0"/>
              <a:t> L'</a:t>
            </a:r>
            <a:r>
              <a:rPr lang="fr-FR" b="1" dirty="0"/>
              <a:t>accès aux données sous-jacentes</a:t>
            </a:r>
            <a:r>
              <a:rPr lang="fr-FR" dirty="0"/>
              <a:t> aux articles et la </a:t>
            </a:r>
            <a:r>
              <a:rPr lang="fr-FR" b="1" dirty="0"/>
              <a:t>citation des données</a:t>
            </a:r>
            <a:r>
              <a:rPr lang="fr-FR" dirty="0"/>
              <a:t> constituent les deux points les plus évidents concernant le partage des données.</a:t>
            </a:r>
          </a:p>
          <a:p>
            <a:pPr>
              <a:lnSpc>
                <a:spcPct val="100000"/>
              </a:lnSpc>
            </a:pPr>
            <a:r>
              <a:rPr lang="fr-FR" dirty="0"/>
              <a:t> PLOS a été l'un des premiers éditeurs à définir une politique de données en 2014, obligeant notamment au dépôt en accès ouvert des données sous-jacentes aux articles.</a:t>
            </a:r>
          </a:p>
          <a:p>
            <a:pPr>
              <a:lnSpc>
                <a:spcPct val="100000"/>
              </a:lnSpc>
            </a:pPr>
            <a:r>
              <a:rPr lang="fr-FR" dirty="0"/>
              <a:t> Si on considère plus largement le processus de publication, les données ne sont elles-mêmes qu'une constituante d'une démarche globale d'ouverture et de transparence : voir l'initiative </a:t>
            </a:r>
            <a:r>
              <a:rPr lang="fr-FR" b="1" dirty="0" err="1"/>
              <a:t>Transparency</a:t>
            </a:r>
            <a:r>
              <a:rPr lang="fr-FR" b="1" dirty="0"/>
              <a:t> and </a:t>
            </a:r>
            <a:r>
              <a:rPr lang="fr-FR" b="1" dirty="0" err="1"/>
              <a:t>Openness</a:t>
            </a:r>
            <a:r>
              <a:rPr lang="fr-FR" b="1" dirty="0"/>
              <a:t> Promotion (TOP)</a:t>
            </a:r>
            <a:r>
              <a:rPr lang="fr-FR" dirty="0"/>
              <a:t>.</a:t>
            </a:r>
          </a:p>
        </p:txBody>
      </p:sp>
      <p:sp>
        <p:nvSpPr>
          <p:cNvPr id="4" name="Espace réservé du pied de page 3">
            <a:extLst>
              <a:ext uri="{FF2B5EF4-FFF2-40B4-BE49-F238E27FC236}">
                <a16:creationId xmlns:a16="http://schemas.microsoft.com/office/drawing/2014/main" xmlns="" id="{56D789D0-800F-45D8-BABE-F5D36AADCB21}"/>
              </a:ext>
            </a:extLst>
          </p:cNvPr>
          <p:cNvSpPr>
            <a:spLocks noGrp="1"/>
          </p:cNvSpPr>
          <p:nvPr>
            <p:ph type="ftr" sz="quarter" idx="11"/>
          </p:nvPr>
        </p:nvSpPr>
        <p:spPr/>
        <p:txBody>
          <a:bodyPr/>
          <a:lstStyle/>
          <a:p>
            <a:r>
              <a:rPr lang="fr-FR" smtClean="0"/>
              <a:t>F. Flamerie - Stage CED Données de recherche - 2023</a:t>
            </a:r>
            <a:endParaRPr lang="fr-FR"/>
          </a:p>
        </p:txBody>
      </p:sp>
      <p:sp>
        <p:nvSpPr>
          <p:cNvPr id="5" name="Espace réservé du numéro de diapositive 4">
            <a:extLst>
              <a:ext uri="{FF2B5EF4-FFF2-40B4-BE49-F238E27FC236}">
                <a16:creationId xmlns:a16="http://schemas.microsoft.com/office/drawing/2014/main" xmlns="" id="{709ED302-D6C9-4446-ABA2-EC29163B548B}"/>
              </a:ext>
            </a:extLst>
          </p:cNvPr>
          <p:cNvSpPr>
            <a:spLocks noGrp="1"/>
          </p:cNvSpPr>
          <p:nvPr>
            <p:ph type="sldNum" sz="quarter" idx="12"/>
          </p:nvPr>
        </p:nvSpPr>
        <p:spPr/>
        <p:txBody>
          <a:bodyPr/>
          <a:lstStyle/>
          <a:p>
            <a:fld id="{99E13252-68E5-4994-B57B-B03F39B52C7D}" type="slidenum">
              <a:rPr lang="fr-FR" smtClean="0"/>
              <a:t>34</a:t>
            </a:fld>
            <a:endParaRPr lang="fr-FR"/>
          </a:p>
        </p:txBody>
      </p:sp>
    </p:spTree>
    <p:extLst>
      <p:ext uri="{BB962C8B-B14F-4D97-AF65-F5344CB8AC3E}">
        <p14:creationId xmlns:p14="http://schemas.microsoft.com/office/powerpoint/2010/main" val="4232079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xmlns="" id="{E5C7127D-FE9E-4E6E-8670-6AD8B9666971}"/>
              </a:ext>
            </a:extLst>
          </p:cNvPr>
          <p:cNvSpPr>
            <a:spLocks noGrp="1"/>
          </p:cNvSpPr>
          <p:nvPr>
            <p:ph type="title"/>
          </p:nvPr>
        </p:nvSpPr>
        <p:spPr>
          <a:xfrm>
            <a:off x="301170" y="815181"/>
            <a:ext cx="2340430" cy="1325563"/>
          </a:xfrm>
        </p:spPr>
        <p:txBody>
          <a:bodyPr>
            <a:normAutofit fontScale="90000"/>
          </a:bodyPr>
          <a:lstStyle/>
          <a:p>
            <a:r>
              <a:rPr lang="fr-FR" dirty="0"/>
              <a:t>Politiques des éditeurs : TOP</a:t>
            </a:r>
          </a:p>
        </p:txBody>
      </p:sp>
      <p:sp>
        <p:nvSpPr>
          <p:cNvPr id="4" name="Espace réservé du pied de page 3">
            <a:extLst>
              <a:ext uri="{FF2B5EF4-FFF2-40B4-BE49-F238E27FC236}">
                <a16:creationId xmlns:a16="http://schemas.microsoft.com/office/drawing/2014/main" xmlns="" id="{56D789D0-800F-45D8-BABE-F5D36AADCB21}"/>
              </a:ext>
            </a:extLst>
          </p:cNvPr>
          <p:cNvSpPr>
            <a:spLocks noGrp="1"/>
          </p:cNvSpPr>
          <p:nvPr>
            <p:ph type="ftr" sz="quarter" idx="11"/>
          </p:nvPr>
        </p:nvSpPr>
        <p:spPr/>
        <p:txBody>
          <a:bodyPr/>
          <a:lstStyle/>
          <a:p>
            <a:r>
              <a:rPr lang="fr-FR" smtClean="0"/>
              <a:t>F. Flamerie - Stage CED Données de recherche - 2023</a:t>
            </a:r>
            <a:endParaRPr lang="fr-FR"/>
          </a:p>
        </p:txBody>
      </p:sp>
      <p:sp>
        <p:nvSpPr>
          <p:cNvPr id="5" name="Espace réservé du numéro de diapositive 4">
            <a:extLst>
              <a:ext uri="{FF2B5EF4-FFF2-40B4-BE49-F238E27FC236}">
                <a16:creationId xmlns:a16="http://schemas.microsoft.com/office/drawing/2014/main" xmlns="" id="{709ED302-D6C9-4446-ABA2-EC29163B548B}"/>
              </a:ext>
            </a:extLst>
          </p:cNvPr>
          <p:cNvSpPr>
            <a:spLocks noGrp="1"/>
          </p:cNvSpPr>
          <p:nvPr>
            <p:ph type="sldNum" sz="quarter" idx="12"/>
          </p:nvPr>
        </p:nvSpPr>
        <p:spPr/>
        <p:txBody>
          <a:bodyPr/>
          <a:lstStyle/>
          <a:p>
            <a:fld id="{99E13252-68E5-4994-B57B-B03F39B52C7D}" type="slidenum">
              <a:rPr lang="fr-FR" smtClean="0"/>
              <a:t>35</a:t>
            </a:fld>
            <a:endParaRPr lang="fr-FR"/>
          </a:p>
        </p:txBody>
      </p:sp>
      <p:pic>
        <p:nvPicPr>
          <p:cNvPr id="3" name="Image 2">
            <a:extLst>
              <a:ext uri="{FF2B5EF4-FFF2-40B4-BE49-F238E27FC236}">
                <a16:creationId xmlns:a16="http://schemas.microsoft.com/office/drawing/2014/main" xmlns="" id="{402740C1-37C2-412F-B881-4DAB406BC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0464" y="136525"/>
            <a:ext cx="8931414" cy="6553768"/>
          </a:xfrm>
          <a:prstGeom prst="rect">
            <a:avLst/>
          </a:prstGeom>
        </p:spPr>
      </p:pic>
      <p:sp>
        <p:nvSpPr>
          <p:cNvPr id="8" name="Espace réservé du contenu 6">
            <a:extLst>
              <a:ext uri="{FF2B5EF4-FFF2-40B4-BE49-F238E27FC236}">
                <a16:creationId xmlns:a16="http://schemas.microsoft.com/office/drawing/2014/main" xmlns="" id="{C45982EA-054B-48FC-A6B7-2827FFC21728}"/>
              </a:ext>
            </a:extLst>
          </p:cNvPr>
          <p:cNvSpPr txBox="1">
            <a:spLocks/>
          </p:cNvSpPr>
          <p:nvPr/>
        </p:nvSpPr>
        <p:spPr>
          <a:xfrm>
            <a:off x="251434" y="2771096"/>
            <a:ext cx="2340430" cy="358525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fr-FR" dirty="0">
                <a:hlinkClick r:id="rId3"/>
              </a:rPr>
              <a:t>Afficher le tableau sur le site TOP</a:t>
            </a:r>
            <a:endParaRPr lang="fr-FR" dirty="0"/>
          </a:p>
          <a:p>
            <a:pPr>
              <a:lnSpc>
                <a:spcPct val="120000"/>
              </a:lnSpc>
            </a:pPr>
            <a:r>
              <a:rPr lang="fr-FR" dirty="0"/>
              <a:t> Liste des 16 revues qui atteignent le niveau 3 des TOP Guidelines : </a:t>
            </a:r>
            <a:r>
              <a:rPr lang="fr-FR" dirty="0">
                <a:hlinkClick r:id="rId4"/>
              </a:rPr>
              <a:t>rubrique "Data </a:t>
            </a:r>
            <a:r>
              <a:rPr lang="fr-FR" dirty="0" err="1">
                <a:hlinkClick r:id="rId4"/>
              </a:rPr>
              <a:t>Reproducibility</a:t>
            </a:r>
            <a:r>
              <a:rPr lang="fr-FR" dirty="0">
                <a:hlinkClick r:id="rId4"/>
              </a:rPr>
              <a:t> </a:t>
            </a:r>
            <a:r>
              <a:rPr lang="fr-FR" dirty="0" err="1">
                <a:hlinkClick r:id="rId4"/>
              </a:rPr>
              <a:t>Policies</a:t>
            </a:r>
            <a:r>
              <a:rPr lang="fr-FR" dirty="0">
                <a:hlinkClick r:id="rId4"/>
              </a:rPr>
              <a:t>" sur le site de TOP</a:t>
            </a:r>
            <a:r>
              <a:rPr lang="fr-FR" dirty="0"/>
              <a:t> </a:t>
            </a:r>
          </a:p>
          <a:p>
            <a:pPr>
              <a:lnSpc>
                <a:spcPct val="120000"/>
              </a:lnSpc>
            </a:pPr>
            <a:endParaRPr lang="fr-FR" dirty="0"/>
          </a:p>
          <a:p>
            <a:pPr marL="0" indent="0">
              <a:lnSpc>
                <a:spcPct val="120000"/>
              </a:lnSpc>
              <a:buNone/>
            </a:pPr>
            <a:endParaRPr lang="fr-FR" dirty="0"/>
          </a:p>
        </p:txBody>
      </p:sp>
    </p:spTree>
    <p:extLst>
      <p:ext uri="{BB962C8B-B14F-4D97-AF65-F5344CB8AC3E}">
        <p14:creationId xmlns:p14="http://schemas.microsoft.com/office/powerpoint/2010/main" val="89421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TP4 TOP factor</a:t>
            </a:r>
          </a:p>
        </p:txBody>
      </p:sp>
      <p:sp>
        <p:nvSpPr>
          <p:cNvPr id="9" name="Espace réservé du contenu 8">
            <a:extLst>
              <a:ext uri="{FF2B5EF4-FFF2-40B4-BE49-F238E27FC236}">
                <a16:creationId xmlns:a16="http://schemas.microsoft.com/office/drawing/2014/main" xmlns="" id="{A28C04BB-96A5-43A2-A3F8-DF1799A5C5C1}"/>
              </a:ext>
            </a:extLst>
          </p:cNvPr>
          <p:cNvSpPr>
            <a:spLocks noGrp="1"/>
          </p:cNvSpPr>
          <p:nvPr>
            <p:ph sz="half" idx="1"/>
          </p:nvPr>
        </p:nvSpPr>
        <p:spPr>
          <a:xfrm>
            <a:off x="838200" y="1641158"/>
            <a:ext cx="10515600" cy="4897754"/>
          </a:xfrm>
        </p:spPr>
        <p:txBody>
          <a:bodyPr>
            <a:normAutofit/>
          </a:bodyPr>
          <a:lstStyle/>
          <a:p>
            <a:pPr marL="0" indent="0">
              <a:buNone/>
            </a:pPr>
            <a:r>
              <a:rPr lang="fr-FR" dirty="0"/>
              <a:t>TOP attribue un </a:t>
            </a:r>
            <a:r>
              <a:rPr lang="fr-FR" b="1" dirty="0"/>
              <a:t>"TOP factor"</a:t>
            </a:r>
            <a:r>
              <a:rPr lang="fr-FR" dirty="0"/>
              <a:t> aux revues, en se fondant sur le tableau présenté. En 2022, plus de 1900 revues ont reçu un "TOP factor".</a:t>
            </a:r>
          </a:p>
          <a:p>
            <a:pPr lvl="0"/>
            <a:r>
              <a:rPr lang="fr-FR" dirty="0"/>
              <a:t> Retrouvez-vous un titre que vous connaissez dans la liste des revues évaluées?</a:t>
            </a:r>
          </a:p>
          <a:p>
            <a:pPr lvl="0"/>
            <a:r>
              <a:rPr lang="fr-FR" dirty="0"/>
              <a:t> Son score vous surprend-il? Pourquoi?</a:t>
            </a:r>
          </a:p>
          <a:p>
            <a:pPr marL="0" lvl="0" indent="0">
              <a:buNone/>
            </a:pPr>
            <a:endParaRPr lang="fr-FR" dirty="0"/>
          </a:p>
          <a:p>
            <a:r>
              <a:rPr lang="fr-FR" u="sng" dirty="0">
                <a:hlinkClick r:id="rId3"/>
              </a:rPr>
              <a:t>Liste des revues ayant un TOP factor</a:t>
            </a:r>
            <a:endParaRPr lang="fr-FR" dirty="0"/>
          </a:p>
          <a:p>
            <a:r>
              <a:rPr lang="fr-FR" u="sng" dirty="0">
                <a:hlinkClick r:id="rId4"/>
              </a:rPr>
              <a:t>Présentation du TOP factor 2022 sur le site de TOP</a:t>
            </a:r>
            <a:endParaRPr lang="fr-FR" dirty="0"/>
          </a:p>
          <a:p>
            <a:endParaRPr lang="fr-FR" i="1"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36</a:t>
            </a:fld>
            <a:endParaRPr lang="fr-FR" dirty="0"/>
          </a:p>
        </p:txBody>
      </p:sp>
      <p:sp>
        <p:nvSpPr>
          <p:cNvPr id="3" name="Espace réservé du pied de page 2"/>
          <p:cNvSpPr>
            <a:spLocks noGrp="1"/>
          </p:cNvSpPr>
          <p:nvPr>
            <p:ph type="ftr" sz="quarter" idx="11"/>
          </p:nvPr>
        </p:nvSpPr>
        <p:spPr/>
        <p:txBody>
          <a:bodyPr/>
          <a:lstStyle/>
          <a:p>
            <a:r>
              <a:rPr lang="fr-FR" smtClean="0"/>
              <a:t>F. Flamerie - Stage CED Données de recherche - 2023</a:t>
            </a:r>
            <a:endParaRPr lang="fr-FR"/>
          </a:p>
        </p:txBody>
      </p:sp>
    </p:spTree>
    <p:extLst>
      <p:ext uri="{BB962C8B-B14F-4D97-AF65-F5344CB8AC3E}">
        <p14:creationId xmlns:p14="http://schemas.microsoft.com/office/powerpoint/2010/main" val="1090446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xmlns="" id="{E5C7127D-FE9E-4E6E-8670-6AD8B9666971}"/>
              </a:ext>
            </a:extLst>
          </p:cNvPr>
          <p:cNvSpPr>
            <a:spLocks noGrp="1"/>
          </p:cNvSpPr>
          <p:nvPr>
            <p:ph type="title"/>
          </p:nvPr>
        </p:nvSpPr>
        <p:spPr/>
        <p:txBody>
          <a:bodyPr/>
          <a:lstStyle/>
          <a:p>
            <a:r>
              <a:rPr lang="fr-FR" dirty="0"/>
              <a:t>Politiques des organismes de financement de la recherche</a:t>
            </a:r>
          </a:p>
        </p:txBody>
      </p:sp>
      <p:sp>
        <p:nvSpPr>
          <p:cNvPr id="7" name="Espace réservé du contenu 6">
            <a:extLst>
              <a:ext uri="{FF2B5EF4-FFF2-40B4-BE49-F238E27FC236}">
                <a16:creationId xmlns:a16="http://schemas.microsoft.com/office/drawing/2014/main" xmlns="" id="{59FB26CE-705E-4AF8-916C-0E71E2A6076B}"/>
              </a:ext>
            </a:extLst>
          </p:cNvPr>
          <p:cNvSpPr>
            <a:spLocks noGrp="1"/>
          </p:cNvSpPr>
          <p:nvPr>
            <p:ph idx="1"/>
          </p:nvPr>
        </p:nvSpPr>
        <p:spPr>
          <a:xfrm>
            <a:off x="838200" y="1690688"/>
            <a:ext cx="10515600" cy="4792889"/>
          </a:xfrm>
        </p:spPr>
        <p:txBody>
          <a:bodyPr>
            <a:normAutofit/>
          </a:bodyPr>
          <a:lstStyle/>
          <a:p>
            <a:pPr marL="0" indent="0">
              <a:buNone/>
            </a:pPr>
            <a:r>
              <a:rPr lang="fr-FR" dirty="0"/>
              <a:t>Deux aspects constituent des éléments centraux dans la politique des organismes de financement.</a:t>
            </a:r>
          </a:p>
          <a:p>
            <a:r>
              <a:rPr lang="fr-FR" dirty="0"/>
              <a:t> La recherche de la conformité aux </a:t>
            </a:r>
            <a:r>
              <a:rPr lang="fr-FR" b="1" dirty="0"/>
              <a:t>principes FAIR</a:t>
            </a:r>
            <a:r>
              <a:rPr lang="fr-FR" dirty="0"/>
              <a:t> ; l'approche </a:t>
            </a:r>
            <a:r>
              <a:rPr lang="fr-FR" i="1" dirty="0"/>
              <a:t>"as open as possible, as close as </a:t>
            </a:r>
            <a:r>
              <a:rPr lang="fr-FR" i="1" dirty="0" err="1"/>
              <a:t>necessary</a:t>
            </a:r>
            <a:r>
              <a:rPr lang="fr-FR" i="1" dirty="0"/>
              <a:t>"</a:t>
            </a:r>
            <a:r>
              <a:rPr lang="fr-FR" dirty="0"/>
              <a:t> de l'Union européenne est ainsi reprise par l'ANR.</a:t>
            </a:r>
          </a:p>
          <a:p>
            <a:r>
              <a:rPr lang="fr-FR" dirty="0"/>
              <a:t> La mise en œuvre de bonnes pratiques de gestion des données, décrites dans un </a:t>
            </a:r>
            <a:r>
              <a:rPr lang="fr-FR" b="1" dirty="0"/>
              <a:t>plan de gestion de données</a:t>
            </a:r>
            <a:r>
              <a:rPr lang="fr-FR" dirty="0"/>
              <a:t> (DMP - data management plan). </a:t>
            </a:r>
            <a:r>
              <a:rPr lang="fr-FR" dirty="0">
                <a:hlinkClick r:id="rId2"/>
              </a:rPr>
              <a:t>En savoir + sur les DMP sur le site </a:t>
            </a:r>
            <a:r>
              <a:rPr lang="fr-FR" dirty="0" err="1">
                <a:hlinkClick r:id="rId2"/>
              </a:rPr>
              <a:t>DORANum</a:t>
            </a:r>
            <a:r>
              <a:rPr lang="fr-FR" dirty="0">
                <a:hlinkClick r:id="rId2"/>
              </a:rPr>
              <a:t> </a:t>
            </a:r>
            <a:endParaRPr lang="fr-FR" dirty="0"/>
          </a:p>
          <a:p>
            <a:pPr marL="0" indent="0">
              <a:buNone/>
            </a:pPr>
            <a:r>
              <a:rPr lang="fr-FR" dirty="0"/>
              <a:t>La politique de science ouverte de </a:t>
            </a:r>
            <a:r>
              <a:rPr lang="fr-FR" b="1" dirty="0"/>
              <a:t>l'ANR</a:t>
            </a:r>
            <a:r>
              <a:rPr lang="fr-FR" dirty="0"/>
              <a:t> est détaillée sur </a:t>
            </a:r>
            <a:r>
              <a:rPr lang="fr-FR" dirty="0">
                <a:hlinkClick r:id="rId3"/>
              </a:rPr>
              <a:t>la page "La science ouverte" de son site internet</a:t>
            </a:r>
            <a:endParaRPr lang="fr-FR" dirty="0"/>
          </a:p>
        </p:txBody>
      </p:sp>
      <p:sp>
        <p:nvSpPr>
          <p:cNvPr id="4" name="Espace réservé du pied de page 3">
            <a:extLst>
              <a:ext uri="{FF2B5EF4-FFF2-40B4-BE49-F238E27FC236}">
                <a16:creationId xmlns:a16="http://schemas.microsoft.com/office/drawing/2014/main" xmlns="" id="{56D789D0-800F-45D8-BABE-F5D36AADCB21}"/>
              </a:ext>
            </a:extLst>
          </p:cNvPr>
          <p:cNvSpPr>
            <a:spLocks noGrp="1"/>
          </p:cNvSpPr>
          <p:nvPr>
            <p:ph type="ftr" sz="quarter" idx="11"/>
          </p:nvPr>
        </p:nvSpPr>
        <p:spPr/>
        <p:txBody>
          <a:bodyPr/>
          <a:lstStyle/>
          <a:p>
            <a:r>
              <a:rPr lang="fr-FR" smtClean="0"/>
              <a:t>F. Flamerie - Stage CED Données de recherche - 2023</a:t>
            </a:r>
            <a:endParaRPr lang="fr-FR"/>
          </a:p>
        </p:txBody>
      </p:sp>
      <p:sp>
        <p:nvSpPr>
          <p:cNvPr id="5" name="Espace réservé du numéro de diapositive 4">
            <a:extLst>
              <a:ext uri="{FF2B5EF4-FFF2-40B4-BE49-F238E27FC236}">
                <a16:creationId xmlns:a16="http://schemas.microsoft.com/office/drawing/2014/main" xmlns="" id="{709ED302-D6C9-4446-ABA2-EC29163B548B}"/>
              </a:ext>
            </a:extLst>
          </p:cNvPr>
          <p:cNvSpPr>
            <a:spLocks noGrp="1"/>
          </p:cNvSpPr>
          <p:nvPr>
            <p:ph type="sldNum" sz="quarter" idx="12"/>
          </p:nvPr>
        </p:nvSpPr>
        <p:spPr/>
        <p:txBody>
          <a:bodyPr/>
          <a:lstStyle/>
          <a:p>
            <a:fld id="{99E13252-68E5-4994-B57B-B03F39B52C7D}" type="slidenum">
              <a:rPr lang="fr-FR" smtClean="0"/>
              <a:t>37</a:t>
            </a:fld>
            <a:endParaRPr lang="fr-FR"/>
          </a:p>
        </p:txBody>
      </p:sp>
    </p:spTree>
    <p:extLst>
      <p:ext uri="{BB962C8B-B14F-4D97-AF65-F5344CB8AC3E}">
        <p14:creationId xmlns:p14="http://schemas.microsoft.com/office/powerpoint/2010/main" val="36361375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Merci pour votre attention</a:t>
            </a:r>
          </a:p>
        </p:txBody>
      </p:sp>
      <p:sp>
        <p:nvSpPr>
          <p:cNvPr id="3" name="Espace réservé du contenu 2"/>
          <p:cNvSpPr>
            <a:spLocks noGrp="1"/>
          </p:cNvSpPr>
          <p:nvPr>
            <p:ph type="body" idx="1"/>
          </p:nvPr>
        </p:nvSpPr>
        <p:spPr/>
        <p:txBody>
          <a:bodyPr/>
          <a:lstStyle/>
          <a:p>
            <a:r>
              <a:rPr lang="fr-FR" dirty="0"/>
              <a:t> Des questions?</a:t>
            </a:r>
          </a:p>
          <a:p>
            <a:r>
              <a:rPr lang="fr-FR" dirty="0"/>
              <a:t> Contact : frederique.flamerie-de-lachapelle@u-bordeaux.fr</a:t>
            </a: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2905" y="198124"/>
            <a:ext cx="2183442" cy="3023228"/>
          </a:xfrm>
          <a:prstGeom prst="rect">
            <a:avLst/>
          </a:prstGeom>
        </p:spPr>
      </p:pic>
      <p:sp>
        <p:nvSpPr>
          <p:cNvPr id="5" name="Espace réservé du numéro de diapositive 4"/>
          <p:cNvSpPr>
            <a:spLocks noGrp="1"/>
          </p:cNvSpPr>
          <p:nvPr>
            <p:ph type="sldNum" sz="quarter" idx="12"/>
          </p:nvPr>
        </p:nvSpPr>
        <p:spPr/>
        <p:txBody>
          <a:bodyPr/>
          <a:lstStyle/>
          <a:p>
            <a:fld id="{99E13252-68E5-4994-B57B-B03F39B52C7D}" type="slidenum">
              <a:rPr lang="fr-FR" smtClean="0"/>
              <a:t>38</a:t>
            </a:fld>
            <a:endParaRPr lang="fr-FR"/>
          </a:p>
        </p:txBody>
      </p:sp>
      <p:sp>
        <p:nvSpPr>
          <p:cNvPr id="4" name="Espace réservé du pied de page 3"/>
          <p:cNvSpPr>
            <a:spLocks noGrp="1"/>
          </p:cNvSpPr>
          <p:nvPr>
            <p:ph type="ftr" sz="quarter" idx="11"/>
          </p:nvPr>
        </p:nvSpPr>
        <p:spPr/>
        <p:txBody>
          <a:bodyPr/>
          <a:lstStyle/>
          <a:p>
            <a:r>
              <a:rPr lang="fr-FR" smtClean="0"/>
              <a:t>F. Flamerie - Stage CED Données de recherche - 2023</a:t>
            </a:r>
            <a:endParaRPr lang="fr-FR"/>
          </a:p>
        </p:txBody>
      </p:sp>
    </p:spTree>
    <p:extLst>
      <p:ext uri="{BB962C8B-B14F-4D97-AF65-F5344CB8AC3E}">
        <p14:creationId xmlns:p14="http://schemas.microsoft.com/office/powerpoint/2010/main" val="114784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98958"/>
            <a:ext cx="1904607" cy="2637148"/>
          </a:xfrm>
          <a:prstGeom prst="rect">
            <a:avLst/>
          </a:prstGeom>
        </p:spPr>
      </p:pic>
      <p:sp>
        <p:nvSpPr>
          <p:cNvPr id="2" name="Titre 1"/>
          <p:cNvSpPr>
            <a:spLocks noGrp="1"/>
          </p:cNvSpPr>
          <p:nvPr>
            <p:ph type="title"/>
          </p:nvPr>
        </p:nvSpPr>
        <p:spPr/>
        <p:txBody>
          <a:bodyPr/>
          <a:lstStyle/>
          <a:p>
            <a:r>
              <a:rPr lang="fr-FR" dirty="0"/>
              <a:t>1. Introduction</a:t>
            </a:r>
          </a:p>
        </p:txBody>
      </p:sp>
      <p:sp>
        <p:nvSpPr>
          <p:cNvPr id="8" name="Espace réservé du texte 7"/>
          <p:cNvSpPr>
            <a:spLocks noGrp="1"/>
          </p:cNvSpPr>
          <p:nvPr>
            <p:ph type="body" idx="1"/>
          </p:nvPr>
        </p:nvSpPr>
        <p:spPr/>
        <p:txBody>
          <a:bodyPr>
            <a:normAutofit/>
          </a:bodyPr>
          <a:lstStyle/>
          <a:p>
            <a:r>
              <a:rPr lang="fr-FR" dirty="0"/>
              <a:t>Terminologie </a:t>
            </a:r>
          </a:p>
          <a:p>
            <a:r>
              <a:rPr lang="fr-FR" dirty="0"/>
              <a:t>Enjeux</a:t>
            </a:r>
          </a:p>
          <a:p>
            <a:r>
              <a:rPr lang="fr-FR" dirty="0"/>
              <a:t>Modes de partage des données de recherche</a:t>
            </a:r>
          </a:p>
          <a:p>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t>4</a:t>
            </a:fld>
            <a:endParaRPr lang="fr-FR"/>
          </a:p>
        </p:txBody>
      </p:sp>
      <p:sp>
        <p:nvSpPr>
          <p:cNvPr id="4" name="Espace réservé du pied de page 3"/>
          <p:cNvSpPr>
            <a:spLocks noGrp="1"/>
          </p:cNvSpPr>
          <p:nvPr>
            <p:ph type="ftr" sz="quarter" idx="11"/>
          </p:nvPr>
        </p:nvSpPr>
        <p:spPr/>
        <p:txBody>
          <a:bodyPr/>
          <a:lstStyle/>
          <a:p>
            <a:r>
              <a:rPr lang="fr-FR" smtClean="0"/>
              <a:t>F. Flamerie - Stage CED Données de recherche - 2023</a:t>
            </a:r>
            <a:endParaRPr lang="fr-FR"/>
          </a:p>
        </p:txBody>
      </p:sp>
    </p:spTree>
    <p:extLst>
      <p:ext uri="{BB962C8B-B14F-4D97-AF65-F5344CB8AC3E}">
        <p14:creationId xmlns:p14="http://schemas.microsoft.com/office/powerpoint/2010/main" val="1166550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a:t>Terminologie</a:t>
            </a:r>
          </a:p>
        </p:txBody>
      </p:sp>
      <p:sp>
        <p:nvSpPr>
          <p:cNvPr id="7" name="Espace réservé du contenu 6"/>
          <p:cNvSpPr>
            <a:spLocks noGrp="1"/>
          </p:cNvSpPr>
          <p:nvPr>
            <p:ph idx="1"/>
          </p:nvPr>
        </p:nvSpPr>
        <p:spPr>
          <a:xfrm>
            <a:off x="838200" y="1338886"/>
            <a:ext cx="10515600" cy="5033230"/>
          </a:xfrm>
        </p:spPr>
        <p:txBody>
          <a:bodyPr>
            <a:normAutofit lnSpcReduction="10000"/>
          </a:bodyPr>
          <a:lstStyle/>
          <a:p>
            <a:pPr>
              <a:lnSpc>
                <a:spcPct val="120000"/>
              </a:lnSpc>
            </a:pPr>
            <a:r>
              <a:rPr lang="fr-FR" dirty="0"/>
              <a:t> Définition large OCDE</a:t>
            </a:r>
          </a:p>
          <a:p>
            <a:pPr marL="0" indent="0">
              <a:lnSpc>
                <a:spcPct val="120000"/>
              </a:lnSpc>
              <a:buNone/>
            </a:pPr>
            <a:r>
              <a:rPr lang="fr-FR" dirty="0"/>
              <a:t>Enregistrements factuels (chiffres, textes, images et sons), qui sont utilisés comme sources principales pour la recherche scientifique et sont généralement reconnus par la communauté scientifique comme nécessaires pour valider des résultats de recherche. </a:t>
            </a:r>
          </a:p>
          <a:p>
            <a:pPr>
              <a:lnSpc>
                <a:spcPct val="120000"/>
              </a:lnSpc>
            </a:pPr>
            <a:r>
              <a:rPr lang="fr-FR" dirty="0"/>
              <a:t> Typologie</a:t>
            </a:r>
          </a:p>
          <a:p>
            <a:pPr lvl="1"/>
            <a:r>
              <a:rPr lang="fr-FR" dirty="0"/>
              <a:t>Données d'observation</a:t>
            </a:r>
          </a:p>
          <a:p>
            <a:pPr lvl="1"/>
            <a:r>
              <a:rPr lang="fr-FR" dirty="0"/>
              <a:t>Données expérimentales</a:t>
            </a:r>
          </a:p>
          <a:p>
            <a:pPr lvl="1"/>
            <a:r>
              <a:rPr lang="fr-FR" dirty="0"/>
              <a:t>Données de références</a:t>
            </a:r>
          </a:p>
          <a:p>
            <a:pPr lvl="1"/>
            <a:r>
              <a:rPr lang="fr-FR" dirty="0"/>
              <a:t>Données de simulation numériques</a:t>
            </a:r>
          </a:p>
          <a:p>
            <a:pPr lvl="1"/>
            <a:r>
              <a:rPr lang="fr-FR" dirty="0"/>
              <a:t>Données dérivées ou compilées</a:t>
            </a:r>
          </a:p>
          <a:p>
            <a:pPr>
              <a:lnSpc>
                <a:spcPct val="120000"/>
              </a:lnSpc>
            </a:pPr>
            <a:endParaRPr lang="fr-FR" dirty="0"/>
          </a:p>
          <a:p>
            <a:pPr marL="457200" lvl="1" indent="0">
              <a:buNone/>
            </a:pP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5</a:t>
            </a:fld>
            <a:endParaRPr lang="fr-FR"/>
          </a:p>
        </p:txBody>
      </p:sp>
      <p:sp>
        <p:nvSpPr>
          <p:cNvPr id="2" name="Espace réservé du pied de page 1"/>
          <p:cNvSpPr>
            <a:spLocks noGrp="1"/>
          </p:cNvSpPr>
          <p:nvPr>
            <p:ph type="ftr" sz="quarter" idx="11"/>
          </p:nvPr>
        </p:nvSpPr>
        <p:spPr/>
        <p:txBody>
          <a:bodyPr/>
          <a:lstStyle/>
          <a:p>
            <a:r>
              <a:rPr lang="fr-FR" smtClean="0"/>
              <a:t>F. Flamerie - Stage CED Données de recherche - 2023</a:t>
            </a:r>
            <a:endParaRPr lang="fr-FR" dirty="0"/>
          </a:p>
        </p:txBody>
      </p:sp>
    </p:spTree>
    <p:extLst>
      <p:ext uri="{BB962C8B-B14F-4D97-AF65-F5344CB8AC3E}">
        <p14:creationId xmlns:p14="http://schemas.microsoft.com/office/powerpoint/2010/main" val="2216663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550003" y="454546"/>
            <a:ext cx="4614422" cy="1821294"/>
          </a:xfrm>
        </p:spPr>
        <p:txBody>
          <a:bodyPr>
            <a:noAutofit/>
          </a:bodyPr>
          <a:lstStyle/>
          <a:p>
            <a:r>
              <a:rPr lang="fr-FR" sz="4800" dirty="0"/>
              <a:t>Terminologie</a:t>
            </a:r>
          </a:p>
        </p:txBody>
      </p:sp>
      <p:sp>
        <p:nvSpPr>
          <p:cNvPr id="7" name="Espace réservé du contenu 6"/>
          <p:cNvSpPr>
            <a:spLocks noGrp="1"/>
          </p:cNvSpPr>
          <p:nvPr>
            <p:ph idx="1"/>
          </p:nvPr>
        </p:nvSpPr>
        <p:spPr>
          <a:xfrm>
            <a:off x="550003" y="5902098"/>
            <a:ext cx="3804902" cy="771980"/>
          </a:xfrm>
        </p:spPr>
        <p:txBody>
          <a:bodyPr>
            <a:normAutofit fontScale="47500" lnSpcReduction="20000"/>
          </a:bodyPr>
          <a:lstStyle/>
          <a:p>
            <a:pPr marL="0" indent="0">
              <a:lnSpc>
                <a:spcPct val="120000"/>
              </a:lnSpc>
              <a:buNone/>
            </a:pPr>
            <a:r>
              <a:rPr lang="fr-FR" dirty="0"/>
              <a:t>Source : </a:t>
            </a:r>
            <a:r>
              <a:rPr lang="fr-FR" dirty="0" err="1"/>
              <a:t>Bracco</a:t>
            </a:r>
            <a:r>
              <a:rPr lang="fr-FR" dirty="0"/>
              <a:t>, L., Bouchet-</a:t>
            </a:r>
            <a:r>
              <a:rPr lang="fr-FR" dirty="0" err="1"/>
              <a:t>Moneret</a:t>
            </a:r>
            <a:r>
              <a:rPr lang="fr-FR" dirty="0"/>
              <a:t>, F., &amp; </a:t>
            </a:r>
            <a:r>
              <a:rPr lang="fr-FR" dirty="0" err="1"/>
              <a:t>Jouneau</a:t>
            </a:r>
            <a:r>
              <a:rPr lang="fr-FR" dirty="0"/>
              <a:t>, T. (2021). Que sont les données de la recherche ? </a:t>
            </a:r>
            <a:r>
              <a:rPr lang="fr-FR" dirty="0">
                <a:hlinkClick r:id="rId3"/>
              </a:rPr>
              <a:t>https://doi.org/10.5281/zenodo.5495210</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6</a:t>
            </a:fld>
            <a:endParaRPr lang="fr-FR"/>
          </a:p>
        </p:txBody>
      </p:sp>
      <p:pic>
        <p:nvPicPr>
          <p:cNvPr id="9" name="Image 8">
            <a:extLst>
              <a:ext uri="{FF2B5EF4-FFF2-40B4-BE49-F238E27FC236}">
                <a16:creationId xmlns:a16="http://schemas.microsoft.com/office/drawing/2014/main" xmlns="" id="{5C569CDF-83FD-4CEF-A36F-5E59EBDC2F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9886" y="68262"/>
            <a:ext cx="6998895" cy="6721475"/>
          </a:xfrm>
          <a:prstGeom prst="rect">
            <a:avLst/>
          </a:prstGeom>
        </p:spPr>
      </p:pic>
      <p:sp>
        <p:nvSpPr>
          <p:cNvPr id="2" name="Espace réservé du pied de page 1"/>
          <p:cNvSpPr>
            <a:spLocks noGrp="1"/>
          </p:cNvSpPr>
          <p:nvPr>
            <p:ph type="ftr" sz="quarter" idx="11"/>
          </p:nvPr>
        </p:nvSpPr>
        <p:spPr/>
        <p:txBody>
          <a:bodyPr/>
          <a:lstStyle/>
          <a:p>
            <a:r>
              <a:rPr lang="fr-FR" smtClean="0"/>
              <a:t>F. Flamerie - Stage CED Données de recherche - 2023</a:t>
            </a:r>
            <a:endParaRPr lang="fr-FR" dirty="0"/>
          </a:p>
        </p:txBody>
      </p:sp>
    </p:spTree>
    <p:extLst>
      <p:ext uri="{BB962C8B-B14F-4D97-AF65-F5344CB8AC3E}">
        <p14:creationId xmlns:p14="http://schemas.microsoft.com/office/powerpoint/2010/main" val="2686849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4289" y="343813"/>
            <a:ext cx="10515600" cy="1325563"/>
          </a:xfrm>
        </p:spPr>
        <p:txBody>
          <a:bodyPr>
            <a:normAutofit/>
          </a:bodyPr>
          <a:lstStyle/>
          <a:p>
            <a:r>
              <a:rPr lang="fr-FR" sz="4800" dirty="0"/>
              <a:t>Enjeux</a:t>
            </a: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7</a:t>
            </a:fld>
            <a:endParaRPr lang="fr-FR" dirty="0"/>
          </a:p>
        </p:txBody>
      </p:sp>
      <p:sp>
        <p:nvSpPr>
          <p:cNvPr id="10" name="Rectangle 9"/>
          <p:cNvSpPr/>
          <p:nvPr/>
        </p:nvSpPr>
        <p:spPr>
          <a:xfrm>
            <a:off x="42134" y="5496511"/>
            <a:ext cx="3146494" cy="954107"/>
          </a:xfrm>
          <a:prstGeom prst="rect">
            <a:avLst/>
          </a:prstGeom>
        </p:spPr>
        <p:txBody>
          <a:bodyPr wrap="square">
            <a:spAutoFit/>
          </a:bodyPr>
          <a:lstStyle/>
          <a:p>
            <a:r>
              <a:rPr lang="fr-FR" sz="1400" dirty="0">
                <a:latin typeface="Corbel" panose="020B0503020204020204" pitchFamily="34" charset="0"/>
              </a:rPr>
              <a:t>Source : </a:t>
            </a:r>
            <a:r>
              <a:rPr lang="fr-FR" sz="1400" dirty="0" err="1">
                <a:latin typeface="Corbel" panose="020B0503020204020204" pitchFamily="34" charset="0"/>
              </a:rPr>
              <a:t>Bracco</a:t>
            </a:r>
            <a:r>
              <a:rPr lang="fr-FR" sz="1400" dirty="0">
                <a:latin typeface="Corbel" panose="020B0503020204020204" pitchFamily="34" charset="0"/>
              </a:rPr>
              <a:t>, L., Bouchet-</a:t>
            </a:r>
            <a:r>
              <a:rPr lang="fr-FR" sz="1400" dirty="0" err="1">
                <a:latin typeface="Corbel" panose="020B0503020204020204" pitchFamily="34" charset="0"/>
              </a:rPr>
              <a:t>Moneret</a:t>
            </a:r>
            <a:r>
              <a:rPr lang="fr-FR" sz="1400" dirty="0">
                <a:latin typeface="Corbel" panose="020B0503020204020204" pitchFamily="34" charset="0"/>
              </a:rPr>
              <a:t>, F., &amp; </a:t>
            </a:r>
            <a:r>
              <a:rPr lang="fr-FR" sz="1400" dirty="0" err="1">
                <a:latin typeface="Corbel" panose="020B0503020204020204" pitchFamily="34" charset="0"/>
              </a:rPr>
              <a:t>Jouneau</a:t>
            </a:r>
            <a:r>
              <a:rPr lang="fr-FR" sz="1400" dirty="0">
                <a:latin typeface="Corbel" panose="020B0503020204020204" pitchFamily="34" charset="0"/>
              </a:rPr>
              <a:t>, T. (2021). Pourquoi ouvrir ses données ? https://doi.org/10.5281/zenodo.5495217</a:t>
            </a:r>
            <a:endParaRPr lang="fr-FR" sz="1400" dirty="0">
              <a:effectLst/>
              <a:latin typeface="Corbel" panose="020B0503020204020204" pitchFamily="34" charset="0"/>
            </a:endParaRPr>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88628" y="191413"/>
            <a:ext cx="8672312" cy="5966977"/>
          </a:xfrm>
        </p:spPr>
      </p:pic>
      <p:sp>
        <p:nvSpPr>
          <p:cNvPr id="3" name="Espace réservé du pied de page 2"/>
          <p:cNvSpPr>
            <a:spLocks noGrp="1"/>
          </p:cNvSpPr>
          <p:nvPr>
            <p:ph type="ftr" sz="quarter" idx="11"/>
          </p:nvPr>
        </p:nvSpPr>
        <p:spPr/>
        <p:txBody>
          <a:bodyPr/>
          <a:lstStyle/>
          <a:p>
            <a:r>
              <a:rPr lang="fr-FR" smtClean="0"/>
              <a:t>F. Flamerie - Stage CED Données de recherche - 2023</a:t>
            </a:r>
            <a:endParaRPr lang="fr-FR" dirty="0"/>
          </a:p>
        </p:txBody>
      </p:sp>
    </p:spTree>
    <p:extLst>
      <p:ext uri="{BB962C8B-B14F-4D97-AF65-F5344CB8AC3E}">
        <p14:creationId xmlns:p14="http://schemas.microsoft.com/office/powerpoint/2010/main" val="763434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05491"/>
            <a:ext cx="10515600" cy="1325563"/>
          </a:xfrm>
        </p:spPr>
        <p:txBody>
          <a:bodyPr/>
          <a:lstStyle/>
          <a:p>
            <a:r>
              <a:rPr lang="fr-FR" dirty="0"/>
              <a:t>Enjeux - politique de l’ANR</a:t>
            </a: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8</a:t>
            </a:fld>
            <a:endParaRPr lang="fr-FR" dirty="0"/>
          </a:p>
        </p:txBody>
      </p:sp>
      <p:sp>
        <p:nvSpPr>
          <p:cNvPr id="3" name="Espace réservé du contenu 2"/>
          <p:cNvSpPr>
            <a:spLocks noGrp="1"/>
          </p:cNvSpPr>
          <p:nvPr>
            <p:ph idx="1"/>
          </p:nvPr>
        </p:nvSpPr>
        <p:spPr>
          <a:xfrm>
            <a:off x="838200" y="1631054"/>
            <a:ext cx="10515600" cy="4895850"/>
          </a:xfrm>
        </p:spPr>
        <p:txBody>
          <a:bodyPr>
            <a:normAutofit/>
          </a:bodyPr>
          <a:lstStyle/>
          <a:p>
            <a:pPr marL="0" indent="0">
              <a:lnSpc>
                <a:spcPct val="110000"/>
              </a:lnSpc>
              <a:buNone/>
            </a:pPr>
            <a:r>
              <a:rPr lang="en-US" dirty="0">
                <a:solidFill>
                  <a:schemeClr val="bg2">
                    <a:lumMod val="50000"/>
                  </a:schemeClr>
                </a:solidFill>
              </a:rPr>
              <a:t>“</a:t>
            </a:r>
            <a:r>
              <a:rPr lang="fr-FR" b="1" dirty="0">
                <a:solidFill>
                  <a:schemeClr val="bg2">
                    <a:lumMod val="50000"/>
                  </a:schemeClr>
                </a:solidFill>
              </a:rPr>
              <a:t>Est-ce qu’il existe une obligation à l’ouverture des données ?</a:t>
            </a:r>
          </a:p>
          <a:p>
            <a:pPr marL="0" indent="0">
              <a:lnSpc>
                <a:spcPct val="110000"/>
              </a:lnSpc>
              <a:buNone/>
            </a:pPr>
            <a:r>
              <a:rPr lang="fr-FR" dirty="0">
                <a:solidFill>
                  <a:schemeClr val="bg2">
                    <a:lumMod val="50000"/>
                  </a:schemeClr>
                </a:solidFill>
              </a:rPr>
              <a:t>Non. En cas de financement le coordinateur ou la coordinatrice s’engage à fournir un plan de gestion de données. Le PGD a pour but de préparer la diffusion potentielle des données mais il ne constitue pas une obligation à l’ouverture. Le principe « aussi ouvert que possible, aussi fermé que nécessaire » est au cœur de la démarche de l’ANR. </a:t>
            </a:r>
            <a:endParaRPr lang="en-US" dirty="0">
              <a:solidFill>
                <a:schemeClr val="bg2">
                  <a:lumMod val="50000"/>
                </a:schemeClr>
              </a:solidFill>
            </a:endParaRPr>
          </a:p>
          <a:p>
            <a:pPr marL="0" indent="0">
              <a:lnSpc>
                <a:spcPct val="120000"/>
              </a:lnSpc>
              <a:buNone/>
            </a:pPr>
            <a:r>
              <a:rPr lang="en-US" sz="2000" dirty="0"/>
              <a:t>Source : </a:t>
            </a:r>
            <a:r>
              <a:rPr lang="fr-FR" sz="2000" dirty="0">
                <a:hlinkClick r:id="rId3"/>
              </a:rPr>
              <a:t>FAQ Plan de Gestion des Données (PGD) de l’ANR</a:t>
            </a:r>
            <a:r>
              <a:rPr lang="fr-FR" sz="2000" b="1" dirty="0"/>
              <a:t> </a:t>
            </a:r>
          </a:p>
          <a:p>
            <a:pPr marL="0" indent="0">
              <a:lnSpc>
                <a:spcPct val="120000"/>
              </a:lnSpc>
              <a:buNone/>
            </a:pPr>
            <a:r>
              <a:rPr lang="fr-FR" sz="2000" dirty="0"/>
              <a:t> A noter que cette politique est commune au réseau des agences de financement françaises (ADEME, ANR, ANRS-MIE, Anses et </a:t>
            </a:r>
            <a:r>
              <a:rPr lang="fr-FR" sz="2000" dirty="0" err="1"/>
              <a:t>INCa</a:t>
            </a:r>
            <a:r>
              <a:rPr lang="fr-FR" sz="2000" dirty="0"/>
              <a:t>)</a:t>
            </a:r>
          </a:p>
        </p:txBody>
      </p:sp>
      <p:sp>
        <p:nvSpPr>
          <p:cNvPr id="4" name="Espace réservé du pied de page 3"/>
          <p:cNvSpPr>
            <a:spLocks noGrp="1"/>
          </p:cNvSpPr>
          <p:nvPr>
            <p:ph type="ftr" sz="quarter" idx="11"/>
          </p:nvPr>
        </p:nvSpPr>
        <p:spPr/>
        <p:txBody>
          <a:bodyPr/>
          <a:lstStyle/>
          <a:p>
            <a:r>
              <a:rPr lang="fr-FR" smtClean="0"/>
              <a:t>F. Flamerie - Stage CED Données de recherche - 2023</a:t>
            </a:r>
            <a:endParaRPr lang="fr-FR" dirty="0"/>
          </a:p>
        </p:txBody>
      </p:sp>
    </p:spTree>
    <p:extLst>
      <p:ext uri="{BB962C8B-B14F-4D97-AF65-F5344CB8AC3E}">
        <p14:creationId xmlns:p14="http://schemas.microsoft.com/office/powerpoint/2010/main" val="3648586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63705" y="27811"/>
            <a:ext cx="11353801" cy="1325563"/>
          </a:xfrm>
        </p:spPr>
        <p:txBody>
          <a:bodyPr>
            <a:normAutofit/>
          </a:bodyPr>
          <a:lstStyle/>
          <a:p>
            <a:r>
              <a:rPr lang="fr-FR" dirty="0"/>
              <a:t>Modes de partage des données de recherche</a:t>
            </a:r>
          </a:p>
        </p:txBody>
      </p:sp>
      <p:sp>
        <p:nvSpPr>
          <p:cNvPr id="3" name="Espace réservé du contenu 2"/>
          <p:cNvSpPr>
            <a:spLocks noGrp="1"/>
          </p:cNvSpPr>
          <p:nvPr>
            <p:ph idx="1"/>
          </p:nvPr>
        </p:nvSpPr>
        <p:spPr>
          <a:xfrm>
            <a:off x="737969" y="1254793"/>
            <a:ext cx="4574628" cy="5101557"/>
          </a:xfrm>
        </p:spPr>
        <p:txBody>
          <a:bodyPr>
            <a:normAutofit fontScale="85000" lnSpcReduction="10000"/>
          </a:bodyPr>
          <a:lstStyle/>
          <a:p>
            <a:pPr>
              <a:lnSpc>
                <a:spcPct val="110000"/>
              </a:lnSpc>
            </a:pPr>
            <a:r>
              <a:rPr lang="fr-FR" dirty="0"/>
              <a:t> Répondre manuellement à des demandes</a:t>
            </a:r>
          </a:p>
          <a:p>
            <a:pPr marL="0" indent="0">
              <a:lnSpc>
                <a:spcPct val="110000"/>
              </a:lnSpc>
              <a:buNone/>
            </a:pPr>
            <a:r>
              <a:rPr lang="fr-FR" sz="1500" dirty="0"/>
              <a:t>Exemple : </a:t>
            </a:r>
            <a:r>
              <a:rPr lang="fr-FR" sz="1500" dirty="0">
                <a:hlinkClick r:id="rId3"/>
              </a:rPr>
              <a:t>https://doi.org/10.1186/s12888-020-03010-3</a:t>
            </a:r>
            <a:endParaRPr lang="fr-FR" dirty="0"/>
          </a:p>
          <a:p>
            <a:pPr>
              <a:lnSpc>
                <a:spcPct val="110000"/>
              </a:lnSpc>
            </a:pPr>
            <a:r>
              <a:rPr lang="fr-FR" dirty="0"/>
              <a:t> Annexer à un article des fichiers de </a:t>
            </a:r>
            <a:r>
              <a:rPr lang="fr-FR" i="1" dirty="0" err="1"/>
              <a:t>Supplementary</a:t>
            </a:r>
            <a:r>
              <a:rPr lang="fr-FR" i="1" dirty="0"/>
              <a:t> data</a:t>
            </a:r>
            <a:r>
              <a:rPr lang="fr-FR" dirty="0"/>
              <a:t>, publiés sur le site de l’éditeur en même temps que l’article</a:t>
            </a:r>
          </a:p>
          <a:p>
            <a:pPr>
              <a:lnSpc>
                <a:spcPct val="110000"/>
              </a:lnSpc>
            </a:pPr>
            <a:r>
              <a:rPr lang="fr-FR" dirty="0"/>
              <a:t> Déposer les données dans un entrepôt de données  - ou </a:t>
            </a:r>
            <a:r>
              <a:rPr lang="fr-FR" i="1" dirty="0"/>
              <a:t>data </a:t>
            </a:r>
            <a:r>
              <a:rPr lang="fr-FR" i="1" dirty="0" err="1"/>
              <a:t>warehouse</a:t>
            </a:r>
            <a:r>
              <a:rPr lang="fr-FR" i="1" dirty="0"/>
              <a:t> </a:t>
            </a:r>
            <a:r>
              <a:rPr lang="fr-FR" dirty="0"/>
              <a:t>ou </a:t>
            </a:r>
            <a:r>
              <a:rPr lang="fr-FR" i="1" dirty="0"/>
              <a:t>data </a:t>
            </a:r>
            <a:r>
              <a:rPr lang="fr-FR" i="1" dirty="0" err="1"/>
              <a:t>repository</a:t>
            </a:r>
            <a:endParaRPr lang="fr-FR" i="1" dirty="0"/>
          </a:p>
          <a:p>
            <a:pPr marL="0" indent="0">
              <a:lnSpc>
                <a:spcPct val="110000"/>
              </a:lnSpc>
              <a:buNone/>
            </a:pPr>
            <a:r>
              <a:rPr lang="fr-FR" sz="1500" dirty="0"/>
              <a:t>Exemple : </a:t>
            </a:r>
            <a:r>
              <a:rPr lang="fr-FR" sz="1500" dirty="0">
                <a:hlinkClick r:id="rId4"/>
              </a:rPr>
              <a:t>https://doi.org/10.5255/UKDA-SN-852431</a:t>
            </a:r>
            <a:endParaRPr lang="fr-FR" sz="1500" dirty="0"/>
          </a:p>
          <a:p>
            <a:pPr>
              <a:lnSpc>
                <a:spcPct val="110000"/>
              </a:lnSpc>
            </a:pPr>
            <a:r>
              <a:rPr lang="fr-FR" i="1" dirty="0"/>
              <a:t> </a:t>
            </a:r>
            <a:r>
              <a:rPr lang="fr-FR" dirty="0"/>
              <a:t>Autre?</a:t>
            </a: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9</a:t>
            </a:fld>
            <a:endParaRPr lang="fr-FR" dirty="0"/>
          </a:p>
        </p:txBody>
      </p:sp>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4841" y="1063884"/>
            <a:ext cx="6082665" cy="1257872"/>
          </a:xfrm>
          <a:prstGeom prst="rect">
            <a:avLst/>
          </a:prstGeom>
          <a:ln>
            <a:solidFill>
              <a:srgbClr val="ED7F3D"/>
            </a:solidFill>
          </a:ln>
        </p:spPr>
      </p:pic>
      <p:grpSp>
        <p:nvGrpSpPr>
          <p:cNvPr id="11" name="Arrow19" descr="{&quot;Key&quot;:&quot;POWER_USER_SHAPE_ICON&quot;,&quot;Value&quot;:&quot;POWER_USER_SHAPE_ICON_STYLE_1&quot;}"/>
          <p:cNvGrpSpPr>
            <a:grpSpLocks noChangeAspect="1"/>
          </p:cNvGrpSpPr>
          <p:nvPr/>
        </p:nvGrpSpPr>
        <p:grpSpPr>
          <a:xfrm>
            <a:off x="5312597" y="1325800"/>
            <a:ext cx="426762" cy="371182"/>
            <a:chOff x="1412032" y="2732632"/>
            <a:chExt cx="1016496" cy="884112"/>
          </a:xfrm>
          <a:solidFill>
            <a:srgbClr val="ED7F3D"/>
          </a:solidFill>
        </p:grpSpPr>
        <p:sp>
          <p:nvSpPr>
            <p:cNvPr id="12" name="Chevron 11"/>
            <p:cNvSpPr/>
            <p:nvPr/>
          </p:nvSpPr>
          <p:spPr>
            <a:xfrm>
              <a:off x="1412032"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3" name="Chevron 12"/>
            <p:cNvSpPr/>
            <p:nvPr/>
          </p:nvSpPr>
          <p:spPr>
            <a:xfrm>
              <a:off x="1852464"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grpSp>
        <p:nvGrpSpPr>
          <p:cNvPr id="14" name="Arrow19" descr="{&quot;Key&quot;:&quot;POWER_USER_SHAPE_ICON&quot;,&quot;Value&quot;:&quot;POWER_USER_SHAPE_ICON_STYLE_1&quot;}"/>
          <p:cNvGrpSpPr>
            <a:grpSpLocks noChangeAspect="1"/>
          </p:cNvGrpSpPr>
          <p:nvPr/>
        </p:nvGrpSpPr>
        <p:grpSpPr>
          <a:xfrm>
            <a:off x="5341069" y="4389489"/>
            <a:ext cx="426762" cy="371182"/>
            <a:chOff x="1412032" y="2732632"/>
            <a:chExt cx="1016496" cy="884112"/>
          </a:xfrm>
          <a:solidFill>
            <a:srgbClr val="ED7F3D"/>
          </a:solidFill>
        </p:grpSpPr>
        <p:sp>
          <p:nvSpPr>
            <p:cNvPr id="15" name="Chevron 14"/>
            <p:cNvSpPr/>
            <p:nvPr/>
          </p:nvSpPr>
          <p:spPr>
            <a:xfrm>
              <a:off x="1412032"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6" name="Chevron 15"/>
            <p:cNvSpPr/>
            <p:nvPr/>
          </p:nvSpPr>
          <p:spPr>
            <a:xfrm>
              <a:off x="1852464"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pic>
        <p:nvPicPr>
          <p:cNvPr id="6" name="Imag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34841" y="2421019"/>
            <a:ext cx="5983698" cy="3985915"/>
          </a:xfrm>
          <a:prstGeom prst="rect">
            <a:avLst/>
          </a:prstGeom>
          <a:ln>
            <a:solidFill>
              <a:srgbClr val="ED7F3D"/>
            </a:solidFill>
          </a:ln>
        </p:spPr>
      </p:pic>
      <p:sp>
        <p:nvSpPr>
          <p:cNvPr id="4" name="Espace réservé du pied de page 3"/>
          <p:cNvSpPr>
            <a:spLocks noGrp="1"/>
          </p:cNvSpPr>
          <p:nvPr>
            <p:ph type="ftr" sz="quarter" idx="11"/>
          </p:nvPr>
        </p:nvSpPr>
        <p:spPr/>
        <p:txBody>
          <a:bodyPr/>
          <a:lstStyle/>
          <a:p>
            <a:r>
              <a:rPr lang="fr-FR" dirty="0" smtClean="0"/>
              <a:t>F. Flamerie - Stage CED Données de recherche - 2023</a:t>
            </a:r>
            <a:endParaRPr lang="fr-FR" dirty="0"/>
          </a:p>
        </p:txBody>
      </p:sp>
    </p:spTree>
    <p:extLst>
      <p:ext uri="{BB962C8B-B14F-4D97-AF65-F5344CB8AC3E}">
        <p14:creationId xmlns:p14="http://schemas.microsoft.com/office/powerpoint/2010/main" val="155037669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3244</TotalTime>
  <Words>2766</Words>
  <Application>Microsoft Office PowerPoint</Application>
  <PresentationFormat>Grand écran</PresentationFormat>
  <Paragraphs>309</Paragraphs>
  <Slides>38</Slides>
  <Notes>23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38</vt:i4>
      </vt:variant>
    </vt:vector>
  </HeadingPairs>
  <TitlesOfParts>
    <vt:vector size="44" baseType="lpstr">
      <vt:lpstr>Arial</vt:lpstr>
      <vt:lpstr>Calibri</vt:lpstr>
      <vt:lpstr>Calibri Light</vt:lpstr>
      <vt:lpstr>Corbel</vt:lpstr>
      <vt:lpstr>Tahoma</vt:lpstr>
      <vt:lpstr>Thème Office</vt:lpstr>
      <vt:lpstr>Data sharing : rechercher et partager des données de recherche</vt:lpstr>
      <vt:lpstr>Objectifs</vt:lpstr>
      <vt:lpstr>Programme</vt:lpstr>
      <vt:lpstr>1. Introduction</vt:lpstr>
      <vt:lpstr>Terminologie</vt:lpstr>
      <vt:lpstr>Terminologie</vt:lpstr>
      <vt:lpstr>Enjeux</vt:lpstr>
      <vt:lpstr>Enjeux - politique de l’ANR</vt:lpstr>
      <vt:lpstr>Modes de partage des données de recherche</vt:lpstr>
      <vt:lpstr>2. Trouver des données de recherche avec les outils bibliographiques</vt:lpstr>
      <vt:lpstr>Fonctionnalités intégrées aux bases bibliographiques</vt:lpstr>
      <vt:lpstr>Outils de recherche spécialisés 1/2</vt:lpstr>
      <vt:lpstr>Outils de recherche spécialisés 2/2</vt:lpstr>
      <vt:lpstr>TP1 :  trouver des données de recherche avec les outils spécialisés </vt:lpstr>
      <vt:lpstr>Intérêt des outils spécialisés?</vt:lpstr>
      <vt:lpstr>3. Trouver des données de recherche grâce aux entrepôts de données</vt:lpstr>
      <vt:lpstr>TP2 Entrepôts de données spécialisés vs. généralistes</vt:lpstr>
      <vt:lpstr>Critères de choix d’un entrepôt de données</vt:lpstr>
      <vt:lpstr>Zenodo - connexion GitHub</vt:lpstr>
      <vt:lpstr>Trouver un entrepôt de données généraliste</vt:lpstr>
      <vt:lpstr>Trouver un entrepôt de données généraliste</vt:lpstr>
      <vt:lpstr>Limites des entrepôts de données généralistes et avantages des entrepôts spécialisés</vt:lpstr>
      <vt:lpstr>Trouver un entrepôt de données spécialisé : recommandations - ex SHS</vt:lpstr>
      <vt:lpstr>Trouver un entrepôt de données spécialisé : annuaire re3data</vt:lpstr>
      <vt:lpstr>Trouver un entrepôt de données spécialisé : annuaire re3data</vt:lpstr>
      <vt:lpstr>Trouver un entrepôt de données spécialisé : service FAIRsharing</vt:lpstr>
      <vt:lpstr>4. Trouver des données de recherche pour les réutiliser</vt:lpstr>
      <vt:lpstr>Entrepôts de données et principes FAIR</vt:lpstr>
      <vt:lpstr>Focus sur les principes FAIR</vt:lpstr>
      <vt:lpstr>Entrepôts de données et principes FAIR</vt:lpstr>
      <vt:lpstr>TP3 Evaluer un jeu de données</vt:lpstr>
      <vt:lpstr>TP3 Evaluer un jeu de données</vt:lpstr>
      <vt:lpstr>5. Politiques de données des éditeurs et des organismes de financement de la recherche</vt:lpstr>
      <vt:lpstr>Politiques des éditeurs</vt:lpstr>
      <vt:lpstr>Politiques des éditeurs : TOP</vt:lpstr>
      <vt:lpstr>TP4 TOP factor</vt:lpstr>
      <vt:lpstr>Politiques des organismes de financement de la recherche</vt:lpstr>
      <vt:lpstr>Merci pour votre attention</vt:lpstr>
    </vt:vector>
  </TitlesOfParts>
  <Company>Direction de la Documentation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sharing : rechercher et partager des données de recherche</dc:title>
  <dc:creator>Frédérique Flamerie De Lachapelle</dc:creator>
  <cp:lastModifiedBy>Frédérique Flamerie De Lachapelle</cp:lastModifiedBy>
  <cp:revision>192</cp:revision>
  <dcterms:created xsi:type="dcterms:W3CDTF">2021-04-30T15:31:12Z</dcterms:created>
  <dcterms:modified xsi:type="dcterms:W3CDTF">2023-01-17T08:56:56Z</dcterms:modified>
</cp:coreProperties>
</file>