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58" r:id="rId4"/>
    <p:sldId id="320" r:id="rId5"/>
    <p:sldId id="322" r:id="rId6"/>
    <p:sldId id="321" r:id="rId7"/>
    <p:sldId id="337" r:id="rId8"/>
    <p:sldId id="338" r:id="rId9"/>
    <p:sldId id="339" r:id="rId10"/>
    <p:sldId id="336" r:id="rId11"/>
    <p:sldId id="346" r:id="rId12"/>
    <p:sldId id="344" r:id="rId13"/>
    <p:sldId id="328" r:id="rId14"/>
    <p:sldId id="342" r:id="rId15"/>
    <p:sldId id="330" r:id="rId16"/>
    <p:sldId id="340" r:id="rId17"/>
    <p:sldId id="341" r:id="rId18"/>
    <p:sldId id="315" r:id="rId19"/>
    <p:sldId id="323" r:id="rId20"/>
    <p:sldId id="324" r:id="rId21"/>
    <p:sldId id="316" r:id="rId22"/>
    <p:sldId id="343" r:id="rId23"/>
    <p:sldId id="326" r:id="rId24"/>
    <p:sldId id="327" r:id="rId25"/>
    <p:sldId id="333" r:id="rId26"/>
    <p:sldId id="284"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F3D"/>
    <a:srgbClr val="B36700"/>
    <a:srgbClr val="F27D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26" autoAdjust="0"/>
    <p:restoredTop sz="95460" autoAdjust="0"/>
  </p:normalViewPr>
  <p:slideViewPr>
    <p:cSldViewPr snapToGrid="0">
      <p:cViewPr varScale="1">
        <p:scale>
          <a:sx n="83" d="100"/>
          <a:sy n="83" d="100"/>
        </p:scale>
        <p:origin x="274" y="72"/>
      </p:cViewPr>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9DC1B-7AD4-4493-BE2D-19F04AF919E8}" type="datetimeFigureOut">
              <a:rPr lang="fr-FR" smtClean="0"/>
              <a:t>29/11/2021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5B376-959C-4F10-BF50-4FF0FAF5ADD9}" type="slidenum">
              <a:rPr lang="fr-FR" smtClean="0"/>
              <a:t>‹N°›</a:t>
            </a:fld>
            <a:endParaRPr lang="fr-FR"/>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21</a:t>
            </a:fld>
            <a:endParaRPr lang="fr-FR"/>
          </a:p>
        </p:txBody>
      </p:sp>
    </p:spTree>
    <p:extLst>
      <p:ext uri="{BB962C8B-B14F-4D97-AF65-F5344CB8AC3E}">
        <p14:creationId xmlns:p14="http://schemas.microsoft.com/office/powerpoint/2010/main" val="813498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26</a:t>
            </a:fld>
            <a:endParaRPr lang="fr-FR"/>
          </a:p>
        </p:txBody>
      </p:sp>
    </p:spTree>
    <p:extLst>
      <p:ext uri="{BB962C8B-B14F-4D97-AF65-F5344CB8AC3E}">
        <p14:creationId xmlns:p14="http://schemas.microsoft.com/office/powerpoint/2010/main" val="2535039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256843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2786796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6</a:t>
            </a:fld>
            <a:endParaRPr lang="fr-FR"/>
          </a:p>
        </p:txBody>
      </p:sp>
    </p:spTree>
    <p:extLst>
      <p:ext uri="{BB962C8B-B14F-4D97-AF65-F5344CB8AC3E}">
        <p14:creationId xmlns:p14="http://schemas.microsoft.com/office/powerpoint/2010/main" val="3580458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7</a:t>
            </a:fld>
            <a:endParaRPr lang="fr-FR"/>
          </a:p>
        </p:txBody>
      </p:sp>
    </p:spTree>
    <p:extLst>
      <p:ext uri="{BB962C8B-B14F-4D97-AF65-F5344CB8AC3E}">
        <p14:creationId xmlns:p14="http://schemas.microsoft.com/office/powerpoint/2010/main" val="79293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8</a:t>
            </a:fld>
            <a:endParaRPr lang="fr-FR"/>
          </a:p>
        </p:txBody>
      </p:sp>
    </p:spTree>
    <p:extLst>
      <p:ext uri="{BB962C8B-B14F-4D97-AF65-F5344CB8AC3E}">
        <p14:creationId xmlns:p14="http://schemas.microsoft.com/office/powerpoint/2010/main" val="2275343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13</a:t>
            </a:fld>
            <a:endParaRPr lang="fr-FR"/>
          </a:p>
        </p:txBody>
      </p:sp>
    </p:spTree>
    <p:extLst>
      <p:ext uri="{BB962C8B-B14F-4D97-AF65-F5344CB8AC3E}">
        <p14:creationId xmlns:p14="http://schemas.microsoft.com/office/powerpoint/2010/main" val="1665877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14</a:t>
            </a:fld>
            <a:endParaRPr lang="fr-FR"/>
          </a:p>
        </p:txBody>
      </p:sp>
    </p:spTree>
    <p:extLst>
      <p:ext uri="{BB962C8B-B14F-4D97-AF65-F5344CB8AC3E}">
        <p14:creationId xmlns:p14="http://schemas.microsoft.com/office/powerpoint/2010/main" val="2807336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18</a:t>
            </a:fld>
            <a:endParaRPr lang="fr-FR"/>
          </a:p>
        </p:txBody>
      </p:sp>
    </p:spTree>
    <p:extLst>
      <p:ext uri="{BB962C8B-B14F-4D97-AF65-F5344CB8AC3E}">
        <p14:creationId xmlns:p14="http://schemas.microsoft.com/office/powerpoint/2010/main" val="905473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BD9B4440-0006-445F-A432-825E45BA3196}" type="datetime1">
              <a:rPr lang="fr-FR" smtClean="0"/>
              <a:t>29/11/2021</a:t>
            </a:fld>
            <a:endParaRPr lang="fr-FR" dirty="0"/>
          </a:p>
        </p:txBody>
      </p:sp>
      <p:sp>
        <p:nvSpPr>
          <p:cNvPr id="5" name="Espace réservé du pied de page 4"/>
          <p:cNvSpPr>
            <a:spLocks noGrp="1"/>
          </p:cNvSpPr>
          <p:nvPr>
            <p:ph type="ftr" sz="quarter" idx="11"/>
          </p:nvPr>
        </p:nvSpPr>
        <p:spPr/>
        <p:txBody>
          <a:bodyPr/>
          <a:lstStyle/>
          <a:p>
            <a:r>
              <a:rPr lang="fr-FR" smtClean="0"/>
              <a:t>F. Flamerie - Données de recherche : entrepôts - ST - 2021-11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9FC8B9B9-30B8-41C6-A33D-88BB431BCEC3}" type="datetime1">
              <a:rPr lang="fr-FR" smtClean="0"/>
              <a:t>29/11/2021</a:t>
            </a:fld>
            <a:endParaRPr lang="fr-FR"/>
          </a:p>
        </p:txBody>
      </p:sp>
      <p:sp>
        <p:nvSpPr>
          <p:cNvPr id="5" name="Espace réservé du pied de page 4"/>
          <p:cNvSpPr>
            <a:spLocks noGrp="1"/>
          </p:cNvSpPr>
          <p:nvPr>
            <p:ph type="ftr" sz="quarter" idx="11"/>
          </p:nvPr>
        </p:nvSpPr>
        <p:spPr/>
        <p:txBody>
          <a:bodyPr/>
          <a:lstStyle/>
          <a:p>
            <a:r>
              <a:rPr lang="fr-FR" smtClean="0"/>
              <a:t>F. Flamerie - Données de recherche : entrepôts - ST - 2021-11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EE2D6BA1-32AC-479F-81DF-290DFCF486DA}" type="datetime1">
              <a:rPr lang="fr-FR" smtClean="0"/>
              <a:t>29/11/2021</a:t>
            </a:fld>
            <a:endParaRPr lang="fr-FR"/>
          </a:p>
        </p:txBody>
      </p:sp>
      <p:sp>
        <p:nvSpPr>
          <p:cNvPr id="5" name="Espace réservé du pied de page 4"/>
          <p:cNvSpPr>
            <a:spLocks noGrp="1"/>
          </p:cNvSpPr>
          <p:nvPr>
            <p:ph type="ftr" sz="quarter" idx="11"/>
          </p:nvPr>
        </p:nvSpPr>
        <p:spPr/>
        <p:txBody>
          <a:bodyPr/>
          <a:lstStyle/>
          <a:p>
            <a:r>
              <a:rPr lang="fr-FR" smtClean="0"/>
              <a:t>F. Flamerie - Données de recherche : entrepôts - ST - 2021-11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79E71A1A-5287-4437-A4CF-DC20886523CB}" type="datetime1">
              <a:rPr lang="fr-FR" smtClean="0"/>
              <a:t>29/11/2021</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Données de recherche : entrepôts - ST - 2021-11</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7CAFE3E1-7E00-4109-B9F1-FC68D00C48B4}" type="datetime1">
              <a:rPr lang="fr-FR" smtClean="0"/>
              <a:t>29/11/2021</a:t>
            </a:fld>
            <a:endParaRPr lang="fr-FR"/>
          </a:p>
        </p:txBody>
      </p:sp>
      <p:sp>
        <p:nvSpPr>
          <p:cNvPr id="5" name="Espace réservé du pied de page 4"/>
          <p:cNvSpPr>
            <a:spLocks noGrp="1"/>
          </p:cNvSpPr>
          <p:nvPr>
            <p:ph type="ftr" sz="quarter" idx="11"/>
          </p:nvPr>
        </p:nvSpPr>
        <p:spPr/>
        <p:txBody>
          <a:bodyPr/>
          <a:lstStyle/>
          <a:p>
            <a:r>
              <a:rPr lang="fr-FR" smtClean="0"/>
              <a:t>F. Flamerie - Données de recherche : entrepôts - ST - 2021-11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13B17C2E-2310-417D-8A9B-07503440CD00}" type="datetime1">
              <a:rPr lang="fr-FR" smtClean="0"/>
              <a:t>29/11/2021</a:t>
            </a:fld>
            <a:endParaRPr lang="fr-FR"/>
          </a:p>
        </p:txBody>
      </p:sp>
      <p:sp>
        <p:nvSpPr>
          <p:cNvPr id="6" name="Espace réservé du pied de page 5"/>
          <p:cNvSpPr>
            <a:spLocks noGrp="1"/>
          </p:cNvSpPr>
          <p:nvPr>
            <p:ph type="ftr" sz="quarter" idx="11"/>
          </p:nvPr>
        </p:nvSpPr>
        <p:spPr/>
        <p:txBody>
          <a:bodyPr/>
          <a:lstStyle/>
          <a:p>
            <a:r>
              <a:rPr lang="fr-FR" smtClean="0"/>
              <a:t>F. Flamerie - Données de recherche : entrepôts - ST - 2021-11</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9F90D024-12D3-4119-8DB0-3CACBAC09472}" type="datetime1">
              <a:rPr lang="fr-FR" smtClean="0"/>
              <a:t>29/11/2021</a:t>
            </a:fld>
            <a:endParaRPr lang="fr-FR"/>
          </a:p>
        </p:txBody>
      </p:sp>
      <p:sp>
        <p:nvSpPr>
          <p:cNvPr id="8" name="Espace réservé du pied de page 7"/>
          <p:cNvSpPr>
            <a:spLocks noGrp="1"/>
          </p:cNvSpPr>
          <p:nvPr>
            <p:ph type="ftr" sz="quarter" idx="11"/>
          </p:nvPr>
        </p:nvSpPr>
        <p:spPr/>
        <p:txBody>
          <a:bodyPr/>
          <a:lstStyle/>
          <a:p>
            <a:r>
              <a:rPr lang="fr-FR" smtClean="0"/>
              <a:t>F. Flamerie - Données de recherche : entrepôts - ST - 2021-11</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D0E4E17B-3C22-4AE7-B3CA-6C7E1E56602D}" type="datetime1">
              <a:rPr lang="fr-FR" smtClean="0"/>
              <a:t>29/11/2021</a:t>
            </a:fld>
            <a:endParaRPr lang="fr-FR"/>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1BB13441-7905-45C4-B04D-10E471A6507C}" type="datetime1">
              <a:rPr lang="fr-FR" smtClean="0"/>
              <a:t>29/11/2021</a:t>
            </a:fld>
            <a:endParaRPr lang="fr-FR"/>
          </a:p>
        </p:txBody>
      </p:sp>
      <p:sp>
        <p:nvSpPr>
          <p:cNvPr id="3" name="Espace réservé du pied de page 2"/>
          <p:cNvSpPr>
            <a:spLocks noGrp="1"/>
          </p:cNvSpPr>
          <p:nvPr>
            <p:ph type="ftr" sz="quarter" idx="11"/>
          </p:nvPr>
        </p:nvSpPr>
        <p:spPr/>
        <p:txBody>
          <a:bodyPr/>
          <a:lstStyle/>
          <a:p>
            <a:r>
              <a:rPr lang="fr-FR" smtClean="0"/>
              <a:t>F. Flamerie - Données de recherche : entrepôts - ST - 2021-11</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7D5AB01-5717-450C-8CC5-33A81ACDA4D5}" type="datetime1">
              <a:rPr lang="fr-FR" smtClean="0"/>
              <a:t>29/11/2021</a:t>
            </a:fld>
            <a:endParaRPr lang="fr-FR"/>
          </a:p>
        </p:txBody>
      </p:sp>
      <p:sp>
        <p:nvSpPr>
          <p:cNvPr id="6" name="Espace réservé du pied de page 5"/>
          <p:cNvSpPr>
            <a:spLocks noGrp="1"/>
          </p:cNvSpPr>
          <p:nvPr>
            <p:ph type="ftr" sz="quarter" idx="11"/>
          </p:nvPr>
        </p:nvSpPr>
        <p:spPr/>
        <p:txBody>
          <a:bodyPr/>
          <a:lstStyle/>
          <a:p>
            <a:r>
              <a:rPr lang="fr-FR" smtClean="0"/>
              <a:t>F. Flamerie - Données de recherche : entrepôts - ST - 2021-11</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19B5B2F5-3866-4651-AD92-4A967F3EB5F7}" type="datetime1">
              <a:rPr lang="fr-FR" smtClean="0"/>
              <a:t>29/11/2021</a:t>
            </a:fld>
            <a:endParaRPr lang="fr-FR"/>
          </a:p>
        </p:txBody>
      </p:sp>
      <p:sp>
        <p:nvSpPr>
          <p:cNvPr id="6" name="Espace réservé du pied de page 5"/>
          <p:cNvSpPr>
            <a:spLocks noGrp="1"/>
          </p:cNvSpPr>
          <p:nvPr>
            <p:ph type="ftr" sz="quarter" idx="11"/>
          </p:nvPr>
        </p:nvSpPr>
        <p:spPr/>
        <p:txBody>
          <a:bodyPr/>
          <a:lstStyle/>
          <a:p>
            <a:r>
              <a:rPr lang="fr-FR" smtClean="0"/>
              <a:t>F. Flamerie - Données de recherche : entrepôts - ST - 2021-11</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F. Flamerie - Données de recherche : entrepôts - ST - 2021-11</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13252-68E5-4994-B57B-B03F39B52C7D}" type="slidenum">
              <a:rPr lang="fr-FR" smtClean="0"/>
              <a:t>‹N°›</a:t>
            </a:fld>
            <a:endParaRPr lang="fr-FR"/>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g"/><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186/s12874-021-01304-y"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researchdata.springernature.com/posts/stronger-data-policies-more-data-sharing-policy-change-at-behavioural-ecology-and-sociobiolog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ook.fosteropenscience.eu/e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bibliotheques.u-bordeaux.fr/Soutien-a-la-recherche/Les-Donnees-de-recherche/FAIR-et-DMP-des-acronymes-a-connaitre2"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oi.org/10.5061/DRYAD.QZ612JM91"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www.rd-alliance.org/system/files/documents/CoretrustsealFR.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23708/8FDWIE"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oi.org/10.5281/zenodo.128567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osf.io/" TargetMode="External"/><Relationship Id="rId3" Type="http://schemas.openxmlformats.org/officeDocument/2006/relationships/hyperlink" Target="https://data.4tu.nl/" TargetMode="External"/><Relationship Id="rId7" Type="http://schemas.openxmlformats.org/officeDocument/2006/relationships/hyperlink" Target="https://data.mendeley.com/" TargetMode="External"/><Relationship Id="rId2" Type="http://schemas.openxmlformats.org/officeDocument/2006/relationships/hyperlink" Target="http://busec2.u-bordeaux.fr/aide-choix-entrepot" TargetMode="External"/><Relationship Id="rId1" Type="http://schemas.openxmlformats.org/officeDocument/2006/relationships/slideLayout" Target="../slideLayouts/slideLayout2.xml"/><Relationship Id="rId6" Type="http://schemas.openxmlformats.org/officeDocument/2006/relationships/hyperlink" Target="http://www.datadryad.org/" TargetMode="External"/><Relationship Id="rId5" Type="http://schemas.openxmlformats.org/officeDocument/2006/relationships/hyperlink" Target="https://dataverse.harvard.edu/" TargetMode="External"/><Relationship Id="rId10" Type="http://schemas.openxmlformats.org/officeDocument/2006/relationships/hyperlink" Target="https://zenodo.org/" TargetMode="External"/><Relationship Id="rId4" Type="http://schemas.openxmlformats.org/officeDocument/2006/relationships/hyperlink" Target="https://figshare.com/" TargetMode="External"/><Relationship Id="rId9" Type="http://schemas.openxmlformats.org/officeDocument/2006/relationships/hyperlink" Target="https://b2share.eudat.e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busec2.u-bordeaux.fr/aide-choix-entrepo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springernature.com/gp/authors/research-data-policy/repositories/12327124" TargetMode="External"/><Relationship Id="rId2" Type="http://schemas.openxmlformats.org/officeDocument/2006/relationships/hyperlink" Target="https://journals.plos.org/plosone/s/recommended-repositories" TargetMode="External"/><Relationship Id="rId1" Type="http://schemas.openxmlformats.org/officeDocument/2006/relationships/slideLayout" Target="../slideLayouts/slideLayout2.xml"/><Relationship Id="rId5" Type="http://schemas.openxmlformats.org/officeDocument/2006/relationships/hyperlink" Target="https://open-research-europe.ec.europa.eu/for-authors/data-guidelines" TargetMode="External"/><Relationship Id="rId4" Type="http://schemas.openxmlformats.org/officeDocument/2006/relationships/hyperlink" Target="https://erc.europa.eu/sites/default/files/document/file/ERC_info_document-Open_Research_Data_and_Data_Management_Plans.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re3data.org/browse/by-subject/" TargetMode="External"/><Relationship Id="rId2" Type="http://schemas.openxmlformats.org/officeDocument/2006/relationships/hyperlink" Target="https://www.re3data.org/"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www.re3data.org/browse/by-country/" TargetMode="External"/><Relationship Id="rId4" Type="http://schemas.openxmlformats.org/officeDocument/2006/relationships/hyperlink" Target="https://www.re3data.org/browse/by-content-typ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1038/s41587-019-0080-8" TargetMode="External"/><Relationship Id="rId2" Type="http://schemas.openxmlformats.org/officeDocument/2006/relationships/hyperlink" Target="https://fairsharing.org/"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rants.nih.gov/grants/guide/notice-files/NOT-OD-21-013.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25338/B8M61H" TargetMode="External"/><Relationship Id="rId2" Type="http://schemas.openxmlformats.org/officeDocument/2006/relationships/hyperlink" Target="https://doi.org/10.1186/s12888-020-03010-3"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i.org/10.5334/dsj-2021-031"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5334/dsj-2021-03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6084/m9.figshare.c.4834590.v1" TargetMode="External"/><Relationship Id="rId2" Type="http://schemas.openxmlformats.org/officeDocument/2006/relationships/hyperlink" Target="https://doi.org/10.1186/s12870-020-2251-7"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30" y="1588716"/>
            <a:ext cx="9753014" cy="3046397"/>
          </a:xfrm>
        </p:spPr>
        <p:txBody>
          <a:bodyPr>
            <a:normAutofit fontScale="90000"/>
          </a:bodyPr>
          <a:lstStyle/>
          <a:p>
            <a:pPr algn="l"/>
            <a:r>
              <a:rPr lang="fr-FR" dirty="0" err="1"/>
              <a:t>Zenodo</a:t>
            </a:r>
            <a:r>
              <a:rPr lang="fr-FR" dirty="0"/>
              <a:t>, </a:t>
            </a:r>
            <a:r>
              <a:rPr lang="fr-FR" dirty="0" err="1"/>
              <a:t>Figshare</a:t>
            </a:r>
            <a:r>
              <a:rPr lang="fr-FR" dirty="0"/>
              <a:t>, etc.: rechercher et partager des données de recherche grâce aux entrepôts de données</a:t>
            </a:r>
          </a:p>
        </p:txBody>
      </p:sp>
      <p:sp>
        <p:nvSpPr>
          <p:cNvPr id="3" name="Sous-titre 2"/>
          <p:cNvSpPr>
            <a:spLocks noGrp="1"/>
          </p:cNvSpPr>
          <p:nvPr>
            <p:ph type="subTitle" idx="1"/>
          </p:nvPr>
        </p:nvSpPr>
        <p:spPr>
          <a:xfrm>
            <a:off x="560029" y="4695437"/>
            <a:ext cx="9144000" cy="1655762"/>
          </a:xfrm>
        </p:spPr>
        <p:txBody>
          <a:bodyPr/>
          <a:lstStyle/>
          <a:p>
            <a:pPr algn="l"/>
            <a:r>
              <a:rPr lang="fr-FR" dirty="0" smtClean="0"/>
              <a:t>Atelier des BU - Sciences et techniques</a:t>
            </a:r>
            <a:endParaRPr lang="fr-FR" dirty="0"/>
          </a:p>
        </p:txBody>
      </p:sp>
      <p:sp>
        <p:nvSpPr>
          <p:cNvPr id="11" name="Rectangle 14"/>
          <p:cNvSpPr>
            <a:spLocks noChangeArrowheads="1"/>
          </p:cNvSpPr>
          <p:nvPr/>
        </p:nvSpPr>
        <p:spPr bwMode="auto">
          <a:xfrm>
            <a:off x="953729"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6263195"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pic>
        <p:nvPicPr>
          <p:cNvPr id="17" name="Image 16"/>
          <p:cNvPicPr>
            <a:picLocks noChangeAspect="1"/>
          </p:cNvPicPr>
          <p:nvPr/>
        </p:nvPicPr>
        <p:blipFill rotWithShape="1">
          <a:blip r:embed="rId5">
            <a:extLst>
              <a:ext uri="{28A0092B-C50C-407E-A947-70E740481C1C}">
                <a14:useLocalDpi xmlns:a14="http://schemas.microsoft.com/office/drawing/2010/main" val="0"/>
              </a:ext>
            </a:extLst>
          </a:blip>
          <a:srcRect l="23825" r="23929"/>
          <a:stretch/>
        </p:blipFill>
        <p:spPr>
          <a:xfrm>
            <a:off x="8460828" y="5282900"/>
            <a:ext cx="3436883" cy="1438980"/>
          </a:xfrm>
          <a:prstGeom prst="rect">
            <a:avLst/>
          </a:prstGeom>
        </p:spPr>
      </p:pic>
      <p:pic>
        <p:nvPicPr>
          <p:cNvPr id="18" name="Image 17"/>
          <p:cNvPicPr>
            <a:picLocks noChangeAspect="1"/>
          </p:cNvPicPr>
          <p:nvPr/>
        </p:nvPicPr>
        <p:blipFill rotWithShape="1">
          <a:blip r:embed="rId6">
            <a:extLst>
              <a:ext uri="{28A0092B-C50C-407E-A947-70E740481C1C}">
                <a14:useLocalDpi xmlns:a14="http://schemas.microsoft.com/office/drawing/2010/main" val="0"/>
              </a:ext>
            </a:extLst>
          </a:blip>
          <a:srcRect l="4277" t="7497" r="3586" b="17626"/>
          <a:stretch/>
        </p:blipFill>
        <p:spPr>
          <a:xfrm>
            <a:off x="7987862" y="103755"/>
            <a:ext cx="4075302" cy="1159143"/>
          </a:xfrm>
          <a:prstGeom prst="rect">
            <a:avLst/>
          </a:prstGeom>
        </p:spPr>
      </p:pic>
    </p:spTree>
    <p:extLst>
      <p:ext uri="{BB962C8B-B14F-4D97-AF65-F5344CB8AC3E}">
        <p14:creationId xmlns:p14="http://schemas.microsoft.com/office/powerpoint/2010/main" val="383688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Enjeux</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9205" y="65278"/>
            <a:ext cx="8388096" cy="6291072"/>
          </a:xfrm>
        </p:spPr>
      </p:pic>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10</a:t>
            </a:fld>
            <a:endParaRPr lang="fr-FR" dirty="0"/>
          </a:p>
        </p:txBody>
      </p:sp>
    </p:spTree>
    <p:extLst>
      <p:ext uri="{BB962C8B-B14F-4D97-AF65-F5344CB8AC3E}">
        <p14:creationId xmlns:p14="http://schemas.microsoft.com/office/powerpoint/2010/main" val="4248825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4289" y="343813"/>
            <a:ext cx="10515600" cy="1325563"/>
          </a:xfrm>
        </p:spPr>
        <p:txBody>
          <a:bodyPr/>
          <a:lstStyle/>
          <a:p>
            <a:r>
              <a:rPr lang="fr-FR" dirty="0" smtClean="0"/>
              <a:t>Enjeux</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pic>
        <p:nvPicPr>
          <p:cNvPr id="9" name="Espace réservé du conten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4752" y="574645"/>
            <a:ext cx="9658350" cy="5089208"/>
          </a:xfrm>
        </p:spPr>
      </p:pic>
      <p:sp>
        <p:nvSpPr>
          <p:cNvPr id="10" name="Rectangle 9"/>
          <p:cNvSpPr/>
          <p:nvPr/>
        </p:nvSpPr>
        <p:spPr>
          <a:xfrm>
            <a:off x="294289" y="5894685"/>
            <a:ext cx="11778813" cy="523220"/>
          </a:xfrm>
          <a:prstGeom prst="rect">
            <a:avLst/>
          </a:prstGeom>
        </p:spPr>
        <p:txBody>
          <a:bodyPr wrap="square">
            <a:spAutoFit/>
          </a:bodyPr>
          <a:lstStyle/>
          <a:p>
            <a:r>
              <a:rPr lang="fr-FR" sz="1400" dirty="0" smtClean="0">
                <a:latin typeface="Corbel" panose="020B0503020204020204" pitchFamily="34" charset="0"/>
              </a:rPr>
              <a:t>Source : Besançon</a:t>
            </a:r>
            <a:r>
              <a:rPr lang="fr-FR" sz="1400" dirty="0">
                <a:latin typeface="Corbel" panose="020B0503020204020204" pitchFamily="34" charset="0"/>
              </a:rPr>
              <a:t>, L., </a:t>
            </a:r>
            <a:r>
              <a:rPr lang="fr-FR" sz="1400" dirty="0" err="1">
                <a:latin typeface="Corbel" panose="020B0503020204020204" pitchFamily="34" charset="0"/>
              </a:rPr>
              <a:t>Peiffer-Smadja</a:t>
            </a:r>
            <a:r>
              <a:rPr lang="fr-FR" sz="1400" dirty="0">
                <a:latin typeface="Corbel" panose="020B0503020204020204" pitchFamily="34" charset="0"/>
              </a:rPr>
              <a:t>, N., </a:t>
            </a:r>
            <a:r>
              <a:rPr lang="fr-FR" sz="1400" dirty="0" err="1">
                <a:latin typeface="Corbel" panose="020B0503020204020204" pitchFamily="34" charset="0"/>
              </a:rPr>
              <a:t>Segalas</a:t>
            </a:r>
            <a:r>
              <a:rPr lang="fr-FR" sz="1400" dirty="0">
                <a:latin typeface="Corbel" panose="020B0503020204020204" pitchFamily="34" charset="0"/>
              </a:rPr>
              <a:t>, C., Jiang, H., </a:t>
            </a:r>
            <a:r>
              <a:rPr lang="fr-FR" sz="1400" dirty="0" err="1">
                <a:latin typeface="Corbel" panose="020B0503020204020204" pitchFamily="34" charset="0"/>
              </a:rPr>
              <a:t>Masuzzo</a:t>
            </a:r>
            <a:r>
              <a:rPr lang="fr-FR" sz="1400" dirty="0">
                <a:latin typeface="Corbel" panose="020B0503020204020204" pitchFamily="34" charset="0"/>
              </a:rPr>
              <a:t>, P., </a:t>
            </a:r>
            <a:r>
              <a:rPr lang="fr-FR" sz="1400" dirty="0" err="1">
                <a:latin typeface="Corbel" panose="020B0503020204020204" pitchFamily="34" charset="0"/>
              </a:rPr>
              <a:t>Smout</a:t>
            </a:r>
            <a:r>
              <a:rPr lang="fr-FR" sz="1400" dirty="0">
                <a:latin typeface="Corbel" panose="020B0503020204020204" pitchFamily="34" charset="0"/>
              </a:rPr>
              <a:t>, C., Billy, E., </a:t>
            </a:r>
            <a:r>
              <a:rPr lang="fr-FR" sz="1400" dirty="0" err="1">
                <a:latin typeface="Corbel" panose="020B0503020204020204" pitchFamily="34" charset="0"/>
              </a:rPr>
              <a:t>Deforet</a:t>
            </a:r>
            <a:r>
              <a:rPr lang="fr-FR" sz="1400" dirty="0">
                <a:latin typeface="Corbel" panose="020B0503020204020204" pitchFamily="34" charset="0"/>
              </a:rPr>
              <a:t>, M., &amp; </a:t>
            </a:r>
            <a:r>
              <a:rPr lang="fr-FR" sz="1400" dirty="0" err="1">
                <a:latin typeface="Corbel" panose="020B0503020204020204" pitchFamily="34" charset="0"/>
              </a:rPr>
              <a:t>Leyrat</a:t>
            </a:r>
            <a:r>
              <a:rPr lang="fr-FR" sz="1400" dirty="0">
                <a:latin typeface="Corbel" panose="020B0503020204020204" pitchFamily="34" charset="0"/>
              </a:rPr>
              <a:t>, C. (2021). Open science </a:t>
            </a:r>
            <a:r>
              <a:rPr lang="fr-FR" sz="1400" dirty="0" err="1">
                <a:latin typeface="Corbel" panose="020B0503020204020204" pitchFamily="34" charset="0"/>
              </a:rPr>
              <a:t>saves</a:t>
            </a:r>
            <a:r>
              <a:rPr lang="fr-FR" sz="1400" dirty="0">
                <a:latin typeface="Corbel" panose="020B0503020204020204" pitchFamily="34" charset="0"/>
              </a:rPr>
              <a:t> </a:t>
            </a:r>
            <a:r>
              <a:rPr lang="fr-FR" sz="1400" dirty="0" err="1">
                <a:latin typeface="Corbel" panose="020B0503020204020204" pitchFamily="34" charset="0"/>
              </a:rPr>
              <a:t>lives</a:t>
            </a:r>
            <a:r>
              <a:rPr lang="fr-FR" sz="1400" dirty="0">
                <a:latin typeface="Corbel" panose="020B0503020204020204" pitchFamily="34" charset="0"/>
              </a:rPr>
              <a:t> : </a:t>
            </a:r>
            <a:r>
              <a:rPr lang="fr-FR" sz="1400" dirty="0" err="1">
                <a:latin typeface="Corbel" panose="020B0503020204020204" pitchFamily="34" charset="0"/>
              </a:rPr>
              <a:t>Lessons</a:t>
            </a:r>
            <a:r>
              <a:rPr lang="fr-FR" sz="1400" dirty="0">
                <a:latin typeface="Corbel" panose="020B0503020204020204" pitchFamily="34" charset="0"/>
              </a:rPr>
              <a:t> </a:t>
            </a:r>
            <a:r>
              <a:rPr lang="fr-FR" sz="1400" dirty="0" err="1">
                <a:latin typeface="Corbel" panose="020B0503020204020204" pitchFamily="34" charset="0"/>
              </a:rPr>
              <a:t>from</a:t>
            </a:r>
            <a:r>
              <a:rPr lang="fr-FR" sz="1400" dirty="0">
                <a:latin typeface="Corbel" panose="020B0503020204020204" pitchFamily="34" charset="0"/>
              </a:rPr>
              <a:t> the COVID-19 </a:t>
            </a:r>
            <a:r>
              <a:rPr lang="fr-FR" sz="1400" dirty="0" err="1">
                <a:latin typeface="Corbel" panose="020B0503020204020204" pitchFamily="34" charset="0"/>
              </a:rPr>
              <a:t>pandemic</a:t>
            </a:r>
            <a:r>
              <a:rPr lang="fr-FR" sz="1400" dirty="0">
                <a:latin typeface="Corbel" panose="020B0503020204020204" pitchFamily="34" charset="0"/>
              </a:rPr>
              <a:t>. </a:t>
            </a:r>
            <a:r>
              <a:rPr lang="fr-FR" sz="1400" i="1" dirty="0">
                <a:latin typeface="Corbel" panose="020B0503020204020204" pitchFamily="34" charset="0"/>
              </a:rPr>
              <a:t>BMC </a:t>
            </a:r>
            <a:r>
              <a:rPr lang="fr-FR" sz="1400" i="1" dirty="0" err="1">
                <a:latin typeface="Corbel" panose="020B0503020204020204" pitchFamily="34" charset="0"/>
              </a:rPr>
              <a:t>Medical</a:t>
            </a:r>
            <a:r>
              <a:rPr lang="fr-FR" sz="1400" i="1" dirty="0">
                <a:latin typeface="Corbel" panose="020B0503020204020204" pitchFamily="34" charset="0"/>
              </a:rPr>
              <a:t> </a:t>
            </a:r>
            <a:r>
              <a:rPr lang="fr-FR" sz="1400" i="1" dirty="0" err="1">
                <a:latin typeface="Corbel" panose="020B0503020204020204" pitchFamily="34" charset="0"/>
              </a:rPr>
              <a:t>Research</a:t>
            </a:r>
            <a:r>
              <a:rPr lang="fr-FR" sz="1400" i="1" dirty="0">
                <a:latin typeface="Corbel" panose="020B0503020204020204" pitchFamily="34" charset="0"/>
              </a:rPr>
              <a:t> </a:t>
            </a:r>
            <a:r>
              <a:rPr lang="fr-FR" sz="1400" i="1" dirty="0" err="1">
                <a:latin typeface="Corbel" panose="020B0503020204020204" pitchFamily="34" charset="0"/>
              </a:rPr>
              <a:t>Methodology</a:t>
            </a:r>
            <a:r>
              <a:rPr lang="fr-FR" sz="1400" dirty="0">
                <a:latin typeface="Corbel" panose="020B0503020204020204" pitchFamily="34" charset="0"/>
              </a:rPr>
              <a:t>, </a:t>
            </a:r>
            <a:r>
              <a:rPr lang="fr-FR" sz="1400" i="1" dirty="0">
                <a:latin typeface="Corbel" panose="020B0503020204020204" pitchFamily="34" charset="0"/>
              </a:rPr>
              <a:t>21</a:t>
            </a:r>
            <a:r>
              <a:rPr lang="fr-FR" sz="1400" dirty="0">
                <a:latin typeface="Corbel" panose="020B0503020204020204" pitchFamily="34" charset="0"/>
              </a:rPr>
              <a:t>(1), 117. </a:t>
            </a:r>
            <a:r>
              <a:rPr lang="fr-FR" sz="1400" dirty="0">
                <a:latin typeface="Corbel" panose="020B0503020204020204" pitchFamily="34" charset="0"/>
                <a:hlinkClick r:id="rId3"/>
              </a:rPr>
              <a:t>https://doi.org/10.1186/s12874-021-01304-y</a:t>
            </a:r>
            <a:endParaRPr lang="fr-FR" sz="1400" dirty="0">
              <a:effectLst/>
              <a:latin typeface="Corbel" panose="020B0503020204020204" pitchFamily="34" charset="0"/>
            </a:endParaRPr>
          </a:p>
        </p:txBody>
      </p:sp>
    </p:spTree>
    <p:extLst>
      <p:ext uri="{BB962C8B-B14F-4D97-AF65-F5344CB8AC3E}">
        <p14:creationId xmlns:p14="http://schemas.microsoft.com/office/powerpoint/2010/main" val="3541112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Enjeux - exemple politique </a:t>
            </a:r>
            <a:r>
              <a:rPr lang="fr-FR" dirty="0" smtClean="0"/>
              <a:t>d’éditeurs</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12</a:t>
            </a:fld>
            <a:endParaRPr lang="fr-FR" dirty="0"/>
          </a:p>
        </p:txBody>
      </p:sp>
      <p:sp>
        <p:nvSpPr>
          <p:cNvPr id="3" name="Espace réservé du contenu 2"/>
          <p:cNvSpPr>
            <a:spLocks noGrp="1"/>
          </p:cNvSpPr>
          <p:nvPr>
            <p:ph idx="1"/>
          </p:nvPr>
        </p:nvSpPr>
        <p:spPr>
          <a:xfrm>
            <a:off x="838200" y="1690688"/>
            <a:ext cx="10515600" cy="4895850"/>
          </a:xfrm>
        </p:spPr>
        <p:txBody>
          <a:bodyPr>
            <a:normAutofit/>
          </a:bodyPr>
          <a:lstStyle/>
          <a:p>
            <a:pPr marL="809625" indent="0">
              <a:lnSpc>
                <a:spcPct val="120000"/>
              </a:lnSpc>
              <a:buNone/>
            </a:pPr>
            <a:r>
              <a:rPr lang="en-US" dirty="0" smtClean="0">
                <a:solidFill>
                  <a:schemeClr val="bg2">
                    <a:lumMod val="50000"/>
                  </a:schemeClr>
                </a:solidFill>
              </a:rPr>
              <a:t>“</a:t>
            </a:r>
            <a:r>
              <a:rPr lang="en-US" dirty="0">
                <a:solidFill>
                  <a:schemeClr val="bg2">
                    <a:lumMod val="50000"/>
                  </a:schemeClr>
                </a:solidFill>
              </a:rPr>
              <a:t>The Editorial team of </a:t>
            </a:r>
            <a:r>
              <a:rPr lang="en-US" i="1" dirty="0" err="1">
                <a:solidFill>
                  <a:schemeClr val="bg2">
                    <a:lumMod val="50000"/>
                  </a:schemeClr>
                </a:solidFill>
              </a:rPr>
              <a:t>Behavioural</a:t>
            </a:r>
            <a:r>
              <a:rPr lang="en-US" i="1" dirty="0">
                <a:solidFill>
                  <a:schemeClr val="bg2">
                    <a:lumMod val="50000"/>
                  </a:schemeClr>
                </a:solidFill>
              </a:rPr>
              <a:t> Ecology and Sociobiology </a:t>
            </a:r>
            <a:r>
              <a:rPr lang="en-US" dirty="0">
                <a:solidFill>
                  <a:schemeClr val="bg2">
                    <a:lumMod val="50000"/>
                  </a:schemeClr>
                </a:solidFill>
              </a:rPr>
              <a:t>and the Springer Nature Research Data team are delighted to report the implementation of a new research data sharing policy at </a:t>
            </a:r>
            <a:r>
              <a:rPr lang="en-US" i="1" dirty="0" err="1">
                <a:solidFill>
                  <a:schemeClr val="bg2">
                    <a:lumMod val="50000"/>
                  </a:schemeClr>
                </a:solidFill>
              </a:rPr>
              <a:t>Behavioural</a:t>
            </a:r>
            <a:r>
              <a:rPr lang="en-US" i="1" dirty="0">
                <a:solidFill>
                  <a:schemeClr val="bg2">
                    <a:lumMod val="50000"/>
                  </a:schemeClr>
                </a:solidFill>
              </a:rPr>
              <a:t> Ecology and Sociobiology</a:t>
            </a:r>
            <a:r>
              <a:rPr lang="en-US" dirty="0">
                <a:solidFill>
                  <a:schemeClr val="bg2">
                    <a:lumMod val="50000"/>
                  </a:schemeClr>
                </a:solidFill>
              </a:rPr>
              <a:t>, making it the first Springer journal to require that all published authors share their research data openly in appropriate data repositories. </a:t>
            </a:r>
            <a:r>
              <a:rPr lang="en-US" dirty="0">
                <a:solidFill>
                  <a:schemeClr val="bg2">
                    <a:lumMod val="50000"/>
                  </a:schemeClr>
                </a:solidFill>
              </a:rPr>
              <a:t> </a:t>
            </a:r>
            <a:r>
              <a:rPr lang="en-US" dirty="0" smtClean="0">
                <a:solidFill>
                  <a:schemeClr val="bg2">
                    <a:lumMod val="50000"/>
                  </a:schemeClr>
                </a:solidFill>
              </a:rPr>
              <a:t>”</a:t>
            </a:r>
            <a:endParaRPr lang="en-US" dirty="0"/>
          </a:p>
          <a:p>
            <a:pPr marL="0" indent="0">
              <a:lnSpc>
                <a:spcPct val="100000"/>
              </a:lnSpc>
              <a:buNone/>
            </a:pPr>
            <a:r>
              <a:rPr lang="en-US" sz="2100" dirty="0" smtClean="0"/>
              <a:t>Source : </a:t>
            </a:r>
            <a:r>
              <a:rPr lang="en-US" sz="2000" dirty="0"/>
              <a:t>Grant, R. (2020, </a:t>
            </a:r>
            <a:r>
              <a:rPr lang="en-US" sz="2000" dirty="0" err="1"/>
              <a:t>décembre</a:t>
            </a:r>
            <a:r>
              <a:rPr lang="en-US" sz="2000" dirty="0"/>
              <a:t> 9). </a:t>
            </a:r>
            <a:r>
              <a:rPr lang="en-US" sz="2000" i="1" dirty="0"/>
              <a:t>Stronger data policies, more data sharing : Policy change at </a:t>
            </a:r>
            <a:r>
              <a:rPr lang="en-US" sz="2000" i="1" dirty="0" err="1"/>
              <a:t>Behavioural</a:t>
            </a:r>
            <a:r>
              <a:rPr lang="en-US" sz="2000" i="1" dirty="0"/>
              <a:t> Ecology and Sociobiology</a:t>
            </a:r>
            <a:r>
              <a:rPr lang="en-US" sz="2000" dirty="0"/>
              <a:t>. Research Data at Springer Nature. </a:t>
            </a:r>
            <a:r>
              <a:rPr lang="en-US" sz="2000" dirty="0">
                <a:hlinkClick r:id="rId2"/>
              </a:rPr>
              <a:t>http://researchdata.springernature.com/posts/stronger-data-policies-more-data-sharing-policy-change-at-behavioural-ecology-and-sociobiology</a:t>
            </a:r>
            <a:endParaRPr lang="en-US" sz="2000" dirty="0">
              <a:effectLst/>
            </a:endParaRPr>
          </a:p>
        </p:txBody>
      </p:sp>
    </p:spTree>
    <p:extLst>
      <p:ext uri="{BB962C8B-B14F-4D97-AF65-F5344CB8AC3E}">
        <p14:creationId xmlns:p14="http://schemas.microsoft.com/office/powerpoint/2010/main" val="1695938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49240"/>
            <a:ext cx="10515600" cy="1325563"/>
          </a:xfrm>
        </p:spPr>
        <p:txBody>
          <a:bodyPr/>
          <a:lstStyle/>
          <a:p>
            <a:r>
              <a:rPr lang="fr-FR" dirty="0" smtClean="0"/>
              <a:t>Entrepôts de données et principes FAIR</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13</a:t>
            </a:fld>
            <a:endParaRPr lang="fr-FR"/>
          </a:p>
        </p:txBody>
      </p:sp>
      <p:sp>
        <p:nvSpPr>
          <p:cNvPr id="9" name="ZoneTexte 8"/>
          <p:cNvSpPr txBox="1"/>
          <p:nvPr/>
        </p:nvSpPr>
        <p:spPr>
          <a:xfrm>
            <a:off x="8326582" y="5987019"/>
            <a:ext cx="3445703" cy="246221"/>
          </a:xfrm>
          <a:prstGeom prst="rect">
            <a:avLst/>
          </a:prstGeom>
          <a:noFill/>
        </p:spPr>
        <p:txBody>
          <a:bodyPr wrap="square" rtlCol="0">
            <a:spAutoFit/>
          </a:bodyPr>
          <a:lstStyle>
            <a:defPPr>
              <a:defRPr lang="fr-FR"/>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r"/>
            <a:r>
              <a:rPr lang="en-US" sz="1000" dirty="0" smtClean="0">
                <a:solidFill>
                  <a:srgbClr val="2F4C74"/>
                </a:solidFill>
                <a:latin typeface="Corbel" panose="020B0503020204020204" pitchFamily="34" charset="0"/>
                <a:cs typeface="Arial" panose="020B0604020202020204" pitchFamily="34" charset="0"/>
              </a:rPr>
              <a:t>Source image : </a:t>
            </a:r>
            <a:r>
              <a:rPr lang="en-US" sz="1000" dirty="0" smtClean="0">
                <a:solidFill>
                  <a:srgbClr val="2F4C74"/>
                </a:solidFill>
                <a:latin typeface="Corbel" panose="020B0503020204020204" pitchFamily="34" charset="0"/>
                <a:cs typeface="Arial" panose="020B0604020202020204" pitchFamily="34" charset="0"/>
                <a:hlinkClick r:id="rId3"/>
              </a:rPr>
              <a:t>The Open Science Training Handbook</a:t>
            </a:r>
            <a:endParaRPr lang="fr-FR" sz="1000" dirty="0">
              <a:solidFill>
                <a:srgbClr val="2F4C74"/>
              </a:solidFill>
              <a:latin typeface="Corbel" panose="020B0503020204020204" pitchFamily="34" charset="0"/>
              <a:cs typeface="Arial" panose="020B0604020202020204" pitchFamily="34" charset="0"/>
            </a:endParaRPr>
          </a:p>
        </p:txBody>
      </p:sp>
      <p:sp>
        <p:nvSpPr>
          <p:cNvPr id="13" name="Espace réservé du contenu 12"/>
          <p:cNvSpPr>
            <a:spLocks noGrp="1"/>
          </p:cNvSpPr>
          <p:nvPr>
            <p:ph idx="1"/>
          </p:nvPr>
        </p:nvSpPr>
        <p:spPr>
          <a:xfrm>
            <a:off x="685800" y="1423845"/>
            <a:ext cx="10515600" cy="1513994"/>
          </a:xfrm>
        </p:spPr>
        <p:txBody>
          <a:bodyPr>
            <a:normAutofit fontScale="92500" lnSpcReduction="20000"/>
          </a:bodyPr>
          <a:lstStyle/>
          <a:p>
            <a:pPr marL="0" indent="0">
              <a:buNone/>
            </a:pPr>
            <a:r>
              <a:rPr lang="fr-FR" sz="2400" dirty="0" smtClean="0"/>
              <a:t>Principes FAIR -&gt; les données </a:t>
            </a:r>
            <a:r>
              <a:rPr lang="fr-FR" sz="2400" dirty="0"/>
              <a:t>doivent pouvoir être trouvées, comprises et réutilisées. </a:t>
            </a:r>
            <a:endParaRPr lang="fr-FR" sz="2400" dirty="0" smtClean="0"/>
          </a:p>
          <a:p>
            <a:pPr marL="0" indent="0">
              <a:buNone/>
            </a:pPr>
            <a:r>
              <a:rPr lang="fr-FR" sz="2400" b="1" dirty="0" smtClean="0"/>
              <a:t>Cela </a:t>
            </a:r>
            <a:r>
              <a:rPr lang="fr-FR" sz="2400" b="1" dirty="0"/>
              <a:t>ne signifie pas qu’elles doivent être nécessairement en accès entièrement libre</a:t>
            </a:r>
            <a:r>
              <a:rPr lang="fr-FR" sz="2400" b="1" dirty="0" smtClean="0"/>
              <a:t>. </a:t>
            </a:r>
            <a:endParaRPr lang="fr-FR" sz="2400" b="1" dirty="0"/>
          </a:p>
          <a:p>
            <a:pPr marL="0" indent="0">
              <a:buNone/>
            </a:pPr>
            <a:r>
              <a:rPr lang="fr-FR" sz="2400" dirty="0" smtClean="0"/>
              <a:t>Ces principes s’appliquent également aux métadonnées associées aux données.</a:t>
            </a:r>
          </a:p>
          <a:p>
            <a:pPr marL="0" indent="0">
              <a:buNone/>
            </a:pPr>
            <a:r>
              <a:rPr lang="fr-FR" sz="2400" dirty="0" smtClean="0"/>
              <a:t>Principes FAIR en détail -&gt; </a:t>
            </a:r>
            <a:r>
              <a:rPr lang="fr-FR" sz="2400" dirty="0" smtClean="0">
                <a:hlinkClick r:id="rId4"/>
              </a:rPr>
              <a:t>Page web « FAIR et DMP » sur le site de la BU</a:t>
            </a:r>
            <a:endParaRPr lang="fr-FR" sz="2400" dirty="0"/>
          </a:p>
        </p:txBody>
      </p:sp>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3184059"/>
            <a:ext cx="8211667" cy="3231742"/>
          </a:xfrm>
          <a:prstGeom prst="rect">
            <a:avLst/>
          </a:prstGeom>
        </p:spPr>
      </p:pic>
    </p:spTree>
    <p:extLst>
      <p:ext uri="{BB962C8B-B14F-4D97-AF65-F5344CB8AC3E}">
        <p14:creationId xmlns:p14="http://schemas.microsoft.com/office/powerpoint/2010/main" val="1785617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71168" y="288861"/>
            <a:ext cx="3997960" cy="1325563"/>
          </a:xfrm>
        </p:spPr>
        <p:txBody>
          <a:bodyPr>
            <a:normAutofit fontScale="90000"/>
          </a:bodyPr>
          <a:lstStyle/>
          <a:p>
            <a:r>
              <a:rPr lang="fr-FR" dirty="0" smtClean="0"/>
              <a:t>Entrepôts de données et principes FAIR</a:t>
            </a:r>
            <a:endParaRPr lang="fr-FR" dirty="0"/>
          </a:p>
        </p:txBody>
      </p:sp>
      <p:sp>
        <p:nvSpPr>
          <p:cNvPr id="4" name="Espace réservé du pied de page 3"/>
          <p:cNvSpPr>
            <a:spLocks noGrp="1"/>
          </p:cNvSpPr>
          <p:nvPr>
            <p:ph type="ftr" sz="quarter" idx="11"/>
          </p:nvPr>
        </p:nvSpPr>
        <p:spPr>
          <a:xfrm>
            <a:off x="3888128" y="6356350"/>
            <a:ext cx="4114800" cy="365125"/>
          </a:xfrm>
        </p:spPr>
        <p:txBody>
          <a:bodyPr/>
          <a:lstStyle/>
          <a:p>
            <a:r>
              <a:rPr lang="fr-FR" smtClean="0"/>
              <a:t>F. Flamerie - Données de recherche : entrepôts - ST - 2021-11</a:t>
            </a:r>
            <a:endParaRPr lang="fr-FR"/>
          </a:p>
        </p:txBody>
      </p:sp>
      <p:sp>
        <p:nvSpPr>
          <p:cNvPr id="5" name="Espace réservé du numéro de diapositive 4"/>
          <p:cNvSpPr>
            <a:spLocks noGrp="1"/>
          </p:cNvSpPr>
          <p:nvPr>
            <p:ph type="sldNum" sz="quarter" idx="12"/>
          </p:nvPr>
        </p:nvSpPr>
        <p:spPr>
          <a:xfrm>
            <a:off x="8460128" y="6356350"/>
            <a:ext cx="2743200" cy="365125"/>
          </a:xfrm>
        </p:spPr>
        <p:txBody>
          <a:bodyPr/>
          <a:lstStyle/>
          <a:p>
            <a:fld id="{99E13252-68E5-4994-B57B-B03F39B52C7D}" type="slidenum">
              <a:rPr lang="fr-FR" smtClean="0"/>
              <a:t>14</a:t>
            </a:fld>
            <a:endParaRPr lang="fr-FR"/>
          </a:p>
        </p:txBody>
      </p:sp>
      <p:sp>
        <p:nvSpPr>
          <p:cNvPr id="13" name="Espace réservé du contenu 12"/>
          <p:cNvSpPr>
            <a:spLocks noGrp="1"/>
          </p:cNvSpPr>
          <p:nvPr>
            <p:ph idx="1"/>
          </p:nvPr>
        </p:nvSpPr>
        <p:spPr>
          <a:xfrm>
            <a:off x="512857" y="1950469"/>
            <a:ext cx="3669175" cy="1156519"/>
          </a:xfrm>
        </p:spPr>
        <p:txBody>
          <a:bodyPr>
            <a:normAutofit/>
          </a:bodyPr>
          <a:lstStyle/>
          <a:p>
            <a:pPr marL="0" indent="0">
              <a:buNone/>
            </a:pPr>
            <a:r>
              <a:rPr lang="fr-FR" dirty="0" smtClean="0"/>
              <a:t>DOI et citation : </a:t>
            </a:r>
            <a:r>
              <a:rPr lang="fr-FR" b="1" dirty="0" err="1" smtClean="0">
                <a:solidFill>
                  <a:srgbClr val="00B0F0"/>
                </a:solidFill>
              </a:rPr>
              <a:t>F</a:t>
            </a:r>
            <a:r>
              <a:rPr lang="fr-FR" dirty="0" err="1" smtClean="0">
                <a:solidFill>
                  <a:srgbClr val="00B0F0"/>
                </a:solidFill>
              </a:rPr>
              <a:t>indable</a:t>
            </a:r>
            <a:r>
              <a:rPr lang="fr-FR" dirty="0" smtClean="0"/>
              <a:t> - </a:t>
            </a:r>
            <a:r>
              <a:rPr lang="fr-FR" b="1" dirty="0" smtClean="0">
                <a:solidFill>
                  <a:srgbClr val="00B0F0"/>
                </a:solidFill>
              </a:rPr>
              <a:t>A</a:t>
            </a:r>
            <a:r>
              <a:rPr lang="fr-FR" dirty="0" smtClean="0">
                <a:solidFill>
                  <a:srgbClr val="00B0F0"/>
                </a:solidFill>
              </a:rPr>
              <a:t>ccessible</a:t>
            </a:r>
            <a:endParaRPr lang="fr-FR" dirty="0">
              <a:solidFill>
                <a:srgbClr val="00B0F0"/>
              </a:solidFil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6776" y="0"/>
            <a:ext cx="6317503" cy="6858000"/>
          </a:xfrm>
          <a:prstGeom prst="rect">
            <a:avLst/>
          </a:prstGeom>
        </p:spPr>
      </p:pic>
      <p:sp>
        <p:nvSpPr>
          <p:cNvPr id="8" name="Rectangle à coins arrondis 7"/>
          <p:cNvSpPr/>
          <p:nvPr/>
        </p:nvSpPr>
        <p:spPr>
          <a:xfrm>
            <a:off x="4056776" y="1977584"/>
            <a:ext cx="4284480" cy="727516"/>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8553691" y="5602277"/>
            <a:ext cx="1820588" cy="1153924"/>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Parenthèse ouvrante 1"/>
          <p:cNvSpPr/>
          <p:nvPr/>
        </p:nvSpPr>
        <p:spPr>
          <a:xfrm>
            <a:off x="3888128" y="4572000"/>
            <a:ext cx="168648" cy="2184201"/>
          </a:xfrm>
          <a:prstGeom prst="leftBracket">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Espace réservé du contenu 12"/>
          <p:cNvSpPr txBox="1">
            <a:spLocks/>
          </p:cNvSpPr>
          <p:nvPr/>
        </p:nvSpPr>
        <p:spPr>
          <a:xfrm>
            <a:off x="494524" y="4354353"/>
            <a:ext cx="3580585" cy="1156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smtClean="0"/>
              <a:t>Documentation : </a:t>
            </a:r>
            <a:r>
              <a:rPr lang="fr-FR" b="1" dirty="0" err="1" smtClean="0">
                <a:solidFill>
                  <a:srgbClr val="00B0F0"/>
                </a:solidFill>
              </a:rPr>
              <a:t>R</a:t>
            </a:r>
            <a:r>
              <a:rPr lang="fr-FR" dirty="0" err="1" smtClean="0">
                <a:solidFill>
                  <a:srgbClr val="00B0F0"/>
                </a:solidFill>
              </a:rPr>
              <a:t>eusable</a:t>
            </a:r>
            <a:endParaRPr lang="fr-FR" dirty="0" smtClean="0">
              <a:solidFill>
                <a:srgbClr val="00B0F0"/>
              </a:solidFill>
            </a:endParaRPr>
          </a:p>
        </p:txBody>
      </p:sp>
      <p:sp>
        <p:nvSpPr>
          <p:cNvPr id="11" name="Rectangle 10"/>
          <p:cNvSpPr/>
          <p:nvPr/>
        </p:nvSpPr>
        <p:spPr>
          <a:xfrm>
            <a:off x="434000" y="5253294"/>
            <a:ext cx="3244918" cy="1200329"/>
          </a:xfrm>
          <a:prstGeom prst="rect">
            <a:avLst/>
          </a:prstGeom>
        </p:spPr>
        <p:txBody>
          <a:bodyPr wrap="square">
            <a:spAutoFit/>
          </a:bodyPr>
          <a:lstStyle/>
          <a:p>
            <a:r>
              <a:rPr lang="fr-FR" i="1" dirty="0" smtClean="0">
                <a:latin typeface="Corbel" panose="020B0503020204020204" pitchFamily="34" charset="0"/>
              </a:rPr>
              <a:t>Une documentation  plus structurée </a:t>
            </a:r>
            <a:r>
              <a:rPr lang="fr-FR" i="1" dirty="0">
                <a:latin typeface="Corbel" panose="020B0503020204020204" pitchFamily="34" charset="0"/>
              </a:rPr>
              <a:t>et standardisée </a:t>
            </a:r>
            <a:r>
              <a:rPr lang="fr-FR" i="1" dirty="0" smtClean="0">
                <a:latin typeface="Corbel" panose="020B0503020204020204" pitchFamily="34" charset="0"/>
              </a:rPr>
              <a:t>permettrait d’augmenter les scores </a:t>
            </a:r>
            <a:r>
              <a:rPr lang="fr-FR" i="1" dirty="0" err="1" smtClean="0">
                <a:latin typeface="Corbel" panose="020B0503020204020204" pitchFamily="34" charset="0"/>
              </a:rPr>
              <a:t>Interoperable</a:t>
            </a:r>
            <a:r>
              <a:rPr lang="fr-FR" i="1" dirty="0" smtClean="0">
                <a:latin typeface="Corbel" panose="020B0503020204020204" pitchFamily="34" charset="0"/>
              </a:rPr>
              <a:t> - </a:t>
            </a:r>
            <a:r>
              <a:rPr lang="fr-FR" i="1" dirty="0" err="1" smtClean="0">
                <a:latin typeface="Corbel" panose="020B0503020204020204" pitchFamily="34" charset="0"/>
              </a:rPr>
              <a:t>Reusable</a:t>
            </a:r>
            <a:endParaRPr lang="fr-FR" i="1" dirty="0">
              <a:latin typeface="Corbel" panose="020B0503020204020204" pitchFamily="34" charset="0"/>
            </a:endParaRPr>
          </a:p>
        </p:txBody>
      </p:sp>
      <p:sp>
        <p:nvSpPr>
          <p:cNvPr id="14" name="Espace réservé du contenu 12"/>
          <p:cNvSpPr txBox="1">
            <a:spLocks/>
          </p:cNvSpPr>
          <p:nvPr/>
        </p:nvSpPr>
        <p:spPr>
          <a:xfrm>
            <a:off x="10374279" y="4411032"/>
            <a:ext cx="1819895" cy="115651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smtClean="0"/>
              <a:t>Licence CC: </a:t>
            </a:r>
            <a:r>
              <a:rPr lang="fr-FR" b="1" dirty="0" err="1" smtClean="0">
                <a:solidFill>
                  <a:srgbClr val="00B0F0"/>
                </a:solidFill>
              </a:rPr>
              <a:t>R</a:t>
            </a:r>
            <a:r>
              <a:rPr lang="fr-FR" dirty="0" err="1" smtClean="0">
                <a:solidFill>
                  <a:srgbClr val="00B0F0"/>
                </a:solidFill>
              </a:rPr>
              <a:t>eusable</a:t>
            </a:r>
            <a:endParaRPr lang="fr-FR" dirty="0">
              <a:solidFill>
                <a:srgbClr val="00B0F0"/>
              </a:solidFill>
            </a:endParaRPr>
          </a:p>
        </p:txBody>
      </p:sp>
      <p:sp>
        <p:nvSpPr>
          <p:cNvPr id="7" name="Rectangle 6"/>
          <p:cNvSpPr/>
          <p:nvPr/>
        </p:nvSpPr>
        <p:spPr>
          <a:xfrm>
            <a:off x="71476" y="6554588"/>
            <a:ext cx="3596049" cy="276999"/>
          </a:xfrm>
          <a:prstGeom prst="rect">
            <a:avLst/>
          </a:prstGeom>
        </p:spPr>
        <p:txBody>
          <a:bodyPr wrap="none">
            <a:spAutoFit/>
          </a:bodyPr>
          <a:lstStyle/>
          <a:p>
            <a:r>
              <a:rPr lang="fr-FR" sz="1200" dirty="0">
                <a:latin typeface="Corbel" panose="020B0503020204020204" pitchFamily="34" charset="0"/>
              </a:rPr>
              <a:t>Exemple : </a:t>
            </a:r>
            <a:r>
              <a:rPr lang="fr-FR" sz="1200" dirty="0">
                <a:latin typeface="Corbel" panose="020B0503020204020204" pitchFamily="34" charset="0"/>
                <a:hlinkClick r:id="rId4"/>
              </a:rPr>
              <a:t>https://doi.org/10.5061/DRYAD.QZ612JM91</a:t>
            </a:r>
            <a:endParaRPr lang="fr-FR" sz="1200" dirty="0">
              <a:latin typeface="Corbel" panose="020B0503020204020204" pitchFamily="34" charset="0"/>
            </a:endParaRPr>
          </a:p>
        </p:txBody>
      </p:sp>
    </p:spTree>
    <p:extLst>
      <p:ext uri="{BB962C8B-B14F-4D97-AF65-F5344CB8AC3E}">
        <p14:creationId xmlns:p14="http://schemas.microsoft.com/office/powerpoint/2010/main" val="107808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Critères de choix d’un entrepôt de données</a:t>
            </a:r>
            <a:endParaRPr lang="fr-FR" dirty="0"/>
          </a:p>
        </p:txBody>
      </p:sp>
      <p:sp>
        <p:nvSpPr>
          <p:cNvPr id="3" name="Espace réservé du contenu 2"/>
          <p:cNvSpPr>
            <a:spLocks noGrp="1"/>
          </p:cNvSpPr>
          <p:nvPr>
            <p:ph idx="1"/>
          </p:nvPr>
        </p:nvSpPr>
        <p:spPr>
          <a:xfrm>
            <a:off x="838200" y="1825625"/>
            <a:ext cx="10515600" cy="4895850"/>
          </a:xfrm>
        </p:spPr>
        <p:txBody>
          <a:bodyPr>
            <a:normAutofit fontScale="70000" lnSpcReduction="20000"/>
          </a:bodyPr>
          <a:lstStyle/>
          <a:p>
            <a:pPr>
              <a:lnSpc>
                <a:spcPct val="120000"/>
              </a:lnSpc>
            </a:pPr>
            <a:r>
              <a:rPr lang="fr-FR" dirty="0" smtClean="0"/>
              <a:t> </a:t>
            </a:r>
            <a:r>
              <a:rPr lang="fr-FR" dirty="0"/>
              <a:t>L'entrepôt est-il </a:t>
            </a:r>
            <a:r>
              <a:rPr lang="fr-FR" b="1" dirty="0"/>
              <a:t>certifié</a:t>
            </a:r>
            <a:r>
              <a:rPr lang="fr-FR" dirty="0"/>
              <a:t>? </a:t>
            </a:r>
          </a:p>
          <a:p>
            <a:pPr lvl="1">
              <a:lnSpc>
                <a:spcPct val="120000"/>
              </a:lnSpc>
            </a:pPr>
            <a:r>
              <a:rPr lang="fr-FR" dirty="0"/>
              <a:t>En savoir plus sur la certification </a:t>
            </a:r>
            <a:r>
              <a:rPr lang="fr-FR" i="1" dirty="0" err="1"/>
              <a:t>CoreTrustSeal</a:t>
            </a:r>
            <a:r>
              <a:rPr lang="fr-FR" dirty="0"/>
              <a:t> : RDA France. (2019). Entrepôts de données de confiance : Critères de conformité. Repéré à </a:t>
            </a:r>
            <a:r>
              <a:rPr lang="fr-FR" dirty="0">
                <a:hlinkClick r:id="rId2"/>
              </a:rPr>
              <a:t>https://www.rd-alliance.org/system/files/documents/CoretrustsealFR.pdf</a:t>
            </a:r>
            <a:endParaRPr lang="fr-FR" dirty="0"/>
          </a:p>
          <a:p>
            <a:pPr>
              <a:lnSpc>
                <a:spcPct val="120000"/>
              </a:lnSpc>
            </a:pPr>
            <a:r>
              <a:rPr lang="fr-FR" dirty="0"/>
              <a:t> </a:t>
            </a:r>
            <a:r>
              <a:rPr lang="fr-FR" dirty="0" smtClean="0"/>
              <a:t>Gère-t-il </a:t>
            </a:r>
            <a:r>
              <a:rPr lang="fr-FR" dirty="0"/>
              <a:t>différents </a:t>
            </a:r>
            <a:r>
              <a:rPr lang="fr-FR" b="1" dirty="0"/>
              <a:t>types d'accès</a:t>
            </a:r>
            <a:r>
              <a:rPr lang="fr-FR" dirty="0"/>
              <a:t>? Permet-il par exemple un accès restreint ou sous </a:t>
            </a:r>
            <a:r>
              <a:rPr lang="fr-FR" b="1" dirty="0"/>
              <a:t>embargo</a:t>
            </a:r>
            <a:r>
              <a:rPr lang="fr-FR" dirty="0"/>
              <a:t>?</a:t>
            </a:r>
          </a:p>
          <a:p>
            <a:pPr lvl="1">
              <a:lnSpc>
                <a:spcPct val="120000"/>
              </a:lnSpc>
            </a:pPr>
            <a:r>
              <a:rPr lang="fr-FR" dirty="0"/>
              <a:t>Y compris la gestion des demandes d’accès pour les données en accès restreint?</a:t>
            </a:r>
          </a:p>
          <a:p>
            <a:pPr lvl="1">
              <a:lnSpc>
                <a:spcPct val="120000"/>
              </a:lnSpc>
            </a:pPr>
            <a:r>
              <a:rPr lang="fr-FR" dirty="0"/>
              <a:t>Y compris la possibilité de définir le type d’accès fichier par fichier</a:t>
            </a:r>
            <a:r>
              <a:rPr lang="fr-FR" dirty="0" smtClean="0"/>
              <a:t>? [cf. exemple ICPSR ci-dessous]</a:t>
            </a:r>
          </a:p>
          <a:p>
            <a:pPr>
              <a:lnSpc>
                <a:spcPct val="120000"/>
              </a:lnSpc>
            </a:pPr>
            <a:r>
              <a:rPr lang="fr-FR" dirty="0" smtClean="0"/>
              <a:t> Prend-il </a:t>
            </a:r>
            <a:r>
              <a:rPr lang="fr-FR" dirty="0"/>
              <a:t>en charge un </a:t>
            </a:r>
            <a:r>
              <a:rPr lang="fr-FR" b="1" dirty="0"/>
              <a:t>format de données</a:t>
            </a:r>
            <a:r>
              <a:rPr lang="fr-FR" dirty="0"/>
              <a:t> particulier</a:t>
            </a:r>
            <a:r>
              <a:rPr lang="fr-FR" dirty="0" smtClean="0"/>
              <a:t>?</a:t>
            </a:r>
          </a:p>
          <a:p>
            <a:pPr>
              <a:lnSpc>
                <a:spcPct val="120000"/>
              </a:lnSpc>
            </a:pPr>
            <a:r>
              <a:rPr lang="fr-FR" dirty="0" smtClean="0"/>
              <a:t> Quelles </a:t>
            </a:r>
            <a:r>
              <a:rPr lang="fr-FR" dirty="0"/>
              <a:t>sont les exigences ou possibilités en termes de </a:t>
            </a:r>
            <a:r>
              <a:rPr lang="fr-FR" b="1" dirty="0"/>
              <a:t>précision et structuration de la description des données déposées</a:t>
            </a:r>
            <a:r>
              <a:rPr lang="fr-FR" dirty="0"/>
              <a:t>? Devrez-vous ou pourrez-vous fournir des métadonnées riches</a:t>
            </a:r>
            <a:r>
              <a:rPr lang="fr-FR" dirty="0" smtClean="0"/>
              <a:t>?</a:t>
            </a:r>
          </a:p>
          <a:p>
            <a:pPr>
              <a:lnSpc>
                <a:spcPct val="120000"/>
              </a:lnSpc>
            </a:pPr>
            <a:r>
              <a:rPr lang="fr-FR" dirty="0"/>
              <a:t> </a:t>
            </a:r>
            <a:r>
              <a:rPr lang="fr-FR" dirty="0" smtClean="0"/>
              <a:t>Propose-t-il d’autres services particulièrement adaptés à mes besoins? [cf. exemple connexion </a:t>
            </a:r>
            <a:r>
              <a:rPr lang="fr-FR" dirty="0" err="1" smtClean="0"/>
              <a:t>Zenodo-Github</a:t>
            </a:r>
            <a:r>
              <a:rPr lang="fr-FR" dirty="0" smtClean="0"/>
              <a:t> ci-dessous]</a:t>
            </a:r>
          </a:p>
          <a:p>
            <a:pPr marL="0" indent="0">
              <a:lnSpc>
                <a:spcPct val="12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15</a:t>
            </a:fld>
            <a:endParaRPr lang="fr-FR" dirty="0"/>
          </a:p>
        </p:txBody>
      </p:sp>
    </p:spTree>
    <p:extLst>
      <p:ext uri="{BB962C8B-B14F-4D97-AF65-F5344CB8AC3E}">
        <p14:creationId xmlns:p14="http://schemas.microsoft.com/office/powerpoint/2010/main" val="2871116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541" y="3559766"/>
            <a:ext cx="10058400" cy="2947411"/>
          </a:xfrm>
          <a:prstGeom prst="rect">
            <a:avLst/>
          </a:prstGeom>
          <a:ln>
            <a:solidFill>
              <a:srgbClr val="ED7F3D"/>
            </a:solidFill>
          </a:ln>
        </p:spPr>
      </p:pic>
      <p:sp>
        <p:nvSpPr>
          <p:cNvPr id="2" name="Titre 1"/>
          <p:cNvSpPr>
            <a:spLocks noGrp="1"/>
          </p:cNvSpPr>
          <p:nvPr>
            <p:ph type="title"/>
          </p:nvPr>
        </p:nvSpPr>
        <p:spPr>
          <a:xfrm>
            <a:off x="87083" y="394124"/>
            <a:ext cx="2554516" cy="2670628"/>
          </a:xfrm>
        </p:spPr>
        <p:txBody>
          <a:bodyPr>
            <a:normAutofit fontScale="90000"/>
          </a:bodyPr>
          <a:lstStyle/>
          <a:p>
            <a:r>
              <a:rPr lang="fr-FR" dirty="0" err="1" smtClean="0"/>
              <a:t>Dataverse</a:t>
            </a:r>
            <a:r>
              <a:rPr lang="fr-FR" dirty="0" smtClean="0"/>
              <a:t> IRD </a:t>
            </a:r>
            <a:r>
              <a:rPr lang="fr-FR" dirty="0" smtClean="0"/>
              <a:t>- gestion fine des accès</a:t>
            </a:r>
            <a:endParaRPr lang="fr-FR" dirty="0"/>
          </a:p>
        </p:txBody>
      </p:sp>
      <p:sp>
        <p:nvSpPr>
          <p:cNvPr id="4" name="Espace réservé du pied de page 3"/>
          <p:cNvSpPr>
            <a:spLocks noGrp="1"/>
          </p:cNvSpPr>
          <p:nvPr>
            <p:ph type="ftr" sz="quarter" idx="11"/>
          </p:nvPr>
        </p:nvSpPr>
        <p:spPr>
          <a:xfrm>
            <a:off x="4038600" y="6452021"/>
            <a:ext cx="4114800" cy="365125"/>
          </a:xfrm>
        </p:spPr>
        <p:txBody>
          <a:bodyPr/>
          <a:lstStyle/>
          <a:p>
            <a:r>
              <a:rPr lang="fr-FR" smtClean="0"/>
              <a:t>F. Flamerie - Données de recherche : entrepôts - ST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16</a:t>
            </a:fld>
            <a:endParaRPr lang="fr-FR" dirty="0"/>
          </a:p>
        </p:txBody>
      </p:sp>
      <p:sp>
        <p:nvSpPr>
          <p:cNvPr id="7" name="Rectangle 6"/>
          <p:cNvSpPr/>
          <p:nvPr/>
        </p:nvSpPr>
        <p:spPr>
          <a:xfrm>
            <a:off x="87083" y="6503698"/>
            <a:ext cx="3722915" cy="286232"/>
          </a:xfrm>
          <a:prstGeom prst="rect">
            <a:avLst/>
          </a:prstGeom>
        </p:spPr>
        <p:txBody>
          <a:bodyPr wrap="square">
            <a:spAutoFit/>
          </a:bodyPr>
          <a:lstStyle/>
          <a:p>
            <a:pPr lvl="0">
              <a:lnSpc>
                <a:spcPct val="90000"/>
              </a:lnSpc>
              <a:spcBef>
                <a:spcPts val="1000"/>
              </a:spcBef>
            </a:pPr>
            <a:r>
              <a:rPr lang="fr-FR" sz="1400" dirty="0" smtClean="0">
                <a:solidFill>
                  <a:prstClr val="black"/>
                </a:solidFill>
                <a:latin typeface="Corbel" panose="020B0503020204020204" pitchFamily="34" charset="0"/>
              </a:rPr>
              <a:t>Exemple : </a:t>
            </a:r>
            <a:r>
              <a:rPr lang="fr-FR" sz="1400" dirty="0" smtClean="0">
                <a:solidFill>
                  <a:prstClr val="black"/>
                </a:solidFill>
                <a:latin typeface="Corbel" panose="020B0503020204020204" pitchFamily="34" charset="0"/>
                <a:hlinkClick r:id="rId3"/>
              </a:rPr>
              <a:t>https</a:t>
            </a:r>
            <a:r>
              <a:rPr lang="fr-FR" sz="1400" dirty="0">
                <a:solidFill>
                  <a:prstClr val="black"/>
                </a:solidFill>
                <a:latin typeface="Corbel" panose="020B0503020204020204" pitchFamily="34" charset="0"/>
                <a:hlinkClick r:id="rId3"/>
              </a:rPr>
              <a:t>://</a:t>
            </a:r>
            <a:r>
              <a:rPr lang="fr-FR" sz="1400" dirty="0" smtClean="0">
                <a:solidFill>
                  <a:prstClr val="black"/>
                </a:solidFill>
                <a:latin typeface="Corbel" panose="020B0503020204020204" pitchFamily="34" charset="0"/>
                <a:hlinkClick r:id="rId3"/>
              </a:rPr>
              <a:t>doi.org/10.23708/8FDWIE</a:t>
            </a:r>
            <a:endParaRPr lang="fr-FR" sz="1400" dirty="0">
              <a:solidFill>
                <a:prstClr val="black"/>
              </a:solidFill>
              <a:latin typeface="Corbel" panose="020B0503020204020204" pitchFamily="34" charset="0"/>
            </a:endParaRPr>
          </a:p>
        </p:txBody>
      </p:sp>
      <p:sp>
        <p:nvSpPr>
          <p:cNvPr id="9" name="Rectangle à coins arrondis 8"/>
          <p:cNvSpPr/>
          <p:nvPr/>
        </p:nvSpPr>
        <p:spPr>
          <a:xfrm>
            <a:off x="2244436" y="4937508"/>
            <a:ext cx="674256" cy="789037"/>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6792685" y="2606566"/>
            <a:ext cx="2090058" cy="458186"/>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Espace réservé du contenu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427474" y="159354"/>
            <a:ext cx="9579467" cy="3306188"/>
          </a:xfrm>
          <a:prstGeom prst="rect">
            <a:avLst/>
          </a:prstGeom>
          <a:ln>
            <a:solidFill>
              <a:srgbClr val="ED7F3D"/>
            </a:solidFill>
          </a:ln>
        </p:spPr>
      </p:pic>
    </p:spTree>
    <p:extLst>
      <p:ext uri="{BB962C8B-B14F-4D97-AF65-F5344CB8AC3E}">
        <p14:creationId xmlns:p14="http://schemas.microsoft.com/office/powerpoint/2010/main" val="3115912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9362" y="539296"/>
            <a:ext cx="2674257" cy="1325563"/>
          </a:xfrm>
        </p:spPr>
        <p:txBody>
          <a:bodyPr>
            <a:normAutofit fontScale="90000"/>
          </a:bodyPr>
          <a:lstStyle/>
          <a:p>
            <a:r>
              <a:rPr lang="fr-FR" dirty="0" err="1" smtClean="0"/>
              <a:t>Zenodo</a:t>
            </a:r>
            <a:r>
              <a:rPr lang="fr-FR" dirty="0"/>
              <a:t> </a:t>
            </a:r>
            <a:r>
              <a:rPr lang="fr-FR" dirty="0" smtClean="0"/>
              <a:t>- connexion </a:t>
            </a:r>
            <a:r>
              <a:rPr lang="fr-FR" dirty="0" err="1" smtClean="0"/>
              <a:t>GitHub</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17</a:t>
            </a:fld>
            <a:endParaRPr lang="fr-FR" dirty="0"/>
          </a:p>
        </p:txBody>
      </p:sp>
      <p:sp>
        <p:nvSpPr>
          <p:cNvPr id="7" name="Rectangle 6"/>
          <p:cNvSpPr/>
          <p:nvPr/>
        </p:nvSpPr>
        <p:spPr>
          <a:xfrm>
            <a:off x="39742" y="6240760"/>
            <a:ext cx="3348257" cy="523220"/>
          </a:xfrm>
          <a:prstGeom prst="rect">
            <a:avLst/>
          </a:prstGeom>
        </p:spPr>
        <p:txBody>
          <a:bodyPr wrap="square">
            <a:spAutoFit/>
          </a:bodyPr>
          <a:lstStyle/>
          <a:p>
            <a:r>
              <a:rPr lang="fr-FR" sz="1400" dirty="0" smtClean="0">
                <a:solidFill>
                  <a:prstClr val="black"/>
                </a:solidFill>
                <a:latin typeface="Corbel" panose="020B0503020204020204" pitchFamily="34" charset="0"/>
              </a:rPr>
              <a:t>Exemple : </a:t>
            </a:r>
            <a:endParaRPr lang="fr-FR" sz="1400" dirty="0" smtClean="0">
              <a:solidFill>
                <a:prstClr val="black"/>
              </a:solidFill>
              <a:latin typeface="Corbel" panose="020B0503020204020204" pitchFamily="34" charset="0"/>
            </a:endParaRPr>
          </a:p>
          <a:p>
            <a:r>
              <a:rPr lang="en-US" sz="1400" dirty="0" smtClean="0">
                <a:latin typeface="Corbel" panose="020B0503020204020204" pitchFamily="34" charset="0"/>
                <a:hlinkClick r:id="rId2"/>
              </a:rPr>
              <a:t>https</a:t>
            </a:r>
            <a:r>
              <a:rPr lang="en-US" sz="1400" dirty="0">
                <a:latin typeface="Corbel" panose="020B0503020204020204" pitchFamily="34" charset="0"/>
                <a:hlinkClick r:id="rId2"/>
              </a:rPr>
              <a:t>://doi.org/10.5281/zenodo.1285676</a:t>
            </a:r>
            <a:endParaRPr lang="en-US" sz="1400" dirty="0">
              <a:latin typeface="Corbel" panose="020B0503020204020204" pitchFamily="34" charset="0"/>
            </a:endParaRP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5217" y="168465"/>
            <a:ext cx="9060180" cy="6553010"/>
          </a:xfrm>
        </p:spPr>
      </p:pic>
      <p:sp>
        <p:nvSpPr>
          <p:cNvPr id="8" name="Rectangle à coins arrondis 7"/>
          <p:cNvSpPr/>
          <p:nvPr/>
        </p:nvSpPr>
        <p:spPr>
          <a:xfrm>
            <a:off x="9271987" y="2490952"/>
            <a:ext cx="2817228" cy="1398877"/>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45039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Trouver un entrepôt de données généraliste</a:t>
            </a:r>
            <a:endParaRPr lang="fr-FR" dirty="0"/>
          </a:p>
        </p:txBody>
      </p:sp>
      <p:sp>
        <p:nvSpPr>
          <p:cNvPr id="8" name="Espace réservé du texte 7"/>
          <p:cNvSpPr>
            <a:spLocks noGrp="1"/>
          </p:cNvSpPr>
          <p:nvPr>
            <p:ph type="body" idx="1"/>
          </p:nvPr>
        </p:nvSpPr>
        <p:spPr/>
        <p:txBody>
          <a:bodyPr>
            <a:normAutofit/>
          </a:bodyPr>
          <a:lstStyle/>
          <a:p>
            <a:r>
              <a:rPr lang="fr-FR" dirty="0" smtClean="0"/>
              <a:t>Outil d’aide à la décision en ligne </a:t>
            </a:r>
            <a:r>
              <a:rPr lang="fr-FR" dirty="0" err="1" smtClean="0"/>
              <a:t>UBx</a:t>
            </a:r>
            <a:r>
              <a:rPr lang="fr-FR" dirty="0" smtClean="0"/>
              <a:t> : « Trouver un entrepôt de données »</a:t>
            </a: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18</a:t>
            </a:fld>
            <a:endParaRPr lang="fr-FR"/>
          </a:p>
        </p:txBody>
      </p:sp>
    </p:spTree>
    <p:extLst>
      <p:ext uri="{BB962C8B-B14F-4D97-AF65-F5344CB8AC3E}">
        <p14:creationId xmlns:p14="http://schemas.microsoft.com/office/powerpoint/2010/main" val="2950164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fontScale="92500" lnSpcReduction="10000"/>
          </a:bodyPr>
          <a:lstStyle/>
          <a:p>
            <a:pPr marL="0" lvl="1" indent="0">
              <a:lnSpc>
                <a:spcPct val="110000"/>
              </a:lnSpc>
              <a:buNone/>
            </a:pPr>
            <a:r>
              <a:rPr lang="en-GB" dirty="0" err="1">
                <a:ea typeface="Arial" charset="0"/>
                <a:cs typeface="Arial" charset="0"/>
              </a:rPr>
              <a:t>Outil</a:t>
            </a:r>
            <a:r>
              <a:rPr lang="en-GB" dirty="0">
                <a:ea typeface="Arial" charset="0"/>
                <a:cs typeface="Arial" charset="0"/>
              </a:rPr>
              <a:t> </a:t>
            </a:r>
            <a:r>
              <a:rPr lang="en-GB" dirty="0" err="1">
                <a:ea typeface="Arial" charset="0"/>
                <a:cs typeface="Arial" charset="0"/>
              </a:rPr>
              <a:t>d’aide</a:t>
            </a:r>
            <a:r>
              <a:rPr lang="en-GB" dirty="0">
                <a:ea typeface="Arial" charset="0"/>
                <a:cs typeface="Arial" charset="0"/>
              </a:rPr>
              <a:t> à la </a:t>
            </a:r>
            <a:r>
              <a:rPr lang="en-GB" dirty="0" err="1">
                <a:ea typeface="Arial" charset="0"/>
                <a:cs typeface="Arial" charset="0"/>
              </a:rPr>
              <a:t>décision</a:t>
            </a:r>
            <a:r>
              <a:rPr lang="en-GB" dirty="0">
                <a:ea typeface="Arial" charset="0"/>
                <a:cs typeface="Arial" charset="0"/>
              </a:rPr>
              <a:t> </a:t>
            </a:r>
            <a:r>
              <a:rPr lang="en-GB" dirty="0" err="1">
                <a:ea typeface="Arial" charset="0"/>
                <a:cs typeface="Arial" charset="0"/>
              </a:rPr>
              <a:t>en</a:t>
            </a:r>
            <a:r>
              <a:rPr lang="en-GB" dirty="0">
                <a:ea typeface="Arial" charset="0"/>
                <a:cs typeface="Arial" charset="0"/>
              </a:rPr>
              <a:t> </a:t>
            </a:r>
            <a:r>
              <a:rPr lang="en-GB" dirty="0" err="1" smtClean="0">
                <a:ea typeface="Arial" charset="0"/>
                <a:cs typeface="Arial" charset="0"/>
              </a:rPr>
              <a:t>ligne</a:t>
            </a:r>
            <a:r>
              <a:rPr lang="en-GB" dirty="0" smtClean="0">
                <a:ea typeface="Arial" charset="0"/>
                <a:cs typeface="Arial" charset="0"/>
              </a:rPr>
              <a:t> </a:t>
            </a:r>
            <a:r>
              <a:rPr lang="en-GB" dirty="0" err="1" smtClean="0">
                <a:ea typeface="Arial" charset="0"/>
                <a:cs typeface="Arial" charset="0"/>
              </a:rPr>
              <a:t>UBx</a:t>
            </a:r>
            <a:r>
              <a:rPr lang="en-GB" dirty="0" smtClean="0">
                <a:ea typeface="Arial" charset="0"/>
                <a:cs typeface="Arial" charset="0"/>
              </a:rPr>
              <a:t> </a:t>
            </a:r>
            <a:r>
              <a:rPr lang="en-GB" dirty="0">
                <a:ea typeface="Arial" charset="0"/>
                <a:cs typeface="Arial" charset="0"/>
              </a:rPr>
              <a:t>: </a:t>
            </a:r>
            <a:r>
              <a:rPr lang="fr-FR" dirty="0">
                <a:hlinkClick r:id="rId2"/>
              </a:rPr>
              <a:t>Trouver un entrepôt de données</a:t>
            </a:r>
            <a:r>
              <a:rPr lang="fr-FR" dirty="0"/>
              <a:t> </a:t>
            </a:r>
          </a:p>
          <a:p>
            <a:pPr>
              <a:lnSpc>
                <a:spcPct val="110000"/>
              </a:lnSpc>
            </a:pPr>
            <a:r>
              <a:rPr lang="fr-FR" sz="2400" dirty="0"/>
              <a:t>Pour identifier l'entrepôt de données généraliste qui réponde le mieux aux besoins, à partir de la réponse aux 4 questions suivantes </a:t>
            </a:r>
            <a:r>
              <a:rPr lang="fr-FR" sz="2400" dirty="0" smtClean="0"/>
              <a:t>:</a:t>
            </a:r>
          </a:p>
          <a:p>
            <a:pPr lvl="1">
              <a:lnSpc>
                <a:spcPct val="110000"/>
              </a:lnSpc>
            </a:pPr>
            <a:r>
              <a:rPr lang="fr-FR" dirty="0" smtClean="0"/>
              <a:t>Allez-vous </a:t>
            </a:r>
            <a:r>
              <a:rPr lang="fr-FR" dirty="0"/>
              <a:t>publier des données dont l'accès doit être </a:t>
            </a:r>
            <a:r>
              <a:rPr lang="fr-FR" dirty="0" smtClean="0"/>
              <a:t>restreint?</a:t>
            </a:r>
          </a:p>
          <a:p>
            <a:pPr lvl="1">
              <a:lnSpc>
                <a:spcPct val="110000"/>
              </a:lnSpc>
            </a:pPr>
            <a:r>
              <a:rPr lang="fr-FR" dirty="0" smtClean="0"/>
              <a:t>Recherchez-vous </a:t>
            </a:r>
            <a:r>
              <a:rPr lang="fr-FR" dirty="0"/>
              <a:t>un entrepôt avec des options de dépôt </a:t>
            </a:r>
            <a:r>
              <a:rPr lang="fr-FR" dirty="0" smtClean="0"/>
              <a:t>gratuit?</a:t>
            </a:r>
          </a:p>
          <a:p>
            <a:pPr lvl="1">
              <a:lnSpc>
                <a:spcPct val="110000"/>
              </a:lnSpc>
            </a:pPr>
            <a:r>
              <a:rPr lang="fr-FR" dirty="0" smtClean="0"/>
              <a:t>Souhaitez-vous </a:t>
            </a:r>
            <a:r>
              <a:rPr lang="fr-FR" dirty="0"/>
              <a:t>pouvoir définir librement les conditions d'utilisation de vos </a:t>
            </a:r>
            <a:r>
              <a:rPr lang="fr-FR" dirty="0" smtClean="0"/>
              <a:t>données?</a:t>
            </a:r>
          </a:p>
          <a:p>
            <a:pPr lvl="1">
              <a:lnSpc>
                <a:spcPct val="110000"/>
              </a:lnSpc>
            </a:pPr>
            <a:r>
              <a:rPr lang="fr-FR" dirty="0" smtClean="0"/>
              <a:t>Souhaitez-vous </a:t>
            </a:r>
            <a:r>
              <a:rPr lang="fr-FR" dirty="0"/>
              <a:t>que votre dépôt de données soit relu avant d'être mis en ligne</a:t>
            </a:r>
            <a:r>
              <a:rPr lang="fr-FR" dirty="0" smtClean="0"/>
              <a:t>?</a:t>
            </a:r>
            <a:endParaRPr lang="fr-FR" sz="2400" dirty="0"/>
          </a:p>
          <a:p>
            <a:pPr>
              <a:lnSpc>
                <a:spcPct val="110000"/>
              </a:lnSpc>
            </a:pPr>
            <a:r>
              <a:rPr lang="fr-FR" sz="2400" dirty="0"/>
              <a:t>Une brève fiche descriptive accompagne chacun des huit entrepôts de données comparés : </a:t>
            </a:r>
            <a:r>
              <a:rPr lang="fr-FR" sz="2400" dirty="0">
                <a:hlinkClick r:id="rId3"/>
              </a:rPr>
              <a:t>4TU.ResearchData</a:t>
            </a:r>
            <a:r>
              <a:rPr lang="fr-FR" sz="2400" dirty="0"/>
              <a:t>, </a:t>
            </a:r>
            <a:r>
              <a:rPr lang="fr-FR" sz="2400" dirty="0" err="1">
                <a:hlinkClick r:id="rId4"/>
              </a:rPr>
              <a:t>Figshare</a:t>
            </a:r>
            <a:r>
              <a:rPr lang="fr-FR" sz="2400" dirty="0"/>
              <a:t>, </a:t>
            </a:r>
            <a:r>
              <a:rPr lang="fr-FR" sz="2400" dirty="0">
                <a:hlinkClick r:id="rId5"/>
              </a:rPr>
              <a:t>Harvard </a:t>
            </a:r>
            <a:r>
              <a:rPr lang="fr-FR" sz="2400" dirty="0" err="1">
                <a:hlinkClick r:id="rId5"/>
              </a:rPr>
              <a:t>Dataverse</a:t>
            </a:r>
            <a:r>
              <a:rPr lang="fr-FR" sz="2400" dirty="0"/>
              <a:t>, </a:t>
            </a:r>
            <a:r>
              <a:rPr lang="fr-FR" sz="2400" dirty="0" err="1">
                <a:hlinkClick r:id="rId6"/>
              </a:rPr>
              <a:t>Dryad</a:t>
            </a:r>
            <a:r>
              <a:rPr lang="fr-FR" sz="2400" dirty="0"/>
              <a:t>, </a:t>
            </a:r>
            <a:r>
              <a:rPr lang="fr-FR" sz="2400" dirty="0" err="1">
                <a:hlinkClick r:id="rId7"/>
              </a:rPr>
              <a:t>Mendeley</a:t>
            </a:r>
            <a:r>
              <a:rPr lang="fr-FR" sz="2400" dirty="0">
                <a:hlinkClick r:id="rId7"/>
              </a:rPr>
              <a:t> Data</a:t>
            </a:r>
            <a:r>
              <a:rPr lang="fr-FR" sz="2400" dirty="0"/>
              <a:t>, </a:t>
            </a:r>
            <a:r>
              <a:rPr lang="fr-FR" sz="2400" dirty="0">
                <a:hlinkClick r:id="rId8"/>
              </a:rPr>
              <a:t>Open Science Framework (OSF)</a:t>
            </a:r>
            <a:r>
              <a:rPr lang="fr-FR" sz="2400" dirty="0"/>
              <a:t>, </a:t>
            </a:r>
            <a:r>
              <a:rPr lang="fr-FR" sz="2400" dirty="0">
                <a:hlinkClick r:id="rId9"/>
              </a:rPr>
              <a:t>B2SHARE</a:t>
            </a:r>
            <a:r>
              <a:rPr lang="fr-FR" sz="2400" dirty="0"/>
              <a:t>, </a:t>
            </a:r>
            <a:r>
              <a:rPr lang="fr-FR" sz="2400" dirty="0" err="1">
                <a:hlinkClick r:id="rId10"/>
              </a:rPr>
              <a:t>Zenodo</a:t>
            </a:r>
            <a:endParaRPr lang="en-GB" altLang="fr-FR" sz="2400" dirty="0">
              <a:ea typeface="Arial" charset="0"/>
              <a:cs typeface="Arial" charset="0"/>
            </a:endParaRP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19</a:t>
            </a:fld>
            <a:endParaRPr lang="fr-FR"/>
          </a:p>
        </p:txBody>
      </p:sp>
      <p:sp>
        <p:nvSpPr>
          <p:cNvPr id="8" name="Titre 1"/>
          <p:cNvSpPr>
            <a:spLocks noGrp="1"/>
          </p:cNvSpPr>
          <p:nvPr>
            <p:ph type="title"/>
          </p:nvPr>
        </p:nvSpPr>
        <p:spPr/>
        <p:txBody>
          <a:bodyPr/>
          <a:lstStyle/>
          <a:p>
            <a:r>
              <a:rPr lang="fr-FR" dirty="0" smtClean="0"/>
              <a:t>Trouver un entrepôt de données généraliste</a:t>
            </a:r>
            <a:endParaRPr lang="fr-FR" dirty="0"/>
          </a:p>
        </p:txBody>
      </p:sp>
    </p:spTree>
    <p:extLst>
      <p:ext uri="{BB962C8B-B14F-4D97-AF65-F5344CB8AC3E}">
        <p14:creationId xmlns:p14="http://schemas.microsoft.com/office/powerpoint/2010/main" val="122957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smtClean="0"/>
              <a:t>Programme</a:t>
            </a:r>
            <a:endParaRPr lang="fr-FR" dirty="0"/>
          </a:p>
        </p:txBody>
      </p:sp>
      <p:sp>
        <p:nvSpPr>
          <p:cNvPr id="3" name="Espace réservé du contenu 2"/>
          <p:cNvSpPr>
            <a:spLocks noGrp="1"/>
          </p:cNvSpPr>
          <p:nvPr>
            <p:ph idx="1"/>
          </p:nvPr>
        </p:nvSpPr>
        <p:spPr>
          <a:xfrm>
            <a:off x="838200" y="1396735"/>
            <a:ext cx="10515600" cy="5191893"/>
          </a:xfrm>
        </p:spPr>
        <p:txBody>
          <a:bodyPr>
            <a:normAutofit/>
          </a:bodyPr>
          <a:lstStyle/>
          <a:p>
            <a:pPr marL="0" indent="0">
              <a:lnSpc>
                <a:spcPct val="110000"/>
              </a:lnSpc>
              <a:spcBef>
                <a:spcPts val="0"/>
              </a:spcBef>
              <a:buNone/>
            </a:pPr>
            <a:r>
              <a:rPr lang="fr-FR" sz="1800" i="1" dirty="0" smtClean="0"/>
              <a:t>La </a:t>
            </a:r>
            <a:r>
              <a:rPr lang="fr-FR" sz="1800" i="1" dirty="0"/>
              <a:t>mise à disposition des données associées aux articles ou données sous-jacentes (</a:t>
            </a:r>
            <a:r>
              <a:rPr lang="fr-FR" sz="1800" i="1" dirty="0" err="1"/>
              <a:t>underlying</a:t>
            </a:r>
            <a:r>
              <a:rPr lang="fr-FR" sz="1800" i="1" dirty="0"/>
              <a:t> data) est une demande croissante de la part des éditeurs et des agences de financement. Les entrepôts de données permettent de répondre à ces exigences, en assurant l'accessibilité, l'archivage et/ou la diffusion des données déposées, en conformité avec les principes FAIR. Cette session présente les différents types d’entrepôts de données et des recommandations pour identifier un entrepôt adapté.</a:t>
            </a:r>
            <a:r>
              <a:rPr lang="fr-FR" sz="1800" dirty="0"/>
              <a:t> </a:t>
            </a:r>
          </a:p>
          <a:p>
            <a:pPr marL="0" indent="0">
              <a:lnSpc>
                <a:spcPct val="100000"/>
              </a:lnSpc>
              <a:spcBef>
                <a:spcPts val="0"/>
              </a:spcBef>
              <a:buNone/>
            </a:pPr>
            <a:r>
              <a:rPr lang="fr-FR" dirty="0" smtClean="0"/>
              <a:t> </a:t>
            </a:r>
            <a:endParaRPr lang="fr-FR" sz="3600" dirty="0" smtClean="0"/>
          </a:p>
          <a:p>
            <a:pPr>
              <a:lnSpc>
                <a:spcPct val="120000"/>
              </a:lnSpc>
            </a:pPr>
            <a:r>
              <a:rPr lang="fr-FR" sz="3600" dirty="0" smtClean="0"/>
              <a:t>Introduction </a:t>
            </a:r>
          </a:p>
          <a:p>
            <a:pPr>
              <a:lnSpc>
                <a:spcPct val="120000"/>
              </a:lnSpc>
            </a:pPr>
            <a:r>
              <a:rPr lang="fr-FR" sz="3600" dirty="0" smtClean="0"/>
              <a:t>Trouver un entrepôt de données généraliste</a:t>
            </a:r>
          </a:p>
          <a:p>
            <a:pPr>
              <a:lnSpc>
                <a:spcPct val="120000"/>
              </a:lnSpc>
            </a:pPr>
            <a:r>
              <a:rPr lang="fr-FR" sz="3600" smtClean="0"/>
              <a:t>Trouver un </a:t>
            </a:r>
            <a:r>
              <a:rPr lang="fr-FR" sz="3600" dirty="0" smtClean="0"/>
              <a:t>entrepôt de données spécialisé</a:t>
            </a:r>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a:t>
            </a:fld>
            <a:endParaRPr lang="fr-FR" dirty="0"/>
          </a:p>
        </p:txBody>
      </p:sp>
    </p:spTree>
    <p:extLst>
      <p:ext uri="{BB962C8B-B14F-4D97-AF65-F5344CB8AC3E}">
        <p14:creationId xmlns:p14="http://schemas.microsoft.com/office/powerpoint/2010/main" val="414777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Trouver un entrepôt de données généraliste</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20</a:t>
            </a:fld>
            <a:endParaRPr lang="fr-FR" dirty="0"/>
          </a:p>
        </p:txBody>
      </p:sp>
      <p:sp>
        <p:nvSpPr>
          <p:cNvPr id="6" name="Rectangle 5"/>
          <p:cNvSpPr/>
          <p:nvPr/>
        </p:nvSpPr>
        <p:spPr>
          <a:xfrm>
            <a:off x="838200" y="1690688"/>
            <a:ext cx="8544559" cy="424732"/>
          </a:xfrm>
          <a:prstGeom prst="rect">
            <a:avLst/>
          </a:prstGeom>
        </p:spPr>
        <p:txBody>
          <a:bodyPr wrap="square">
            <a:spAutoFit/>
          </a:bodyPr>
          <a:lstStyle/>
          <a:p>
            <a:pPr marL="457200" lvl="1" indent="-457200" defTabSz="914400">
              <a:lnSpc>
                <a:spcPct val="90000"/>
              </a:lnSpc>
              <a:spcBef>
                <a:spcPts val="500"/>
              </a:spcBef>
            </a:pPr>
            <a:r>
              <a:rPr lang="en-GB" sz="2400" dirty="0" err="1" smtClean="0">
                <a:latin typeface="Corbel" panose="020B0503020204020204" pitchFamily="34" charset="0"/>
                <a:ea typeface="Arial" charset="0"/>
                <a:cs typeface="Arial" charset="0"/>
              </a:rPr>
              <a:t>Outil</a:t>
            </a:r>
            <a:r>
              <a:rPr lang="en-GB" sz="2400" dirty="0" smtClean="0">
                <a:latin typeface="Corbel" panose="020B0503020204020204" pitchFamily="34" charset="0"/>
                <a:ea typeface="Arial" charset="0"/>
                <a:cs typeface="Arial" charset="0"/>
              </a:rPr>
              <a:t> </a:t>
            </a:r>
            <a:r>
              <a:rPr lang="en-GB" sz="2400" dirty="0" err="1" smtClean="0">
                <a:latin typeface="Corbel" panose="020B0503020204020204" pitchFamily="34" charset="0"/>
                <a:ea typeface="Arial" charset="0"/>
                <a:cs typeface="Arial" charset="0"/>
              </a:rPr>
              <a:t>d’aide</a:t>
            </a:r>
            <a:r>
              <a:rPr lang="en-GB" sz="2400" dirty="0" smtClean="0">
                <a:latin typeface="Corbel" panose="020B0503020204020204" pitchFamily="34" charset="0"/>
                <a:ea typeface="Arial" charset="0"/>
                <a:cs typeface="Arial" charset="0"/>
              </a:rPr>
              <a:t> à la </a:t>
            </a:r>
            <a:r>
              <a:rPr lang="en-GB" sz="2400" dirty="0" err="1" smtClean="0">
                <a:latin typeface="Corbel" panose="020B0503020204020204" pitchFamily="34" charset="0"/>
                <a:ea typeface="Arial" charset="0"/>
                <a:cs typeface="Arial" charset="0"/>
              </a:rPr>
              <a:t>décision</a:t>
            </a:r>
            <a:r>
              <a:rPr lang="en-GB" sz="2400" dirty="0" smtClean="0">
                <a:latin typeface="Corbel" panose="020B0503020204020204" pitchFamily="34" charset="0"/>
                <a:ea typeface="Arial" charset="0"/>
                <a:cs typeface="Arial" charset="0"/>
              </a:rPr>
              <a:t> </a:t>
            </a:r>
            <a:r>
              <a:rPr lang="en-GB" sz="2400" dirty="0" err="1" smtClean="0">
                <a:latin typeface="Corbel" panose="020B0503020204020204" pitchFamily="34" charset="0"/>
                <a:ea typeface="Arial" charset="0"/>
                <a:cs typeface="Arial" charset="0"/>
              </a:rPr>
              <a:t>en</a:t>
            </a:r>
            <a:r>
              <a:rPr lang="en-GB" sz="2400" dirty="0" smtClean="0">
                <a:latin typeface="Corbel" panose="020B0503020204020204" pitchFamily="34" charset="0"/>
                <a:ea typeface="Arial" charset="0"/>
                <a:cs typeface="Arial" charset="0"/>
              </a:rPr>
              <a:t> </a:t>
            </a:r>
            <a:r>
              <a:rPr lang="en-GB" sz="2400" dirty="0" err="1" smtClean="0">
                <a:latin typeface="Corbel" panose="020B0503020204020204" pitchFamily="34" charset="0"/>
                <a:ea typeface="Arial" charset="0"/>
                <a:cs typeface="Arial" charset="0"/>
              </a:rPr>
              <a:t>ligne</a:t>
            </a:r>
            <a:r>
              <a:rPr lang="en-GB" sz="2400" dirty="0" smtClean="0">
                <a:latin typeface="Corbel" panose="020B0503020204020204" pitchFamily="34" charset="0"/>
                <a:ea typeface="Arial" charset="0"/>
                <a:cs typeface="Arial" charset="0"/>
              </a:rPr>
              <a:t> : </a:t>
            </a:r>
            <a:r>
              <a:rPr lang="fr-FR" sz="2400" dirty="0">
                <a:latin typeface="Corbel" panose="020B0503020204020204" pitchFamily="34" charset="0"/>
                <a:hlinkClick r:id="rId2"/>
              </a:rPr>
              <a:t>Trouver un entrepôt de données</a:t>
            </a:r>
            <a:r>
              <a:rPr lang="fr-FR" sz="2400" dirty="0">
                <a:latin typeface="Corbel" panose="020B0503020204020204" pitchFamily="34" charset="0"/>
              </a:rPr>
              <a:t> </a:t>
            </a:r>
            <a:endParaRPr lang="fr-FR" sz="2400" dirty="0" smtClean="0">
              <a:latin typeface="Corbel" panose="020B0503020204020204" pitchFamily="34" charset="0"/>
            </a:endParaRPr>
          </a:p>
        </p:txBody>
      </p:sp>
      <p:pic>
        <p:nvPicPr>
          <p:cNvPr id="7" name="Image 6"/>
          <p:cNvPicPr>
            <a:picLocks noChangeAspect="1"/>
          </p:cNvPicPr>
          <p:nvPr/>
        </p:nvPicPr>
        <p:blipFill>
          <a:blip r:embed="rId3"/>
          <a:stretch>
            <a:fillRect/>
          </a:stretch>
        </p:blipFill>
        <p:spPr>
          <a:xfrm>
            <a:off x="2986336" y="2180590"/>
            <a:ext cx="6219328" cy="4175760"/>
          </a:xfrm>
          <a:prstGeom prst="rect">
            <a:avLst/>
          </a:prstGeom>
        </p:spPr>
      </p:pic>
    </p:spTree>
    <p:extLst>
      <p:ext uri="{BB962C8B-B14F-4D97-AF65-F5344CB8AC3E}">
        <p14:creationId xmlns:p14="http://schemas.microsoft.com/office/powerpoint/2010/main" val="2376094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Trouver un entrepôt de données spécialisé</a:t>
            </a:r>
            <a:endParaRPr lang="fr-FR" dirty="0"/>
          </a:p>
        </p:txBody>
      </p:sp>
      <p:sp>
        <p:nvSpPr>
          <p:cNvPr id="8" name="Espace réservé du texte 7"/>
          <p:cNvSpPr>
            <a:spLocks noGrp="1"/>
          </p:cNvSpPr>
          <p:nvPr>
            <p:ph type="body" idx="1"/>
          </p:nvPr>
        </p:nvSpPr>
        <p:spPr/>
        <p:txBody>
          <a:bodyPr>
            <a:normAutofit/>
          </a:bodyPr>
          <a:lstStyle/>
          <a:p>
            <a:r>
              <a:rPr lang="fr-FR" dirty="0" smtClean="0"/>
              <a:t>Recommandations des éditeurs et des organismes de financement</a:t>
            </a:r>
          </a:p>
          <a:p>
            <a:r>
              <a:rPr lang="fr-FR" dirty="0" smtClean="0"/>
              <a:t>Annuaire re3data</a:t>
            </a:r>
          </a:p>
          <a:p>
            <a:r>
              <a:rPr lang="fr-FR" dirty="0" smtClean="0"/>
              <a:t>Service </a:t>
            </a:r>
            <a:r>
              <a:rPr lang="fr-FR" dirty="0" err="1" smtClean="0"/>
              <a:t>FAIRsharing</a:t>
            </a:r>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21</a:t>
            </a:fld>
            <a:endParaRPr lang="fr-FR"/>
          </a:p>
        </p:txBody>
      </p:sp>
    </p:spTree>
    <p:extLst>
      <p:ext uri="{BB962C8B-B14F-4D97-AF65-F5344CB8AC3E}">
        <p14:creationId xmlns:p14="http://schemas.microsoft.com/office/powerpoint/2010/main" val="2972648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Recommandations</a:t>
            </a:r>
            <a:endParaRPr lang="fr-FR" dirty="0"/>
          </a:p>
        </p:txBody>
      </p:sp>
      <p:sp>
        <p:nvSpPr>
          <p:cNvPr id="8" name="Espace réservé du contenu 7"/>
          <p:cNvSpPr>
            <a:spLocks noGrp="1"/>
          </p:cNvSpPr>
          <p:nvPr>
            <p:ph idx="1"/>
          </p:nvPr>
        </p:nvSpPr>
        <p:spPr>
          <a:xfrm>
            <a:off x="838200" y="1554390"/>
            <a:ext cx="10691648" cy="5167085"/>
          </a:xfrm>
        </p:spPr>
        <p:txBody>
          <a:bodyPr>
            <a:normAutofit/>
          </a:bodyPr>
          <a:lstStyle/>
          <a:p>
            <a:r>
              <a:rPr lang="fr-FR" dirty="0" smtClean="0"/>
              <a:t> Editeurs : exemples </a:t>
            </a:r>
            <a:r>
              <a:rPr lang="fr-FR" dirty="0" err="1" smtClean="0">
                <a:hlinkClick r:id="rId2"/>
              </a:rPr>
              <a:t>PLoS</a:t>
            </a:r>
            <a:r>
              <a:rPr lang="fr-FR" dirty="0" smtClean="0">
                <a:hlinkClick r:id="rId2"/>
              </a:rPr>
              <a:t> </a:t>
            </a:r>
            <a:r>
              <a:rPr lang="fr-FR" dirty="0" smtClean="0"/>
              <a:t> et </a:t>
            </a:r>
            <a:r>
              <a:rPr lang="fr-FR" dirty="0" smtClean="0">
                <a:hlinkClick r:id="rId3"/>
              </a:rPr>
              <a:t>Springer-Nature</a:t>
            </a:r>
            <a:endParaRPr lang="fr-FR" dirty="0" smtClean="0"/>
          </a:p>
          <a:p>
            <a:r>
              <a:rPr lang="fr-FR" dirty="0" smtClean="0"/>
              <a:t> Organismes </a:t>
            </a:r>
            <a:r>
              <a:rPr lang="fr-FR" dirty="0"/>
              <a:t>de financement</a:t>
            </a:r>
          </a:p>
          <a:p>
            <a:pPr lvl="1"/>
            <a:r>
              <a:rPr lang="fr-FR" dirty="0">
                <a:hlinkClick r:id="rId4"/>
              </a:rPr>
              <a:t>ERC - </a:t>
            </a:r>
            <a:r>
              <a:rPr lang="fr-FR" dirty="0" err="1">
                <a:hlinkClick r:id="rId4"/>
              </a:rPr>
              <a:t>European</a:t>
            </a:r>
            <a:r>
              <a:rPr lang="fr-FR" dirty="0">
                <a:hlinkClick r:id="rId4"/>
              </a:rPr>
              <a:t> </a:t>
            </a:r>
            <a:r>
              <a:rPr lang="fr-FR" dirty="0" err="1">
                <a:hlinkClick r:id="rId4"/>
              </a:rPr>
              <a:t>Research</a:t>
            </a:r>
            <a:r>
              <a:rPr lang="fr-FR" dirty="0">
                <a:hlinkClick r:id="rId4"/>
              </a:rPr>
              <a:t> Council</a:t>
            </a:r>
            <a:r>
              <a:rPr lang="fr-FR" dirty="0"/>
              <a:t> : liste commentée d'entrepôts spécialisés par discipline - p. </a:t>
            </a:r>
            <a:r>
              <a:rPr lang="fr-FR" dirty="0" smtClean="0"/>
              <a:t>12 </a:t>
            </a:r>
            <a:r>
              <a:rPr lang="fr-FR" dirty="0"/>
              <a:t>et </a:t>
            </a:r>
            <a:r>
              <a:rPr lang="fr-FR" dirty="0" err="1"/>
              <a:t>suiv</a:t>
            </a:r>
            <a:r>
              <a:rPr lang="fr-FR" dirty="0"/>
              <a:t>.</a:t>
            </a:r>
          </a:p>
          <a:p>
            <a:pPr lvl="1"/>
            <a:r>
              <a:rPr lang="fr-FR" dirty="0">
                <a:hlinkClick r:id="rId5"/>
              </a:rPr>
              <a:t>Commission européenne</a:t>
            </a:r>
            <a:r>
              <a:rPr lang="fr-FR" dirty="0"/>
              <a:t> : liste d'entrepôts généralistes et spécialisés par discipline - ces </a:t>
            </a:r>
            <a:r>
              <a:rPr lang="fr-FR" i="1" dirty="0"/>
              <a:t>Data Guidelines</a:t>
            </a:r>
            <a:r>
              <a:rPr lang="fr-FR" dirty="0"/>
              <a:t> comportent en outre des recommandations </a:t>
            </a:r>
            <a:r>
              <a:rPr lang="fr-FR" dirty="0" smtClean="0"/>
              <a:t>pour </a:t>
            </a:r>
            <a:r>
              <a:rPr lang="fr-FR" dirty="0"/>
              <a:t>la préparation des données (notamment tabulaires</a:t>
            </a:r>
            <a:r>
              <a:rPr lang="fr-FR" dirty="0" smtClean="0"/>
              <a:t>).</a:t>
            </a:r>
            <a:endParaRPr lang="fr-FR" dirty="0"/>
          </a:p>
        </p:txBody>
      </p:sp>
      <p:sp>
        <p:nvSpPr>
          <p:cNvPr id="5" name="Espace réservé du pied de page 4"/>
          <p:cNvSpPr>
            <a:spLocks noGrp="1"/>
          </p:cNvSpPr>
          <p:nvPr>
            <p:ph type="ftr" sz="quarter" idx="11"/>
          </p:nvPr>
        </p:nvSpPr>
        <p:spPr/>
        <p:txBody>
          <a:bodyPr/>
          <a:lstStyle/>
          <a:p>
            <a:r>
              <a:rPr lang="fr-FR" smtClean="0"/>
              <a:t>F. Flamerie - Données de recherche : entrepôts - ST - 2021-11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22</a:t>
            </a:fld>
            <a:endParaRPr lang="fr-FR"/>
          </a:p>
        </p:txBody>
      </p:sp>
    </p:spTree>
    <p:extLst>
      <p:ext uri="{BB962C8B-B14F-4D97-AF65-F5344CB8AC3E}">
        <p14:creationId xmlns:p14="http://schemas.microsoft.com/office/powerpoint/2010/main" val="1843321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Annuaire </a:t>
            </a:r>
            <a:r>
              <a:rPr lang="fr-FR" dirty="0" smtClean="0"/>
              <a:t>re3data</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23</a:t>
            </a:fld>
            <a:endParaRPr lang="fr-FR" dirty="0"/>
          </a:p>
        </p:txBody>
      </p:sp>
      <p:sp>
        <p:nvSpPr>
          <p:cNvPr id="6" name="Espace réservé du contenu 2"/>
          <p:cNvSpPr txBox="1">
            <a:spLocks/>
          </p:cNvSpPr>
          <p:nvPr/>
        </p:nvSpPr>
        <p:spPr>
          <a:xfrm>
            <a:off x="869547" y="1617814"/>
            <a:ext cx="4546964" cy="47727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err="1" smtClean="0"/>
              <a:t>Registry</a:t>
            </a:r>
            <a:r>
              <a:rPr lang="fr-FR" dirty="0" smtClean="0"/>
              <a:t> of </a:t>
            </a:r>
            <a:r>
              <a:rPr lang="fr-FR" dirty="0" err="1" smtClean="0"/>
              <a:t>Research</a:t>
            </a:r>
            <a:r>
              <a:rPr lang="fr-FR" dirty="0" smtClean="0"/>
              <a:t> Data </a:t>
            </a:r>
            <a:r>
              <a:rPr lang="fr-FR" dirty="0" err="1" smtClean="0"/>
              <a:t>Repositories</a:t>
            </a:r>
            <a:r>
              <a:rPr lang="fr-FR" dirty="0" smtClean="0"/>
              <a:t>. </a:t>
            </a:r>
            <a:r>
              <a:rPr lang="fr-FR" dirty="0" smtClean="0">
                <a:hlinkClick r:id="rId2"/>
              </a:rPr>
              <a:t>https://www.re3data.org/</a:t>
            </a:r>
            <a:endParaRPr lang="fr-FR" dirty="0" smtClean="0"/>
          </a:p>
          <a:p>
            <a:pPr marL="0" indent="0">
              <a:buFont typeface="Calibri" panose="020F0502020204030204" pitchFamily="34" charset="0"/>
              <a:buNone/>
            </a:pPr>
            <a:r>
              <a:rPr lang="fr-FR" dirty="0" smtClean="0"/>
              <a:t>Il s'agit de la ressource de référence, indexant plus de 2000 entrepôts. On peut rechercher par mot-clé et naviguer dans re3data par :</a:t>
            </a:r>
          </a:p>
          <a:p>
            <a:pPr>
              <a:spcBef>
                <a:spcPts val="0"/>
              </a:spcBef>
            </a:pPr>
            <a:r>
              <a:rPr lang="fr-FR" dirty="0" smtClean="0">
                <a:hlinkClick r:id="rId3"/>
              </a:rPr>
              <a:t>sujet</a:t>
            </a:r>
            <a:r>
              <a:rPr lang="fr-FR" dirty="0" smtClean="0"/>
              <a:t>,</a:t>
            </a:r>
          </a:p>
          <a:p>
            <a:pPr>
              <a:spcBef>
                <a:spcPts val="0"/>
              </a:spcBef>
            </a:pPr>
            <a:r>
              <a:rPr lang="fr-FR" dirty="0" smtClean="0">
                <a:hlinkClick r:id="rId4"/>
              </a:rPr>
              <a:t>type de contenu</a:t>
            </a:r>
            <a:r>
              <a:rPr lang="fr-FR" dirty="0" smtClean="0"/>
              <a:t>,</a:t>
            </a:r>
          </a:p>
          <a:p>
            <a:pPr>
              <a:spcBef>
                <a:spcPts val="0"/>
              </a:spcBef>
            </a:pPr>
            <a:r>
              <a:rPr lang="fr-FR" dirty="0" smtClean="0">
                <a:hlinkClick r:id="rId5"/>
              </a:rPr>
              <a:t>pays</a:t>
            </a:r>
            <a:r>
              <a:rPr lang="fr-FR" dirty="0" smtClean="0"/>
              <a:t>.</a:t>
            </a:r>
          </a:p>
          <a:p>
            <a:pPr marL="0" indent="0">
              <a:buFont typeface="Calibri" panose="020F0502020204030204" pitchFamily="34" charset="0"/>
              <a:buNone/>
            </a:pPr>
            <a:endParaRPr lang="fr-FR" b="1" dirty="0" smtClean="0"/>
          </a:p>
        </p:txBody>
      </p:sp>
      <p:pic>
        <p:nvPicPr>
          <p:cNvPr id="7" name="Image 6"/>
          <p:cNvPicPr>
            <a:picLocks noChangeAspect="1"/>
          </p:cNvPicPr>
          <p:nvPr/>
        </p:nvPicPr>
        <p:blipFill>
          <a:blip r:embed="rId6"/>
          <a:stretch>
            <a:fillRect/>
          </a:stretch>
        </p:blipFill>
        <p:spPr>
          <a:xfrm>
            <a:off x="5447858" y="702850"/>
            <a:ext cx="6374130" cy="5454015"/>
          </a:xfrm>
          <a:prstGeom prst="rect">
            <a:avLst/>
          </a:prstGeom>
        </p:spPr>
      </p:pic>
    </p:spTree>
    <p:extLst>
      <p:ext uri="{BB962C8B-B14F-4D97-AF65-F5344CB8AC3E}">
        <p14:creationId xmlns:p14="http://schemas.microsoft.com/office/powerpoint/2010/main" val="3778351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17980"/>
            <a:ext cx="10515600" cy="1325563"/>
          </a:xfrm>
        </p:spPr>
        <p:txBody>
          <a:bodyPr/>
          <a:lstStyle/>
          <a:p>
            <a:r>
              <a:rPr lang="fr-FR" dirty="0"/>
              <a:t>Annuaire re3data</a:t>
            </a:r>
          </a:p>
        </p:txBody>
      </p:sp>
      <p:sp>
        <p:nvSpPr>
          <p:cNvPr id="3" name="Espace réservé du contenu 2"/>
          <p:cNvSpPr>
            <a:spLocks noGrp="1"/>
          </p:cNvSpPr>
          <p:nvPr>
            <p:ph idx="1"/>
          </p:nvPr>
        </p:nvSpPr>
        <p:spPr>
          <a:xfrm>
            <a:off x="838200" y="1340716"/>
            <a:ext cx="10515600" cy="5015634"/>
          </a:xfrm>
        </p:spPr>
        <p:txBody>
          <a:bodyPr>
            <a:normAutofit fontScale="92500" lnSpcReduction="10000"/>
          </a:bodyPr>
          <a:lstStyle/>
          <a:p>
            <a:pPr marL="0" indent="0">
              <a:lnSpc>
                <a:spcPct val="110000"/>
              </a:lnSpc>
              <a:buNone/>
            </a:pPr>
            <a:r>
              <a:rPr lang="fr-FR" dirty="0" smtClean="0"/>
              <a:t>De </a:t>
            </a:r>
            <a:r>
              <a:rPr lang="fr-FR" dirty="0"/>
              <a:t>nombreux filtres permettent ensuite d'affiner les listes de résultats, en fonction par exemple des critères suivants.</a:t>
            </a:r>
          </a:p>
          <a:p>
            <a:pPr>
              <a:lnSpc>
                <a:spcPct val="110000"/>
              </a:lnSpc>
              <a:spcBef>
                <a:spcPts val="0"/>
              </a:spcBef>
            </a:pPr>
            <a:r>
              <a:rPr lang="fr-FR" b="1" dirty="0" err="1"/>
              <a:t>Certificates</a:t>
            </a:r>
            <a:r>
              <a:rPr lang="fr-FR" dirty="0"/>
              <a:t> : par quelle certification l'entrepôt est-il qualifié?</a:t>
            </a:r>
          </a:p>
          <a:p>
            <a:pPr>
              <a:lnSpc>
                <a:spcPct val="110000"/>
              </a:lnSpc>
              <a:spcBef>
                <a:spcPts val="0"/>
              </a:spcBef>
            </a:pPr>
            <a:r>
              <a:rPr lang="fr-FR" b="1" dirty="0"/>
              <a:t>Accès</a:t>
            </a:r>
            <a:r>
              <a:rPr lang="fr-FR" dirty="0"/>
              <a:t> : gradient de valeurs de fermé à ouvert - se décompose en 3 types d'accès : </a:t>
            </a:r>
          </a:p>
          <a:p>
            <a:pPr lvl="1">
              <a:lnSpc>
                <a:spcPct val="110000"/>
              </a:lnSpc>
            </a:pPr>
            <a:r>
              <a:rPr lang="fr-FR" b="1" dirty="0" err="1"/>
              <a:t>Database</a:t>
            </a:r>
            <a:r>
              <a:rPr lang="fr-FR" b="1" dirty="0"/>
              <a:t> </a:t>
            </a:r>
            <a:r>
              <a:rPr lang="fr-FR" b="1" dirty="0" err="1"/>
              <a:t>access</a:t>
            </a:r>
            <a:r>
              <a:rPr lang="fr-FR" dirty="0"/>
              <a:t> : accès à l'entrepôt de données lui-même : sous quelles conditions un utilisateur peut-il accéder à la base de données en général?</a:t>
            </a:r>
          </a:p>
          <a:p>
            <a:pPr lvl="1">
              <a:lnSpc>
                <a:spcPct val="110000"/>
              </a:lnSpc>
            </a:pPr>
            <a:r>
              <a:rPr lang="fr-FR" b="1" dirty="0"/>
              <a:t>Data </a:t>
            </a:r>
            <a:r>
              <a:rPr lang="fr-FR" b="1" dirty="0" err="1"/>
              <a:t>access</a:t>
            </a:r>
            <a:r>
              <a:rPr lang="fr-FR" dirty="0"/>
              <a:t> : accès aux jeux de données déposés dans un entrepôt de données spécifique : sous quelles conditions un utilisateur peut-il accéder à un jeu de données?</a:t>
            </a:r>
          </a:p>
          <a:p>
            <a:pPr lvl="1">
              <a:lnSpc>
                <a:spcPct val="110000"/>
              </a:lnSpc>
            </a:pPr>
            <a:r>
              <a:rPr lang="fr-FR" b="1" dirty="0"/>
              <a:t>Data </a:t>
            </a:r>
            <a:r>
              <a:rPr lang="fr-FR" b="1" dirty="0" err="1"/>
              <a:t>upload</a:t>
            </a:r>
            <a:r>
              <a:rPr lang="fr-FR" dirty="0"/>
              <a:t> : accès à la soumission de données : sous quelles conditions un utilisateur peut-il soumettre des données ?</a:t>
            </a:r>
          </a:p>
          <a:p>
            <a:pPr>
              <a:lnSpc>
                <a:spcPct val="110000"/>
              </a:lnSpc>
              <a:spcBef>
                <a:spcPts val="0"/>
              </a:spcBef>
            </a:pPr>
            <a:r>
              <a:rPr lang="fr-FR" b="1" dirty="0" err="1"/>
              <a:t>Versioning</a:t>
            </a:r>
            <a:r>
              <a:rPr lang="fr-FR" dirty="0"/>
              <a:t> : les jeux de données peuvent-ils être </a:t>
            </a:r>
            <a:r>
              <a:rPr lang="fr-FR" dirty="0" err="1"/>
              <a:t>versionnés</a:t>
            </a:r>
            <a:r>
              <a:rPr lang="fr-FR" dirty="0"/>
              <a:t>?</a:t>
            </a: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24</a:t>
            </a:fld>
            <a:endParaRPr lang="fr-FR" dirty="0"/>
          </a:p>
        </p:txBody>
      </p:sp>
    </p:spTree>
    <p:extLst>
      <p:ext uri="{BB962C8B-B14F-4D97-AF65-F5344CB8AC3E}">
        <p14:creationId xmlns:p14="http://schemas.microsoft.com/office/powerpoint/2010/main" val="2278809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Service </a:t>
            </a:r>
            <a:r>
              <a:rPr lang="fr-FR" dirty="0" err="1" smtClean="0"/>
              <a:t>FAIRsharing</a:t>
            </a:r>
            <a:endParaRPr lang="fr-FR" dirty="0"/>
          </a:p>
        </p:txBody>
      </p:sp>
      <p:sp>
        <p:nvSpPr>
          <p:cNvPr id="3" name="Espace réservé du contenu 2"/>
          <p:cNvSpPr>
            <a:spLocks noGrp="1"/>
          </p:cNvSpPr>
          <p:nvPr>
            <p:ph idx="1"/>
          </p:nvPr>
        </p:nvSpPr>
        <p:spPr>
          <a:xfrm>
            <a:off x="838200" y="1494704"/>
            <a:ext cx="6587837" cy="5030787"/>
          </a:xfrm>
        </p:spPr>
        <p:txBody>
          <a:bodyPr>
            <a:normAutofit fontScale="92500" lnSpcReduction="20000"/>
          </a:bodyPr>
          <a:lstStyle/>
          <a:p>
            <a:pPr marL="0" indent="0">
              <a:lnSpc>
                <a:spcPct val="120000"/>
              </a:lnSpc>
              <a:buNone/>
            </a:pPr>
            <a:r>
              <a:rPr lang="fr-FR" dirty="0">
                <a:hlinkClick r:id="rId2"/>
              </a:rPr>
              <a:t>FAIRsharing.org</a:t>
            </a:r>
            <a:r>
              <a:rPr lang="fr-FR" dirty="0"/>
              <a:t> répertorie non seulement des entrepôts mais également des standards, des méthodes, des vocabulaires, etc. Pour chaque ressource sont notamment spécifiés les critères suivants.</a:t>
            </a:r>
          </a:p>
          <a:p>
            <a:pPr lvl="1">
              <a:lnSpc>
                <a:spcPct val="120000"/>
              </a:lnSpc>
            </a:pPr>
            <a:r>
              <a:rPr lang="fr-FR" dirty="0"/>
              <a:t>Le </a:t>
            </a:r>
            <a:r>
              <a:rPr lang="fr-FR" b="1" dirty="0"/>
              <a:t>statut</a:t>
            </a:r>
            <a:r>
              <a:rPr lang="fr-FR" dirty="0"/>
              <a:t> : en développement / opérationnel / incertain / déprécié</a:t>
            </a:r>
          </a:p>
          <a:p>
            <a:pPr lvl="1">
              <a:lnSpc>
                <a:spcPct val="120000"/>
              </a:lnSpc>
            </a:pPr>
            <a:r>
              <a:rPr lang="fr-FR" dirty="0" smtClean="0"/>
              <a:t>La </a:t>
            </a:r>
            <a:r>
              <a:rPr lang="fr-FR" b="1" dirty="0" smtClean="0"/>
              <a:t>recommandation</a:t>
            </a:r>
            <a:r>
              <a:rPr lang="fr-FR" dirty="0" smtClean="0"/>
              <a:t> : nom de l'éditeur, de la revue, etc. qui recommande</a:t>
            </a:r>
          </a:p>
          <a:p>
            <a:pPr marL="0" indent="0">
              <a:lnSpc>
                <a:spcPct val="120000"/>
              </a:lnSpc>
              <a:buNone/>
            </a:pPr>
            <a:r>
              <a:rPr lang="fr-FR" sz="1900" dirty="0" smtClean="0"/>
              <a:t>Voir : </a:t>
            </a:r>
            <a:r>
              <a:rPr lang="fr-FR" sz="1900" dirty="0" err="1" smtClean="0"/>
              <a:t>Sansone</a:t>
            </a:r>
            <a:r>
              <a:rPr lang="fr-FR" sz="1900" dirty="0" smtClean="0"/>
              <a:t>, S.-A. et al. (2019). </a:t>
            </a:r>
            <a:r>
              <a:rPr lang="fr-FR" sz="1900" dirty="0" err="1" smtClean="0"/>
              <a:t>FAIRsharing</a:t>
            </a:r>
            <a:r>
              <a:rPr lang="fr-FR" sz="1900" dirty="0" smtClean="0"/>
              <a:t> as a </a:t>
            </a:r>
            <a:r>
              <a:rPr lang="fr-FR" sz="1900" dirty="0" err="1" smtClean="0"/>
              <a:t>community</a:t>
            </a:r>
            <a:r>
              <a:rPr lang="fr-FR" sz="1900" dirty="0" smtClean="0"/>
              <a:t> </a:t>
            </a:r>
            <a:r>
              <a:rPr lang="fr-FR" sz="1900" dirty="0" err="1" smtClean="0"/>
              <a:t>approach</a:t>
            </a:r>
            <a:r>
              <a:rPr lang="fr-FR" sz="1900" dirty="0" smtClean="0"/>
              <a:t> to standards, </a:t>
            </a:r>
            <a:r>
              <a:rPr lang="fr-FR" sz="1900" dirty="0" err="1" smtClean="0"/>
              <a:t>repositories</a:t>
            </a:r>
            <a:r>
              <a:rPr lang="fr-FR" sz="1900" dirty="0" smtClean="0"/>
              <a:t> and </a:t>
            </a:r>
            <a:r>
              <a:rPr lang="fr-FR" sz="1900" dirty="0" err="1" smtClean="0"/>
              <a:t>policies</a:t>
            </a:r>
            <a:r>
              <a:rPr lang="fr-FR" sz="1900" dirty="0" smtClean="0"/>
              <a:t>. </a:t>
            </a:r>
            <a:r>
              <a:rPr lang="fr-FR" sz="1900" i="1" dirty="0" smtClean="0"/>
              <a:t>Nature </a:t>
            </a:r>
            <a:r>
              <a:rPr lang="fr-FR" sz="1900" i="1" dirty="0" err="1" smtClean="0"/>
              <a:t>Biotechnology</a:t>
            </a:r>
            <a:r>
              <a:rPr lang="fr-FR" sz="1900" dirty="0" smtClean="0"/>
              <a:t>, </a:t>
            </a:r>
            <a:r>
              <a:rPr lang="fr-FR" sz="1900" i="1" dirty="0" smtClean="0"/>
              <a:t>37</a:t>
            </a:r>
            <a:r>
              <a:rPr lang="fr-FR" sz="1900" dirty="0" smtClean="0"/>
              <a:t>(4), 358‑367. </a:t>
            </a:r>
            <a:r>
              <a:rPr lang="fr-FR" sz="1900" dirty="0" smtClean="0">
                <a:hlinkClick r:id="rId3"/>
              </a:rPr>
              <a:t>https://doi.org/10.1038/s41587-019-0080-8</a:t>
            </a:r>
            <a:endParaRPr lang="fr-FR" sz="1900" dirty="0" smtClean="0"/>
          </a:p>
          <a:p>
            <a:pPr marL="0" indent="0">
              <a:lnSpc>
                <a:spcPct val="11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25</a:t>
            </a:fld>
            <a:endParaRPr lang="fr-FR" dirty="0"/>
          </a:p>
        </p:txBody>
      </p:sp>
      <p:pic>
        <p:nvPicPr>
          <p:cNvPr id="7" name="Image 6"/>
          <p:cNvPicPr>
            <a:picLocks noChangeAspect="1"/>
          </p:cNvPicPr>
          <p:nvPr/>
        </p:nvPicPr>
        <p:blipFill rotWithShape="1">
          <a:blip r:embed="rId4">
            <a:extLst>
              <a:ext uri="{28A0092B-C50C-407E-A947-70E740481C1C}">
                <a14:useLocalDpi xmlns:a14="http://schemas.microsoft.com/office/drawing/2010/main" val="0"/>
              </a:ext>
            </a:extLst>
          </a:blip>
          <a:srcRect b="4646"/>
          <a:stretch/>
        </p:blipFill>
        <p:spPr>
          <a:xfrm>
            <a:off x="8092911" y="182129"/>
            <a:ext cx="3778577" cy="6539345"/>
          </a:xfrm>
          <a:prstGeom prst="rect">
            <a:avLst/>
          </a:prstGeom>
        </p:spPr>
      </p:pic>
    </p:spTree>
    <p:extLst>
      <p:ext uri="{BB962C8B-B14F-4D97-AF65-F5344CB8AC3E}">
        <p14:creationId xmlns:p14="http://schemas.microsoft.com/office/powerpoint/2010/main" val="246715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pour votre attention</a:t>
            </a:r>
            <a:endParaRPr lang="fr-FR" dirty="0"/>
          </a:p>
        </p:txBody>
      </p:sp>
      <p:sp>
        <p:nvSpPr>
          <p:cNvPr id="3" name="Espace réservé du contenu 2"/>
          <p:cNvSpPr>
            <a:spLocks noGrp="1"/>
          </p:cNvSpPr>
          <p:nvPr>
            <p:ph type="body" idx="1"/>
          </p:nvPr>
        </p:nvSpPr>
        <p:spPr/>
        <p:txBody>
          <a:bodyPr/>
          <a:lstStyle/>
          <a:p>
            <a:r>
              <a:rPr lang="fr-FR" dirty="0" smtClean="0"/>
              <a:t> Des questions?</a:t>
            </a:r>
          </a:p>
          <a:p>
            <a:r>
              <a:rPr lang="fr-FR" dirty="0"/>
              <a:t> </a:t>
            </a:r>
            <a:r>
              <a:rPr lang="fr-FR" dirty="0" smtClean="0"/>
              <a:t>Contact : frederique.flamerie-de-lachapelle@u-bordeaux.fr</a:t>
            </a:r>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905" y="198124"/>
            <a:ext cx="2183442" cy="3023228"/>
          </a:xfrm>
          <a:prstGeom prst="rect">
            <a:avLst/>
          </a:prstGeom>
        </p:spPr>
      </p:pic>
      <p:sp>
        <p:nvSpPr>
          <p:cNvPr id="5" name="Espace réservé du numéro de diapositive 4"/>
          <p:cNvSpPr>
            <a:spLocks noGrp="1"/>
          </p:cNvSpPr>
          <p:nvPr>
            <p:ph type="sldNum" sz="quarter" idx="12"/>
          </p:nvPr>
        </p:nvSpPr>
        <p:spPr/>
        <p:txBody>
          <a:bodyPr/>
          <a:lstStyle/>
          <a:p>
            <a:fld id="{99E13252-68E5-4994-B57B-B03F39B52C7D}" type="slidenum">
              <a:rPr lang="fr-FR" smtClean="0"/>
              <a:t>26</a:t>
            </a:fld>
            <a:endParaRPr lang="fr-FR"/>
          </a:p>
        </p:txBody>
      </p:sp>
    </p:spTree>
    <p:extLst>
      <p:ext uri="{BB962C8B-B14F-4D97-AF65-F5344CB8AC3E}">
        <p14:creationId xmlns:p14="http://schemas.microsoft.com/office/powerpoint/2010/main" val="11478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Introduction</a:t>
            </a:r>
            <a:endParaRPr lang="fr-FR" dirty="0"/>
          </a:p>
        </p:txBody>
      </p:sp>
      <p:sp>
        <p:nvSpPr>
          <p:cNvPr id="8" name="Espace réservé du texte 7"/>
          <p:cNvSpPr>
            <a:spLocks noGrp="1"/>
          </p:cNvSpPr>
          <p:nvPr>
            <p:ph type="body" idx="1"/>
          </p:nvPr>
        </p:nvSpPr>
        <p:spPr/>
        <p:txBody>
          <a:bodyPr>
            <a:normAutofit fontScale="92500" lnSpcReduction="20000"/>
          </a:bodyPr>
          <a:lstStyle/>
          <a:p>
            <a:r>
              <a:rPr lang="fr-FR" dirty="0"/>
              <a:t>Terminologie : données de </a:t>
            </a:r>
            <a:r>
              <a:rPr lang="fr-FR" dirty="0" smtClean="0"/>
              <a:t>recherche</a:t>
            </a:r>
          </a:p>
          <a:p>
            <a:r>
              <a:rPr lang="fr-FR" dirty="0" smtClean="0"/>
              <a:t>Modes </a:t>
            </a:r>
            <a:r>
              <a:rPr lang="fr-FR" dirty="0"/>
              <a:t>de partage des données de </a:t>
            </a:r>
            <a:r>
              <a:rPr lang="fr-FR" dirty="0" smtClean="0"/>
              <a:t>recherche</a:t>
            </a:r>
          </a:p>
          <a:p>
            <a:r>
              <a:rPr lang="fr-FR" dirty="0" smtClean="0"/>
              <a:t>Enjeux</a:t>
            </a:r>
          </a:p>
          <a:p>
            <a:r>
              <a:rPr lang="fr-FR" dirty="0" smtClean="0"/>
              <a:t>Entrepôts de données et principes FAIR</a:t>
            </a: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3</a:t>
            </a:fld>
            <a:endParaRPr lang="fr-FR"/>
          </a:p>
        </p:txBody>
      </p:sp>
    </p:spTree>
    <p:extLst>
      <p:ext uri="{BB962C8B-B14F-4D97-AF65-F5344CB8AC3E}">
        <p14:creationId xmlns:p14="http://schemas.microsoft.com/office/powerpoint/2010/main" val="98097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Terminologie : données de recherche</a:t>
            </a:r>
            <a:endParaRPr lang="fr-FR" dirty="0"/>
          </a:p>
        </p:txBody>
      </p:sp>
      <p:sp>
        <p:nvSpPr>
          <p:cNvPr id="7" name="Espace réservé du contenu 6"/>
          <p:cNvSpPr>
            <a:spLocks noGrp="1"/>
          </p:cNvSpPr>
          <p:nvPr>
            <p:ph idx="1"/>
          </p:nvPr>
        </p:nvSpPr>
        <p:spPr>
          <a:xfrm>
            <a:off x="838200" y="1441312"/>
            <a:ext cx="9871364" cy="5033230"/>
          </a:xfrm>
        </p:spPr>
        <p:txBody>
          <a:bodyPr>
            <a:normAutofit fontScale="70000" lnSpcReduction="20000"/>
          </a:bodyPr>
          <a:lstStyle/>
          <a:p>
            <a:pPr>
              <a:lnSpc>
                <a:spcPct val="120000"/>
              </a:lnSpc>
            </a:pPr>
            <a:r>
              <a:rPr lang="fr-FR" dirty="0" smtClean="0"/>
              <a:t>Définition large OCDE</a:t>
            </a:r>
          </a:p>
          <a:p>
            <a:pPr marL="0" indent="0">
              <a:lnSpc>
                <a:spcPct val="120000"/>
              </a:lnSpc>
              <a:buNone/>
            </a:pPr>
            <a:r>
              <a:rPr lang="fr-FR" dirty="0"/>
              <a:t>Enregistrements factuels (chiffres, textes, images et sons), qui sont utilisés comme sources principales pour la recherche scientifique et sont généralement reconnus par la communauté scientifique comme nécessaires pour valider des résultats de recherche. </a:t>
            </a:r>
            <a:endParaRPr lang="fr-FR" dirty="0" smtClean="0"/>
          </a:p>
          <a:p>
            <a:pPr>
              <a:lnSpc>
                <a:spcPct val="120000"/>
              </a:lnSpc>
            </a:pPr>
            <a:r>
              <a:rPr lang="fr-FR" dirty="0"/>
              <a:t> Définition NIH : </a:t>
            </a:r>
            <a:r>
              <a:rPr lang="en-US" dirty="0">
                <a:hlinkClick r:id="rId2"/>
              </a:rPr>
              <a:t>NOT-OD-21-013: Final NIH Policy for Data Management and Sharing</a:t>
            </a:r>
            <a:endParaRPr lang="fr-FR" dirty="0"/>
          </a:p>
          <a:p>
            <a:pPr marL="630238" indent="0">
              <a:lnSpc>
                <a:spcPct val="120000"/>
              </a:lnSpc>
              <a:buNone/>
            </a:pPr>
            <a:r>
              <a:rPr lang="en-US" b="1" dirty="0" smtClean="0">
                <a:solidFill>
                  <a:schemeClr val="bg2">
                    <a:lumMod val="50000"/>
                  </a:schemeClr>
                </a:solidFill>
              </a:rPr>
              <a:t>“Scientific </a:t>
            </a:r>
            <a:r>
              <a:rPr lang="en-US" b="1" dirty="0">
                <a:solidFill>
                  <a:schemeClr val="bg2">
                    <a:lumMod val="50000"/>
                  </a:schemeClr>
                </a:solidFill>
              </a:rPr>
              <a:t>Data: </a:t>
            </a:r>
            <a:r>
              <a:rPr lang="en-US" dirty="0">
                <a:solidFill>
                  <a:schemeClr val="bg2">
                    <a:lumMod val="50000"/>
                  </a:schemeClr>
                </a:solidFill>
              </a:rPr>
              <a:t>The recorded factual material commonly accepted in the scientific community as of sufficient quality to validate and replicate research findings, regardless of whether the data are used to support scholarly publications. Scientific data </a:t>
            </a:r>
            <a:r>
              <a:rPr lang="en-US" u="sng" dirty="0">
                <a:solidFill>
                  <a:schemeClr val="bg2">
                    <a:lumMod val="50000"/>
                  </a:schemeClr>
                </a:solidFill>
              </a:rPr>
              <a:t>do not include</a:t>
            </a:r>
            <a:r>
              <a:rPr lang="en-US" dirty="0">
                <a:solidFill>
                  <a:schemeClr val="bg2">
                    <a:lumMod val="50000"/>
                  </a:schemeClr>
                </a:solidFill>
              </a:rPr>
              <a:t> laboratory notebooks, preliminary analyses, completed case report forms, drafts of scientific papers, plans for future research, peer reviews, communications with colleagues, or physical objects, such as laboratory specimens</a:t>
            </a:r>
            <a:r>
              <a:rPr lang="en-US" dirty="0" smtClean="0">
                <a:solidFill>
                  <a:schemeClr val="bg2">
                    <a:lumMod val="50000"/>
                  </a:schemeClr>
                </a:solidFill>
              </a:rPr>
              <a:t>.”</a:t>
            </a:r>
            <a:endParaRPr lang="fr-FR" dirty="0" smtClean="0"/>
          </a:p>
          <a:p>
            <a:pPr>
              <a:lnSpc>
                <a:spcPct val="120000"/>
              </a:lnSpc>
            </a:pPr>
            <a:r>
              <a:rPr lang="fr-FR" dirty="0"/>
              <a:t> </a:t>
            </a:r>
            <a:r>
              <a:rPr lang="fr-FR" dirty="0" smtClean="0"/>
              <a:t>Un sous-ensemble :  </a:t>
            </a:r>
            <a:r>
              <a:rPr lang="fr-FR" dirty="0"/>
              <a:t>les données </a:t>
            </a:r>
            <a:r>
              <a:rPr lang="fr-FR" dirty="0" smtClean="0"/>
              <a:t>sous-jacentes à une publication </a:t>
            </a:r>
            <a:r>
              <a:rPr lang="fr-FR" dirty="0"/>
              <a:t>ou </a:t>
            </a:r>
            <a:r>
              <a:rPr lang="fr-FR" i="1" dirty="0" err="1"/>
              <a:t>underlying</a:t>
            </a:r>
            <a:r>
              <a:rPr lang="fr-FR" i="1" dirty="0"/>
              <a:t> </a:t>
            </a:r>
            <a:r>
              <a:rPr lang="fr-FR" i="1" dirty="0" smtClean="0"/>
              <a:t>data</a:t>
            </a:r>
            <a:r>
              <a:rPr lang="fr-FR" dirty="0" smtClean="0"/>
              <a:t> </a:t>
            </a:r>
          </a:p>
          <a:p>
            <a:pPr lvl="1">
              <a:lnSpc>
                <a:spcPct val="120000"/>
              </a:lnSpc>
            </a:pPr>
            <a:r>
              <a:rPr lang="fr-FR" dirty="0" smtClean="0"/>
              <a:t>Y compris la documentation et le code informatique associés à ces données</a:t>
            </a:r>
          </a:p>
          <a:p>
            <a:pPr marL="457200" lvl="1"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spTree>
    <p:extLst>
      <p:ext uri="{BB962C8B-B14F-4D97-AF65-F5344CB8AC3E}">
        <p14:creationId xmlns:p14="http://schemas.microsoft.com/office/powerpoint/2010/main" val="221666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3705" y="27811"/>
            <a:ext cx="11353801" cy="1325563"/>
          </a:xfrm>
        </p:spPr>
        <p:txBody>
          <a:bodyPr>
            <a:normAutofit/>
          </a:bodyPr>
          <a:lstStyle/>
          <a:p>
            <a:r>
              <a:rPr lang="fr-FR" dirty="0" smtClean="0"/>
              <a:t>Modes de partage des données de recherche</a:t>
            </a:r>
            <a:endParaRPr lang="fr-FR" dirty="0"/>
          </a:p>
        </p:txBody>
      </p:sp>
      <p:sp>
        <p:nvSpPr>
          <p:cNvPr id="3" name="Espace réservé du contenu 2"/>
          <p:cNvSpPr>
            <a:spLocks noGrp="1"/>
          </p:cNvSpPr>
          <p:nvPr>
            <p:ph idx="1"/>
          </p:nvPr>
        </p:nvSpPr>
        <p:spPr>
          <a:xfrm>
            <a:off x="663705" y="1353374"/>
            <a:ext cx="4574628" cy="5101557"/>
          </a:xfrm>
        </p:spPr>
        <p:txBody>
          <a:bodyPr>
            <a:normAutofit/>
          </a:bodyPr>
          <a:lstStyle/>
          <a:p>
            <a:r>
              <a:rPr lang="fr-FR" dirty="0" smtClean="0"/>
              <a:t> Répondre manuellement à des demandes</a:t>
            </a:r>
          </a:p>
          <a:p>
            <a:pPr marL="0" indent="0">
              <a:buNone/>
            </a:pPr>
            <a:r>
              <a:rPr lang="fr-FR" sz="1500" dirty="0" smtClean="0"/>
              <a:t>Exemple : </a:t>
            </a:r>
            <a:r>
              <a:rPr lang="fr-FR" sz="1500" dirty="0">
                <a:hlinkClick r:id="rId2"/>
              </a:rPr>
              <a:t>https://</a:t>
            </a:r>
            <a:r>
              <a:rPr lang="fr-FR" sz="1500" dirty="0" smtClean="0">
                <a:hlinkClick r:id="rId2"/>
              </a:rPr>
              <a:t>doi.org/10.1186/s12888-020-03010-3</a:t>
            </a:r>
            <a:endParaRPr lang="fr-FR" dirty="0" smtClean="0"/>
          </a:p>
          <a:p>
            <a:r>
              <a:rPr lang="fr-FR" dirty="0" smtClean="0"/>
              <a:t> Annexer </a:t>
            </a:r>
            <a:r>
              <a:rPr lang="fr-FR" dirty="0"/>
              <a:t>à un article </a:t>
            </a:r>
            <a:r>
              <a:rPr lang="fr-FR" dirty="0" smtClean="0"/>
              <a:t>des fichiers de </a:t>
            </a:r>
            <a:r>
              <a:rPr lang="fr-FR" i="1" dirty="0" err="1" smtClean="0"/>
              <a:t>Supplementary</a:t>
            </a:r>
            <a:r>
              <a:rPr lang="fr-FR" i="1" dirty="0" smtClean="0"/>
              <a:t> data</a:t>
            </a:r>
            <a:r>
              <a:rPr lang="fr-FR" dirty="0" smtClean="0"/>
              <a:t>, publiés sur le site de l’éditeur en même temps que l’article</a:t>
            </a:r>
          </a:p>
          <a:p>
            <a:r>
              <a:rPr lang="fr-FR" dirty="0" smtClean="0"/>
              <a:t> Déposer les données dans un entrepôt de données</a:t>
            </a:r>
          </a:p>
          <a:p>
            <a:pPr marL="0" indent="0">
              <a:buNone/>
            </a:pPr>
            <a:r>
              <a:rPr lang="fr-FR" sz="1500" dirty="0" smtClean="0"/>
              <a:t>Exemple : </a:t>
            </a:r>
            <a:r>
              <a:rPr lang="fr-FR" sz="1600" dirty="0">
                <a:hlinkClick r:id="rId3"/>
              </a:rPr>
              <a:t>https://</a:t>
            </a:r>
            <a:r>
              <a:rPr lang="fr-FR" sz="1600" dirty="0" smtClean="0">
                <a:hlinkClick r:id="rId3"/>
              </a:rPr>
              <a:t>doi.org/10.25338/B8M61H</a:t>
            </a:r>
            <a:r>
              <a:rPr lang="fr-FR" sz="1600" dirty="0" smtClean="0"/>
              <a:t> </a:t>
            </a:r>
            <a:endParaRPr lang="fr-FR" sz="1500" dirty="0" smtClean="0"/>
          </a:p>
          <a:p>
            <a:pPr mar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5</a:t>
            </a:fld>
            <a:endParaRPr lang="fr-FR" dirty="0"/>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4841" y="1318407"/>
            <a:ext cx="6082665" cy="1257872"/>
          </a:xfrm>
          <a:prstGeom prst="rect">
            <a:avLst/>
          </a:prstGeom>
          <a:ln>
            <a:solidFill>
              <a:srgbClr val="ED7F3D"/>
            </a:solidFill>
          </a:ln>
        </p:spPr>
      </p:pic>
      <p:grpSp>
        <p:nvGrpSpPr>
          <p:cNvPr id="11" name="Arrow19" descr="{&quot;Key&quot;:&quot;POWER_USER_SHAPE_ICON&quot;,&quot;Value&quot;:&quot;POWER_USER_SHAPE_ICON_STYLE_1&quot;}"/>
          <p:cNvGrpSpPr>
            <a:grpSpLocks noChangeAspect="1"/>
          </p:cNvGrpSpPr>
          <p:nvPr/>
        </p:nvGrpSpPr>
        <p:grpSpPr>
          <a:xfrm>
            <a:off x="5216715" y="2075184"/>
            <a:ext cx="426762" cy="371182"/>
            <a:chOff x="1412032" y="2732632"/>
            <a:chExt cx="1016496" cy="884112"/>
          </a:xfrm>
          <a:solidFill>
            <a:srgbClr val="ED7F3D"/>
          </a:solidFill>
        </p:grpSpPr>
        <p:sp>
          <p:nvSpPr>
            <p:cNvPr id="12" name="Chevron 11"/>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Chevron 12"/>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 name="Arrow19" descr="{&quot;Key&quot;:&quot;POWER_USER_SHAPE_ICON&quot;,&quot;Value&quot;:&quot;POWER_USER_SHAPE_ICON_STYLE_1&quot;}"/>
          <p:cNvGrpSpPr>
            <a:grpSpLocks noChangeAspect="1"/>
          </p:cNvGrpSpPr>
          <p:nvPr/>
        </p:nvGrpSpPr>
        <p:grpSpPr>
          <a:xfrm>
            <a:off x="5226013" y="4762263"/>
            <a:ext cx="426762" cy="371182"/>
            <a:chOff x="1412032" y="2732632"/>
            <a:chExt cx="1016496" cy="884112"/>
          </a:xfrm>
          <a:solidFill>
            <a:srgbClr val="ED7F3D"/>
          </a:solidFill>
        </p:grpSpPr>
        <p:sp>
          <p:nvSpPr>
            <p:cNvPr id="15" name="Chevron 14"/>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Chevron 15"/>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4841" y="2948005"/>
            <a:ext cx="6082665" cy="3311109"/>
          </a:xfrm>
          <a:prstGeom prst="rect">
            <a:avLst/>
          </a:prstGeom>
          <a:ln>
            <a:solidFill>
              <a:srgbClr val="ED7F3D"/>
            </a:solidFill>
          </a:ln>
        </p:spPr>
      </p:pic>
    </p:spTree>
    <p:extLst>
      <p:ext uri="{BB962C8B-B14F-4D97-AF65-F5344CB8AC3E}">
        <p14:creationId xmlns:p14="http://schemas.microsoft.com/office/powerpoint/2010/main" val="155037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525517" y="1323068"/>
            <a:ext cx="10899865" cy="5158179"/>
          </a:xfrm>
        </p:spPr>
        <p:txBody>
          <a:bodyPr>
            <a:noAutofit/>
          </a:bodyPr>
          <a:lstStyle/>
          <a:p>
            <a:pPr marL="0" indent="0">
              <a:lnSpc>
                <a:spcPct val="120000"/>
              </a:lnSpc>
              <a:buNone/>
            </a:pPr>
            <a:r>
              <a:rPr lang="fr-FR" sz="3200" dirty="0" smtClean="0"/>
              <a:t>Quel </a:t>
            </a:r>
            <a:r>
              <a:rPr lang="fr-FR" sz="3200" dirty="0"/>
              <a:t>mode de partage des données vous semble-t-il le plus </a:t>
            </a:r>
            <a:r>
              <a:rPr lang="fr-FR" sz="3200" dirty="0" smtClean="0"/>
              <a:t>fréquent</a:t>
            </a:r>
            <a:r>
              <a:rPr lang="fr-FR" sz="3200" dirty="0" smtClean="0"/>
              <a:t>?</a:t>
            </a:r>
            <a:endParaRPr lang="fr-FR" sz="3200" dirty="0"/>
          </a:p>
          <a:p>
            <a:pPr>
              <a:lnSpc>
                <a:spcPct val="120000"/>
              </a:lnSpc>
            </a:pPr>
            <a:r>
              <a:rPr lang="fr-FR" sz="2400" dirty="0" smtClean="0"/>
              <a:t> </a:t>
            </a:r>
            <a:r>
              <a:rPr lang="fr-FR" sz="2400" dirty="0" smtClean="0"/>
              <a:t>Fichiers </a:t>
            </a:r>
            <a:r>
              <a:rPr lang="fr-FR" sz="2400" dirty="0"/>
              <a:t>supplémentaires à un article </a:t>
            </a:r>
            <a:r>
              <a:rPr lang="fr-FR" sz="2400" dirty="0" smtClean="0"/>
              <a:t>scientifique</a:t>
            </a:r>
          </a:p>
          <a:p>
            <a:pPr>
              <a:lnSpc>
                <a:spcPct val="120000"/>
              </a:lnSpc>
            </a:pPr>
            <a:r>
              <a:rPr lang="fr-FR" sz="2400" dirty="0"/>
              <a:t> </a:t>
            </a:r>
            <a:r>
              <a:rPr lang="fr-FR" sz="2400" dirty="0" smtClean="0"/>
              <a:t>Dépôt </a:t>
            </a:r>
            <a:r>
              <a:rPr lang="fr-FR" sz="2400" dirty="0"/>
              <a:t>dans un entrepôt de données accessible </a:t>
            </a:r>
            <a:r>
              <a:rPr lang="fr-FR" sz="2400" dirty="0" smtClean="0"/>
              <a:t>publiquement</a:t>
            </a:r>
          </a:p>
          <a:p>
            <a:pPr>
              <a:lnSpc>
                <a:spcPct val="120000"/>
              </a:lnSpc>
            </a:pPr>
            <a:r>
              <a:rPr lang="fr-FR" sz="2400" dirty="0"/>
              <a:t> </a:t>
            </a:r>
            <a:r>
              <a:rPr lang="fr-FR" sz="2400" dirty="0" smtClean="0"/>
              <a:t>Privé</a:t>
            </a:r>
            <a:r>
              <a:rPr lang="fr-FR" sz="2400" dirty="0"/>
              <a:t>, sur </a:t>
            </a:r>
            <a:r>
              <a:rPr lang="fr-FR" sz="2400" dirty="0" smtClean="0"/>
              <a:t>demande</a:t>
            </a:r>
          </a:p>
          <a:p>
            <a:pPr>
              <a:lnSpc>
                <a:spcPct val="120000"/>
              </a:lnSpc>
            </a:pPr>
            <a:r>
              <a:rPr lang="fr-FR" sz="2400" dirty="0" smtClean="0"/>
              <a:t>Autre</a:t>
            </a:r>
          </a:p>
          <a:p>
            <a:pPr>
              <a:lnSpc>
                <a:spcPct val="120000"/>
              </a:lnSpc>
            </a:pPr>
            <a:r>
              <a:rPr lang="fr-FR" sz="2400" dirty="0" smtClean="0"/>
              <a:t>Aucun </a:t>
            </a:r>
            <a:r>
              <a:rPr lang="fr-FR" sz="2400" dirty="0" smtClean="0"/>
              <a:t>partage</a:t>
            </a:r>
            <a:endParaRPr lang="fr-FR" sz="3200" dirty="0" smtClean="0"/>
          </a:p>
          <a:p>
            <a:pPr marL="0" indent="0">
              <a:lnSpc>
                <a:spcPct val="120000"/>
              </a:lnSpc>
              <a:buNone/>
            </a:pPr>
            <a:r>
              <a:rPr lang="fr-FR" sz="3200" dirty="0" smtClean="0"/>
              <a:t>Quels avantages et quelles limites associez-vous à chacun d’entre eux</a:t>
            </a:r>
            <a:r>
              <a:rPr lang="fr-FR" sz="3200" dirty="0" smtClean="0"/>
              <a:t>?</a:t>
            </a:r>
            <a:endParaRPr lang="fr-FR" sz="3200"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6</a:t>
            </a:fld>
            <a:endParaRPr lang="fr-FR"/>
          </a:p>
        </p:txBody>
      </p:sp>
      <p:sp>
        <p:nvSpPr>
          <p:cNvPr id="8" name="Titre 1"/>
          <p:cNvSpPr txBox="1">
            <a:spLocks/>
          </p:cNvSpPr>
          <p:nvPr/>
        </p:nvSpPr>
        <p:spPr>
          <a:xfrm>
            <a:off x="663705" y="122402"/>
            <a:ext cx="113538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Modes de partage des données de recherche</a:t>
            </a:r>
            <a:endParaRPr lang="fr-FR" dirty="0"/>
          </a:p>
        </p:txBody>
      </p:sp>
    </p:spTree>
    <p:extLst>
      <p:ext uri="{BB962C8B-B14F-4D97-AF65-F5344CB8AC3E}">
        <p14:creationId xmlns:p14="http://schemas.microsoft.com/office/powerpoint/2010/main" val="6185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46842" y="115749"/>
            <a:ext cx="11259228" cy="1325563"/>
          </a:xfrm>
        </p:spPr>
        <p:txBody>
          <a:bodyPr/>
          <a:lstStyle/>
          <a:p>
            <a:r>
              <a:rPr lang="fr-FR" dirty="0" smtClean="0"/>
              <a:t>Modes de partage des données de recherche</a:t>
            </a:r>
            <a:endParaRPr lang="fr-FR" dirty="0"/>
          </a:p>
        </p:txBody>
      </p:sp>
      <p:sp>
        <p:nvSpPr>
          <p:cNvPr id="7" name="Espace réservé du contenu 6"/>
          <p:cNvSpPr>
            <a:spLocks noGrp="1"/>
          </p:cNvSpPr>
          <p:nvPr>
            <p:ph idx="1"/>
          </p:nvPr>
        </p:nvSpPr>
        <p:spPr>
          <a:xfrm>
            <a:off x="838200" y="1441312"/>
            <a:ext cx="10515600" cy="4351338"/>
          </a:xfrm>
        </p:spPr>
        <p:txBody>
          <a:bodyPr/>
          <a:lstStyle/>
          <a:p>
            <a:pPr lvl="1"/>
            <a:endParaRPr lang="fr-FR" dirty="0" smtClean="0"/>
          </a:p>
          <a:p>
            <a:pPr marL="0" indent="0">
              <a:buNone/>
            </a:pPr>
            <a:endParaRPr lang="fr-FR" dirty="0" smtClean="0">
              <a:solidFill>
                <a:srgbClr val="FF0000"/>
              </a:solidFill>
            </a:endParaRPr>
          </a:p>
          <a:p>
            <a:pPr marL="457200" lvl="1"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7</a:t>
            </a:fld>
            <a:endParaRPr lang="fr-FR"/>
          </a:p>
        </p:txBody>
      </p:sp>
      <p:pic>
        <p:nvPicPr>
          <p:cNvPr id="11" name="Image 10"/>
          <p:cNvPicPr>
            <a:picLocks noChangeAspect="1"/>
          </p:cNvPicPr>
          <p:nvPr/>
        </p:nvPicPr>
        <p:blipFill>
          <a:blip r:embed="rId3"/>
          <a:stretch>
            <a:fillRect/>
          </a:stretch>
        </p:blipFill>
        <p:spPr>
          <a:xfrm>
            <a:off x="262759" y="1192473"/>
            <a:ext cx="9033022" cy="5163877"/>
          </a:xfrm>
          <a:prstGeom prst="rect">
            <a:avLst/>
          </a:prstGeom>
        </p:spPr>
      </p:pic>
      <p:sp>
        <p:nvSpPr>
          <p:cNvPr id="3" name="Rectangle 2"/>
          <p:cNvSpPr/>
          <p:nvPr/>
        </p:nvSpPr>
        <p:spPr>
          <a:xfrm>
            <a:off x="8502869" y="5790235"/>
            <a:ext cx="3689131" cy="830997"/>
          </a:xfrm>
          <a:prstGeom prst="rect">
            <a:avLst/>
          </a:prstGeom>
        </p:spPr>
        <p:txBody>
          <a:bodyPr wrap="square">
            <a:spAutoFit/>
          </a:bodyPr>
          <a:lstStyle/>
          <a:p>
            <a:r>
              <a:rPr lang="en-US" sz="1200" dirty="0">
                <a:latin typeface="Corbel" panose="020B0503020204020204" pitchFamily="34" charset="0"/>
              </a:rPr>
              <a:t>Source : </a:t>
            </a:r>
            <a:r>
              <a:rPr lang="en-US" sz="1200" dirty="0" err="1">
                <a:latin typeface="Corbel" panose="020B0503020204020204" pitchFamily="34" charset="0"/>
              </a:rPr>
              <a:t>Hrynaszkiewicz</a:t>
            </a:r>
            <a:r>
              <a:rPr lang="en-US" sz="1200" dirty="0">
                <a:latin typeface="Corbel" panose="020B0503020204020204" pitchFamily="34" charset="0"/>
              </a:rPr>
              <a:t>, I., Harney, J., &amp; </a:t>
            </a:r>
            <a:r>
              <a:rPr lang="en-US" sz="1200" dirty="0" err="1">
                <a:latin typeface="Corbel" panose="020B0503020204020204" pitchFamily="34" charset="0"/>
              </a:rPr>
              <a:t>Cadwallader</a:t>
            </a:r>
            <a:r>
              <a:rPr lang="en-US" sz="1200" dirty="0">
                <a:latin typeface="Corbel" panose="020B0503020204020204" pitchFamily="34" charset="0"/>
              </a:rPr>
              <a:t>, L. (2021). A Survey of Researchers’ Needs and Priorities for Data Sharing. </a:t>
            </a:r>
            <a:r>
              <a:rPr lang="en-US" sz="1200" i="1" dirty="0">
                <a:latin typeface="Corbel" panose="020B0503020204020204" pitchFamily="34" charset="0"/>
              </a:rPr>
              <a:t>Data Science Journal</a:t>
            </a:r>
            <a:r>
              <a:rPr lang="en-US" sz="1200" dirty="0">
                <a:latin typeface="Corbel" panose="020B0503020204020204" pitchFamily="34" charset="0"/>
              </a:rPr>
              <a:t>, </a:t>
            </a:r>
            <a:r>
              <a:rPr lang="en-US" sz="1200" i="1" dirty="0">
                <a:latin typeface="Corbel" panose="020B0503020204020204" pitchFamily="34" charset="0"/>
              </a:rPr>
              <a:t>20</a:t>
            </a:r>
            <a:r>
              <a:rPr lang="en-US" sz="1200" dirty="0">
                <a:latin typeface="Corbel" panose="020B0503020204020204" pitchFamily="34" charset="0"/>
              </a:rPr>
              <a:t>(1), 31. </a:t>
            </a:r>
            <a:r>
              <a:rPr lang="en-US" sz="1200" dirty="0">
                <a:latin typeface="Corbel" panose="020B0503020204020204" pitchFamily="34" charset="0"/>
                <a:hlinkClick r:id="rId4"/>
              </a:rPr>
              <a:t>https://doi.org/10.5334/dsj-2021-031</a:t>
            </a:r>
            <a:endParaRPr lang="en-US" sz="1200" dirty="0">
              <a:effectLst/>
              <a:latin typeface="Corbel" panose="020B0503020204020204" pitchFamily="34" charset="0"/>
            </a:endParaRPr>
          </a:p>
        </p:txBody>
      </p:sp>
    </p:spTree>
    <p:extLst>
      <p:ext uri="{BB962C8B-B14F-4D97-AF65-F5344CB8AC3E}">
        <p14:creationId xmlns:p14="http://schemas.microsoft.com/office/powerpoint/2010/main" val="4067012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65909" y="1829931"/>
            <a:ext cx="3479800" cy="4351338"/>
          </a:xfrm>
        </p:spPr>
        <p:txBody>
          <a:bodyPr>
            <a:normAutofit/>
          </a:bodyPr>
          <a:lstStyle/>
          <a:p>
            <a:r>
              <a:rPr lang="fr-FR" sz="2400" dirty="0" smtClean="0"/>
              <a:t>Enquête menée par PLOS</a:t>
            </a:r>
          </a:p>
          <a:p>
            <a:r>
              <a:rPr lang="fr-FR" sz="2400" dirty="0" smtClean="0"/>
              <a:t>1477 réponses</a:t>
            </a:r>
          </a:p>
          <a:p>
            <a:pPr lvl="1"/>
            <a:r>
              <a:rPr lang="fr-FR" dirty="0" smtClean="0"/>
              <a:t>20,9% Médecine et sciences de la santé</a:t>
            </a:r>
          </a:p>
          <a:p>
            <a:pPr lvl="1"/>
            <a:r>
              <a:rPr lang="fr-FR" dirty="0" smtClean="0"/>
              <a:t>30,4</a:t>
            </a:r>
            <a:r>
              <a:rPr lang="fr-FR" dirty="0"/>
              <a:t>% Biologie et sciences de la vie</a:t>
            </a:r>
          </a:p>
          <a:p>
            <a:pPr lvl="1"/>
            <a:r>
              <a:rPr lang="fr-FR" dirty="0"/>
              <a:t>9,7% Sciences </a:t>
            </a:r>
            <a:r>
              <a:rPr lang="fr-FR" dirty="0" smtClean="0"/>
              <a:t>sociales</a:t>
            </a:r>
            <a:endParaRPr lang="fr-FR" sz="2400" dirty="0" smtClean="0"/>
          </a:p>
          <a:p>
            <a:pPr lvl="1"/>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a:p>
        </p:txBody>
      </p:sp>
      <p:sp>
        <p:nvSpPr>
          <p:cNvPr id="12" name="Rectangle 11"/>
          <p:cNvSpPr/>
          <p:nvPr/>
        </p:nvSpPr>
        <p:spPr>
          <a:xfrm>
            <a:off x="4825700" y="1829931"/>
            <a:ext cx="7112600" cy="4339650"/>
          </a:xfrm>
          <a:prstGeom prst="rect">
            <a:avLst/>
          </a:prstGeom>
          <a:noFill/>
        </p:spPr>
        <p:txBody>
          <a:bodyPr wrap="square">
            <a:spAutoFit/>
          </a:bodyPr>
          <a:lstStyle/>
          <a:p>
            <a:r>
              <a:rPr lang="en-US" sz="2400" dirty="0">
                <a:solidFill>
                  <a:schemeClr val="bg2">
                    <a:lumMod val="50000"/>
                  </a:schemeClr>
                </a:solidFill>
                <a:latin typeface="Corbel" panose="020B0503020204020204" pitchFamily="34" charset="0"/>
              </a:rPr>
              <a:t>“Sharing data as supplemental files alongside a research paper was the most common method for all career levels (67%), followed by deposition in a public repository (59%) and sharing privately on request (49%). Only 10% of respondents reported that they had never shared their research data – the largest proportion of whom (42%) work in Medicine and Health Science </a:t>
            </a:r>
            <a:r>
              <a:rPr lang="en-US" sz="2400" dirty="0" smtClean="0">
                <a:solidFill>
                  <a:schemeClr val="bg2">
                    <a:lumMod val="50000"/>
                  </a:schemeClr>
                </a:solidFill>
                <a:latin typeface="Corbel" panose="020B0503020204020204" pitchFamily="34" charset="0"/>
              </a:rPr>
              <a:t>disciplines.”</a:t>
            </a:r>
          </a:p>
          <a:p>
            <a:endParaRPr lang="en-US" sz="1600" dirty="0" smtClean="0">
              <a:latin typeface="Corbel" panose="020B0503020204020204" pitchFamily="34" charset="0"/>
            </a:endParaRPr>
          </a:p>
          <a:p>
            <a:r>
              <a:rPr lang="en-US" sz="1600" dirty="0" smtClean="0">
                <a:latin typeface="Corbel" panose="020B0503020204020204" pitchFamily="34" charset="0"/>
              </a:rPr>
              <a:t>Source </a:t>
            </a:r>
            <a:r>
              <a:rPr lang="en-US" sz="1600" dirty="0">
                <a:latin typeface="Corbel" panose="020B0503020204020204" pitchFamily="34" charset="0"/>
              </a:rPr>
              <a:t>: </a:t>
            </a:r>
            <a:r>
              <a:rPr lang="en-US" sz="1600" dirty="0" err="1">
                <a:latin typeface="Corbel" panose="020B0503020204020204" pitchFamily="34" charset="0"/>
              </a:rPr>
              <a:t>Hrynaszkiewicz</a:t>
            </a:r>
            <a:r>
              <a:rPr lang="en-US" sz="1600" dirty="0">
                <a:latin typeface="Corbel" panose="020B0503020204020204" pitchFamily="34" charset="0"/>
              </a:rPr>
              <a:t>, I., Harney, J., &amp; </a:t>
            </a:r>
            <a:r>
              <a:rPr lang="en-US" sz="1600" dirty="0" err="1">
                <a:latin typeface="Corbel" panose="020B0503020204020204" pitchFamily="34" charset="0"/>
              </a:rPr>
              <a:t>Cadwallader</a:t>
            </a:r>
            <a:r>
              <a:rPr lang="en-US" sz="1600" dirty="0">
                <a:latin typeface="Corbel" panose="020B0503020204020204" pitchFamily="34" charset="0"/>
              </a:rPr>
              <a:t>, L. (2021). A Survey of Researchers’ Needs and Priorities for Data Sharing. </a:t>
            </a:r>
            <a:r>
              <a:rPr lang="en-US" sz="1600" i="1" dirty="0">
                <a:latin typeface="Corbel" panose="020B0503020204020204" pitchFamily="34" charset="0"/>
              </a:rPr>
              <a:t>Data Science Journal</a:t>
            </a:r>
            <a:r>
              <a:rPr lang="en-US" sz="1600" dirty="0">
                <a:latin typeface="Corbel" panose="020B0503020204020204" pitchFamily="34" charset="0"/>
              </a:rPr>
              <a:t>, </a:t>
            </a:r>
            <a:r>
              <a:rPr lang="en-US" sz="1600" i="1" dirty="0">
                <a:latin typeface="Corbel" panose="020B0503020204020204" pitchFamily="34" charset="0"/>
              </a:rPr>
              <a:t>20</a:t>
            </a:r>
            <a:r>
              <a:rPr lang="en-US" sz="1600" dirty="0">
                <a:latin typeface="Corbel" panose="020B0503020204020204" pitchFamily="34" charset="0"/>
              </a:rPr>
              <a:t>(1), 31. </a:t>
            </a:r>
            <a:r>
              <a:rPr lang="en-US" sz="1600" dirty="0">
                <a:latin typeface="Corbel" panose="020B0503020204020204" pitchFamily="34" charset="0"/>
                <a:hlinkClick r:id="rId3"/>
              </a:rPr>
              <a:t>https://doi.org/10.5334/dsj-2021-031</a:t>
            </a:r>
            <a:endParaRPr lang="en-US" sz="1600" dirty="0">
              <a:latin typeface="Corbel" panose="020B0503020204020204" pitchFamily="34" charset="0"/>
            </a:endParaRPr>
          </a:p>
          <a:p>
            <a:endParaRPr lang="fr-FR" sz="2000" dirty="0">
              <a:latin typeface="Corbel" panose="020B0503020204020204" pitchFamily="34" charset="0"/>
            </a:endParaRPr>
          </a:p>
        </p:txBody>
      </p:sp>
      <p:sp>
        <p:nvSpPr>
          <p:cNvPr id="8" name="Titre 5"/>
          <p:cNvSpPr>
            <a:spLocks noGrp="1"/>
          </p:cNvSpPr>
          <p:nvPr>
            <p:ph type="title"/>
          </p:nvPr>
        </p:nvSpPr>
        <p:spPr>
          <a:xfrm>
            <a:off x="584500" y="175939"/>
            <a:ext cx="11353800" cy="1325563"/>
          </a:xfrm>
        </p:spPr>
        <p:txBody>
          <a:bodyPr/>
          <a:lstStyle/>
          <a:p>
            <a:r>
              <a:rPr lang="fr-FR" dirty="0" smtClean="0"/>
              <a:t>Modes de partage des données de recherche</a:t>
            </a:r>
            <a:endParaRPr lang="fr-FR" dirty="0"/>
          </a:p>
        </p:txBody>
      </p:sp>
    </p:spTree>
    <p:extLst>
      <p:ext uri="{BB962C8B-B14F-4D97-AF65-F5344CB8AC3E}">
        <p14:creationId xmlns:p14="http://schemas.microsoft.com/office/powerpoint/2010/main" val="94933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0718" y="290442"/>
            <a:ext cx="6670964" cy="1325563"/>
          </a:xfrm>
        </p:spPr>
        <p:txBody>
          <a:bodyPr/>
          <a:lstStyle/>
          <a:p>
            <a:r>
              <a:rPr lang="fr-FR" dirty="0" smtClean="0"/>
              <a:t>Modes de partage des données de recherche</a:t>
            </a:r>
            <a:endParaRPr lang="fr-FR" dirty="0"/>
          </a:p>
        </p:txBody>
      </p:sp>
      <p:sp>
        <p:nvSpPr>
          <p:cNvPr id="3" name="Espace réservé du contenu 2"/>
          <p:cNvSpPr>
            <a:spLocks noGrp="1"/>
          </p:cNvSpPr>
          <p:nvPr>
            <p:ph idx="1"/>
          </p:nvPr>
        </p:nvSpPr>
        <p:spPr>
          <a:xfrm>
            <a:off x="850718" y="1662799"/>
            <a:ext cx="5261390" cy="5032375"/>
          </a:xfrm>
        </p:spPr>
        <p:txBody>
          <a:bodyPr>
            <a:normAutofit fontScale="85000" lnSpcReduction="20000"/>
          </a:bodyPr>
          <a:lstStyle/>
          <a:p>
            <a:pPr marL="0" indent="0">
              <a:lnSpc>
                <a:spcPct val="120000"/>
              </a:lnSpc>
              <a:buNone/>
            </a:pPr>
            <a:r>
              <a:rPr lang="fr-FR" dirty="0" smtClean="0"/>
              <a:t>NB ces modes de partage ne sont pas exclusifs les uns des autres, des fichiers supplémentaires à un article peuvent être déposés dans un entrepôt de données, parfois par  la revue elle-même. </a:t>
            </a:r>
          </a:p>
          <a:p>
            <a:pPr marL="0" indent="0">
              <a:lnSpc>
                <a:spcPct val="120000"/>
              </a:lnSpc>
              <a:buNone/>
            </a:pPr>
            <a:r>
              <a:rPr lang="fr-FR" dirty="0" smtClean="0"/>
              <a:t>Exemple: </a:t>
            </a:r>
          </a:p>
          <a:p>
            <a:pPr>
              <a:lnSpc>
                <a:spcPct val="120000"/>
              </a:lnSpc>
            </a:pPr>
            <a:r>
              <a:rPr lang="fr-FR" sz="1400" dirty="0" smtClean="0"/>
              <a:t>Article : </a:t>
            </a:r>
            <a:r>
              <a:rPr lang="fr-FR" sz="1400" dirty="0" smtClean="0"/>
              <a:t>Cramer, G. R., </a:t>
            </a:r>
            <a:r>
              <a:rPr lang="fr-FR" sz="1400" dirty="0" err="1" smtClean="0"/>
              <a:t>Cochetel</a:t>
            </a:r>
            <a:r>
              <a:rPr lang="fr-FR" sz="1400" dirty="0" smtClean="0"/>
              <a:t>, N., </a:t>
            </a:r>
            <a:r>
              <a:rPr lang="fr-FR" sz="1400" dirty="0" err="1" smtClean="0"/>
              <a:t>Ghan</a:t>
            </a:r>
            <a:r>
              <a:rPr lang="fr-FR" sz="1400" dirty="0" smtClean="0"/>
              <a:t>, R</a:t>
            </a:r>
            <a:r>
              <a:rPr lang="fr-FR" sz="1400" dirty="0"/>
              <a:t>., </a:t>
            </a:r>
            <a:r>
              <a:rPr lang="fr-FR" sz="1400" dirty="0" err="1"/>
              <a:t>Destrac</a:t>
            </a:r>
            <a:r>
              <a:rPr lang="fr-FR" sz="1400" dirty="0"/>
              <a:t>-Irvine, A., &amp; </a:t>
            </a:r>
            <a:r>
              <a:rPr lang="fr-FR" sz="1400" dirty="0" err="1"/>
              <a:t>Delrot</a:t>
            </a:r>
            <a:r>
              <a:rPr lang="fr-FR" sz="1400" dirty="0"/>
              <a:t>, S. (2020). A </a:t>
            </a:r>
            <a:r>
              <a:rPr lang="fr-FR" sz="1400" dirty="0" err="1"/>
              <a:t>sense</a:t>
            </a:r>
            <a:r>
              <a:rPr lang="fr-FR" sz="1400" dirty="0"/>
              <a:t> </a:t>
            </a:r>
            <a:r>
              <a:rPr lang="fr-FR" sz="1400" dirty="0" smtClean="0"/>
              <a:t>of </a:t>
            </a:r>
            <a:r>
              <a:rPr lang="fr-FR" sz="1400" dirty="0"/>
              <a:t>place : </a:t>
            </a:r>
            <a:r>
              <a:rPr lang="fr-FR" sz="1400" dirty="0" err="1"/>
              <a:t>Transcriptomics</a:t>
            </a:r>
            <a:r>
              <a:rPr lang="fr-FR" sz="1400" dirty="0"/>
              <a:t> identifies </a:t>
            </a:r>
            <a:r>
              <a:rPr lang="fr-FR" sz="1400" dirty="0" err="1"/>
              <a:t>environmental</a:t>
            </a:r>
            <a:r>
              <a:rPr lang="fr-FR" sz="1400" dirty="0"/>
              <a:t> signatures in Cabernet Sauvignon </a:t>
            </a:r>
            <a:r>
              <a:rPr lang="fr-FR" sz="1400" dirty="0" err="1"/>
              <a:t>berry</a:t>
            </a:r>
            <a:r>
              <a:rPr lang="fr-FR" sz="1400" dirty="0"/>
              <a:t> skins in the </a:t>
            </a:r>
            <a:r>
              <a:rPr lang="fr-FR" sz="1400" dirty="0" err="1"/>
              <a:t>late</a:t>
            </a:r>
            <a:r>
              <a:rPr lang="fr-FR" sz="1400" dirty="0"/>
              <a:t> stages of </a:t>
            </a:r>
            <a:r>
              <a:rPr lang="fr-FR" sz="1400" dirty="0" err="1"/>
              <a:t>ripening</a:t>
            </a:r>
            <a:r>
              <a:rPr lang="fr-FR" sz="1400" dirty="0"/>
              <a:t>. </a:t>
            </a:r>
            <a:r>
              <a:rPr lang="fr-FR" sz="1400" i="1" dirty="0"/>
              <a:t>BMC Plant </a:t>
            </a:r>
            <a:r>
              <a:rPr lang="fr-FR" sz="1400" i="1" dirty="0" err="1"/>
              <a:t>Biology</a:t>
            </a:r>
            <a:r>
              <a:rPr lang="fr-FR" sz="1400" dirty="0"/>
              <a:t>, </a:t>
            </a:r>
            <a:r>
              <a:rPr lang="fr-FR" sz="1400" i="1" dirty="0"/>
              <a:t>20</a:t>
            </a:r>
            <a:r>
              <a:rPr lang="fr-FR" sz="1400" dirty="0"/>
              <a:t>(1), 41. </a:t>
            </a:r>
            <a:r>
              <a:rPr lang="fr-FR" sz="1400" dirty="0">
                <a:hlinkClick r:id="rId2"/>
              </a:rPr>
              <a:t>https://</a:t>
            </a:r>
            <a:r>
              <a:rPr lang="fr-FR" sz="1400" dirty="0" smtClean="0">
                <a:hlinkClick r:id="rId2"/>
              </a:rPr>
              <a:t>doi.org/10.1186/s12870-020-2251-7</a:t>
            </a:r>
            <a:endParaRPr lang="fr-FR" sz="1400" dirty="0"/>
          </a:p>
          <a:p>
            <a:pPr>
              <a:lnSpc>
                <a:spcPct val="120000"/>
              </a:lnSpc>
            </a:pPr>
            <a:r>
              <a:rPr lang="fr-FR" sz="1400" dirty="0" smtClean="0"/>
              <a:t>Fichiers déposés dans </a:t>
            </a:r>
            <a:r>
              <a:rPr lang="fr-FR" sz="1400" dirty="0" err="1" smtClean="0"/>
              <a:t>Figshare</a:t>
            </a:r>
            <a:r>
              <a:rPr lang="fr-FR" sz="1400" dirty="0" smtClean="0"/>
              <a:t>  : </a:t>
            </a:r>
            <a:r>
              <a:rPr lang="fr-FR" sz="1400" dirty="0"/>
              <a:t>Cramer, G. R., </a:t>
            </a:r>
            <a:r>
              <a:rPr lang="fr-FR" sz="1400" dirty="0" err="1"/>
              <a:t>Cochetel</a:t>
            </a:r>
            <a:r>
              <a:rPr lang="fr-FR" sz="1400" dirty="0"/>
              <a:t>, N., </a:t>
            </a:r>
            <a:r>
              <a:rPr lang="fr-FR" sz="1400" dirty="0" err="1"/>
              <a:t>Ghan</a:t>
            </a:r>
            <a:r>
              <a:rPr lang="fr-FR" sz="1400" dirty="0"/>
              <a:t>, R., </a:t>
            </a:r>
            <a:r>
              <a:rPr lang="fr-FR" sz="1400" dirty="0" err="1"/>
              <a:t>Destrac</a:t>
            </a:r>
            <a:r>
              <a:rPr lang="fr-FR" sz="1400" dirty="0"/>
              <a:t>-Irvine, A., &amp; </a:t>
            </a:r>
            <a:r>
              <a:rPr lang="fr-FR" sz="1400" dirty="0" err="1"/>
              <a:t>Delrot</a:t>
            </a:r>
            <a:r>
              <a:rPr lang="fr-FR" sz="1400" dirty="0"/>
              <a:t>, S.(2020). A </a:t>
            </a:r>
            <a:r>
              <a:rPr lang="fr-FR" sz="1400" dirty="0" err="1"/>
              <a:t>sense</a:t>
            </a:r>
            <a:r>
              <a:rPr lang="fr-FR" sz="1400" dirty="0"/>
              <a:t> of place : </a:t>
            </a:r>
            <a:r>
              <a:rPr lang="fr-FR" sz="1400" dirty="0" err="1"/>
              <a:t>Transcriptomics</a:t>
            </a:r>
            <a:r>
              <a:rPr lang="fr-FR" sz="1400" dirty="0"/>
              <a:t> identifies </a:t>
            </a:r>
            <a:r>
              <a:rPr lang="fr-FR" sz="1400" dirty="0" err="1"/>
              <a:t>environmental</a:t>
            </a:r>
            <a:r>
              <a:rPr lang="fr-FR" sz="1400" dirty="0"/>
              <a:t> signatures in Cabernet Sauvignon </a:t>
            </a:r>
            <a:r>
              <a:rPr lang="fr-FR" sz="1400" dirty="0" err="1"/>
              <a:t>berry</a:t>
            </a:r>
            <a:r>
              <a:rPr lang="fr-FR" sz="1400" dirty="0"/>
              <a:t> skins in the </a:t>
            </a:r>
            <a:r>
              <a:rPr lang="fr-FR" sz="1400" dirty="0" err="1"/>
              <a:t>late</a:t>
            </a:r>
            <a:r>
              <a:rPr lang="fr-FR" sz="1400" dirty="0"/>
              <a:t> stages of </a:t>
            </a:r>
            <a:r>
              <a:rPr lang="fr-FR" sz="1400" dirty="0" err="1"/>
              <a:t>ripening</a:t>
            </a:r>
            <a:r>
              <a:rPr lang="fr-FR" sz="1400" dirty="0"/>
              <a:t> [Data set]. </a:t>
            </a:r>
            <a:r>
              <a:rPr lang="fr-FR" sz="1400" i="1" dirty="0" err="1"/>
              <a:t>Figshare</a:t>
            </a:r>
            <a:r>
              <a:rPr lang="fr-FR" sz="1400" dirty="0"/>
              <a:t>. </a:t>
            </a:r>
            <a:r>
              <a:rPr lang="fr-FR" sz="1400" dirty="0">
                <a:hlinkClick r:id="rId3"/>
              </a:rPr>
              <a:t>https://doi.org/10.6084/m9.figshare.c.4834590.v1</a:t>
            </a:r>
            <a:endParaRPr lang="fr-FR" sz="1400" dirty="0"/>
          </a:p>
          <a:p>
            <a:pPr>
              <a:lnSpc>
                <a:spcPct val="120000"/>
              </a:lnSpc>
            </a:pPr>
            <a:endParaRPr lang="fr-FR" sz="1400" dirty="0"/>
          </a:p>
          <a:p>
            <a:pPr marL="0" indent="0">
              <a:lnSpc>
                <a:spcPct val="120000"/>
              </a:lnSpc>
              <a:buNone/>
            </a:pPr>
            <a:endParaRPr lang="fr-FR" sz="1400" dirty="0"/>
          </a:p>
          <a:p>
            <a:pPr marL="0" indent="0">
              <a:lnSpc>
                <a:spcPct val="12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ST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9</a:t>
            </a:fld>
            <a:endParaRPr lang="fr-FR" dirty="0"/>
          </a:p>
        </p:txBody>
      </p:sp>
      <p:grpSp>
        <p:nvGrpSpPr>
          <p:cNvPr id="6" name="Arrow19" descr="{&quot;Key&quot;:&quot;POWER_USER_SHAPE_ICON&quot;,&quot;Value&quot;:&quot;POWER_USER_SHAPE_ICON_STYLE_1&quot;}"/>
          <p:cNvGrpSpPr>
            <a:grpSpLocks noChangeAspect="1"/>
          </p:cNvGrpSpPr>
          <p:nvPr/>
        </p:nvGrpSpPr>
        <p:grpSpPr>
          <a:xfrm>
            <a:off x="6307235" y="5825370"/>
            <a:ext cx="426762" cy="371182"/>
            <a:chOff x="1412032" y="2732632"/>
            <a:chExt cx="1016496" cy="884112"/>
          </a:xfrm>
          <a:solidFill>
            <a:srgbClr val="ED7F3D"/>
          </a:solidFill>
        </p:grpSpPr>
        <p:sp>
          <p:nvSpPr>
            <p:cNvPr id="7" name="Chevron 6"/>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Chevron 7"/>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9125" y="3372897"/>
            <a:ext cx="4918302" cy="2905708"/>
          </a:xfrm>
          <a:prstGeom prst="rect">
            <a:avLst/>
          </a:prstGeom>
          <a:ln>
            <a:solidFill>
              <a:srgbClr val="ED7F3D"/>
            </a:solidFill>
          </a:ln>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9125" y="313838"/>
            <a:ext cx="4918302" cy="2981314"/>
          </a:xfrm>
          <a:prstGeom prst="rect">
            <a:avLst/>
          </a:prstGeom>
          <a:ln>
            <a:solidFill>
              <a:srgbClr val="ED7F3D"/>
            </a:solidFill>
          </a:ln>
        </p:spPr>
      </p:pic>
    </p:spTree>
    <p:extLst>
      <p:ext uri="{BB962C8B-B14F-4D97-AF65-F5344CB8AC3E}">
        <p14:creationId xmlns:p14="http://schemas.microsoft.com/office/powerpoint/2010/main" val="3890717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2474</TotalTime>
  <Words>1839</Words>
  <Application>Microsoft Office PowerPoint</Application>
  <PresentationFormat>Grand écran</PresentationFormat>
  <Paragraphs>189</Paragraphs>
  <Slides>26</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26</vt:i4>
      </vt:variant>
    </vt:vector>
  </HeadingPairs>
  <TitlesOfParts>
    <vt:vector size="32" baseType="lpstr">
      <vt:lpstr>Arial</vt:lpstr>
      <vt:lpstr>Calibri</vt:lpstr>
      <vt:lpstr>Calibri Light</vt:lpstr>
      <vt:lpstr>Corbel</vt:lpstr>
      <vt:lpstr>Tahoma</vt:lpstr>
      <vt:lpstr>Thème Office</vt:lpstr>
      <vt:lpstr>Zenodo, Figshare, etc.: rechercher et partager des données de recherche grâce aux entrepôts de données</vt:lpstr>
      <vt:lpstr>Programme</vt:lpstr>
      <vt:lpstr>Introduction</vt:lpstr>
      <vt:lpstr>Terminologie : données de recherche</vt:lpstr>
      <vt:lpstr>Modes de partage des données de recherche</vt:lpstr>
      <vt:lpstr>Présentation PowerPoint</vt:lpstr>
      <vt:lpstr>Modes de partage des données de recherche</vt:lpstr>
      <vt:lpstr>Modes de partage des données de recherche</vt:lpstr>
      <vt:lpstr>Modes de partage des données de recherche</vt:lpstr>
      <vt:lpstr>Enjeux</vt:lpstr>
      <vt:lpstr>Enjeux</vt:lpstr>
      <vt:lpstr>Enjeux - exemple politique d’éditeurs</vt:lpstr>
      <vt:lpstr>Entrepôts de données et principes FAIR</vt:lpstr>
      <vt:lpstr>Entrepôts de données et principes FAIR</vt:lpstr>
      <vt:lpstr>Critères de choix d’un entrepôt de données</vt:lpstr>
      <vt:lpstr>Dataverse IRD - gestion fine des accès</vt:lpstr>
      <vt:lpstr>Zenodo - connexion GitHub</vt:lpstr>
      <vt:lpstr>Trouver un entrepôt de données généraliste</vt:lpstr>
      <vt:lpstr>Trouver un entrepôt de données généraliste</vt:lpstr>
      <vt:lpstr>Trouver un entrepôt de données généraliste</vt:lpstr>
      <vt:lpstr>Trouver un entrepôt de données spécialisé</vt:lpstr>
      <vt:lpstr>Recommandations</vt:lpstr>
      <vt:lpstr>Annuaire re3data</vt:lpstr>
      <vt:lpstr>Annuaire re3data</vt:lpstr>
      <vt:lpstr>Service FAIRsharing</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Zenodo, Figshare, etc.: rechercher et partager des données de recherche grâce aux entrepôts de données</dc:title>
  <dc:creator>Frédérique Flamerie De Lachapelle</dc:creator>
  <cp:lastModifiedBy>Frédérique Flamerie De Lachapelle</cp:lastModifiedBy>
  <cp:revision>156</cp:revision>
  <dcterms:created xsi:type="dcterms:W3CDTF">2021-04-30T15:31:12Z</dcterms:created>
  <dcterms:modified xsi:type="dcterms:W3CDTF">2021-11-29T11:36:41Z</dcterms:modified>
</cp:coreProperties>
</file>