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8798B-260C-49F2-BEB8-5761DA68FB0D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DB103-842B-4E51-A6BD-AC2A5F0D65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07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E414-6488-4D87-B0B0-3E51A10AF4A9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B871-BDDD-43E5-9487-4082B59B0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10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E414-6488-4D87-B0B0-3E51A10AF4A9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B871-BDDD-43E5-9487-4082B59B0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88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E414-6488-4D87-B0B0-3E51A10AF4A9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B871-BDDD-43E5-9487-4082B59B0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62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B_Question_Cho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baseline="0"/>
            </a:lvl1pPr>
          </a:lstStyle>
          <a:p>
            <a:r>
              <a:rPr lang="fr-FR" dirty="0" smtClean="0"/>
              <a:t>Modifiez le titre de la question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AAF-C3A5-45A3-8BB9-B35A26F94057}" type="datetimeFigureOut">
              <a:rPr lang="fr-FR" smtClean="0"/>
              <a:t>18/06/2019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20E6-F6EE-44AF-80FB-D149460E10CE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24418" y="1844824"/>
            <a:ext cx="10943167" cy="4248001"/>
          </a:xfrm>
        </p:spPr>
        <p:txBody>
          <a:bodyPr/>
          <a:lstStyle>
            <a:lvl1pPr marL="514350" indent="-514350">
              <a:buFont typeface="+mj-lt"/>
              <a:buAutoNum type="arabicPeriod"/>
              <a:defRPr baseline="0"/>
            </a:lvl1pPr>
          </a:lstStyle>
          <a:p>
            <a:pPr lvl="0"/>
            <a:r>
              <a:rPr lang="fr-FR" dirty="0" smtClean="0"/>
              <a:t>Modifiez le texte de la proposition</a:t>
            </a:r>
          </a:p>
        </p:txBody>
      </p:sp>
    </p:spTree>
    <p:extLst>
      <p:ext uri="{BB962C8B-B14F-4D97-AF65-F5344CB8AC3E}">
        <p14:creationId xmlns:p14="http://schemas.microsoft.com/office/powerpoint/2010/main" val="253332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E414-6488-4D87-B0B0-3E51A10AF4A9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B871-BDDD-43E5-9487-4082B59B0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20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E414-6488-4D87-B0B0-3E51A10AF4A9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B871-BDDD-43E5-9487-4082B59B0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36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E414-6488-4D87-B0B0-3E51A10AF4A9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B871-BDDD-43E5-9487-4082B59B0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00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E414-6488-4D87-B0B0-3E51A10AF4A9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B871-BDDD-43E5-9487-4082B59B0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31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E414-6488-4D87-B0B0-3E51A10AF4A9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B871-BDDD-43E5-9487-4082B59B0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13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E414-6488-4D87-B0B0-3E51A10AF4A9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B871-BDDD-43E5-9487-4082B59B0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42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E414-6488-4D87-B0B0-3E51A10AF4A9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B871-BDDD-43E5-9487-4082B59B0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60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E414-6488-4D87-B0B0-3E51A10AF4A9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B871-BDDD-43E5-9487-4082B59B0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65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E414-6488-4D87-B0B0-3E51A10AF4A9}" type="datetimeFigureOut">
              <a:rPr lang="fr-FR" smtClean="0"/>
              <a:t>18/06/2019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B871-BDDD-43E5-9487-4082B59B0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88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0908" y="1113570"/>
            <a:ext cx="9144000" cy="1251561"/>
          </a:xfrm>
        </p:spPr>
        <p:txBody>
          <a:bodyPr/>
          <a:lstStyle/>
          <a:p>
            <a:r>
              <a:rPr lang="fr-FR" dirty="0" smtClean="0"/>
              <a:t>TP1 - quizz - erreurs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34915" y="3944938"/>
            <a:ext cx="10697308" cy="4601185"/>
          </a:xfrm>
        </p:spPr>
        <p:txBody>
          <a:bodyPr>
            <a:noAutofit/>
          </a:bodyPr>
          <a:lstStyle/>
          <a:p>
            <a:pPr algn="l"/>
            <a:r>
              <a:rPr lang="fr-FR" sz="3600" dirty="0" smtClean="0"/>
              <a:t>Chacune des références présentées doit être rédigée conformément aux consignes du guide « Citer des références bibliographiques juridiques ». </a:t>
            </a:r>
          </a:p>
        </p:txBody>
      </p:sp>
    </p:spTree>
    <p:extLst>
      <p:ext uri="{BB962C8B-B14F-4D97-AF65-F5344CB8AC3E}">
        <p14:creationId xmlns:p14="http://schemas.microsoft.com/office/powerpoint/2010/main" val="3734699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145317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0070C0"/>
                </a:solidFill>
              </a:rPr>
              <a:t>REF3 - Corrigé</a:t>
            </a:r>
            <a:endParaRPr lang="fr-FR" sz="3600" dirty="0">
              <a:solidFill>
                <a:srgbClr val="0070C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24417" y="1378832"/>
            <a:ext cx="10943167" cy="5241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/>
              <a:t>1 seule erreur dans cette référence de contribution à un ouvrage en bibliographie. On doit citer le titre complet de l’ouvrage et non l’abréviation « Mélanges XXX » </a:t>
            </a:r>
            <a:r>
              <a:rPr lang="fr-FR" smtClean="0"/>
              <a:t>en bibliographie; </a:t>
            </a:r>
            <a:r>
              <a:rPr lang="fr-FR" dirty="0" smtClean="0"/>
              <a:t>cette mention abrégée est réservée aux notes de bas de page.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Référence corrigée :</a:t>
            </a:r>
            <a:endParaRPr lang="fr-FR" dirty="0"/>
          </a:p>
          <a:p>
            <a:pPr marL="0" indent="0">
              <a:buNone/>
            </a:pPr>
            <a:r>
              <a:rPr lang="fr-FR" sz="3200" dirty="0">
                <a:solidFill>
                  <a:schemeClr val="accent6"/>
                </a:solidFill>
              </a:rPr>
              <a:t>FERRIER Nicolas, « Les négociateurs immobiliers sur Internet : entre vins anciens et outres neuves », in </a:t>
            </a:r>
            <a:r>
              <a:rPr lang="fr-FR" sz="3200" dirty="0" err="1">
                <a:solidFill>
                  <a:schemeClr val="accent6"/>
                </a:solidFill>
              </a:rPr>
              <a:t>Couret</a:t>
            </a:r>
            <a:r>
              <a:rPr lang="fr-FR" sz="3200" dirty="0">
                <a:solidFill>
                  <a:schemeClr val="accent6"/>
                </a:solidFill>
              </a:rPr>
              <a:t> Alain, Dom Jean-Philippe et </a:t>
            </a:r>
            <a:r>
              <a:rPr lang="fr-FR" sz="3200" dirty="0" err="1">
                <a:solidFill>
                  <a:schemeClr val="accent6"/>
                </a:solidFill>
              </a:rPr>
              <a:t>Dondero</a:t>
            </a:r>
            <a:r>
              <a:rPr lang="fr-FR" sz="3200" dirty="0">
                <a:solidFill>
                  <a:schemeClr val="accent6"/>
                </a:solidFill>
              </a:rPr>
              <a:t> Bruno (éd.), </a:t>
            </a:r>
            <a:r>
              <a:rPr lang="fr-FR" sz="3200" i="1" dirty="0">
                <a:solidFill>
                  <a:schemeClr val="accent6"/>
                </a:solidFill>
              </a:rPr>
              <a:t>Le droit des affaires à la confluence de la théorie et de la pratique: mélanges en l’honneur du Professeur Paul Le </a:t>
            </a:r>
            <a:r>
              <a:rPr lang="fr-FR" sz="3200" i="1" dirty="0" err="1">
                <a:solidFill>
                  <a:schemeClr val="accent6"/>
                </a:solidFill>
              </a:rPr>
              <a:t>Cannu</a:t>
            </a:r>
            <a:r>
              <a:rPr lang="fr-FR" sz="3200" dirty="0">
                <a:solidFill>
                  <a:schemeClr val="accent6"/>
                </a:solidFill>
              </a:rPr>
              <a:t>, Paris, Dalloz, 2014, p. 143‑154.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668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8718" y="254001"/>
            <a:ext cx="10796790" cy="359703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fr-FR" sz="4000" dirty="0" smtClean="0">
                <a:solidFill>
                  <a:srgbClr val="0070C0"/>
                </a:solidFill>
              </a:rPr>
              <a:t>REF1 - Bibliographie - De quel type de document s’agit-il?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Cabrillac</a:t>
            </a:r>
            <a:r>
              <a:rPr lang="fr-FR" dirty="0" smtClean="0"/>
              <a:t> </a:t>
            </a:r>
            <a:r>
              <a:rPr lang="fr-FR" dirty="0"/>
              <a:t>Michel, </a:t>
            </a:r>
            <a:r>
              <a:rPr lang="fr-FR" dirty="0" smtClean="0"/>
              <a:t>« Les </a:t>
            </a:r>
            <a:r>
              <a:rPr lang="fr-FR" dirty="0"/>
              <a:t>sûretés réelles entre vins nouveaux et vieilles </a:t>
            </a:r>
            <a:r>
              <a:rPr lang="fr-FR" dirty="0" smtClean="0"/>
              <a:t>outres », cité dans </a:t>
            </a:r>
            <a:r>
              <a:rPr lang="fr-FR" i="1" dirty="0" smtClean="0"/>
              <a:t>Le </a:t>
            </a:r>
            <a:r>
              <a:rPr lang="fr-FR" i="1" dirty="0"/>
              <a:t>droit privé français à la fin du XX</a:t>
            </a:r>
            <a:r>
              <a:rPr lang="fr-FR" i="1" baseline="30000" dirty="0"/>
              <a:t>e</a:t>
            </a:r>
            <a:r>
              <a:rPr lang="fr-FR" i="1" dirty="0"/>
              <a:t> </a:t>
            </a:r>
            <a:r>
              <a:rPr lang="fr-FR" i="1" dirty="0" smtClean="0"/>
              <a:t>siècle : </a:t>
            </a:r>
            <a:r>
              <a:rPr lang="fr-FR" i="1" dirty="0"/>
              <a:t>études offertes à Pierre </a:t>
            </a:r>
            <a:r>
              <a:rPr lang="fr-FR" i="1" dirty="0" err="1"/>
              <a:t>Catala</a:t>
            </a:r>
            <a:r>
              <a:rPr lang="fr-FR" dirty="0"/>
              <a:t>, Paris : </a:t>
            </a:r>
            <a:r>
              <a:rPr lang="fr-FR" dirty="0" err="1"/>
              <a:t>Litec</a:t>
            </a:r>
            <a:r>
              <a:rPr lang="fr-FR" dirty="0"/>
              <a:t>, </a:t>
            </a:r>
            <a:r>
              <a:rPr lang="fr-FR" dirty="0" smtClean="0"/>
              <a:t>2001, </a:t>
            </a:r>
            <a:r>
              <a:rPr lang="fr-FR" dirty="0"/>
              <a:t>p. 709-718.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738718" y="3656039"/>
            <a:ext cx="11095728" cy="4248001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0070C0"/>
                </a:solidFill>
              </a:rPr>
              <a:t>Un livre</a:t>
            </a:r>
          </a:p>
          <a:p>
            <a:r>
              <a:rPr lang="fr-FR" sz="3600" dirty="0" smtClean="0">
                <a:solidFill>
                  <a:srgbClr val="0070C0"/>
                </a:solidFill>
              </a:rPr>
              <a:t>Une contribution parmi les actes publiés d’un colloque</a:t>
            </a:r>
          </a:p>
          <a:p>
            <a:r>
              <a:rPr lang="fr-FR" sz="3600" dirty="0" smtClean="0">
                <a:solidFill>
                  <a:srgbClr val="0070C0"/>
                </a:solidFill>
              </a:rPr>
              <a:t>Un article de revue imprimée</a:t>
            </a:r>
          </a:p>
          <a:p>
            <a:r>
              <a:rPr lang="fr-FR" sz="3600" dirty="0" smtClean="0">
                <a:solidFill>
                  <a:srgbClr val="0070C0"/>
                </a:solidFill>
              </a:rPr>
              <a:t>Une contribution à un ouvrage</a:t>
            </a:r>
            <a:endParaRPr lang="fr-FR" sz="36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11938000" y="0"/>
            <a:ext cx="254000" cy="254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839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54001"/>
            <a:ext cx="10515600" cy="421249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fr-FR" sz="4000" dirty="0" smtClean="0">
                <a:solidFill>
                  <a:srgbClr val="0070C0"/>
                </a:solidFill>
              </a:rPr>
              <a:t>REF1 - </a:t>
            </a:r>
            <a:r>
              <a:rPr lang="fr-FR" sz="4000" dirty="0">
                <a:solidFill>
                  <a:srgbClr val="0070C0"/>
                </a:solidFill>
              </a:rPr>
              <a:t>Bibliographie </a:t>
            </a:r>
            <a:r>
              <a:rPr lang="fr-FR" sz="4000" dirty="0" smtClean="0">
                <a:solidFill>
                  <a:srgbClr val="0070C0"/>
                </a:solidFill>
              </a:rPr>
              <a:t>- Cette référence comporte-t-elle des erreurs?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/>
              <a:t>Cabrillac</a:t>
            </a:r>
            <a:r>
              <a:rPr lang="fr-FR" dirty="0"/>
              <a:t> Michel, </a:t>
            </a:r>
            <a:r>
              <a:rPr lang="fr-FR" dirty="0" smtClean="0"/>
              <a:t>« Les </a:t>
            </a:r>
            <a:r>
              <a:rPr lang="fr-FR" dirty="0"/>
              <a:t>sûretés réelles entre vins nouveaux et vieilles </a:t>
            </a:r>
            <a:r>
              <a:rPr lang="fr-FR" dirty="0" smtClean="0"/>
              <a:t>outres », cité dans </a:t>
            </a:r>
            <a:r>
              <a:rPr lang="fr-FR" i="1" dirty="0" smtClean="0"/>
              <a:t>Le </a:t>
            </a:r>
            <a:r>
              <a:rPr lang="fr-FR" i="1" dirty="0"/>
              <a:t>droit privé français à la fin du XX</a:t>
            </a:r>
            <a:r>
              <a:rPr lang="fr-FR" i="1" baseline="30000" dirty="0"/>
              <a:t>e</a:t>
            </a:r>
            <a:r>
              <a:rPr lang="fr-FR" i="1" dirty="0"/>
              <a:t> </a:t>
            </a:r>
            <a:r>
              <a:rPr lang="fr-FR" i="1" dirty="0" smtClean="0"/>
              <a:t>siècle : </a:t>
            </a:r>
            <a:r>
              <a:rPr lang="fr-FR" i="1" dirty="0"/>
              <a:t>études offertes à Pierre </a:t>
            </a:r>
            <a:r>
              <a:rPr lang="fr-FR" i="1" dirty="0" err="1"/>
              <a:t>Catala</a:t>
            </a:r>
            <a:r>
              <a:rPr lang="fr-FR" dirty="0"/>
              <a:t>, Paris : </a:t>
            </a:r>
            <a:r>
              <a:rPr lang="fr-FR" dirty="0" err="1"/>
              <a:t>Litec</a:t>
            </a:r>
            <a:r>
              <a:rPr lang="fr-FR" dirty="0"/>
              <a:t>, </a:t>
            </a:r>
            <a:r>
              <a:rPr lang="fr-FR" dirty="0" smtClean="0"/>
              <a:t>2001, </a:t>
            </a:r>
            <a:r>
              <a:rPr lang="fr-FR" dirty="0"/>
              <a:t>p. 709-718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838200" y="4466492"/>
            <a:ext cx="10943167" cy="1944661"/>
          </a:xfrm>
        </p:spPr>
        <p:txBody>
          <a:bodyPr>
            <a:normAutofit/>
          </a:bodyPr>
          <a:lstStyle/>
          <a:p>
            <a:r>
              <a:rPr lang="fr-FR" sz="6000" dirty="0" smtClean="0">
                <a:solidFill>
                  <a:srgbClr val="0070C0"/>
                </a:solidFill>
              </a:rPr>
              <a:t>Oui</a:t>
            </a:r>
          </a:p>
          <a:p>
            <a:r>
              <a:rPr lang="fr-FR" sz="6000" dirty="0" smtClean="0">
                <a:solidFill>
                  <a:srgbClr val="0070C0"/>
                </a:solidFill>
              </a:rPr>
              <a:t>Non</a:t>
            </a:r>
            <a:endParaRPr lang="fr-FR" sz="60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11938000" y="0"/>
            <a:ext cx="254000" cy="254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437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rgbClr val="0070C0"/>
                </a:solidFill>
              </a:rPr>
              <a:t>REF1 </a:t>
            </a:r>
            <a:r>
              <a:rPr lang="fr-FR" sz="3600" dirty="0" smtClean="0">
                <a:solidFill>
                  <a:srgbClr val="0070C0"/>
                </a:solidFill>
              </a:rPr>
              <a:t>- Bibliographie - Corrigé</a:t>
            </a:r>
            <a:endParaRPr lang="fr-FR" sz="3600" dirty="0">
              <a:solidFill>
                <a:srgbClr val="0070C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3200" dirty="0" smtClean="0"/>
              <a:t>Il y a 3 erreurs dans cette référence de contribution à un ouvrage.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smtClean="0"/>
              <a:t>Le nom de l’auteur doit être en majuscules.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smtClean="0"/>
              <a:t>Le titre de l’ouvrage doit être précédé de « in ».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L</a:t>
            </a:r>
            <a:r>
              <a:rPr lang="fr-FR" sz="3200" dirty="0" smtClean="0"/>
              <a:t>e délimiteur entre le lieu de publication est l’éditeur doit être une virgule.</a:t>
            </a:r>
          </a:p>
          <a:p>
            <a:pPr marL="0" indent="0">
              <a:buNone/>
            </a:pPr>
            <a:endParaRPr lang="fr-FR" sz="3200" dirty="0" smtClean="0"/>
          </a:p>
          <a:p>
            <a:pPr marL="0" indent="0">
              <a:buNone/>
            </a:pPr>
            <a:r>
              <a:rPr lang="fr-FR" sz="3200" dirty="0" smtClean="0"/>
              <a:t>Référence corrigée :</a:t>
            </a:r>
            <a:endParaRPr lang="fr-FR" sz="3200" dirty="0"/>
          </a:p>
          <a:p>
            <a:pPr marL="0" indent="0">
              <a:buNone/>
            </a:pPr>
            <a:r>
              <a:rPr lang="fr-FR" sz="3200" dirty="0">
                <a:solidFill>
                  <a:schemeClr val="accent6"/>
                </a:solidFill>
              </a:rPr>
              <a:t>CABRILLAC Michel, </a:t>
            </a:r>
            <a:r>
              <a:rPr lang="fr-FR" sz="3200" dirty="0" smtClean="0">
                <a:solidFill>
                  <a:schemeClr val="accent6"/>
                </a:solidFill>
              </a:rPr>
              <a:t>« Les </a:t>
            </a:r>
            <a:r>
              <a:rPr lang="fr-FR" sz="3200" dirty="0">
                <a:solidFill>
                  <a:schemeClr val="accent6"/>
                </a:solidFill>
              </a:rPr>
              <a:t>sûretés réelles entre vins nouveaux et vieilles </a:t>
            </a:r>
            <a:r>
              <a:rPr lang="fr-FR" sz="3200" dirty="0" smtClean="0">
                <a:solidFill>
                  <a:schemeClr val="accent6"/>
                </a:solidFill>
              </a:rPr>
              <a:t>outres », </a:t>
            </a:r>
            <a:r>
              <a:rPr lang="fr-FR" sz="3200" dirty="0">
                <a:solidFill>
                  <a:schemeClr val="accent6"/>
                </a:solidFill>
              </a:rPr>
              <a:t>in </a:t>
            </a:r>
            <a:r>
              <a:rPr lang="fr-FR" sz="3200" i="1" dirty="0">
                <a:solidFill>
                  <a:schemeClr val="accent6"/>
                </a:solidFill>
              </a:rPr>
              <a:t>Le droit privé français à la fin du XX</a:t>
            </a:r>
            <a:r>
              <a:rPr lang="fr-FR" sz="3200" i="1" baseline="30000" dirty="0">
                <a:solidFill>
                  <a:schemeClr val="accent6"/>
                </a:solidFill>
              </a:rPr>
              <a:t>e</a:t>
            </a:r>
            <a:r>
              <a:rPr lang="fr-FR" sz="3200" i="1" dirty="0">
                <a:solidFill>
                  <a:schemeClr val="accent6"/>
                </a:solidFill>
              </a:rPr>
              <a:t> siècle, études offertes à Pierre </a:t>
            </a:r>
            <a:r>
              <a:rPr lang="fr-FR" sz="3200" i="1" dirty="0" err="1">
                <a:solidFill>
                  <a:schemeClr val="accent6"/>
                </a:solidFill>
              </a:rPr>
              <a:t>Catala</a:t>
            </a:r>
            <a:r>
              <a:rPr lang="fr-FR" sz="3200" dirty="0">
                <a:solidFill>
                  <a:schemeClr val="accent6"/>
                </a:solidFill>
              </a:rPr>
              <a:t>, Paris, </a:t>
            </a:r>
            <a:r>
              <a:rPr lang="fr-FR" sz="3200" dirty="0" err="1">
                <a:solidFill>
                  <a:schemeClr val="accent6"/>
                </a:solidFill>
              </a:rPr>
              <a:t>Litec</a:t>
            </a:r>
            <a:r>
              <a:rPr lang="fr-FR" sz="3200" dirty="0">
                <a:solidFill>
                  <a:schemeClr val="accent6"/>
                </a:solidFill>
              </a:rPr>
              <a:t>, 2001, p. 709-718.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75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949" y="254000"/>
            <a:ext cx="11188051" cy="3122245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rgbClr val="0070C0"/>
                </a:solidFill>
              </a:rPr>
              <a:t>REF2 - Note de bas de page </a:t>
            </a:r>
            <a:r>
              <a:rPr lang="fr-FR" sz="4000" dirty="0">
                <a:solidFill>
                  <a:srgbClr val="0070C0"/>
                </a:solidFill>
              </a:rPr>
              <a:t>- De quel type de document s’agit-il?</a:t>
            </a:r>
            <a:r>
              <a:rPr lang="fr-FR" dirty="0"/>
              <a:t/>
            </a:r>
            <a:br>
              <a:rPr lang="fr-FR" dirty="0"/>
            </a:br>
            <a:r>
              <a:rPr lang="fr-FR" sz="4000" dirty="0"/>
              <a:t>FABRE-MAGNAN Muriel, « Le sadisme n'est pas un droit de l'homme », </a:t>
            </a:r>
            <a:r>
              <a:rPr lang="fr-FR" sz="4000" i="1" dirty="0"/>
              <a:t>D.</a:t>
            </a:r>
            <a:r>
              <a:rPr lang="fr-FR" sz="4000" dirty="0"/>
              <a:t>, 2005, </a:t>
            </a:r>
            <a:r>
              <a:rPr lang="fr-FR" sz="4000" dirty="0" smtClean="0"/>
              <a:t>pp. 2973-2981, </a:t>
            </a:r>
            <a:r>
              <a:rPr lang="fr-FR" sz="4000" dirty="0"/>
              <a:t>[consulté le 17/05/19</a:t>
            </a:r>
            <a:r>
              <a:rPr lang="fr-FR" sz="4000" dirty="0" smtClean="0"/>
              <a:t>].</a:t>
            </a:r>
            <a:endParaRPr lang="fr-FR" sz="4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838199" y="3796716"/>
            <a:ext cx="10943167" cy="4248001"/>
          </a:xfrm>
        </p:spPr>
        <p:txBody>
          <a:bodyPr>
            <a:normAutofit/>
          </a:bodyPr>
          <a:lstStyle/>
          <a:p>
            <a:r>
              <a:rPr lang="fr-FR" sz="4400" dirty="0" smtClean="0">
                <a:solidFill>
                  <a:srgbClr val="0070C0"/>
                </a:solidFill>
              </a:rPr>
              <a:t>Un article d’un blogue</a:t>
            </a:r>
          </a:p>
          <a:p>
            <a:r>
              <a:rPr lang="fr-FR" sz="4400" dirty="0" smtClean="0">
                <a:solidFill>
                  <a:srgbClr val="0070C0"/>
                </a:solidFill>
              </a:rPr>
              <a:t>Un article de revue numérique</a:t>
            </a:r>
          </a:p>
          <a:p>
            <a:r>
              <a:rPr lang="fr-FR" sz="4400" dirty="0" smtClean="0">
                <a:solidFill>
                  <a:srgbClr val="0070C0"/>
                </a:solidFill>
              </a:rPr>
              <a:t>Un article de revue imprimée</a:t>
            </a:r>
            <a:endParaRPr lang="fr-FR" sz="44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11938000" y="0"/>
            <a:ext cx="254000" cy="254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329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391502"/>
            <a:ext cx="10755760" cy="3600206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REF2 - Note de bas de page </a:t>
            </a:r>
            <a:r>
              <a:rPr lang="fr-FR" sz="4000" dirty="0" smtClean="0">
                <a:solidFill>
                  <a:srgbClr val="0070C0"/>
                </a:solidFill>
              </a:rPr>
              <a:t>– Cette référence comporte-t-elle des erreurs?</a:t>
            </a:r>
            <a:r>
              <a:rPr lang="fr-FR" dirty="0"/>
              <a:t/>
            </a:r>
            <a:br>
              <a:rPr lang="fr-FR" dirty="0"/>
            </a:br>
            <a:r>
              <a:rPr lang="fr-FR" sz="4000" dirty="0"/>
              <a:t>FABRE-MAGNAN Muriel, « Le sadisme n'est pas un droit de l'homme », </a:t>
            </a:r>
            <a:r>
              <a:rPr lang="fr-FR" sz="4000" i="1" dirty="0"/>
              <a:t>D</a:t>
            </a:r>
            <a:r>
              <a:rPr lang="fr-FR" sz="4000" i="1" dirty="0" smtClean="0"/>
              <a:t>.</a:t>
            </a:r>
            <a:r>
              <a:rPr lang="fr-FR" sz="4000" dirty="0" smtClean="0"/>
              <a:t>, 2005</a:t>
            </a:r>
            <a:r>
              <a:rPr lang="fr-FR" sz="4000" dirty="0"/>
              <a:t>, pp. </a:t>
            </a:r>
            <a:r>
              <a:rPr lang="fr-FR" sz="4000" dirty="0" smtClean="0"/>
              <a:t>2973-2981, [</a:t>
            </a:r>
            <a:r>
              <a:rPr lang="fr-FR" sz="4000" dirty="0"/>
              <a:t>consulté le 17/05/19</a:t>
            </a:r>
            <a:r>
              <a:rPr lang="fr-FR" sz="4000" dirty="0" smtClean="0"/>
              <a:t>].</a:t>
            </a:r>
            <a:endParaRPr lang="fr-FR" sz="40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50793" y="4517687"/>
            <a:ext cx="10943167" cy="1777606"/>
          </a:xfrm>
        </p:spPr>
        <p:txBody>
          <a:bodyPr>
            <a:normAutofit/>
          </a:bodyPr>
          <a:lstStyle/>
          <a:p>
            <a:r>
              <a:rPr lang="fr-FR" sz="4400" dirty="0" smtClean="0">
                <a:solidFill>
                  <a:srgbClr val="0070C0"/>
                </a:solidFill>
              </a:rPr>
              <a:t>Oui</a:t>
            </a:r>
          </a:p>
          <a:p>
            <a:r>
              <a:rPr lang="fr-FR" sz="4400" dirty="0" smtClean="0">
                <a:solidFill>
                  <a:srgbClr val="0070C0"/>
                </a:solidFill>
              </a:rPr>
              <a:t>Non</a:t>
            </a:r>
            <a:endParaRPr lang="fr-FR" sz="44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11938000" y="0"/>
            <a:ext cx="254000" cy="254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894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145317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0070C0"/>
                </a:solidFill>
              </a:rPr>
              <a:t>REF2 - Note de bas de page - Corrigé</a:t>
            </a:r>
            <a:endParaRPr lang="fr-FR" sz="3600" dirty="0">
              <a:solidFill>
                <a:srgbClr val="0070C0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24417" y="1378832"/>
            <a:ext cx="10943167" cy="5241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/>
              <a:t>Il y a 3 erreurs dans cette référence d’article de revue numérique.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Il manque la mention « [en ligne] » après le titre.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En </a:t>
            </a:r>
            <a:r>
              <a:rPr lang="fr-FR" dirty="0"/>
              <a:t>note de bas de </a:t>
            </a:r>
            <a:r>
              <a:rPr lang="fr-FR" dirty="0" smtClean="0"/>
              <a:t>page, on n’indique pas la pagination, mais la mention de la page concernée ; pour la pagination comme pour la mention de page concernée le préfixe est « p. ».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La date de consultation doit être saisie sous la forme JJ mois AAAA.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Référence corrigée :</a:t>
            </a:r>
            <a:endParaRPr lang="fr-FR" dirty="0"/>
          </a:p>
          <a:p>
            <a:pPr marL="0" indent="0">
              <a:buNone/>
            </a:pPr>
            <a:r>
              <a:rPr lang="fr-FR" sz="3200" dirty="0">
                <a:solidFill>
                  <a:schemeClr val="accent6"/>
                </a:solidFill>
              </a:rPr>
              <a:t>FABRE-MAGNAN Muriel, « Le sadisme n’est pas un droit de l’homme » [en ligne], </a:t>
            </a:r>
            <a:r>
              <a:rPr lang="fr-FR" sz="3200" i="1" dirty="0">
                <a:solidFill>
                  <a:schemeClr val="accent6"/>
                </a:solidFill>
              </a:rPr>
              <a:t>D.,</a:t>
            </a:r>
            <a:r>
              <a:rPr lang="fr-FR" sz="3200" dirty="0">
                <a:solidFill>
                  <a:schemeClr val="accent6"/>
                </a:solidFill>
              </a:rPr>
              <a:t> 2005, p. </a:t>
            </a:r>
            <a:r>
              <a:rPr lang="fr-FR" sz="3200" dirty="0" smtClean="0">
                <a:solidFill>
                  <a:schemeClr val="accent6"/>
                </a:solidFill>
              </a:rPr>
              <a:t>2974, </a:t>
            </a:r>
            <a:r>
              <a:rPr lang="fr-FR" sz="3200" dirty="0">
                <a:solidFill>
                  <a:schemeClr val="accent6"/>
                </a:solidFill>
              </a:rPr>
              <a:t>[consulté le 17 mai 2019].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423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6185" y="254001"/>
            <a:ext cx="10972964" cy="3658576"/>
          </a:xfrm>
        </p:spPr>
        <p:txBody>
          <a:bodyPr>
            <a:normAutofit fontScale="90000"/>
          </a:bodyPr>
          <a:lstStyle/>
          <a:p>
            <a:r>
              <a:rPr lang="fr-FR" sz="4000" dirty="0" smtClean="0">
                <a:solidFill>
                  <a:srgbClr val="0070C0"/>
                </a:solidFill>
              </a:rPr>
              <a:t>REF3 </a:t>
            </a:r>
            <a:r>
              <a:rPr lang="fr-FR" sz="4000" dirty="0">
                <a:solidFill>
                  <a:srgbClr val="0070C0"/>
                </a:solidFill>
              </a:rPr>
              <a:t>- </a:t>
            </a:r>
            <a:r>
              <a:rPr lang="fr-FR" sz="4000" dirty="0" smtClean="0">
                <a:solidFill>
                  <a:srgbClr val="0070C0"/>
                </a:solidFill>
              </a:rPr>
              <a:t>De </a:t>
            </a:r>
            <a:r>
              <a:rPr lang="fr-FR" sz="4000" dirty="0">
                <a:solidFill>
                  <a:srgbClr val="0070C0"/>
                </a:solidFill>
              </a:rPr>
              <a:t>quel type de document </a:t>
            </a:r>
            <a:r>
              <a:rPr lang="fr-FR" sz="4000" dirty="0" smtClean="0">
                <a:solidFill>
                  <a:srgbClr val="0070C0"/>
                </a:solidFill>
              </a:rPr>
              <a:t>s’agit-il et où est-il cité?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FERRIER Nicolas, « Les négociateurs immobiliers sur Internet : entre vins anciens et outres neuves », in </a:t>
            </a:r>
            <a:r>
              <a:rPr lang="fr-FR" dirty="0" err="1"/>
              <a:t>Couret</a:t>
            </a:r>
            <a:r>
              <a:rPr lang="fr-FR" dirty="0"/>
              <a:t> Alain, Dom Jean-Philippe et </a:t>
            </a:r>
            <a:r>
              <a:rPr lang="fr-FR" dirty="0" err="1"/>
              <a:t>Dondero</a:t>
            </a:r>
            <a:r>
              <a:rPr lang="fr-FR" dirty="0"/>
              <a:t> Bruno (éd.), </a:t>
            </a:r>
            <a:r>
              <a:rPr lang="fr-FR" i="1" dirty="0" smtClean="0"/>
              <a:t>Mélanges Le </a:t>
            </a:r>
            <a:r>
              <a:rPr lang="fr-FR" i="1" dirty="0" err="1"/>
              <a:t>Cannu</a:t>
            </a:r>
            <a:r>
              <a:rPr lang="fr-FR" dirty="0"/>
              <a:t>, Paris, Dalloz, 2014, p. 143‑154.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307896" y="4079631"/>
            <a:ext cx="11306743" cy="2532185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Contribution </a:t>
            </a:r>
            <a:r>
              <a:rPr lang="fr-FR" dirty="0">
                <a:solidFill>
                  <a:srgbClr val="0070C0"/>
                </a:solidFill>
              </a:rPr>
              <a:t>parmi les actes publiés d’un </a:t>
            </a:r>
            <a:r>
              <a:rPr lang="fr-FR" dirty="0" smtClean="0">
                <a:solidFill>
                  <a:srgbClr val="0070C0"/>
                </a:solidFill>
              </a:rPr>
              <a:t>colloque : note de bas de page</a:t>
            </a:r>
          </a:p>
          <a:p>
            <a:r>
              <a:rPr lang="fr-FR" dirty="0">
                <a:solidFill>
                  <a:srgbClr val="0070C0"/>
                </a:solidFill>
              </a:rPr>
              <a:t>Contribution parmi les actes publiés d’un colloque : </a:t>
            </a:r>
            <a:r>
              <a:rPr lang="fr-FR" dirty="0" smtClean="0">
                <a:solidFill>
                  <a:srgbClr val="0070C0"/>
                </a:solidFill>
              </a:rPr>
              <a:t>bibliographie</a:t>
            </a:r>
            <a:endParaRPr lang="fr-FR" dirty="0">
              <a:solidFill>
                <a:srgbClr val="0070C0"/>
              </a:solidFill>
            </a:endParaRPr>
          </a:p>
          <a:p>
            <a:r>
              <a:rPr lang="fr-FR" dirty="0">
                <a:solidFill>
                  <a:srgbClr val="0070C0"/>
                </a:solidFill>
              </a:rPr>
              <a:t>Contribution </a:t>
            </a:r>
            <a:r>
              <a:rPr lang="fr-FR" dirty="0" smtClean="0">
                <a:solidFill>
                  <a:srgbClr val="0070C0"/>
                </a:solidFill>
              </a:rPr>
              <a:t>à un ouvrage : </a:t>
            </a:r>
            <a:r>
              <a:rPr lang="fr-FR" dirty="0">
                <a:solidFill>
                  <a:srgbClr val="0070C0"/>
                </a:solidFill>
              </a:rPr>
              <a:t>note de bas de page</a:t>
            </a:r>
          </a:p>
          <a:p>
            <a:r>
              <a:rPr lang="fr-FR" dirty="0">
                <a:solidFill>
                  <a:srgbClr val="0070C0"/>
                </a:solidFill>
              </a:rPr>
              <a:t>Contribution </a:t>
            </a:r>
            <a:r>
              <a:rPr lang="fr-FR" dirty="0" smtClean="0">
                <a:solidFill>
                  <a:srgbClr val="0070C0"/>
                </a:solidFill>
              </a:rPr>
              <a:t>à un ouvrage : bibliographie</a:t>
            </a:r>
            <a:endParaRPr lang="fr-FR" dirty="0"/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11938000" y="0"/>
            <a:ext cx="254000" cy="254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497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6185" y="254001"/>
            <a:ext cx="10972964" cy="3658576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rgbClr val="0070C0"/>
                </a:solidFill>
              </a:rPr>
              <a:t>REF3 - Cette référence comporte-t-elle des erreurs?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FERRIER Nicolas, « Les négociateurs immobiliers sur Internet : entre vins anciens et outres neuves », in </a:t>
            </a:r>
            <a:r>
              <a:rPr lang="fr-FR" dirty="0" err="1"/>
              <a:t>Couret</a:t>
            </a:r>
            <a:r>
              <a:rPr lang="fr-FR" dirty="0"/>
              <a:t> Alain, Dom Jean-Philippe et </a:t>
            </a:r>
            <a:r>
              <a:rPr lang="fr-FR" dirty="0" err="1"/>
              <a:t>Dondero</a:t>
            </a:r>
            <a:r>
              <a:rPr lang="fr-FR" dirty="0"/>
              <a:t> Bruno (éd.), </a:t>
            </a:r>
            <a:r>
              <a:rPr lang="fr-FR" i="1" dirty="0" smtClean="0"/>
              <a:t>Mélanges Le </a:t>
            </a:r>
            <a:r>
              <a:rPr lang="fr-FR" i="1" dirty="0" err="1"/>
              <a:t>Cannu</a:t>
            </a:r>
            <a:r>
              <a:rPr lang="fr-FR" dirty="0"/>
              <a:t>, Paris, Dalloz, 2014, p. 143‑154.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307896" y="4079631"/>
            <a:ext cx="11306743" cy="2532185"/>
          </a:xfrm>
        </p:spPr>
        <p:txBody>
          <a:bodyPr>
            <a:normAutofit/>
          </a:bodyPr>
          <a:lstStyle/>
          <a:p>
            <a:r>
              <a:rPr lang="fr-FR" sz="6000" dirty="0" smtClean="0">
                <a:solidFill>
                  <a:srgbClr val="0070C0"/>
                </a:solidFill>
              </a:rPr>
              <a:t>Oui</a:t>
            </a:r>
          </a:p>
          <a:p>
            <a:r>
              <a:rPr lang="fr-FR" sz="6000" dirty="0" smtClean="0">
                <a:solidFill>
                  <a:srgbClr val="0070C0"/>
                </a:solidFill>
              </a:rPr>
              <a:t>Non</a:t>
            </a:r>
            <a:endParaRPr lang="fr-FR" sz="6000" dirty="0"/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11938000" y="0"/>
            <a:ext cx="254000" cy="254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26102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QUESTION" val="1"/>
  <p:tag name="PSQ_TYPE_REPONSE" val="0"/>
  <p:tag name="NUMQUESTION" val="1_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QUIZZ" val="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QUESTION" val="1"/>
  <p:tag name="PSQ_TYPE_REPONSE" val="0"/>
  <p:tag name="NUMQUESTION" val="1_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QUIZZ" val="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QUIZZ" val="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QUESTION" val="1"/>
  <p:tag name="PSQ_TYPE_REPONSE" val="0"/>
  <p:tag name="NUMQUESTION" val="1_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QUIZZ" val="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QUESTION" val="1"/>
  <p:tag name="PSQ_TYPE_REPONSE" val="0"/>
  <p:tag name="NUMQUESTION" val="1_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QUIZZ" val="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QUESTION" val="1"/>
  <p:tag name="PSQ_TYPE_REPONSE" val="0"/>
  <p:tag name="NUMQUESTION" val="1_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QUIZZ" val="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QUESTION" val="1"/>
  <p:tag name="PSQ_TYPE_REPONSE" val="0"/>
  <p:tag name="NUMQUESTION" val="1_5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xml-stylesheet type='text/xsl' href='C:\Program Files (x86)\QuizzBox\XmlXsl\Proprietes_ppt.xsl'?>
<QUESTIONNAIRE>
  <!--Version de génération du fichier-->
  <VersionGenerationXml>1.1</VersionGenerationXml>
  <TRADUCTION>
    <XML_ET>et</XML_ET>
    <XML_PAR_DEFAUT>Par défaut</XML_PAR_DEFAUT>
    <XML_LIB_VALEUR_DEFAUT>(Par défaut)</XML_LIB_VALEUR_DEFAUT>
    <XML_ERREUR>Erreur</XML_ERREUR>
    <XML_ERREUR_THEME>Erreur sur le thème</XML_ERREUR_THEME>
    <XML_ERREUR_QUESTION>Erreur sur la question</XML_ERREUR_QUESTION>
    <XML_ERREUR_REPONSE>Erreur sur la réponse</XML_ERREUR_REPONSE>
    <XML_QUESTIONNAIRE_FAMILLE>Famille</XML_QUESTIONNAIRE_FAMILLE>
    <XML_QUESTIONNAIRE_DATE_VALIDITE_DEBUT>Date de début de validité</XML_QUESTIONNAIRE_DATE_VALIDITE_DEBUT>
    <XML_QUESTIONNAIRE_DATE_VALIDITE_FIN>Date de fin de validité</XML_QUESTIONNAIRE_DATE_VALIDITE_FIN>
    <XML_QUESTIONNAIRE_DATE_DE_CREATION>Date de création</XML_QUESTIONNAIRE_DATE_DE_CREATION>
    <XML_QUESTIONNAIRE_DATE_MAJ>Date de dernière mise à jour</XML_QUESTIONNAIRE_DATE_MAJ>
    <XML_QUESTIONNAIRE_MODELE_COLLECTIF>Modèle pour l'export collectif</XML_QUESTIONNAIRE_MODELE_COLLECTIF>
    <XML_QUESTIONNAIRE_MODELE_INDIVIDUEL>Modèle pour l'export individuel</XML_QUESTIONNAIRE_MODELE_INDIVIDUEL>
    <XML_QUESTIONNAIRE_MODELE_RES_INSTANT>Modèles de résultats instantanés</XML_QUESTIONNAIRE_MODELE_RES_INSTANT>
    <XML_QUESTIONNAIRE_MODELE_RES_INSTANT_REP_JUSTE>questions à réponses justes</XML_QUESTIONNAIRE_MODELE_RES_INSTANT_REP_JUSTE>
    <XML_QUESTIONNAIRE_MODELE_RES_INSTANT_REP_JUSTEORDO>questions à réponses justes avec ordonnancement</XML_QUESTIONNAIRE_MODELE_RES_INSTANT_REP_JUSTEORDO>
    <XML_QUESTIONNAIRE_MODELE_RES_INSTANT_SONDAGE>questions sondage</XML_QUESTIONNAIRE_MODELE_RES_INSTANT_SONDAGE>
    <XML_QUESTIONNAIRE_MODELE_RES_INSTANT_CUMUL>cumul</XML_QUESTIONNAIRE_MODELE_RES_INSTANT_CUMUL>
    <XML_QUESTIONNAIRE_NB_POINTS_MINI>Points min par question</XML_QUESTIONNAIRE_NB_POINTS_MINI>
    <XML_QUESTIONNAIRE_NB_POINTS_REP_JUSTE>Points par réponse juste</XML_QUESTIONNAIRE_NB_POINTS_REP_JUSTE>
    <XML_QUESTIONNAIRE_NOTE_MAX>Questionnaire noté sur</XML_QUESTIONNAIRE_NOTE_MAX>
    <XML_QUESTIONNAIRE_NOTE_MIN>Note mini</XML_QUESTIONNAIRE_NOTE_MIN>
    <XML_QUESTIONNAIRE_METHODE_CALCUL>Méthode de calcul de points</XML_QUESTIONNAIRE_METHODE_CALCUL>
    <XML_QUESTIONNAIRE_METHODE_CALCUL_ADDITION>Addition</XML_QUESTIONNAIRE_METHODE_CALCUL_ADDITION>
    <XML_QUESTIONNAIRE_METHODE_CALCUL_POURCENTAGE>Pourcentage</XML_QUESTIONNAIRE_METHODE_CALCUL_POURCENTAGE>
    <XML_QUESTIONNAIRE_METHODE_CALCUL_REPARTITION>Répartition</XML_QUESTIONNAIRE_METHODE_CALCUL_REPARTITION>
    <XML_QUESTIONNAIRE_NOTE_REUSSITE>Note réussite</XML_QUESTIONNAIRE_NOTE_REUSSITE>
    <XML_QUESTIONNAIRE_QUESTIONNAIRE>Questionnaire</XML_QUESTIONNAIRE_QUESTIONNAIRE>
    <XML_QUESTIONNAIRE_REPONSE_EXACTE>Type de réponses</XML_QUESTIONNAIRE_REPONSE_EXACTE>
    <XML_QUESTIONNAIRE_REPONSE_UNIQUE>Nb réponses par question</XML_QUESTIONNAIRE_REPONSE_UNIQUE>
    <XML_QUESTIONNAIRE_NB_POINTS_REP_FAUSSE>Points par réponse fausse</XML_QUESTIONNAIRE_NB_POINTS_REP_FAUSSE>
    <XML_QUESTIONNAIRE_NB_POINTS_REP_FAUSSE_AUTO>Auto</XML_QUESTIONNAIRE_NB_POINTS_REP_FAUSSE_AUTO>
    <XML_QUESTIONNAIRE_NB_POINTS_REP_OUBLI>Points par réponse oubliée</XML_QUESTIONNAIRE_NB_POINTS_REP_OUBLI>
    <XML_QUESTIONNAIRE_NB_POINTS_REP_JUSTE_MAL_PLACE>Points par réponse dans le désordre</XML_QUESTIONNAIRE_NB_POINTS_REP_JUSTE_MAL_PLACE>
    <XML_QUESTIONNAIRE_NB_POINTS_PAS_REPONDU>Points quand on ne répond pas</XML_QUESTIONNAIRE_NB_POINTS_PAS_REPONDU>
    <XML_QUESTIONNAIRE_NB_POINTS_MAXI>Points max par question</XML_QUESTIONNAIRE_NB_POINTS_MAXI>
    <XML_QUESTIONNAIRE_NO_REPONSE_PAS_REPONDU>N° réponse type "Pas répondu"</XML_QUESTIONNAIRE_NO_REPONSE_PAS_REPONDU>
    <XML_QUESTIONNAIRE_LIMITE_TEMPS>Limite de temps</XML_QUESTIONNAIRE_LIMITE_TEMPS>
    <XML_QUESTIONNAIRE_AUTOSWITCH>Passage auto à la question suivante</XML_QUESTIONNAIRE_AUTOSWITCH>
    <XML_QUESTIONNAIRE_LIBELLE_FORMATION>Libellé de formation</XML_QUESTIONNAIRE_LIBELLE_FORMATION>
    <XML_QUESTIONNAIRE_OUI>Oui</XML_QUESTIONNAIRE_OUI>
    <XML_QUESTIONNAIRE_NON>Non</XML_QUESTIONNAIRE_NON>
    <XML_QUESTIONNAIRE_SECONDES>secondes</XML_QUESTIONNAIRE_SECONDES>
    <XML_QUESTIONNAIRE_NB_TOTAL_QUESTIONS>Nombre total de questions</XML_QUESTIONNAIRE_NB_TOTAL_QUESTIONS>
    <XML_QUESTIONNAIRE_MODELE_EXPORT_TO_EXPORT>Modèles à utiliser pour export de résultats</XML_QUESTIONNAIRE_MODELE_EXPORT_TO_EXPORT>
    <XML_QUESTIONNAIRE_NOTE_MIN>Note mini</XML_QUESTIONNAIRE_NOTE_MIN>
    <XML_QUESTIONNAIRE_METHODE_CALCUL>Méthode de calcul de points</XML_QUESTIONNAIRE_METHODE_CALCUL>
    <XML_QUESTIONNAIRE_REFERENCE_QUESTIONNAIRE>Référence du questionnaire</XML_QUESTIONNAIRE_REFERENCE_QUESTIONNAIRE>
    <XML_QUESTIONNAIRE_REPONSE_MODIFIABLE>Réponses modifiables</XML_QUESTIONNAIRE_REPONSE_MODIFIABLE>
    <XML_QUESTIONNAIRE_AFFICHAGE_BARRE_NAVIGATION>Mode d'affichage de la barre de navigation</XML_QUESTIONNAIRE_AFFICHAGE_BARRE_NAVIGATION>
    <XML_QUESTIONNAIRE_VALIDATION_AUTO_REPONSE_UNIQUE>Validation automatique des réponses unique</XML_QUESTIONNAIRE_VALIDATION_AUTO_REPONSE_UNIQUE>
    <XML_DIAPO>Diapositive</XML_DIAPO>
    <XML_THEME_CALCUL_POINT>Calcul Point</XML_THEME_CALCUL_POINT>
    <XML_THEME_MINIMA>Minima</XML_THEME_MINIMA>
    <XML_THEME_THEME>Thème</XML_THEME_THEME>
    <XML_THEME_COMMENTAIRE>Commentaires</XML_THEME_COMMENTAIRE>
    <XML_QUESTION_NO_REPONSE_PAS_REPONDU>N° réponse type "Pas répondu"</XML_QUESTION_NO_REPONSE_PAS_REPONDU>
    <XML_QUESTION_COEFFICIENT>Coefficient</XML_QUESTION_COEFFICIENT>
    <XML_QUESTION_LIB_THEME>Thème</XML_QUESTION_LIB_THEME>
    <XML_QUESTION_ELIMINATOIRE>Eliminatoire</XML_QUESTION_ELIMINATOIRE>
    <XML_QUESTION_NB_POINTS_MIN>Points min</XML_QUESTION_NB_POINTS_MIN>
    <XML_QUESTION_METHODE_CALCUL>Méthode de calcul de points</XML_QUESTION_METHODE_CALCUL>
    <XML_QUESTION_PIVOT>Pivot</XML_QUESTION_PIVOT>
    <XML_QUESTION_TYPE_REPONSE>Type de réponse</XML_QUESTION_TYPE_REPONSE>
    <XML_QUESTION_MIROIR>Miroir</XML_QUESTION_MIROIR>
    <XML_QUESTION_NB_POINTS_MAX>Points max</XML_QUESTION_NB_POINTS_MAX>
    <XML_QUESTION_NB_POINTS_REP_FAUSSE>Points par réponse fausse</XML_QUESTION_NB_POINTS_REP_FAUSSE>
    <XML_QUESTION_NB_POINTS_REP_JUSTE>Points par réponse juste</XML_QUESTION_NB_POINTS_REP_JUSTE>
    <XML_QUESTION_NUM_QUESTION_THEME>N° question du thème</XML_QUESTION_NUM_QUESTION_THEME>
    <XML_QUESTION_POINTS_MAX_SI_REP_JUSTE>Points max, dynamique ?</XML_QUESTION_POINTS_MAX_SI_REP_JUSTE>
    <XML_QUESTION_QUESTION>Question</XML_QUESTION_QUESTION>
    <XML_QUESTION_SOLUTION>Solution</XML_QUESTION_SOLUTION>
    <XML_QUESTION_REPONSE_UNIQUE>Nb réponses par question</XML_QUESTION_REPONSE_UNIQUE>
    <XML_QUESTION_NB_POINTS_REP_OUBLI>Points par réponse oubliée</XML_QUESTION_NB_POINTS_REP_OUBLI>
    <XML_QUESTION_NB_POINTS_REP_MAL_PLACE>Points par réponse dans le désordre</XML_QUESTION_NB_POINTS_REP_MAL_PLACE>
    <XML_QUESTION_PAS_REPONDU>Points quand on ne répond pas</XML_QUESTION_PAS_REPONDU>
    <XML_QUESTION_TEMPS_REPONSE>Temps de réponse</XML_QUESTION_TEMPS_REPONSE>
    <XML_QUESTION_ORDONNENCEMENT>Ordonnancement des réponses</XML_QUESTION_ORDONNENCEMENT>
    <XML_QUESTION_MODELE_RES_INSTANT>Modèle de résultats instantanés</XML_QUESTION_MODELE_RES_INSTANT>
    <XML_QUESTION_REFERENCE_QUESTION>Référence</XML_QUESTION_REFERENCE_QUESTION>
    <XML_QUESTION_PLAGE>Plage</XML_QUESTION_PLAGE>
    <XML_QUESTION_TOLERANCE>Tolérance</XML_QUESTION_TOLERANCE>
    <XML_QUESTION_DELAI_AVANT_REPONSE>Délai avant réponse</XML_QUESTION_DELAI_AVANT_REPONSE>
    <XML_QUESTION_REPONSE_JUSTE_NUMERIQUE>QDL_XML_QUESTION_REPONSE_JUSTE_NUMERIQUE</XML_QUESTION_REPONSE_JUSTE_NUMERIQUE>
    <XML_REPONSE_LISTE>Liste des réponses</XML_REPONSE_LISTE>
    <XML_REPONSES_TEXTE>Réponses</XML_REPONSES_TEXTE>
    <XML_ITEM_A_EVALUER>Items à évaluer</XML_ITEM_A_EVALUER>
  </TRADUCTION>
  <LIB_QUESTIONNAIRE valeur="2019_06_citer_des_refs_tp1">2019_06_citer_des_refs_tp1</LIB_QUESTIONNAIRE>
  <NOM_FICHIER valeur="2019_06_citer_des_refs_tp1.pptx">2019_06_citer_des_refs_tp1.pptx</NOM_FICHIER>
  <FAMILLE valeur=""/>
  <EXPORT_COL valeur="">(Par défaut)</EXPORT_COL>
  <EXPORT_INDIV valeur="">(Par défaut)</EXPORT_INDIV>
  <RES_INSTANTANE_Q_REP_JUSTE valeur="">(Par défaut)</RES_INSTANTANE_Q_REP_JUSTE>
  <RES_INSTANTANE_Q_REP_JUSTE_ORD valeur="">(Par défaut)</RES_INSTANTANE_Q_REP_JUSTE_ORD>
  <RES_INSTANTANE_Q_REP_SONDAGE valeur="">(Par défaut)</RES_INSTANTANE_Q_REP_SONDAGE>
  <RES_INSTANTANE_CUMUL valeur="">(Par défaut)</RES_INSTANTANE_CUMUL>
  <NB_POINT_MINI valeur="0">0</NB_POINT_MINI>
  <NB_POINT_REP_FAUSSE valeur="99999999">Auto</NB_POINT_REP_FAUSSE>
  <NB_POINT_REP_JUSTE valeur="1">1</NB_POINT_REP_JUSTE>
  <NB_POINT_REP_OUBLI valeur="0">0</NB_POINT_REP_OUBLI>
  <NB_POINT_REP_JUSTE_MAL_PLACE valeur="0">0</NB_POINT_REP_JUSTE_MAL_PLACE>
  <NB_POINT_PAS_REPONDU valeur="0">0</NB_POINT_PAS_REPONDU>
  <NO_REPONSE_PAS_REPONDU valeur=""/>
  <METHODE_CALCUL_POINT valeur="3">Répartition</METHODE_CALCUL_POINT>
  <NB_POINT_MAXI valeur="1">1</NB_POINT_MAXI>
  <LIBELLE_FORMATION valeur=""/>
  <AUTOSWITCH valeur="0">Non</AUTOSWITCH>
  <LIMITE_TEMPS valeur="False">Non</LIMITE_TEMPS>
  <TEMPS_REPONSE valeur=""/>
  <NOTE_MAX valeur=""/>
  <NOTE_MIN valeur=""/>
  <DATE_VALIDITE_DEBUT valeur=""/>
  <DATE_VALIDITE_FIN valeur=""/>
  <NOTE_REUSSITE valeur=""/>
  <REPERTOIRE valeur="H:\Documents\zotero\CSL_droit_ub\2019_06_17\">H:\Documents\zotero\CSL_droit_ub\2019_06_17\</REPERTOIRE>
  <REPONSE_UNIQUE valeur="True">1 réponse</REPONSE_UNIQUE>
  <REPONSES_EXACTES valeur="False">Sondage</REPONSES_EXACTES>
  <REFERENCE_QUESTIONNAIRE valeur=""/>
  <REPONSE_MODIFIABLE valeur="">(Par défaut)</REPONSE_MODIFIABLE>
  <AFFICHAGE_BARRE_NAVIGATION valeur="">(Par défaut)</AFFICHAGE_BARRE_NAVIGATION>
  <VALIDATION_AUTO_REPONSE_UNIQUE valeur="">(Par défaut)</VALIDATION_AUTO_REPONSE_UNIQUE>
  <CODE_VERROUILLAGE valeur=""/>
  <VersionAutoIncGenerationXml valeur="0b6fd0de-4206-429a-a6b6-2ddcf608e6ff">0b6fd0de-4206-429a-a6b6-2ddcf608e6ff</VersionAutoIncGenerationXml>
  <CHEMIN_DIAPOS>C:\QuizzBoxData\Img\2019_06_citer_des_refs_tp1\sl</CHEMIN_DIAPOS>
  <DATE_MAJ>07/06/2019 13:44:54</DATE_MAJ>
  <DATE_CREATION>05/06/2019 17:47:40</DATE_CREATION>
  <NB_TOTAL_QUESTIONS>6</NB_TOTAL_QUESTIONS>
  <DIAPO>
    <NUM_DIAPO>1</NUM_DIAPO>
    <TYPE_DIAPO>0</TYPE_DIAPO>
  </DIAPO>
  <DIAPO>
    <NUM_DIAPO>2</NUM_DIAPO>
    <TYPE_DIAPO>1</TYPE_DIAPO>
    <QUESTION>
      <NUM_QUESTION valeur="1">1</NUM_QUESTION>
      <NUM_THEME valeur="1">1</NUM_THEME>
      <NUM_QUESTION_UTIL valeur=""/>
      <LIB_QUESTION valeur="REF1 - Bibliographie - De quel type de document s’agit-il? Cabrillac Michel, « Les sûretés réelles entre vins nouveaux et vieilles outres », in Le droit privé français à la fin du XXe siècle : études offertes à Pierre Catala, Paris : Litec, 2001, p. 709-718. ">REF1 - Bibliographie - De quel type de document s’agit-il? Cabrillac Michel, « Les sûretés réelles entre vins nouveaux et vieilles outres », in Le droit privé français à la fin du XXe siècle : études offertes à Pierre Catala, Paris : Litec, 2001, p. 709-718. </LIB_QUESTION>
      <ELIMINATOIRE valeur="False">Non</ELIMINATOIRE>
      <NB_POINT_MINI_Q valeur="">(Par défaut)</NB_POINT_MINI_Q>
      <METHODE_CALCUL_POINT_Q valeur="">(Par défaut)</METHODE_CALCUL_POINT_Q>
      <NB_POINT_MAXI_Q valeur="">(Par défaut)</NB_POINT_MAXI_Q>
      <NO_REPONSE_PAS_REPONDU valeur=""/>
      <NUM_QUESTION_THEME valeur="1">1</NUM_QUESTION_THEME>
      <COEFFICIENT valeur="1">1</COEFFICIENT>
      <SOLUTION valeur="">Sondage</SOLUTION>
      <NB_POINT_REP_JUSTE_Q valeur="">(Par défaut)</NB_POINT_REP_JUSTE_Q>
      <NB_POINT_REP_FAUSSE_Q valeur="">(Par défaut)</NB_POINT_REP_FAUSSE_Q>
      <NB_POINT_REP_OUBLI_Q valeur="">(Par défaut)</NB_POINT_REP_OUBLI_Q>
      <ORDONNENCEMENT valeur="False">Non</ORDONNENCEMENT>
      <TEMPS_REPONSE_Q valeur="">(Par défaut)</TEMPS_REPONSE_Q>
      <NB_POINT_REP_JUSTE_MAL_PLACE_Q valeur="">(Par défaut)</NB_POINT_REP_JUSTE_MAL_PLACE_Q>
      <NB_POINT_PAS_REPONDU_Q valeur="">(Par défaut)</NB_POINT_PAS_REPONDU_Q>
      <LIB_THEME valeur="">(Par défaut)</LIB_THEME>
      <REPONSE_UNIQUE valeur="">(Par défaut)</REPONSE_UNIQUE>
      <RES_INSTANTANE valeur="">(Par défaut)</RES_INSTANTANE>
      <PIVOT valeur="">Non</PIVOT>
      <TYPE_REPONSE valeur="0">Choix</TYPE_REPONSE>
      <MIROIR valeur=""/>
      <LIMITE_TEMPS valeur="">(Par défaut)</LIMITE_TEMPS>
      <PLAGE_MIN valeur=""/>
      <PLAGE_MAX valeur=""/>
      <DELAI_AVANT_REPONSE valeur=""/>
      <TOLERANCE_MIN_NUMERIQUE valeur=""/>
      <TOLERANCE_MAX_NUMERIQUE valeur=""/>
      <MALUS_TEMPS valeur=""/>
      <BONUs_PLACE valeur=""/>
      <REPONSE>
        <NUM_REPONSE valeur="1">1</NUM_REPONSE>
        <LIB_REPONSE valeur="1 - Un livre">1 - Un livre</LIB_REPONSE>
        <POINT valeur=""/>
      </REPONSE>
      <REPONSE>
        <NUM_REPONSE valeur="2">2</NUM_REPONSE>
        <LIB_REPONSE valeur="2 - Une contribution parmi les actes publiés d’un colloque">2 - Une contribution parmi les actes publiés d’un colloque</LIB_REPONSE>
        <POINT valeur=""/>
      </REPONSE>
      <REPONSE>
        <NUM_REPONSE valeur="3">3</NUM_REPONSE>
        <LIB_REPONSE valeur="3 - Un article de revue imprimée">3 - Un article de revue imprimée</LIB_REPONSE>
        <POINT valeur=""/>
      </REPONSE>
      <REPONSE>
        <NUM_REPONSE valeur="4">4</NUM_REPONSE>
        <LIB_REPONSE valeur="4 - Une contribution à un ouvrage">4 - Une contribution à un ouvrage</LIB_REPONSE>
        <POINT valeur=""/>
      </REPONSE>
    </QUESTION>
  </DIAPO>
  <DIAPO>
    <NUM_DIAPO>3</NUM_DIAPO>
    <TYPE_DIAPO>1</TYPE_DIAPO>
    <QUESTION>
      <NUM_QUESTION valeur="2">2</NUM_QUESTION>
      <NUM_THEME valeur="1">1</NUM_THEME>
      <NUM_QUESTION_UTIL valeur=""/>
      <LIB_QUESTION valeur="REF1 - Bibliographie - Cette référence comporte-t-elle des erreurs? Cabrillac Michel, « Les sûretés réelles entre vins nouveaux et vieilles outres », in Le droit privé français à la fin du XXe siècle : études offertes à Pierre Catala, Paris : Litec, 2001, p. 709-718.">REF1 - Bibliographie - Cette référence comporte-t-elle des erreurs? Cabrillac Michel, « Les sûretés réelles entre vins nouveaux et vieilles outres », in Le droit privé français à la fin du XXe siècle : études offertes à Pierre Catala, Paris : Litec, 2001, p. 709-718.</LIB_QUESTION>
      <ELIMINATOIRE valeur="False">Non</ELIMINATOIRE>
      <NB_POINT_MINI_Q valeur="">(Par défaut)</NB_POINT_MINI_Q>
      <METHODE_CALCUL_POINT_Q valeur="">(Par défaut)</METHODE_CALCUL_POINT_Q>
      <NB_POINT_MAXI_Q valeur="">(Par défaut)</NB_POINT_MAXI_Q>
      <NO_REPONSE_PAS_REPONDU valeur=""/>
      <NUM_QUESTION_THEME valeur="2">2</NUM_QUESTION_THEME>
      <COEFFICIENT valeur="1">1</COEFFICIENT>
      <SOLUTION valeur="">Sondage</SOLUTION>
      <NB_POINT_REP_JUSTE_Q valeur="">(Par défaut)</NB_POINT_REP_JUSTE_Q>
      <NB_POINT_REP_FAUSSE_Q valeur="">(Par défaut)</NB_POINT_REP_FAUSSE_Q>
      <NB_POINT_REP_OUBLI_Q valeur="">(Par défaut)</NB_POINT_REP_OUBLI_Q>
      <ORDONNENCEMENT valeur="False">Non</ORDONNENCEMENT>
      <TEMPS_REPONSE_Q valeur="">(Par défaut)</TEMPS_REPONSE_Q>
      <NB_POINT_REP_JUSTE_MAL_PLACE_Q valeur="">(Par défaut)</NB_POINT_REP_JUSTE_MAL_PLACE_Q>
      <NB_POINT_PAS_REPONDU_Q valeur="">(Par défaut)</NB_POINT_PAS_REPONDU_Q>
      <LIB_THEME valeur="">(Par défaut)</LIB_THEME>
      <REPONSE_UNIQUE valeur="">(Par défaut)</REPONSE_UNIQUE>
      <RES_INSTANTANE valeur="">(Par défaut)</RES_INSTANTANE>
      <PIVOT valeur="">Non</PIVOT>
      <TYPE_REPONSE valeur="0">Choix</TYPE_REPONSE>
      <MIROIR valeur=""/>
      <LIMITE_TEMPS valeur="">(Par défaut)</LIMITE_TEMPS>
      <PLAGE_MIN valeur=""/>
      <PLAGE_MAX valeur=""/>
      <DELAI_AVANT_REPONSE valeur=""/>
      <TOLERANCE_MIN_NUMERIQUE valeur=""/>
      <TOLERANCE_MAX_NUMERIQUE valeur=""/>
      <MALUS_TEMPS valeur=""/>
      <BONUs_PLACE valeur=""/>
      <REPONSE>
        <NUM_REPONSE valeur="1">1</NUM_REPONSE>
        <LIB_REPONSE valeur="1 - Oui">1 - Oui</LIB_REPONSE>
        <POINT valeur=""/>
      </REPONSE>
      <REPONSE>
        <NUM_REPONSE valeur="2">2</NUM_REPONSE>
        <LIB_REPONSE valeur="2 - Non">2 - Non</LIB_REPONSE>
        <POINT valeur=""/>
      </REPONSE>
    </QUESTION>
  </DIAPO>
  <DIAPO>
    <NUM_DIAPO>4</NUM_DIAPO>
    <TYPE_DIAPO>0</TYPE_DIAPO>
  </DIAPO>
  <DIAPO>
    <NUM_DIAPO>5</NUM_DIAPO>
    <TYPE_DIAPO>1</TYPE_DIAPO>
    <QUESTION>
      <NUM_QUESTION valeur="3">3</NUM_QUESTION>
      <NUM_THEME valeur="1">1</NUM_THEME>
      <NUM_QUESTION_UTIL valeur=""/>
      <LIB_QUESTION valeur="REF2 - Note de bas de page - De quel type de document s’agit-il? FABRE-MAGNAN Muriel, « Le sadisme n'est pas un droit de l'homme », D., 2005, pp. 2973-2981, [consulté le 17/05/19].">REF2 - Note de bas de page - De quel type de document s’agit-il? FABRE-MAGNAN Muriel, « Le sadisme n'est pas un droit de l'homme », D., 2005, pp. 2973-2981, [consulté le 17/05/19].</LIB_QUESTION>
      <ELIMINATOIRE valeur="False">Non</ELIMINATOIRE>
      <NB_POINT_MINI_Q valeur="">(Par défaut)</NB_POINT_MINI_Q>
      <METHODE_CALCUL_POINT_Q valeur="">(Par défaut)</METHODE_CALCUL_POINT_Q>
      <NB_POINT_MAXI_Q valeur="">(Par défaut)</NB_POINT_MAXI_Q>
      <NO_REPONSE_PAS_REPONDU valeur=""/>
      <NUM_QUESTION_THEME valeur="3">3</NUM_QUESTION_THEME>
      <COEFFICIENT valeur="1">1</COEFFICIENT>
      <SOLUTION valeur="">Sondage</SOLUTION>
      <NB_POINT_REP_JUSTE_Q valeur="">(Par défaut)</NB_POINT_REP_JUSTE_Q>
      <NB_POINT_REP_FAUSSE_Q valeur="">(Par défaut)</NB_POINT_REP_FAUSSE_Q>
      <NB_POINT_REP_OUBLI_Q valeur="">(Par défaut)</NB_POINT_REP_OUBLI_Q>
      <ORDONNENCEMENT valeur="False">Non</ORDONNENCEMENT>
      <TEMPS_REPONSE_Q valeur="">(Par défaut)</TEMPS_REPONSE_Q>
      <NB_POINT_REP_JUSTE_MAL_PLACE_Q valeur="">(Par défaut)</NB_POINT_REP_JUSTE_MAL_PLACE_Q>
      <NB_POINT_PAS_REPONDU_Q valeur="">(Par défaut)</NB_POINT_PAS_REPONDU_Q>
      <LIB_THEME valeur="">(Par défaut)</LIB_THEME>
      <REPONSE_UNIQUE valeur="">(Par défaut)</REPONSE_UNIQUE>
      <RES_INSTANTANE valeur="">(Par défaut)</RES_INSTANTANE>
      <PIVOT valeur="">Non</PIVOT>
      <TYPE_REPONSE valeur="0">Choix</TYPE_REPONSE>
      <MIROIR valeur=""/>
      <LIMITE_TEMPS valeur="">(Par défaut)</LIMITE_TEMPS>
      <PLAGE_MIN valeur=""/>
      <PLAGE_MAX valeur=""/>
      <DELAI_AVANT_REPONSE valeur=""/>
      <TOLERANCE_MIN_NUMERIQUE valeur=""/>
      <TOLERANCE_MAX_NUMERIQUE valeur=""/>
      <MALUS_TEMPS valeur=""/>
      <BONUs_PLACE valeur=""/>
      <REPONSE>
        <NUM_REPONSE valeur="1">1</NUM_REPONSE>
        <LIB_REPONSE valeur="1 - Un article d’un blogue">1 - Un article d’un blogue</LIB_REPONSE>
        <POINT valeur=""/>
      </REPONSE>
      <REPONSE>
        <NUM_REPONSE valeur="2">2</NUM_REPONSE>
        <LIB_REPONSE valeur="2 - Un article de revue numérique">2 - Un article de revue numérique</LIB_REPONSE>
        <POINT valeur=""/>
      </REPONSE>
      <REPONSE>
        <NUM_REPONSE valeur="3">3</NUM_REPONSE>
        <LIB_REPONSE valeur="3 - Un article de revue imprimée">3 - Un article de revue imprimée</LIB_REPONSE>
        <POINT valeur=""/>
      </REPONSE>
    </QUESTION>
  </DIAPO>
  <DIAPO>
    <NUM_DIAPO>6</NUM_DIAPO>
    <TYPE_DIAPO>1</TYPE_DIAPO>
    <QUESTION>
      <NUM_QUESTION valeur="4">4</NUM_QUESTION>
      <NUM_THEME valeur="1">1</NUM_THEME>
      <NUM_QUESTION_UTIL valeur=""/>
      <LIB_QUESTION valeur="REF2 - Note de bas de page – Cette référence comporte-t-elle des erreurs? FABRE-MAGNAN Muriel, « Le sadisme n'est pas un droit de l'homme », D., 2005, pp. 2973-2981, [consulté le 17/05/19]">REF2 - Note de bas de page – Cette référence comporte-t-elle des erreurs? FABRE-MAGNAN Muriel, « Le sadisme n'est pas un droit de l'homme », D., 2005, pp. 2973-2981, [consulté le 17/05/19]</LIB_QUESTION>
      <ELIMINATOIRE valeur="False">Non</ELIMINATOIRE>
      <NB_POINT_MINI_Q valeur="">(Par défaut)</NB_POINT_MINI_Q>
      <METHODE_CALCUL_POINT_Q valeur="">(Par défaut)</METHODE_CALCUL_POINT_Q>
      <NB_POINT_MAXI_Q valeur="">(Par défaut)</NB_POINT_MAXI_Q>
      <NO_REPONSE_PAS_REPONDU valeur=""/>
      <NUM_QUESTION_THEME valeur="4">4</NUM_QUESTION_THEME>
      <COEFFICIENT valeur="1">1</COEFFICIENT>
      <SOLUTION valeur="">Sondage</SOLUTION>
      <NB_POINT_REP_JUSTE_Q valeur="">(Par défaut)</NB_POINT_REP_JUSTE_Q>
      <NB_POINT_REP_FAUSSE_Q valeur="">(Par défaut)</NB_POINT_REP_FAUSSE_Q>
      <NB_POINT_REP_OUBLI_Q valeur="">(Par défaut)</NB_POINT_REP_OUBLI_Q>
      <ORDONNENCEMENT valeur="False">Non</ORDONNENCEMENT>
      <TEMPS_REPONSE_Q valeur="">(Par défaut)</TEMPS_REPONSE_Q>
      <NB_POINT_REP_JUSTE_MAL_PLACE_Q valeur="">(Par défaut)</NB_POINT_REP_JUSTE_MAL_PLACE_Q>
      <NB_POINT_PAS_REPONDU_Q valeur="">(Par défaut)</NB_POINT_PAS_REPONDU_Q>
      <LIB_THEME valeur="">(Par défaut)</LIB_THEME>
      <REPONSE_UNIQUE valeur="">(Par défaut)</REPONSE_UNIQUE>
      <RES_INSTANTANE valeur="">(Par défaut)</RES_INSTANTANE>
      <PIVOT valeur="">Non</PIVOT>
      <TYPE_REPONSE valeur="0">Choix</TYPE_REPONSE>
      <MIROIR valeur=""/>
      <LIMITE_TEMPS valeur="">(Par défaut)</LIMITE_TEMPS>
      <PLAGE_MIN valeur=""/>
      <PLAGE_MAX valeur=""/>
      <DELAI_AVANT_REPONSE valeur=""/>
      <TOLERANCE_MIN_NUMERIQUE valeur=""/>
      <TOLERANCE_MAX_NUMERIQUE valeur=""/>
      <MALUS_TEMPS valeur=""/>
      <BONUs_PLACE valeur=""/>
      <REPONSE>
        <NUM_REPONSE valeur="1">1</NUM_REPONSE>
        <LIB_REPONSE valeur="1 - Oui">1 - Oui</LIB_REPONSE>
        <POINT valeur=""/>
      </REPONSE>
      <REPONSE>
        <NUM_REPONSE valeur="2">2</NUM_REPONSE>
        <LIB_REPONSE valeur="2 - Non">2 - Non</LIB_REPONSE>
        <POINT valeur=""/>
      </REPONSE>
    </QUESTION>
  </DIAPO>
  <DIAPO>
    <NUM_DIAPO>7</NUM_DIAPO>
    <TYPE_DIAPO>0</TYPE_DIAPO>
  </DIAPO>
  <DIAPO>
    <NUM_DIAPO>8</NUM_DIAPO>
    <TYPE_DIAPO>1</TYPE_DIAPO>
    <QUESTION>
      <NUM_QUESTION valeur="5">5</NUM_QUESTION>
      <NUM_THEME valeur="1">1</NUM_THEME>
      <NUM_QUESTION_UTIL valeur=""/>
      <LIB_QUESTION valeur="REF3 - De quel type de document s’agit-il et où est-il cité? FERRIER Nicolas, « Les négociateurs immobiliers sur Internet : entre vins anciens et outres neuves », in Couret Alain, Dom Jean-Philippe et Dondero Bruno (éd.), Mélanges Le Cannu, Paris, Dalloz, 2014, p. 143‑154.">REF3 - De quel type de document s’agit-il et où est-il cité? FERRIER Nicolas, « Les négociateurs immobiliers sur Internet : entre vins anciens et outres neuves », in Couret Alain, Dom Jean-Philippe et Dondero Bruno (éd.), Mélanges Le Cannu, Paris, Dalloz, 2014, p. 143‑154.</LIB_QUESTION>
      <ELIMINATOIRE valeur="False">Non</ELIMINATOIRE>
      <NB_POINT_MINI_Q valeur="">(Par défaut)</NB_POINT_MINI_Q>
      <METHODE_CALCUL_POINT_Q valeur="">(Par défaut)</METHODE_CALCUL_POINT_Q>
      <NB_POINT_MAXI_Q valeur="">(Par défaut)</NB_POINT_MAXI_Q>
      <NO_REPONSE_PAS_REPONDU valeur=""/>
      <NUM_QUESTION_THEME valeur="5">5</NUM_QUESTION_THEME>
      <COEFFICIENT valeur="1">1</COEFFICIENT>
      <SOLUTION valeur="">Sondage</SOLUTION>
      <NB_POINT_REP_JUSTE_Q valeur="">(Par défaut)</NB_POINT_REP_JUSTE_Q>
      <NB_POINT_REP_FAUSSE_Q valeur="">(Par défaut)</NB_POINT_REP_FAUSSE_Q>
      <NB_POINT_REP_OUBLI_Q valeur="">(Par défaut)</NB_POINT_REP_OUBLI_Q>
      <ORDONNENCEMENT valeur="False">Non</ORDONNENCEMENT>
      <TEMPS_REPONSE_Q valeur="">(Par défaut)</TEMPS_REPONSE_Q>
      <NB_POINT_REP_JUSTE_MAL_PLACE_Q valeur="">(Par défaut)</NB_POINT_REP_JUSTE_MAL_PLACE_Q>
      <NB_POINT_PAS_REPONDU_Q valeur="">(Par défaut)</NB_POINT_PAS_REPONDU_Q>
      <LIB_THEME valeur="">(Par défaut)</LIB_THEME>
      <REPONSE_UNIQUE valeur="">(Par défaut)</REPONSE_UNIQUE>
      <RES_INSTANTANE valeur="">(Par défaut)</RES_INSTANTANE>
      <PIVOT valeur="">Non</PIVOT>
      <TYPE_REPONSE valeur="0">Choix</TYPE_REPONSE>
      <MIROIR valeur=""/>
      <LIMITE_TEMPS valeur="">(Par défaut)</LIMITE_TEMPS>
      <PLAGE_MIN valeur=""/>
      <PLAGE_MAX valeur=""/>
      <DELAI_AVANT_REPONSE valeur=""/>
      <TOLERANCE_MIN_NUMERIQUE valeur=""/>
      <TOLERANCE_MAX_NUMERIQUE valeur=""/>
      <MALUS_TEMPS valeur=""/>
      <BONUs_PLACE valeur=""/>
      <REPONSE>
        <NUM_REPONSE valeur="1">1</NUM_REPONSE>
        <LIB_REPONSE valeur="1 - Contribution parmi les actes publiés d’un colloque : note de bas de page">1 - Contribution parmi les actes publiés d’un colloque : note de bas de page</LIB_REPONSE>
        <POINT valeur=""/>
      </REPONSE>
      <REPONSE>
        <NUM_REPONSE valeur="2">2</NUM_REPONSE>
        <LIB_REPONSE valeur="2 - Contribution parmi les actes publiés d’un colloque : bibliographie">2 - Contribution parmi les actes publiés d’un colloque : bibliographie</LIB_REPONSE>
        <POINT valeur=""/>
      </REPONSE>
      <REPONSE>
        <NUM_REPONSE valeur="3">3</NUM_REPONSE>
        <LIB_REPONSE valeur="3 - Contribution à un ouvrage : note de bas de page">3 - Contribution à un ouvrage : note de bas de page</LIB_REPONSE>
        <POINT valeur=""/>
      </REPONSE>
      <REPONSE>
        <NUM_REPONSE valeur="4">4</NUM_REPONSE>
        <LIB_REPONSE valeur="4 - Contribution à un ouvrage : bibliographie">4 - Contribution à un ouvrage : bibliographie</LIB_REPONSE>
        <POINT valeur=""/>
      </REPONSE>
    </QUESTION>
  </DIAPO>
  <DIAPO>
    <NUM_DIAPO>9</NUM_DIAPO>
    <TYPE_DIAPO>1</TYPE_DIAPO>
    <QUESTION>
      <NUM_QUESTION valeur="6">6</NUM_QUESTION>
      <NUM_THEME valeur="1">1</NUM_THEME>
      <NUM_QUESTION_UTIL valeur=""/>
      <LIB_QUESTION valeur="REF3 - Cette référence comporte-t-elle des erreurs? FERRIER Nicolas, « Les négociateurs immobiliers sur Internet : entre vins anciens et outres neuves », in Couret Alain, Dom Jean-Philippe et Dondero Bruno (éd.), Mélanges Le Cannu, Paris, Dalloz, 2014, p. 143‑154.">REF3 - Cette référence comporte-t-elle des erreurs? FERRIER Nicolas, « Les négociateurs immobiliers sur Internet : entre vins anciens et outres neuves », in Couret Alain, Dom Jean-Philippe et Dondero Bruno (éd.), Mélanges Le Cannu, Paris, Dalloz, 2014, p. 143‑154.</LIB_QUESTION>
      <ELIMINATOIRE valeur="False">Non</ELIMINATOIRE>
      <NB_POINT_MINI_Q valeur="">(Par défaut)</NB_POINT_MINI_Q>
      <METHODE_CALCUL_POINT_Q valeur="">(Par défaut)</METHODE_CALCUL_POINT_Q>
      <NB_POINT_MAXI_Q valeur="">(Par défaut)</NB_POINT_MAXI_Q>
      <NO_REPONSE_PAS_REPONDU valeur=""/>
      <NUM_QUESTION_THEME valeur="6">6</NUM_QUESTION_THEME>
      <COEFFICIENT valeur="1">1</COEFFICIENT>
      <SOLUTION valeur="">Sondage</SOLUTION>
      <NB_POINT_REP_JUSTE_Q valeur="">(Par défaut)</NB_POINT_REP_JUSTE_Q>
      <NB_POINT_REP_FAUSSE_Q valeur="">(Par défaut)</NB_POINT_REP_FAUSSE_Q>
      <NB_POINT_REP_OUBLI_Q valeur="">(Par défaut)</NB_POINT_REP_OUBLI_Q>
      <ORDONNENCEMENT valeur="False">Non</ORDONNENCEMENT>
      <TEMPS_REPONSE_Q valeur="">(Par défaut)</TEMPS_REPONSE_Q>
      <NB_POINT_REP_JUSTE_MAL_PLACE_Q valeur="">(Par défaut)</NB_POINT_REP_JUSTE_MAL_PLACE_Q>
      <NB_POINT_PAS_REPONDU_Q valeur="">(Par défaut)</NB_POINT_PAS_REPONDU_Q>
      <LIB_THEME valeur="">(Par défaut)</LIB_THEME>
      <REPONSE_UNIQUE valeur="">(Par défaut)</REPONSE_UNIQUE>
      <RES_INSTANTANE valeur="">(Par défaut)</RES_INSTANTANE>
      <PIVOT valeur="">Non</PIVOT>
      <TYPE_REPONSE valeur="0">Choix</TYPE_REPONSE>
      <MIROIR valeur=""/>
      <LIMITE_TEMPS valeur="">(Par défaut)</LIMITE_TEMPS>
      <PLAGE_MIN valeur=""/>
      <PLAGE_MAX valeur=""/>
      <DELAI_AVANT_REPONSE valeur=""/>
      <TOLERANCE_MIN_NUMERIQUE valeur=""/>
      <TOLERANCE_MAX_NUMERIQUE valeur=""/>
      <MALUS_TEMPS valeur=""/>
      <BONUs_PLACE valeur=""/>
      <REPONSE>
        <NUM_REPONSE valeur="1">1</NUM_REPONSE>
        <LIB_REPONSE valeur="1 - Oui">1 - Oui</LIB_REPONSE>
        <POINT valeur=""/>
      </REPONSE>
      <REPONSE>
        <NUM_REPONSE valeur="2">2</NUM_REPONSE>
        <LIB_REPONSE valeur="2 - Non">2 - Non</LIB_REPONSE>
        <POINT valeur=""/>
      </REPONSE>
    </QUESTION>
  </DIAPO>
  <DIAPO>
    <NUM_DIAPO>10</NUM_DIAPO>
    <TYPE_DIAPO>0</TYPE_DIAPO>
  </DIAPO>
</QUESTIONNAIRE>
</file>

<file path=customXml/itemProps1.xml><?xml version="1.0" encoding="utf-8"?>
<ds:datastoreItem xmlns:ds="http://schemas.openxmlformats.org/officeDocument/2006/customXml" ds:itemID="{73594958-71CC-42BC-A333-2EB6043E085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260</Words>
  <Application>Microsoft Office PowerPoint</Application>
  <PresentationFormat>Grand écran</PresentationFormat>
  <Paragraphs>46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TP1 - quizz - erreurs</vt:lpstr>
      <vt:lpstr>REF1 - Bibliographie - De quel type de document s’agit-il? Cabrillac Michel, « Les sûretés réelles entre vins nouveaux et vieilles outres », cité dans Le droit privé français à la fin du XXe siècle : études offertes à Pierre Catala, Paris : Litec, 2001, p. 709-718. </vt:lpstr>
      <vt:lpstr>REF1 - Bibliographie - Cette référence comporte-t-elle des erreurs? Cabrillac Michel, « Les sûretés réelles entre vins nouveaux et vieilles outres », cité dans Le droit privé français à la fin du XXe siècle : études offertes à Pierre Catala, Paris : Litec, 2001, p. 709-718.</vt:lpstr>
      <vt:lpstr>REF1 - Bibliographie - Corrigé</vt:lpstr>
      <vt:lpstr>REF2 - Note de bas de page - De quel type de document s’agit-il? FABRE-MAGNAN Muriel, « Le sadisme n'est pas un droit de l'homme », D., 2005, pp. 2973-2981, [consulté le 17/05/19].</vt:lpstr>
      <vt:lpstr>REF2 - Note de bas de page – Cette référence comporte-t-elle des erreurs? FABRE-MAGNAN Muriel, « Le sadisme n'est pas un droit de l'homme », D., 2005, pp. 2973-2981, [consulté le 17/05/19].</vt:lpstr>
      <vt:lpstr>REF2 - Note de bas de page - Corrigé</vt:lpstr>
      <vt:lpstr>REF3 - De quel type de document s’agit-il et où est-il cité? FERRIER Nicolas, « Les négociateurs immobiliers sur Internet : entre vins anciens et outres neuves », in Couret Alain, Dom Jean-Philippe et Dondero Bruno (éd.), Mélanges Le Cannu, Paris, Dalloz, 2014, p. 143‑154.</vt:lpstr>
      <vt:lpstr>REF3 - Cette référence comporte-t-elle des erreurs? FERRIER Nicolas, « Les négociateurs immobiliers sur Internet : entre vins anciens et outres neuves », in Couret Alain, Dom Jean-Philippe et Dondero Bruno (éd.), Mélanges Le Cannu, Paris, Dalloz, 2014, p. 143‑154.</vt:lpstr>
      <vt:lpstr>REF3 - Corrigé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TP1 - quizz</dc:title>
  <dc:creator>Frédérique Flamerie De Lachapelle</dc:creator>
  <cp:lastModifiedBy>Frédérique Flamerie De Lachapelle</cp:lastModifiedBy>
  <cp:revision>20</cp:revision>
  <cp:lastPrinted>2019-06-05T16:20:29Z</cp:lastPrinted>
  <dcterms:created xsi:type="dcterms:W3CDTF">2019-06-05T14:21:44Z</dcterms:created>
  <dcterms:modified xsi:type="dcterms:W3CDTF">2019-06-18T07:33:23Z</dcterms:modified>
</cp:coreProperties>
</file>