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3" r:id="rId4"/>
    <p:sldId id="294" r:id="rId5"/>
    <p:sldId id="25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0" r:id="rId14"/>
    <p:sldId id="302" r:id="rId15"/>
    <p:sldId id="303" r:id="rId16"/>
    <p:sldId id="304" r:id="rId17"/>
    <p:sldId id="309" r:id="rId18"/>
    <p:sldId id="305" r:id="rId19"/>
    <p:sldId id="307" r:id="rId20"/>
    <p:sldId id="308" r:id="rId21"/>
    <p:sldId id="310" r:id="rId22"/>
    <p:sldId id="313" r:id="rId23"/>
    <p:sldId id="312" r:id="rId24"/>
    <p:sldId id="315" r:id="rId25"/>
    <p:sldId id="291" r:id="rId26"/>
    <p:sldId id="316" r:id="rId27"/>
    <p:sldId id="319" r:id="rId28"/>
    <p:sldId id="317" r:id="rId29"/>
    <p:sldId id="320" r:id="rId30"/>
    <p:sldId id="318" r:id="rId31"/>
    <p:sldId id="28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E0"/>
    <a:srgbClr val="FF6600"/>
    <a:srgbClr val="5BC0EB"/>
    <a:srgbClr val="B36700"/>
    <a:srgbClr val="ED7F3D"/>
    <a:srgbClr val="F2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6" autoAdjust="0"/>
    <p:restoredTop sz="75866" autoAdjust="0"/>
  </p:normalViewPr>
  <p:slideViewPr>
    <p:cSldViewPr snapToGrid="0">
      <p:cViewPr>
        <p:scale>
          <a:sx n="66" d="100"/>
          <a:sy n="66" d="100"/>
        </p:scale>
        <p:origin x="105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ctr" anchorCtr="0"/>
        <a:lstStyle/>
        <a:p>
          <a:pPr marL="0" indent="0" algn="l">
            <a:tabLst>
              <a:tab pos="266700" algn="l"/>
            </a:tabLst>
          </a:pPr>
          <a:r>
            <a:rPr lang="fr-FR" sz="40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/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/>
        </a:p>
      </dgm:t>
    </dgm:pt>
    <dgm:pt modelId="{0FE557A0-E069-41A4-91A6-1EC55D2BDE6E}">
      <dgm:prSet phldrT="[Texte]" custT="1"/>
      <dgm:spPr>
        <a:solidFill>
          <a:srgbClr val="FFC000">
            <a:alpha val="50000"/>
          </a:srgbClr>
        </a:solidFill>
      </dgm:spPr>
      <dgm:t>
        <a:bodyPr/>
        <a:lstStyle/>
        <a:p>
          <a:pPr marL="622300" indent="0" algn="l" defTabSz="901700">
            <a:tabLst>
              <a:tab pos="1079500" algn="l"/>
              <a:tab pos="1168400" algn="l"/>
              <a:tab pos="1790700" algn="l"/>
            </a:tabLst>
          </a:pPr>
          <a:r>
            <a:rPr lang="fr-FR" sz="40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40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/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/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31739" custScaleY="78869" custLinFactNeighborX="-8798" custLinFactNeighborY="817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115069" custScaleY="76035" custLinFactNeighborX="7732" custLinFactNeighborY="301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F2D301-783D-4E2B-AA61-A107784A223E}" type="presOf" srcId="{0FE557A0-E069-41A4-91A6-1EC55D2BDE6E}" destId="{536D8587-5531-40AD-80D7-C2E8194B1185}" srcOrd="1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A9F5909A-D913-4C6B-A776-BB70FFE7D0FA}" type="presOf" srcId="{A9B76ADE-6094-425D-8D9A-6AADCC607462}" destId="{325E89A9-01B6-48D2-B384-6B18A5234ADB}" srcOrd="0" destOrd="0" presId="urn:microsoft.com/office/officeart/2005/8/layout/venn1"/>
    <dgm:cxn modelId="{B664837F-8ECC-4301-80E9-F6AE9222B292}" type="presOf" srcId="{5DD28C95-A000-4C28-BDBE-24E78C45643D}" destId="{498039FD-F768-4651-9E91-57FCEB83B688}" srcOrd="0" destOrd="0" presId="urn:microsoft.com/office/officeart/2005/8/layout/venn1"/>
    <dgm:cxn modelId="{A5A3154A-84D7-4E2D-A1AC-0F7BE9E5E9F1}" type="presOf" srcId="{5DD28C95-A000-4C28-BDBE-24E78C45643D}" destId="{6E4C6411-A803-4AAE-B41B-C7C4D00C0B9D}" srcOrd="1" destOrd="0" presId="urn:microsoft.com/office/officeart/2005/8/layout/venn1"/>
    <dgm:cxn modelId="{9F098C26-89E5-43C4-B29A-EAD6D19C7DAD}" type="presOf" srcId="{0FE557A0-E069-41A4-91A6-1EC55D2BDE6E}" destId="{C7C63954-7E2B-4FE8-95A4-004AD82B030A}" srcOrd="0" destOrd="0" presId="urn:microsoft.com/office/officeart/2005/8/layout/venn1"/>
    <dgm:cxn modelId="{D791529E-A1EF-45B6-A630-98FD38A56A42}" type="presParOf" srcId="{325E89A9-01B6-48D2-B384-6B18A5234ADB}" destId="{498039FD-F768-4651-9E91-57FCEB83B688}" srcOrd="0" destOrd="0" presId="urn:microsoft.com/office/officeart/2005/8/layout/venn1"/>
    <dgm:cxn modelId="{79D71884-119C-439B-A80A-70B0943503FE}" type="presParOf" srcId="{325E89A9-01B6-48D2-B384-6B18A5234ADB}" destId="{6E4C6411-A803-4AAE-B41B-C7C4D00C0B9D}" srcOrd="1" destOrd="0" presId="urn:microsoft.com/office/officeart/2005/8/layout/venn1"/>
    <dgm:cxn modelId="{360E346D-6730-47BE-BF95-946F160BA85F}" type="presParOf" srcId="{325E89A9-01B6-48D2-B384-6B18A5234ADB}" destId="{C7C63954-7E2B-4FE8-95A4-004AD82B030A}" srcOrd="2" destOrd="0" presId="urn:microsoft.com/office/officeart/2005/8/layout/venn1"/>
    <dgm:cxn modelId="{F60CA6B7-E40B-4E52-8B5C-F9C694501DD0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t" anchorCtr="1"/>
        <a:lstStyle/>
        <a:p>
          <a:pPr algn="l"/>
          <a:r>
            <a:rPr lang="fr-FR" sz="40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0FE557A0-E069-41A4-91A6-1EC55D2BDE6E}">
      <dgm:prSet phldrT="[Texte]" custT="1"/>
      <dgm:spPr>
        <a:solidFill>
          <a:srgbClr val="FFC000">
            <a:alpha val="34000"/>
          </a:srgbClr>
        </a:solidFill>
      </dgm:spPr>
      <dgm:t>
        <a:bodyPr anchor="t" anchorCtr="1"/>
        <a:lstStyle/>
        <a:p>
          <a:pPr algn="r"/>
          <a:r>
            <a:rPr lang="fr-FR" sz="36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02267" custScaleY="64096" custLinFactNeighborX="-20344" custLinFactNeighborY="16876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109124" custScaleY="108884" custLinFactNeighborX="-47963" custLinFactNeighborY="598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4165C2-1F70-4B97-8EDA-9FFA33C2F83F}" type="presOf" srcId="{5DD28C95-A000-4C28-BDBE-24E78C45643D}" destId="{6E4C6411-A803-4AAE-B41B-C7C4D00C0B9D}" srcOrd="1" destOrd="0" presId="urn:microsoft.com/office/officeart/2005/8/layout/venn1"/>
    <dgm:cxn modelId="{F399730D-1E06-4C61-9C16-DECCE7CF1DB6}" type="presOf" srcId="{0FE557A0-E069-41A4-91A6-1EC55D2BDE6E}" destId="{536D8587-5531-40AD-80D7-C2E8194B1185}" srcOrd="1" destOrd="0" presId="urn:microsoft.com/office/officeart/2005/8/layout/venn1"/>
    <dgm:cxn modelId="{D9CA4116-C50A-4E5D-9CA2-611EA6E33341}" type="presOf" srcId="{0FE557A0-E069-41A4-91A6-1EC55D2BDE6E}" destId="{C7C63954-7E2B-4FE8-95A4-004AD82B030A}" srcOrd="0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0BB3AF44-E720-4B46-98C8-61F8D04A468E}" type="presOf" srcId="{5DD28C95-A000-4C28-BDBE-24E78C45643D}" destId="{498039FD-F768-4651-9E91-57FCEB83B688}" srcOrd="0" destOrd="0" presId="urn:microsoft.com/office/officeart/2005/8/layout/venn1"/>
    <dgm:cxn modelId="{6B1F6D17-0A4C-415A-B600-F34805A617A8}" type="presOf" srcId="{A9B76ADE-6094-425D-8D9A-6AADCC607462}" destId="{325E89A9-01B6-48D2-B384-6B18A5234ADB}" srcOrd="0" destOrd="0" presId="urn:microsoft.com/office/officeart/2005/8/layout/venn1"/>
    <dgm:cxn modelId="{EF793839-94BF-4339-A291-761C545F154F}" type="presParOf" srcId="{325E89A9-01B6-48D2-B384-6B18A5234ADB}" destId="{498039FD-F768-4651-9E91-57FCEB83B688}" srcOrd="0" destOrd="0" presId="urn:microsoft.com/office/officeart/2005/8/layout/venn1"/>
    <dgm:cxn modelId="{746087FF-8267-436B-B845-F2F7B4F33ECD}" type="presParOf" srcId="{325E89A9-01B6-48D2-B384-6B18A5234ADB}" destId="{6E4C6411-A803-4AAE-B41B-C7C4D00C0B9D}" srcOrd="1" destOrd="0" presId="urn:microsoft.com/office/officeart/2005/8/layout/venn1"/>
    <dgm:cxn modelId="{4BD899EE-A070-4611-AE60-1D48F10B3EEA}" type="presParOf" srcId="{325E89A9-01B6-48D2-B384-6B18A5234ADB}" destId="{C7C63954-7E2B-4FE8-95A4-004AD82B030A}" srcOrd="2" destOrd="0" presId="urn:microsoft.com/office/officeart/2005/8/layout/venn1"/>
    <dgm:cxn modelId="{83401824-D655-4ACC-9C6A-6F82C98A99A8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t" anchorCtr="1"/>
        <a:lstStyle/>
        <a:p>
          <a:pPr algn="l"/>
          <a:r>
            <a:rPr lang="fr-FR" sz="4000" b="1" dirty="0" smtClean="0">
              <a:solidFill>
                <a:srgbClr val="C00000"/>
              </a:solidFill>
              <a:latin typeface="Calibri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/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/>
        </a:p>
      </dgm:t>
    </dgm:pt>
    <dgm:pt modelId="{0FE557A0-E069-41A4-91A6-1EC55D2BDE6E}">
      <dgm:prSet phldrT="[Texte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/>
          <a:r>
            <a:rPr lang="fr-FR" sz="3600" b="1" dirty="0" smtClean="0">
              <a:solidFill>
                <a:srgbClr val="C00000"/>
              </a:solidFill>
              <a:latin typeface="Calibri" pitchFamily="34" charset="0"/>
            </a:rPr>
            <a:t>Résultats obtenus</a:t>
          </a:r>
          <a:endParaRPr lang="fr-FR" sz="3600" b="1" dirty="0">
            <a:solidFill>
              <a:srgbClr val="C00000"/>
            </a:solidFill>
            <a:latin typeface="Calibri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/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/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04351" custScaleY="120741" custLinFactNeighborX="10700" custLinFactNeighborY="11997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80320" custScaleY="59503" custLinFactNeighborX="-97068" custLinFactNeighborY="26854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730FAA1-A552-4BA8-AFF9-703E0AD5A881}" type="presOf" srcId="{0FE557A0-E069-41A4-91A6-1EC55D2BDE6E}" destId="{C7C63954-7E2B-4FE8-95A4-004AD82B030A}" srcOrd="0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31CDD6E0-8564-4565-8401-7BCA8DB1DDC5}" type="presOf" srcId="{5DD28C95-A000-4C28-BDBE-24E78C45643D}" destId="{6E4C6411-A803-4AAE-B41B-C7C4D00C0B9D}" srcOrd="1" destOrd="0" presId="urn:microsoft.com/office/officeart/2005/8/layout/venn1"/>
    <dgm:cxn modelId="{6E12E137-26D2-4041-9A60-D13BCD7969D1}" type="presOf" srcId="{5DD28C95-A000-4C28-BDBE-24E78C45643D}" destId="{498039FD-F768-4651-9E91-57FCEB83B688}" srcOrd="0" destOrd="0" presId="urn:microsoft.com/office/officeart/2005/8/layout/venn1"/>
    <dgm:cxn modelId="{26087E0C-7520-4E47-A998-245A05FF3157}" type="presOf" srcId="{A9B76ADE-6094-425D-8D9A-6AADCC607462}" destId="{325E89A9-01B6-48D2-B384-6B18A5234ADB}" srcOrd="0" destOrd="0" presId="urn:microsoft.com/office/officeart/2005/8/layout/venn1"/>
    <dgm:cxn modelId="{3A7ACD76-E4B8-425C-9DF6-1C41976A02B0}" type="presOf" srcId="{0FE557A0-E069-41A4-91A6-1EC55D2BDE6E}" destId="{536D8587-5531-40AD-80D7-C2E8194B1185}" srcOrd="1" destOrd="0" presId="urn:microsoft.com/office/officeart/2005/8/layout/venn1"/>
    <dgm:cxn modelId="{7D5453F6-D17D-46C4-BBC3-B49C50D74788}" type="presParOf" srcId="{325E89A9-01B6-48D2-B384-6B18A5234ADB}" destId="{498039FD-F768-4651-9E91-57FCEB83B688}" srcOrd="0" destOrd="0" presId="urn:microsoft.com/office/officeart/2005/8/layout/venn1"/>
    <dgm:cxn modelId="{78B52992-B56D-4A2D-9A14-6A861D1DED85}" type="presParOf" srcId="{325E89A9-01B6-48D2-B384-6B18A5234ADB}" destId="{6E4C6411-A803-4AAE-B41B-C7C4D00C0B9D}" srcOrd="1" destOrd="0" presId="urn:microsoft.com/office/officeart/2005/8/layout/venn1"/>
    <dgm:cxn modelId="{A09B2DEE-FF46-4F2F-BD8A-23F22F658062}" type="presParOf" srcId="{325E89A9-01B6-48D2-B384-6B18A5234ADB}" destId="{C7C63954-7E2B-4FE8-95A4-004AD82B030A}" srcOrd="2" destOrd="0" presId="urn:microsoft.com/office/officeart/2005/8/layout/venn1"/>
    <dgm:cxn modelId="{C54119FF-0615-44B1-B689-7C88FFD2B941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9FD-F768-4651-9E91-57FCEB83B688}">
      <dsp:nvSpPr>
        <dsp:cNvPr id="0" name=""/>
        <dsp:cNvSpPr/>
      </dsp:nvSpPr>
      <dsp:spPr>
        <a:xfrm>
          <a:off x="0" y="471122"/>
          <a:ext cx="5324747" cy="3187799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66700" algn="l"/>
            </a:tabLst>
          </a:pPr>
          <a:r>
            <a:rPr lang="fr-FR" sz="40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pertinents</a:t>
          </a:r>
        </a:p>
      </dsp:txBody>
      <dsp:txXfrm>
        <a:off x="743545" y="847032"/>
        <a:ext cx="3070124" cy="2435979"/>
      </dsp:txXfrm>
    </dsp:sp>
    <dsp:sp modelId="{C7C63954-7E2B-4FE8-95A4-004AD82B030A}">
      <dsp:nvSpPr>
        <dsp:cNvPr id="0" name=""/>
        <dsp:cNvSpPr/>
      </dsp:nvSpPr>
      <dsp:spPr>
        <a:xfrm>
          <a:off x="3760255" y="507539"/>
          <a:ext cx="4650964" cy="3073252"/>
        </a:xfrm>
        <a:prstGeom prst="ellipse">
          <a:avLst/>
        </a:prstGeom>
        <a:solidFill>
          <a:srgbClr val="FFC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622300" lvl="0" indent="0" algn="l" defTabSz="9017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079500" algn="l"/>
              <a:tab pos="1168400" algn="l"/>
              <a:tab pos="1790700" algn="l"/>
            </a:tabLst>
          </a:pPr>
          <a:r>
            <a:rPr lang="fr-FR" sz="40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4000" b="1" kern="1200" dirty="0">
            <a:solidFill>
              <a:srgbClr val="C00000"/>
            </a:solidFill>
            <a:latin typeface="Corbel" panose="020B0503020204020204" pitchFamily="34" charset="0"/>
          </a:endParaRPr>
        </a:p>
      </dsp:txBody>
      <dsp:txXfrm>
        <a:off x="5080123" y="869942"/>
        <a:ext cx="2681637" cy="2348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9FD-F768-4651-9E91-57FCEB83B688}">
      <dsp:nvSpPr>
        <dsp:cNvPr id="0" name=""/>
        <dsp:cNvSpPr/>
      </dsp:nvSpPr>
      <dsp:spPr>
        <a:xfrm>
          <a:off x="0" y="1744951"/>
          <a:ext cx="4544214" cy="2848093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pertinents</a:t>
          </a:r>
        </a:p>
      </dsp:txBody>
      <dsp:txXfrm>
        <a:off x="634552" y="2080802"/>
        <a:ext cx="2620087" cy="2176390"/>
      </dsp:txXfrm>
    </dsp:sp>
    <dsp:sp modelId="{C7C63954-7E2B-4FE8-95A4-004AD82B030A}">
      <dsp:nvSpPr>
        <dsp:cNvPr id="0" name=""/>
        <dsp:cNvSpPr/>
      </dsp:nvSpPr>
      <dsp:spPr>
        <a:xfrm>
          <a:off x="972539" y="-3"/>
          <a:ext cx="4848904" cy="4838239"/>
        </a:xfrm>
        <a:prstGeom prst="ellipse">
          <a:avLst/>
        </a:prstGeom>
        <a:solidFill>
          <a:srgbClr val="FFC000">
            <a:alpha val="3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kern="1200" dirty="0">
            <a:solidFill>
              <a:srgbClr val="C00000"/>
            </a:solidFill>
            <a:latin typeface="Corbel" panose="020B0503020204020204" pitchFamily="34" charset="0"/>
          </a:endParaRPr>
        </a:p>
      </dsp:txBody>
      <dsp:txXfrm>
        <a:off x="2348579" y="570528"/>
        <a:ext cx="2795764" cy="3697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9FD-F768-4651-9E91-57FCEB83B688}">
      <dsp:nvSpPr>
        <dsp:cNvPr id="0" name=""/>
        <dsp:cNvSpPr/>
      </dsp:nvSpPr>
      <dsp:spPr>
        <a:xfrm>
          <a:off x="737804" y="207153"/>
          <a:ext cx="4142330" cy="4792950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1" kern="1200" dirty="0" smtClean="0">
              <a:solidFill>
                <a:srgbClr val="C00000"/>
              </a:solidFill>
              <a:latin typeface="Calibri" pitchFamily="34" charset="0"/>
            </a:rPr>
            <a:t>Résultats pertinents</a:t>
          </a:r>
        </a:p>
      </dsp:txBody>
      <dsp:txXfrm>
        <a:off x="1316237" y="772345"/>
        <a:ext cx="2388370" cy="3662566"/>
      </dsp:txXfrm>
    </dsp:sp>
    <dsp:sp modelId="{C7C63954-7E2B-4FE8-95A4-004AD82B030A}">
      <dsp:nvSpPr>
        <dsp:cNvPr id="0" name=""/>
        <dsp:cNvSpPr/>
      </dsp:nvSpPr>
      <dsp:spPr>
        <a:xfrm>
          <a:off x="0" y="2385032"/>
          <a:ext cx="3188393" cy="2362038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solidFill>
                <a:srgbClr val="C00000"/>
              </a:solidFill>
              <a:latin typeface="Calibri" pitchFamily="34" charset="0"/>
            </a:rPr>
            <a:t>Résultats obtenus</a:t>
          </a:r>
          <a:endParaRPr lang="fr-FR" sz="3600" b="1" kern="1200" dirty="0">
            <a:solidFill>
              <a:srgbClr val="C00000"/>
            </a:solidFill>
            <a:latin typeface="Calibri" pitchFamily="34" charset="0"/>
          </a:endParaRPr>
        </a:p>
      </dsp:txBody>
      <dsp:txXfrm>
        <a:off x="904814" y="2663567"/>
        <a:ext cx="1838352" cy="180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DC1B-7AD4-4493-BE2D-19F04AF919E8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B376-959C-4F10-BF50-4FF0FAF5A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97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58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97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22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54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920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4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05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89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02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5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335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99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09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8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92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4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DB4AF8-CC16-4568-BB84-5D2ED33532A4}" type="datetime1">
              <a:rPr lang="fr-FR" smtClean="0"/>
              <a:t>19/08/2021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0557-F6FF-418B-8C3B-D69736253EEE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98F2D2-BAC5-4B31-92A7-3A9F599957FF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BD25C4D5-A358-4C07-85C1-0DC146E28E02}" type="datetime1">
              <a:rPr lang="fr-FR" smtClean="0"/>
              <a:t>19/08/2021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9C6858-7E28-4DEE-B271-B88FF53C2B7D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A929CE-94FE-47F0-A6EC-7080CC6AFEDA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81ED96-E015-4B17-968A-6CA970AD9ABB}" type="datetime1">
              <a:rPr lang="fr-FR" smtClean="0"/>
              <a:t>19/08/2021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6996D0-35E3-4943-B722-6216173D4E8A}" type="datetime1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1D80E-471E-4BB3-A9E7-E7B443BCD791}" type="datetime1">
              <a:rPr lang="fr-FR" smtClean="0"/>
              <a:t>19/08/2021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B160F-29DF-4220-ADD4-9371AA6C75BA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2FD93A-F1F6-44E8-94EE-CC449D26E4AE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→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rbel" panose="020B0503020204020204" pitchFamily="34" charset="0"/>
        <a:buChar char="›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ec2.u-bordeaux.fr/atrel/?nocas" TargetMode="External"/><Relationship Id="rId2" Type="http://schemas.openxmlformats.org/officeDocument/2006/relationships/hyperlink" Target="https://insermbiblio.inist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hyperlink" Target="https://babordplus.hosted.exlibrisgroup.com/primo-explore/search?vid=33PUDB_UB_VU1&amp;lang=fr_FR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jrsm.137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lamerie/bibliolo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bliotheques.u-bordeaux.fr/Se-former/Les-tutoriels/Acceder-aux-ressources-numeriqu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eanlibrary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jrsm.1457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ped.u-bordeaux.fr/VIE-ETUDIANTE/Espace-documentation/Tutoriel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dt.oqlf.gouv.qc.c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top.eu/hetop/" TargetMode="External"/><Relationship Id="rId5" Type="http://schemas.openxmlformats.org/officeDocument/2006/relationships/hyperlink" Target="https://www.loterre.fr/skosmos/TSP/fr" TargetMode="External"/><Relationship Id="rId4" Type="http://schemas.openxmlformats.org/officeDocument/2006/relationships/hyperlink" Target="http://dictionnaire.academie-medecine.fr/index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lamerie/bibliolo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Les fondamentaux de </a:t>
            </a:r>
            <a:r>
              <a:rPr lang="fr-FR" dirty="0" smtClean="0"/>
              <a:t>la recherche </a:t>
            </a:r>
            <a:r>
              <a:rPr lang="fr-FR" dirty="0"/>
              <a:t>documentaire : méthode et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Module 1.1 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Creative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498586" y="314720"/>
            <a:ext cx="9036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les opérateurs booléens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5166" y="1468840"/>
            <a:ext cx="5015399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ET</a:t>
            </a:r>
            <a:r>
              <a:rPr lang="fr-FR" sz="2800" b="1" dirty="0">
                <a:solidFill>
                  <a:srgbClr val="0000FF"/>
                </a:solidFill>
                <a:latin typeface="Corbel" panose="020B0503020204020204" pitchFamily="34" charset="0"/>
              </a:rPr>
              <a:t> </a:t>
            </a:r>
            <a:r>
              <a:rPr lang="fr-FR" sz="2800" dirty="0">
                <a:latin typeface="Corbel" panose="020B0503020204020204" pitchFamily="34" charset="0"/>
              </a:rPr>
              <a:t>(AND) : pour les termes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complémentaires</a:t>
            </a:r>
            <a:r>
              <a:rPr lang="fr-FR" sz="2800" dirty="0">
                <a:latin typeface="Corbel" panose="020B0503020204020204" pitchFamily="34" charset="0"/>
              </a:rPr>
              <a:t>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restreindre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  <a:p>
            <a:pPr marL="355600" indent="-355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OU</a:t>
            </a:r>
            <a:r>
              <a:rPr lang="fr-FR" sz="2800" dirty="0">
                <a:latin typeface="Corbel" panose="020B0503020204020204" pitchFamily="34" charset="0"/>
              </a:rPr>
              <a:t> (OR): pour les termes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équivalents</a:t>
            </a:r>
            <a:r>
              <a:rPr lang="fr-FR" sz="2800" dirty="0">
                <a:latin typeface="Corbel" panose="020B0503020204020204" pitchFamily="34" charset="0"/>
              </a:rPr>
              <a:t>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élargir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  <a:p>
            <a:pPr marL="355600" indent="-355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SAUF</a:t>
            </a:r>
            <a:r>
              <a:rPr lang="fr-FR" sz="2800" dirty="0">
                <a:latin typeface="Corbel" panose="020B0503020204020204" pitchFamily="34" charset="0"/>
              </a:rPr>
              <a:t> (NOT) : exclusion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restreindre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</p:txBody>
      </p:sp>
      <p:pic>
        <p:nvPicPr>
          <p:cNvPr id="1026" name="Picture 2" descr="Boolean logic"/>
          <p:cNvPicPr>
            <a:picLocks noChangeAspect="1" noChangeArrowheads="1"/>
          </p:cNvPicPr>
          <p:nvPr/>
        </p:nvPicPr>
        <p:blipFill>
          <a:blip r:embed="rId3" cstate="print"/>
          <a:srcRect t="13440"/>
          <a:stretch>
            <a:fillRect/>
          </a:stretch>
        </p:blipFill>
        <p:spPr bwMode="auto">
          <a:xfrm>
            <a:off x="5519937" y="1268760"/>
            <a:ext cx="4917853" cy="4789016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7970338" y="6356350"/>
            <a:ext cx="338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Source Image : The story of mathematics - http://www.storyofmathematics.com/19th_boole.html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201271" y="4365812"/>
            <a:ext cx="1237129" cy="1201270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093694" y="4282283"/>
            <a:ext cx="1730442" cy="1275835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1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3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1524000" y="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guillemets et parenthèses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1052636" y="985517"/>
            <a:ext cx="9728140" cy="1609134"/>
          </a:xfrm>
          <a:custGeom>
            <a:avLst/>
            <a:gdLst>
              <a:gd name="connsiteX0" fmla="*/ 0 w 8343759"/>
              <a:gd name="connsiteY0" fmla="*/ 0 h 1405407"/>
              <a:gd name="connsiteX1" fmla="*/ 8343759 w 8343759"/>
              <a:gd name="connsiteY1" fmla="*/ 0 h 1405407"/>
              <a:gd name="connsiteX2" fmla="*/ 8343759 w 8343759"/>
              <a:gd name="connsiteY2" fmla="*/ 1405407 h 1405407"/>
              <a:gd name="connsiteX3" fmla="*/ 0 w 8343759"/>
              <a:gd name="connsiteY3" fmla="*/ 1405407 h 1405407"/>
              <a:gd name="connsiteX4" fmla="*/ 0 w 8343759"/>
              <a:gd name="connsiteY4" fmla="*/ 0 h 14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759" h="1405407">
                <a:moveTo>
                  <a:pt x="0" y="0"/>
                </a:moveTo>
                <a:lnTo>
                  <a:pt x="8343759" y="0"/>
                </a:lnTo>
                <a:lnTo>
                  <a:pt x="8343759" y="1405407"/>
                </a:lnTo>
                <a:lnTo>
                  <a:pt x="0" y="14054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Aft>
                <a:spcPct val="35000"/>
              </a:spcAft>
              <a:tabLst>
                <a:tab pos="354013" algn="l"/>
              </a:tabLst>
            </a:pP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	LES 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GUILLEMETS </a:t>
            </a: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: </a:t>
            </a:r>
            <a:r>
              <a:rPr lang="fr-FR" sz="2400" dirty="0" smtClean="0">
                <a:latin typeface="Corbel" panose="020B0503020204020204" pitchFamily="34" charset="0"/>
                <a:cs typeface="Arial" pitchFamily="34" charset="0"/>
              </a:rPr>
              <a:t>pour </a:t>
            </a:r>
            <a:r>
              <a:rPr lang="fr-FR" sz="2400" dirty="0">
                <a:latin typeface="Corbel" panose="020B0503020204020204" pitchFamily="34" charset="0"/>
                <a:cs typeface="Arial" pitchFamily="34" charset="0"/>
              </a:rPr>
              <a:t>rechercher une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 expression exacte</a:t>
            </a: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	"psychologie cognitive" </a:t>
            </a:r>
          </a:p>
        </p:txBody>
      </p:sp>
      <p:grpSp>
        <p:nvGrpSpPr>
          <p:cNvPr id="13" name="Quote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377010" y="1385696"/>
            <a:ext cx="643593" cy="542925"/>
            <a:chOff x="2863" y="1396"/>
            <a:chExt cx="1886" cy="1591"/>
          </a:xfrm>
          <a:solidFill>
            <a:srgbClr val="0000CC"/>
          </a:solidFill>
        </p:grpSpPr>
        <p:sp>
          <p:nvSpPr>
            <p:cNvPr id="14" name="Freeform 544"/>
            <p:cNvSpPr>
              <a:spLocks/>
            </p:cNvSpPr>
            <p:nvPr/>
          </p:nvSpPr>
          <p:spPr bwMode="auto">
            <a:xfrm>
              <a:off x="3983" y="1396"/>
              <a:ext cx="766" cy="1591"/>
            </a:xfrm>
            <a:custGeom>
              <a:avLst/>
              <a:gdLst>
                <a:gd name="T0" fmla="*/ 143 w 193"/>
                <a:gd name="T1" fmla="*/ 20 h 400"/>
                <a:gd name="T2" fmla="*/ 130 w 193"/>
                <a:gd name="T3" fmla="*/ 11 h 400"/>
                <a:gd name="T4" fmla="*/ 129 w 193"/>
                <a:gd name="T5" fmla="*/ 11 h 400"/>
                <a:gd name="T6" fmla="*/ 128 w 193"/>
                <a:gd name="T7" fmla="*/ 10 h 400"/>
                <a:gd name="T8" fmla="*/ 118 w 193"/>
                <a:gd name="T9" fmla="*/ 6 h 400"/>
                <a:gd name="T10" fmla="*/ 119 w 193"/>
                <a:gd name="T11" fmla="*/ 6 h 400"/>
                <a:gd name="T12" fmla="*/ 89 w 193"/>
                <a:gd name="T13" fmla="*/ 0 h 400"/>
                <a:gd name="T14" fmla="*/ 3 w 193"/>
                <a:gd name="T15" fmla="*/ 87 h 400"/>
                <a:gd name="T16" fmla="*/ 89 w 193"/>
                <a:gd name="T17" fmla="*/ 175 h 400"/>
                <a:gd name="T18" fmla="*/ 130 w 193"/>
                <a:gd name="T19" fmla="*/ 163 h 400"/>
                <a:gd name="T20" fmla="*/ 14 w 193"/>
                <a:gd name="T21" fmla="*/ 348 h 400"/>
                <a:gd name="T22" fmla="*/ 9 w 193"/>
                <a:gd name="T23" fmla="*/ 389 h 400"/>
                <a:gd name="T24" fmla="*/ 32 w 193"/>
                <a:gd name="T25" fmla="*/ 400 h 400"/>
                <a:gd name="T26" fmla="*/ 49 w 193"/>
                <a:gd name="T27" fmla="*/ 394 h 400"/>
                <a:gd name="T28" fmla="*/ 187 w 193"/>
                <a:gd name="T29" fmla="*/ 161 h 400"/>
                <a:gd name="T30" fmla="*/ 149 w 193"/>
                <a:gd name="T31" fmla="*/ 26 h 400"/>
                <a:gd name="T32" fmla="*/ 143 w 193"/>
                <a:gd name="T33" fmla="*/ 2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00">
                  <a:moveTo>
                    <a:pt x="143" y="20"/>
                  </a:moveTo>
                  <a:cubicBezTo>
                    <a:pt x="138" y="16"/>
                    <a:pt x="134" y="13"/>
                    <a:pt x="130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0"/>
                    <a:pt x="129" y="10"/>
                    <a:pt x="128" y="10"/>
                  </a:cubicBezTo>
                  <a:cubicBezTo>
                    <a:pt x="122" y="7"/>
                    <a:pt x="118" y="6"/>
                    <a:pt x="118" y="6"/>
                  </a:cubicBezTo>
                  <a:lnTo>
                    <a:pt x="119" y="6"/>
                  </a:lnTo>
                  <a:cubicBezTo>
                    <a:pt x="109" y="3"/>
                    <a:pt x="100" y="0"/>
                    <a:pt x="89" y="0"/>
                  </a:cubicBezTo>
                  <a:cubicBezTo>
                    <a:pt x="42" y="0"/>
                    <a:pt x="3" y="39"/>
                    <a:pt x="3" y="87"/>
                  </a:cubicBezTo>
                  <a:cubicBezTo>
                    <a:pt x="3" y="136"/>
                    <a:pt x="42" y="175"/>
                    <a:pt x="89" y="175"/>
                  </a:cubicBezTo>
                  <a:cubicBezTo>
                    <a:pt x="104" y="175"/>
                    <a:pt x="118" y="171"/>
                    <a:pt x="130" y="163"/>
                  </a:cubicBezTo>
                  <a:cubicBezTo>
                    <a:pt x="126" y="210"/>
                    <a:pt x="102" y="279"/>
                    <a:pt x="14" y="348"/>
                  </a:cubicBezTo>
                  <a:cubicBezTo>
                    <a:pt x="2" y="358"/>
                    <a:pt x="0" y="376"/>
                    <a:pt x="9" y="389"/>
                  </a:cubicBezTo>
                  <a:cubicBezTo>
                    <a:pt x="15" y="396"/>
                    <a:pt x="23" y="400"/>
                    <a:pt x="32" y="400"/>
                  </a:cubicBezTo>
                  <a:cubicBezTo>
                    <a:pt x="38" y="400"/>
                    <a:pt x="44" y="398"/>
                    <a:pt x="49" y="394"/>
                  </a:cubicBezTo>
                  <a:cubicBezTo>
                    <a:pt x="157" y="308"/>
                    <a:pt x="184" y="220"/>
                    <a:pt x="187" y="161"/>
                  </a:cubicBezTo>
                  <a:cubicBezTo>
                    <a:pt x="193" y="86"/>
                    <a:pt x="170" y="47"/>
                    <a:pt x="149" y="26"/>
                  </a:cubicBezTo>
                  <a:cubicBezTo>
                    <a:pt x="147" y="24"/>
                    <a:pt x="145" y="22"/>
                    <a:pt x="143" y="20"/>
                  </a:cubicBezTo>
                </a:path>
              </a:pathLst>
            </a:custGeom>
            <a:solidFill>
              <a:srgbClr val="009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545"/>
            <p:cNvSpPr>
              <a:spLocks/>
            </p:cNvSpPr>
            <p:nvPr/>
          </p:nvSpPr>
          <p:spPr bwMode="auto">
            <a:xfrm>
              <a:off x="2863" y="1396"/>
              <a:ext cx="770" cy="1591"/>
            </a:xfrm>
            <a:custGeom>
              <a:avLst/>
              <a:gdLst>
                <a:gd name="T0" fmla="*/ 143 w 194"/>
                <a:gd name="T1" fmla="*/ 20 h 400"/>
                <a:gd name="T2" fmla="*/ 130 w 194"/>
                <a:gd name="T3" fmla="*/ 11 h 400"/>
                <a:gd name="T4" fmla="*/ 129 w 194"/>
                <a:gd name="T5" fmla="*/ 11 h 400"/>
                <a:gd name="T6" fmla="*/ 129 w 194"/>
                <a:gd name="T7" fmla="*/ 10 h 400"/>
                <a:gd name="T8" fmla="*/ 119 w 194"/>
                <a:gd name="T9" fmla="*/ 6 h 400"/>
                <a:gd name="T10" fmla="*/ 119 w 194"/>
                <a:gd name="T11" fmla="*/ 6 h 400"/>
                <a:gd name="T12" fmla="*/ 89 w 194"/>
                <a:gd name="T13" fmla="*/ 0 h 400"/>
                <a:gd name="T14" fmla="*/ 3 w 194"/>
                <a:gd name="T15" fmla="*/ 87 h 400"/>
                <a:gd name="T16" fmla="*/ 89 w 194"/>
                <a:gd name="T17" fmla="*/ 175 h 400"/>
                <a:gd name="T18" fmla="*/ 131 w 194"/>
                <a:gd name="T19" fmla="*/ 164 h 400"/>
                <a:gd name="T20" fmla="*/ 15 w 194"/>
                <a:gd name="T21" fmla="*/ 348 h 400"/>
                <a:gd name="T22" fmla="*/ 10 w 194"/>
                <a:gd name="T23" fmla="*/ 389 h 400"/>
                <a:gd name="T24" fmla="*/ 32 w 194"/>
                <a:gd name="T25" fmla="*/ 400 h 400"/>
                <a:gd name="T26" fmla="*/ 49 w 194"/>
                <a:gd name="T27" fmla="*/ 394 h 400"/>
                <a:gd name="T28" fmla="*/ 187 w 194"/>
                <a:gd name="T29" fmla="*/ 162 h 400"/>
                <a:gd name="T30" fmla="*/ 149 w 194"/>
                <a:gd name="T31" fmla="*/ 26 h 400"/>
                <a:gd name="T32" fmla="*/ 143 w 194"/>
                <a:gd name="T33" fmla="*/ 2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400">
                  <a:moveTo>
                    <a:pt x="143" y="20"/>
                  </a:moveTo>
                  <a:cubicBezTo>
                    <a:pt x="138" y="16"/>
                    <a:pt x="134" y="13"/>
                    <a:pt x="130" y="11"/>
                  </a:cubicBezTo>
                  <a:cubicBezTo>
                    <a:pt x="130" y="11"/>
                    <a:pt x="130" y="11"/>
                    <a:pt x="129" y="11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3" y="7"/>
                    <a:pt x="119" y="6"/>
                    <a:pt x="119" y="6"/>
                  </a:cubicBezTo>
                  <a:lnTo>
                    <a:pt x="119" y="6"/>
                  </a:lnTo>
                  <a:cubicBezTo>
                    <a:pt x="110" y="3"/>
                    <a:pt x="100" y="0"/>
                    <a:pt x="89" y="0"/>
                  </a:cubicBezTo>
                  <a:cubicBezTo>
                    <a:pt x="42" y="0"/>
                    <a:pt x="3" y="39"/>
                    <a:pt x="3" y="87"/>
                  </a:cubicBezTo>
                  <a:cubicBezTo>
                    <a:pt x="3" y="136"/>
                    <a:pt x="42" y="175"/>
                    <a:pt x="89" y="175"/>
                  </a:cubicBezTo>
                  <a:cubicBezTo>
                    <a:pt x="104" y="175"/>
                    <a:pt x="118" y="171"/>
                    <a:pt x="131" y="164"/>
                  </a:cubicBezTo>
                  <a:cubicBezTo>
                    <a:pt x="126" y="210"/>
                    <a:pt x="102" y="279"/>
                    <a:pt x="15" y="348"/>
                  </a:cubicBezTo>
                  <a:cubicBezTo>
                    <a:pt x="2" y="358"/>
                    <a:pt x="0" y="376"/>
                    <a:pt x="10" y="389"/>
                  </a:cubicBezTo>
                  <a:cubicBezTo>
                    <a:pt x="15" y="396"/>
                    <a:pt x="24" y="400"/>
                    <a:pt x="32" y="400"/>
                  </a:cubicBezTo>
                  <a:cubicBezTo>
                    <a:pt x="38" y="400"/>
                    <a:pt x="44" y="398"/>
                    <a:pt x="49" y="394"/>
                  </a:cubicBezTo>
                  <a:cubicBezTo>
                    <a:pt x="157" y="308"/>
                    <a:pt x="184" y="220"/>
                    <a:pt x="187" y="162"/>
                  </a:cubicBezTo>
                  <a:cubicBezTo>
                    <a:pt x="194" y="86"/>
                    <a:pt x="170" y="47"/>
                    <a:pt x="149" y="26"/>
                  </a:cubicBezTo>
                  <a:cubicBezTo>
                    <a:pt x="147" y="24"/>
                    <a:pt x="146" y="22"/>
                    <a:pt x="143" y="20"/>
                  </a:cubicBezTo>
                </a:path>
              </a:pathLst>
            </a:custGeom>
            <a:solidFill>
              <a:srgbClr val="009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Forme libre 17"/>
          <p:cNvSpPr/>
          <p:nvPr/>
        </p:nvSpPr>
        <p:spPr>
          <a:xfrm>
            <a:off x="1052636" y="2991295"/>
            <a:ext cx="9728140" cy="2139401"/>
          </a:xfrm>
          <a:custGeom>
            <a:avLst/>
            <a:gdLst>
              <a:gd name="connsiteX0" fmla="*/ 0 w 8380501"/>
              <a:gd name="connsiteY0" fmla="*/ 0 h 1801195"/>
              <a:gd name="connsiteX1" fmla="*/ 8380501 w 8380501"/>
              <a:gd name="connsiteY1" fmla="*/ 0 h 1801195"/>
              <a:gd name="connsiteX2" fmla="*/ 8380501 w 8380501"/>
              <a:gd name="connsiteY2" fmla="*/ 1801195 h 1801195"/>
              <a:gd name="connsiteX3" fmla="*/ 0 w 8380501"/>
              <a:gd name="connsiteY3" fmla="*/ 1801195 h 1801195"/>
              <a:gd name="connsiteX4" fmla="*/ 0 w 8380501"/>
              <a:gd name="connsiteY4" fmla="*/ 0 h 180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0501" h="1801195">
                <a:moveTo>
                  <a:pt x="0" y="0"/>
                </a:moveTo>
                <a:lnTo>
                  <a:pt x="8380501" y="0"/>
                </a:lnTo>
                <a:lnTo>
                  <a:pt x="8380501" y="1801195"/>
                </a:lnTo>
                <a:lnTo>
                  <a:pt x="0" y="1801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3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3540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	LES 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PARENTHESES : </a:t>
            </a:r>
            <a:r>
              <a:rPr lang="fr-FR" sz="2400" dirty="0">
                <a:latin typeface="Corbel" panose="020B0503020204020204" pitchFamily="34" charset="0"/>
              </a:rPr>
              <a:t>pour structurer sa requête</a:t>
            </a: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400" dirty="0" smtClean="0">
                <a:latin typeface="Corbel" panose="020B0503020204020204" pitchFamily="34" charset="0"/>
              </a:rPr>
              <a:t>("</a:t>
            </a:r>
            <a:r>
              <a:rPr lang="fr-FR" sz="2400" dirty="0">
                <a:latin typeface="Corbel" panose="020B0503020204020204" pitchFamily="34" charset="0"/>
              </a:rPr>
              <a:t>cigarette électronique" OU e-cigarette OU vapotage OU vapoter) ET (tabagisme OU "dépendance au tabac" OU tabaco-dépendance OU tabacodépendance OU "dépendance à la nicotine") 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6" y="3232822"/>
            <a:ext cx="571128" cy="571128"/>
          </a:xfrm>
          <a:prstGeom prst="rect">
            <a:avLst/>
          </a:prstGeom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518097" y="5215868"/>
            <a:ext cx="81499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sym typeface="Wingdings 2" pitchFamily="18" charset="2"/>
              </a:rPr>
              <a:t>La syntaxe varie d’un outil de recherche à l’autre, de même que le nombre de mots ou de caractères que l’on peut inclure dans une requête.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r="4641" b="20923"/>
          <a:stretch>
            <a:fillRect/>
          </a:stretch>
        </p:blipFill>
        <p:spPr bwMode="auto">
          <a:xfrm>
            <a:off x="1204555" y="5349501"/>
            <a:ext cx="1162058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2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386695" y="636631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langue : français et anglais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1133567" y="1745253"/>
            <a:ext cx="9284433" cy="465820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Cet espéranto documentaire se décline en français ou en anglais en fonction de l’outil documentaire que vous interrogez.</a:t>
            </a:r>
          </a:p>
          <a:p>
            <a:r>
              <a:rPr lang="fr-FR" sz="3200" b="1" dirty="0" smtClean="0"/>
              <a:t> </a:t>
            </a:r>
            <a:r>
              <a:rPr lang="fr-FR" sz="3200" dirty="0" smtClean="0"/>
              <a:t>La </a:t>
            </a:r>
            <a:r>
              <a:rPr lang="fr-FR" sz="3200" dirty="0" smtClean="0">
                <a:solidFill>
                  <a:srgbClr val="009DE0"/>
                </a:solidFill>
              </a:rPr>
              <a:t>langue d’interrogation </a:t>
            </a:r>
            <a:r>
              <a:rPr lang="fr-FR" sz="3200" dirty="0" smtClean="0"/>
              <a:t>n’est pas forcément la </a:t>
            </a:r>
            <a:r>
              <a:rPr lang="fr-FR" sz="3200" dirty="0" smtClean="0">
                <a:solidFill>
                  <a:srgbClr val="009DE0"/>
                </a:solidFill>
              </a:rPr>
              <a:t>langue des documents indexés </a:t>
            </a:r>
            <a:r>
              <a:rPr lang="fr-FR" sz="3200" dirty="0" smtClean="0"/>
              <a:t>: </a:t>
            </a:r>
            <a:r>
              <a:rPr lang="fr-FR" sz="3200" dirty="0" err="1" smtClean="0"/>
              <a:t>PubMed</a:t>
            </a:r>
            <a:r>
              <a:rPr lang="fr-FR" sz="3200" dirty="0" smtClean="0"/>
              <a:t> doit être interrogée en anglais, même si elle indexe des articles dans de multiples langues (y compris le français).</a:t>
            </a:r>
            <a:endParaRPr lang="fr-FR" sz="3200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Typologie des outils de recherche documentaire </a:t>
            </a:r>
            <a:r>
              <a:rPr lang="fr-FR" dirty="0" smtClean="0"/>
              <a:t>et </a:t>
            </a:r>
            <a:r>
              <a:rPr lang="fr-FR" dirty="0"/>
              <a:t>critères de choix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Bases de données, sites d’éditeurs, etc.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50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51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0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4623" y="197567"/>
            <a:ext cx="10515600" cy="1325563"/>
          </a:xfrm>
        </p:spPr>
        <p:txBody>
          <a:bodyPr/>
          <a:lstStyle/>
          <a:p>
            <a:r>
              <a:rPr lang="fr-FR" dirty="0" smtClean="0"/>
              <a:t>Repères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54623" y="1349073"/>
            <a:ext cx="6569796" cy="4351338"/>
          </a:xfrm>
        </p:spPr>
        <p:txBody>
          <a:bodyPr>
            <a:noAutofit/>
          </a:bodyPr>
          <a:lstStyle/>
          <a:p>
            <a:r>
              <a:rPr lang="fr-FR" dirty="0" smtClean="0"/>
              <a:t>Ressources Inserm - </a:t>
            </a:r>
            <a:r>
              <a:rPr lang="fr-FR" dirty="0" err="1" smtClean="0"/>
              <a:t>Insermbiblio</a:t>
            </a:r>
            <a:r>
              <a:rPr lang="fr-FR" dirty="0" smtClean="0"/>
              <a:t> : accès sous authentification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://insermbiblio.inist.fr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Ressources </a:t>
            </a:r>
            <a:r>
              <a:rPr lang="fr-FR" dirty="0" err="1" smtClean="0"/>
              <a:t>univ</a:t>
            </a:r>
            <a:r>
              <a:rPr lang="fr-FR" dirty="0" smtClean="0"/>
              <a:t>. Bordeaux </a:t>
            </a:r>
          </a:p>
          <a:p>
            <a:pPr lvl="1"/>
            <a:r>
              <a:rPr lang="fr-FR" sz="2800" dirty="0" smtClean="0">
                <a:hlinkClick r:id="rId3"/>
              </a:rPr>
              <a:t>Liste des collections numériques</a:t>
            </a:r>
            <a:r>
              <a:rPr lang="fr-FR" sz="2800" dirty="0" smtClean="0"/>
              <a:t> (bases de données, sites de revues, etc.)</a:t>
            </a:r>
          </a:p>
          <a:p>
            <a:pPr lvl="1"/>
            <a:r>
              <a:rPr lang="fr-FR" sz="2800" dirty="0" err="1">
                <a:hlinkClick r:id="rId4"/>
              </a:rPr>
              <a:t>Babord</a:t>
            </a:r>
            <a:r>
              <a:rPr lang="fr-FR" sz="2800" dirty="0" smtClean="0">
                <a:hlinkClick r:id="rId4"/>
              </a:rPr>
              <a:t>+</a:t>
            </a:r>
            <a:r>
              <a:rPr lang="fr-FR" sz="2800" dirty="0" smtClean="0"/>
              <a:t> : rechercher dans toutes les ressources de l’université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lvl="1"/>
            <a:r>
              <a:rPr lang="fr-FR" sz="2800" dirty="0" smtClean="0"/>
              <a:t>Bouton « Accéder BU »</a:t>
            </a:r>
          </a:p>
          <a:p>
            <a:pPr marL="457200" lvl="1" indent="0">
              <a:buNone/>
            </a:pPr>
            <a:r>
              <a:rPr lang="fr-FR" sz="2800" dirty="0" smtClean="0"/>
              <a:t> 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570" y="241757"/>
            <a:ext cx="2552700" cy="60388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9" y="5714088"/>
            <a:ext cx="962025" cy="142875"/>
          </a:xfrm>
          <a:prstGeom prst="rect">
            <a:avLst/>
          </a:prstGeom>
        </p:spPr>
      </p:pic>
      <p:sp>
        <p:nvSpPr>
          <p:cNvPr id="17" name="Parenthèse fermante 16"/>
          <p:cNvSpPr/>
          <p:nvPr/>
        </p:nvSpPr>
        <p:spPr>
          <a:xfrm>
            <a:off x="6506308" y="3104174"/>
            <a:ext cx="220905" cy="227671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24419" y="3200202"/>
            <a:ext cx="225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Interrogation </a:t>
            </a:r>
            <a:r>
              <a:rPr lang="fr-FR" dirty="0">
                <a:latin typeface="Corbel" panose="020B0503020204020204" pitchFamily="34" charset="0"/>
              </a:rPr>
              <a:t>possible</a:t>
            </a:r>
          </a:p>
          <a:p>
            <a:r>
              <a:rPr lang="fr-FR" dirty="0" smtClean="0">
                <a:latin typeface="Corbel" panose="020B0503020204020204" pitchFamily="34" charset="0"/>
              </a:rPr>
              <a:t>sans authentification</a:t>
            </a:r>
          </a:p>
          <a:p>
            <a:endParaRPr lang="fr-FR" dirty="0" smtClean="0">
              <a:latin typeface="Corbel" panose="020B0503020204020204" pitchFamily="34" charset="0"/>
            </a:endParaRPr>
          </a:p>
          <a:p>
            <a:r>
              <a:rPr lang="fr-FR" dirty="0" smtClean="0">
                <a:latin typeface="Corbel" panose="020B0503020204020204" pitchFamily="34" charset="0"/>
              </a:rPr>
              <a:t>Retrouvez ces 2 liens dans l’ENT </a:t>
            </a:r>
            <a:r>
              <a:rPr lang="fr-FR" dirty="0">
                <a:latin typeface="Corbel" panose="020B0503020204020204" pitchFamily="34" charset="0"/>
              </a:rPr>
              <a:t>&gt; onglet </a:t>
            </a:r>
            <a:r>
              <a:rPr lang="fr-FR" dirty="0" smtClean="0">
                <a:latin typeface="Corbel" panose="020B0503020204020204" pitchFamily="34" charset="0"/>
              </a:rPr>
              <a:t>Bibliothèques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6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31" y="1480526"/>
            <a:ext cx="6506543" cy="5506441"/>
          </a:xfrm>
        </p:spPr>
        <p:txBody>
          <a:bodyPr/>
          <a:lstStyle/>
          <a:p>
            <a:r>
              <a:rPr lang="fr-FR" dirty="0" smtClean="0">
                <a:solidFill>
                  <a:srgbClr val="009DE0"/>
                </a:solidFill>
              </a:rPr>
              <a:t>Livres </a:t>
            </a:r>
            <a:r>
              <a:rPr lang="fr-FR" dirty="0">
                <a:solidFill>
                  <a:srgbClr val="009DE0"/>
                </a:solidFill>
              </a:rPr>
              <a:t>et revues : les sites d’éditeurs</a:t>
            </a:r>
          </a:p>
          <a:p>
            <a:pPr lvl="1"/>
            <a:r>
              <a:rPr lang="fr-FR" dirty="0" smtClean="0"/>
              <a:t>On interroge et on accède directement au texte intégral des documents</a:t>
            </a:r>
          </a:p>
          <a:p>
            <a:pPr lvl="1"/>
            <a:r>
              <a:rPr lang="fr-FR" dirty="0" smtClean="0"/>
              <a:t>Limitations en termes de </a:t>
            </a:r>
            <a:r>
              <a:rPr lang="fr-FR" dirty="0" smtClean="0">
                <a:solidFill>
                  <a:srgbClr val="009DE0"/>
                </a:solidFill>
              </a:rPr>
              <a:t>fonctionnalités</a:t>
            </a:r>
            <a:r>
              <a:rPr lang="fr-FR" dirty="0" smtClean="0"/>
              <a:t> et de </a:t>
            </a:r>
            <a:r>
              <a:rPr lang="fr-FR" dirty="0" smtClean="0">
                <a:solidFill>
                  <a:srgbClr val="009DE0"/>
                </a:solidFill>
              </a:rPr>
              <a:t>couverture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009DE0"/>
                </a:solidFill>
              </a:rPr>
              <a:t>Les bases de données bibliographiques</a:t>
            </a:r>
          </a:p>
          <a:p>
            <a:pPr lvl="1"/>
            <a:r>
              <a:rPr lang="fr-FR" dirty="0" smtClean="0"/>
              <a:t>On interroge seulement les informations bibliographiques (titre, résumé, etc.) et l’accès au texte intégral est indirect</a:t>
            </a:r>
          </a:p>
          <a:p>
            <a:pPr lvl="1"/>
            <a:r>
              <a:rPr lang="fr-FR" dirty="0" smtClean="0"/>
              <a:t>Incontournables pour la recherche d’articles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172121" y="2059988"/>
            <a:ext cx="3071468" cy="972660"/>
            <a:chOff x="1363355" y="1484784"/>
            <a:chExt cx="3071468" cy="972660"/>
          </a:xfrm>
        </p:grpSpPr>
        <p:grpSp>
          <p:nvGrpSpPr>
            <p:cNvPr id="5" name="File_PDF2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1363355" y="1484784"/>
              <a:ext cx="826308" cy="934945"/>
              <a:chOff x="3337" y="1591"/>
              <a:chExt cx="1004" cy="1136"/>
            </a:xfrm>
            <a:solidFill>
              <a:srgbClr val="009DE0"/>
            </a:solidFill>
          </p:grpSpPr>
          <p:sp>
            <p:nvSpPr>
              <p:cNvPr id="7" name="Freeform 273"/>
              <p:cNvSpPr>
                <a:spLocks/>
              </p:cNvSpPr>
              <p:nvPr/>
            </p:nvSpPr>
            <p:spPr bwMode="auto">
              <a:xfrm>
                <a:off x="3512" y="2124"/>
                <a:ext cx="90" cy="103"/>
              </a:xfrm>
              <a:custGeom>
                <a:avLst/>
                <a:gdLst>
                  <a:gd name="T0" fmla="*/ 545 w 545"/>
                  <a:gd name="T1" fmla="*/ 296 h 625"/>
                  <a:gd name="T2" fmla="*/ 189 w 545"/>
                  <a:gd name="T3" fmla="*/ 0 h 625"/>
                  <a:gd name="T4" fmla="*/ 0 w 545"/>
                  <a:gd name="T5" fmla="*/ 18 h 625"/>
                  <a:gd name="T6" fmla="*/ 0 w 545"/>
                  <a:gd name="T7" fmla="*/ 613 h 625"/>
                  <a:gd name="T8" fmla="*/ 153 w 545"/>
                  <a:gd name="T9" fmla="*/ 625 h 625"/>
                  <a:gd name="T10" fmla="*/ 545 w 545"/>
                  <a:gd name="T11" fmla="*/ 29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" h="625">
                    <a:moveTo>
                      <a:pt x="545" y="296"/>
                    </a:moveTo>
                    <a:cubicBezTo>
                      <a:pt x="545" y="110"/>
                      <a:pt x="416" y="0"/>
                      <a:pt x="189" y="0"/>
                    </a:cubicBezTo>
                    <a:cubicBezTo>
                      <a:pt x="96" y="0"/>
                      <a:pt x="33" y="9"/>
                      <a:pt x="0" y="18"/>
                    </a:cubicBezTo>
                    <a:lnTo>
                      <a:pt x="0" y="613"/>
                    </a:lnTo>
                    <a:cubicBezTo>
                      <a:pt x="39" y="622"/>
                      <a:pt x="87" y="625"/>
                      <a:pt x="153" y="625"/>
                    </a:cubicBezTo>
                    <a:cubicBezTo>
                      <a:pt x="395" y="625"/>
                      <a:pt x="545" y="502"/>
                      <a:pt x="545" y="296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274"/>
              <p:cNvSpPr>
                <a:spLocks/>
              </p:cNvSpPr>
              <p:nvPr/>
            </p:nvSpPr>
            <p:spPr bwMode="auto">
              <a:xfrm>
                <a:off x="3800" y="2125"/>
                <a:ext cx="139" cy="223"/>
              </a:xfrm>
              <a:custGeom>
                <a:avLst/>
                <a:gdLst>
                  <a:gd name="T0" fmla="*/ 207 w 844"/>
                  <a:gd name="T1" fmla="*/ 0 h 1349"/>
                  <a:gd name="T2" fmla="*/ 0 w 844"/>
                  <a:gd name="T3" fmla="*/ 18 h 1349"/>
                  <a:gd name="T4" fmla="*/ 0 w 844"/>
                  <a:gd name="T5" fmla="*/ 1337 h 1349"/>
                  <a:gd name="T6" fmla="*/ 159 w 844"/>
                  <a:gd name="T7" fmla="*/ 1346 h 1349"/>
                  <a:gd name="T8" fmla="*/ 841 w 844"/>
                  <a:gd name="T9" fmla="*/ 640 h 1349"/>
                  <a:gd name="T10" fmla="*/ 207 w 844"/>
                  <a:gd name="T11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1349">
                    <a:moveTo>
                      <a:pt x="207" y="0"/>
                    </a:moveTo>
                    <a:cubicBezTo>
                      <a:pt x="105" y="0"/>
                      <a:pt x="39" y="9"/>
                      <a:pt x="0" y="18"/>
                    </a:cubicBezTo>
                    <a:lnTo>
                      <a:pt x="0" y="1337"/>
                    </a:lnTo>
                    <a:cubicBezTo>
                      <a:pt x="39" y="1346"/>
                      <a:pt x="102" y="1346"/>
                      <a:pt x="159" y="1346"/>
                    </a:cubicBezTo>
                    <a:cubicBezTo>
                      <a:pt x="572" y="1349"/>
                      <a:pt x="841" y="1121"/>
                      <a:pt x="841" y="640"/>
                    </a:cubicBezTo>
                    <a:cubicBezTo>
                      <a:pt x="844" y="221"/>
                      <a:pt x="599" y="0"/>
                      <a:pt x="207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275"/>
              <p:cNvSpPr>
                <a:spLocks noEditPoints="1"/>
              </p:cNvSpPr>
              <p:nvPr/>
            </p:nvSpPr>
            <p:spPr bwMode="auto">
              <a:xfrm>
                <a:off x="3337" y="1591"/>
                <a:ext cx="1004" cy="1136"/>
              </a:xfrm>
              <a:custGeom>
                <a:avLst/>
                <a:gdLst>
                  <a:gd name="T0" fmla="*/ 5546 w 6097"/>
                  <a:gd name="T1" fmla="*/ 2463 h 6885"/>
                  <a:gd name="T2" fmla="*/ 5545 w 6097"/>
                  <a:gd name="T3" fmla="*/ 1650 h 6885"/>
                  <a:gd name="T4" fmla="*/ 4185 w 6097"/>
                  <a:gd name="T5" fmla="*/ 46 h 6885"/>
                  <a:gd name="T6" fmla="*/ 4157 w 6097"/>
                  <a:gd name="T7" fmla="*/ 23 h 6885"/>
                  <a:gd name="T8" fmla="*/ 4122 w 6097"/>
                  <a:gd name="T9" fmla="*/ 6 h 6885"/>
                  <a:gd name="T10" fmla="*/ 4083 w 6097"/>
                  <a:gd name="T11" fmla="*/ 0 h 6885"/>
                  <a:gd name="T12" fmla="*/ 551 w 6097"/>
                  <a:gd name="T13" fmla="*/ 270 h 6885"/>
                  <a:gd name="T14" fmla="*/ 386 w 6097"/>
                  <a:gd name="T15" fmla="*/ 2463 h 6885"/>
                  <a:gd name="T16" fmla="*/ 0 w 6097"/>
                  <a:gd name="T17" fmla="*/ 4855 h 6885"/>
                  <a:gd name="T18" fmla="*/ 551 w 6097"/>
                  <a:gd name="T19" fmla="*/ 5241 h 6885"/>
                  <a:gd name="T20" fmla="*/ 821 w 6097"/>
                  <a:gd name="T21" fmla="*/ 6885 h 6885"/>
                  <a:gd name="T22" fmla="*/ 5546 w 6097"/>
                  <a:gd name="T23" fmla="*/ 6615 h 6885"/>
                  <a:gd name="T24" fmla="*/ 5711 w 6097"/>
                  <a:gd name="T25" fmla="*/ 5241 h 6885"/>
                  <a:gd name="T26" fmla="*/ 6097 w 6097"/>
                  <a:gd name="T27" fmla="*/ 2849 h 6885"/>
                  <a:gd name="T28" fmla="*/ 821 w 6097"/>
                  <a:gd name="T29" fmla="*/ 270 h 6885"/>
                  <a:gd name="T30" fmla="*/ 3948 w 6097"/>
                  <a:gd name="T31" fmla="*/ 1651 h 6885"/>
                  <a:gd name="T32" fmla="*/ 5276 w 6097"/>
                  <a:gd name="T33" fmla="*/ 1786 h 6885"/>
                  <a:gd name="T34" fmla="*/ 821 w 6097"/>
                  <a:gd name="T35" fmla="*/ 2463 h 6885"/>
                  <a:gd name="T36" fmla="*/ 4135 w 6097"/>
                  <a:gd name="T37" fmla="*/ 3863 h 6885"/>
                  <a:gd name="T38" fmla="*/ 2870 w 6097"/>
                  <a:gd name="T39" fmla="*/ 4940 h 6885"/>
                  <a:gd name="T40" fmla="*/ 2353 w 6097"/>
                  <a:gd name="T41" fmla="*/ 2930 h 6885"/>
                  <a:gd name="T42" fmla="*/ 3795 w 6097"/>
                  <a:gd name="T43" fmla="*/ 3103 h 6885"/>
                  <a:gd name="T44" fmla="*/ 615 w 6097"/>
                  <a:gd name="T45" fmla="*/ 4919 h 6885"/>
                  <a:gd name="T46" fmla="*/ 1231 w 6097"/>
                  <a:gd name="T47" fmla="*/ 2888 h 6885"/>
                  <a:gd name="T48" fmla="*/ 2062 w 6097"/>
                  <a:gd name="T49" fmla="*/ 3516 h 6885"/>
                  <a:gd name="T50" fmla="*/ 1222 w 6097"/>
                  <a:gd name="T51" fmla="*/ 4207 h 6885"/>
                  <a:gd name="T52" fmla="*/ 1066 w 6097"/>
                  <a:gd name="T53" fmla="*/ 4919 h 6885"/>
                  <a:gd name="T54" fmla="*/ 5276 w 6097"/>
                  <a:gd name="T55" fmla="*/ 6542 h 6885"/>
                  <a:gd name="T56" fmla="*/ 821 w 6097"/>
                  <a:gd name="T57" fmla="*/ 5241 h 6885"/>
                  <a:gd name="T58" fmla="*/ 5276 w 6097"/>
                  <a:gd name="T59" fmla="*/ 6542 h 6885"/>
                  <a:gd name="T60" fmla="*/ 4892 w 6097"/>
                  <a:gd name="T61" fmla="*/ 3277 h 6885"/>
                  <a:gd name="T62" fmla="*/ 5616 w 6097"/>
                  <a:gd name="T63" fmla="*/ 3737 h 6885"/>
                  <a:gd name="T64" fmla="*/ 4892 w 6097"/>
                  <a:gd name="T65" fmla="*/ 4108 h 6885"/>
                  <a:gd name="T66" fmla="*/ 4435 w 6097"/>
                  <a:gd name="T67" fmla="*/ 4919 h 6885"/>
                  <a:gd name="T68" fmla="*/ 5667 w 6097"/>
                  <a:gd name="T69" fmla="*/ 2903 h 6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7" h="6885">
                    <a:moveTo>
                      <a:pt x="5711" y="2463"/>
                    </a:moveTo>
                    <a:lnTo>
                      <a:pt x="5546" y="2463"/>
                    </a:lnTo>
                    <a:lnTo>
                      <a:pt x="5546" y="1665"/>
                    </a:lnTo>
                    <a:cubicBezTo>
                      <a:pt x="5546" y="1660"/>
                      <a:pt x="5545" y="1655"/>
                      <a:pt x="5545" y="1650"/>
                    </a:cubicBezTo>
                    <a:cubicBezTo>
                      <a:pt x="5544" y="1618"/>
                      <a:pt x="5534" y="1587"/>
                      <a:pt x="5513" y="1563"/>
                    </a:cubicBezTo>
                    <a:lnTo>
                      <a:pt x="4185" y="46"/>
                    </a:lnTo>
                    <a:cubicBezTo>
                      <a:pt x="4185" y="46"/>
                      <a:pt x="4184" y="46"/>
                      <a:pt x="4184" y="45"/>
                    </a:cubicBezTo>
                    <a:cubicBezTo>
                      <a:pt x="4176" y="36"/>
                      <a:pt x="4167" y="29"/>
                      <a:pt x="4157" y="23"/>
                    </a:cubicBezTo>
                    <a:cubicBezTo>
                      <a:pt x="4154" y="21"/>
                      <a:pt x="4151" y="19"/>
                      <a:pt x="4148" y="17"/>
                    </a:cubicBezTo>
                    <a:cubicBezTo>
                      <a:pt x="4140" y="13"/>
                      <a:pt x="4131" y="9"/>
                      <a:pt x="4122" y="6"/>
                    </a:cubicBezTo>
                    <a:cubicBezTo>
                      <a:pt x="4119" y="6"/>
                      <a:pt x="4117" y="5"/>
                      <a:pt x="4114" y="4"/>
                    </a:cubicBezTo>
                    <a:cubicBezTo>
                      <a:pt x="4104" y="1"/>
                      <a:pt x="4094" y="0"/>
                      <a:pt x="4083" y="0"/>
                    </a:cubicBezTo>
                    <a:lnTo>
                      <a:pt x="821" y="0"/>
                    </a:lnTo>
                    <a:cubicBezTo>
                      <a:pt x="672" y="0"/>
                      <a:pt x="551" y="121"/>
                      <a:pt x="551" y="270"/>
                    </a:cubicBezTo>
                    <a:lnTo>
                      <a:pt x="551" y="2463"/>
                    </a:lnTo>
                    <a:lnTo>
                      <a:pt x="386" y="2463"/>
                    </a:lnTo>
                    <a:cubicBezTo>
                      <a:pt x="173" y="2463"/>
                      <a:pt x="0" y="2635"/>
                      <a:pt x="0" y="2849"/>
                    </a:cubicBezTo>
                    <a:lnTo>
                      <a:pt x="0" y="4855"/>
                    </a:lnTo>
                    <a:cubicBezTo>
                      <a:pt x="0" y="5068"/>
                      <a:pt x="173" y="5241"/>
                      <a:pt x="386" y="5241"/>
                    </a:cubicBezTo>
                    <a:lnTo>
                      <a:pt x="551" y="5241"/>
                    </a:lnTo>
                    <a:lnTo>
                      <a:pt x="551" y="6615"/>
                    </a:lnTo>
                    <a:cubicBezTo>
                      <a:pt x="551" y="6764"/>
                      <a:pt x="672" y="6885"/>
                      <a:pt x="821" y="6885"/>
                    </a:cubicBezTo>
                    <a:lnTo>
                      <a:pt x="5276" y="6885"/>
                    </a:lnTo>
                    <a:cubicBezTo>
                      <a:pt x="5425" y="6885"/>
                      <a:pt x="5546" y="6764"/>
                      <a:pt x="5546" y="6615"/>
                    </a:cubicBezTo>
                    <a:lnTo>
                      <a:pt x="5546" y="5241"/>
                    </a:lnTo>
                    <a:lnTo>
                      <a:pt x="5711" y="5241"/>
                    </a:lnTo>
                    <a:cubicBezTo>
                      <a:pt x="5924" y="5241"/>
                      <a:pt x="6097" y="5068"/>
                      <a:pt x="6097" y="4855"/>
                    </a:cubicBezTo>
                    <a:lnTo>
                      <a:pt x="6097" y="2849"/>
                    </a:lnTo>
                    <a:cubicBezTo>
                      <a:pt x="6097" y="2635"/>
                      <a:pt x="5924" y="2463"/>
                      <a:pt x="5711" y="2463"/>
                    </a:cubicBezTo>
                    <a:close/>
                    <a:moveTo>
                      <a:pt x="821" y="270"/>
                    </a:moveTo>
                    <a:lnTo>
                      <a:pt x="3948" y="270"/>
                    </a:lnTo>
                    <a:lnTo>
                      <a:pt x="3948" y="1651"/>
                    </a:lnTo>
                    <a:cubicBezTo>
                      <a:pt x="3948" y="1726"/>
                      <a:pt x="4009" y="1786"/>
                      <a:pt x="4083" y="1786"/>
                    </a:cubicBezTo>
                    <a:lnTo>
                      <a:pt x="5276" y="1786"/>
                    </a:lnTo>
                    <a:lnTo>
                      <a:pt x="5276" y="2463"/>
                    </a:lnTo>
                    <a:lnTo>
                      <a:pt x="821" y="2463"/>
                    </a:lnTo>
                    <a:lnTo>
                      <a:pt x="821" y="270"/>
                    </a:lnTo>
                    <a:close/>
                    <a:moveTo>
                      <a:pt x="4135" y="3863"/>
                    </a:moveTo>
                    <a:cubicBezTo>
                      <a:pt x="4135" y="4249"/>
                      <a:pt x="3995" y="4515"/>
                      <a:pt x="3800" y="4679"/>
                    </a:cubicBezTo>
                    <a:cubicBezTo>
                      <a:pt x="3588" y="4856"/>
                      <a:pt x="3265" y="4940"/>
                      <a:pt x="2870" y="4940"/>
                    </a:cubicBezTo>
                    <a:cubicBezTo>
                      <a:pt x="2634" y="4940"/>
                      <a:pt x="2467" y="4925"/>
                      <a:pt x="2353" y="4910"/>
                    </a:cubicBezTo>
                    <a:lnTo>
                      <a:pt x="2353" y="2930"/>
                    </a:lnTo>
                    <a:cubicBezTo>
                      <a:pt x="2520" y="2903"/>
                      <a:pt x="2739" y="2888"/>
                      <a:pt x="2969" y="2888"/>
                    </a:cubicBezTo>
                    <a:cubicBezTo>
                      <a:pt x="3352" y="2888"/>
                      <a:pt x="3600" y="2957"/>
                      <a:pt x="3795" y="3103"/>
                    </a:cubicBezTo>
                    <a:cubicBezTo>
                      <a:pt x="4004" y="3259"/>
                      <a:pt x="4135" y="3507"/>
                      <a:pt x="4135" y="3863"/>
                    </a:cubicBezTo>
                    <a:close/>
                    <a:moveTo>
                      <a:pt x="615" y="4919"/>
                    </a:moveTo>
                    <a:lnTo>
                      <a:pt x="615" y="2930"/>
                    </a:lnTo>
                    <a:cubicBezTo>
                      <a:pt x="755" y="2906"/>
                      <a:pt x="953" y="2888"/>
                      <a:pt x="1231" y="2888"/>
                    </a:cubicBezTo>
                    <a:cubicBezTo>
                      <a:pt x="1512" y="2888"/>
                      <a:pt x="1713" y="2942"/>
                      <a:pt x="1847" y="3049"/>
                    </a:cubicBezTo>
                    <a:cubicBezTo>
                      <a:pt x="1976" y="3151"/>
                      <a:pt x="2062" y="3319"/>
                      <a:pt x="2062" y="3516"/>
                    </a:cubicBezTo>
                    <a:cubicBezTo>
                      <a:pt x="2062" y="3713"/>
                      <a:pt x="1997" y="3881"/>
                      <a:pt x="1877" y="3994"/>
                    </a:cubicBezTo>
                    <a:cubicBezTo>
                      <a:pt x="1721" y="4141"/>
                      <a:pt x="1491" y="4207"/>
                      <a:pt x="1222" y="4207"/>
                    </a:cubicBezTo>
                    <a:cubicBezTo>
                      <a:pt x="1162" y="4207"/>
                      <a:pt x="1108" y="4204"/>
                      <a:pt x="1066" y="4198"/>
                    </a:cubicBezTo>
                    <a:lnTo>
                      <a:pt x="1066" y="4919"/>
                    </a:lnTo>
                    <a:lnTo>
                      <a:pt x="615" y="4919"/>
                    </a:lnTo>
                    <a:close/>
                    <a:moveTo>
                      <a:pt x="5276" y="6542"/>
                    </a:moveTo>
                    <a:lnTo>
                      <a:pt x="821" y="6542"/>
                    </a:lnTo>
                    <a:lnTo>
                      <a:pt x="821" y="5241"/>
                    </a:lnTo>
                    <a:lnTo>
                      <a:pt x="5276" y="5241"/>
                    </a:lnTo>
                    <a:lnTo>
                      <a:pt x="5276" y="6542"/>
                    </a:lnTo>
                    <a:close/>
                    <a:moveTo>
                      <a:pt x="5667" y="3277"/>
                    </a:moveTo>
                    <a:lnTo>
                      <a:pt x="4892" y="3277"/>
                    </a:lnTo>
                    <a:lnTo>
                      <a:pt x="4892" y="3737"/>
                    </a:lnTo>
                    <a:lnTo>
                      <a:pt x="5616" y="3737"/>
                    </a:lnTo>
                    <a:lnTo>
                      <a:pt x="5616" y="4108"/>
                    </a:lnTo>
                    <a:lnTo>
                      <a:pt x="4892" y="4108"/>
                    </a:lnTo>
                    <a:lnTo>
                      <a:pt x="4892" y="4919"/>
                    </a:lnTo>
                    <a:lnTo>
                      <a:pt x="4435" y="4919"/>
                    </a:lnTo>
                    <a:lnTo>
                      <a:pt x="4435" y="2903"/>
                    </a:lnTo>
                    <a:lnTo>
                      <a:pt x="5667" y="2903"/>
                    </a:lnTo>
                    <a:lnTo>
                      <a:pt x="5667" y="3277"/>
                    </a:ln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0" name="Newspaper3" descr="{&quot;Key&quot;:&quot;POWER_USER_SHAPE_ICON&quot;,&quot;Value&quot;:&quot;POWER_USER_SHAPE_ICON_STYLE_1&quot;}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476743" y="1628800"/>
              <a:ext cx="958080" cy="792346"/>
            </a:xfrm>
            <a:custGeom>
              <a:avLst/>
              <a:gdLst>
                <a:gd name="T0" fmla="*/ 1085 w 1125"/>
                <a:gd name="T1" fmla="*/ 112 h 928"/>
                <a:gd name="T2" fmla="*/ 957 w 1125"/>
                <a:gd name="T3" fmla="*/ 112 h 928"/>
                <a:gd name="T4" fmla="*/ 957 w 1125"/>
                <a:gd name="T5" fmla="*/ 40 h 928"/>
                <a:gd name="T6" fmla="*/ 916 w 1125"/>
                <a:gd name="T7" fmla="*/ 0 h 928"/>
                <a:gd name="T8" fmla="*/ 38 w 1125"/>
                <a:gd name="T9" fmla="*/ 0 h 928"/>
                <a:gd name="T10" fmla="*/ 0 w 1125"/>
                <a:gd name="T11" fmla="*/ 40 h 928"/>
                <a:gd name="T12" fmla="*/ 0 w 1125"/>
                <a:gd name="T13" fmla="*/ 804 h 928"/>
                <a:gd name="T14" fmla="*/ 123 w 1125"/>
                <a:gd name="T15" fmla="*/ 928 h 928"/>
                <a:gd name="T16" fmla="*/ 1001 w 1125"/>
                <a:gd name="T17" fmla="*/ 928 h 928"/>
                <a:gd name="T18" fmla="*/ 1125 w 1125"/>
                <a:gd name="T19" fmla="*/ 804 h 928"/>
                <a:gd name="T20" fmla="*/ 1125 w 1125"/>
                <a:gd name="T21" fmla="*/ 150 h 928"/>
                <a:gd name="T22" fmla="*/ 1085 w 1125"/>
                <a:gd name="T23" fmla="*/ 112 h 928"/>
                <a:gd name="T24" fmla="*/ 123 w 1125"/>
                <a:gd name="T25" fmla="*/ 846 h 928"/>
                <a:gd name="T26" fmla="*/ 81 w 1125"/>
                <a:gd name="T27" fmla="*/ 804 h 928"/>
                <a:gd name="T28" fmla="*/ 81 w 1125"/>
                <a:gd name="T29" fmla="*/ 81 h 928"/>
                <a:gd name="T30" fmla="*/ 877 w 1125"/>
                <a:gd name="T31" fmla="*/ 81 h 928"/>
                <a:gd name="T32" fmla="*/ 877 w 1125"/>
                <a:gd name="T33" fmla="*/ 804 h 928"/>
                <a:gd name="T34" fmla="*/ 885 w 1125"/>
                <a:gd name="T35" fmla="*/ 846 h 928"/>
                <a:gd name="T36" fmla="*/ 123 w 1125"/>
                <a:gd name="T37" fmla="*/ 846 h 928"/>
                <a:gd name="T38" fmla="*/ 1043 w 1125"/>
                <a:gd name="T39" fmla="*/ 804 h 928"/>
                <a:gd name="T40" fmla="*/ 1000 w 1125"/>
                <a:gd name="T41" fmla="*/ 847 h 928"/>
                <a:gd name="T42" fmla="*/ 956 w 1125"/>
                <a:gd name="T43" fmla="*/ 804 h 928"/>
                <a:gd name="T44" fmla="*/ 956 w 1125"/>
                <a:gd name="T45" fmla="*/ 192 h 928"/>
                <a:gd name="T46" fmla="*/ 1043 w 1125"/>
                <a:gd name="T47" fmla="*/ 192 h 928"/>
                <a:gd name="T48" fmla="*/ 1043 w 1125"/>
                <a:gd name="T49" fmla="*/ 804 h 928"/>
                <a:gd name="T50" fmla="*/ 506 w 1125"/>
                <a:gd name="T51" fmla="*/ 523 h 928"/>
                <a:gd name="T52" fmla="*/ 796 w 1125"/>
                <a:gd name="T53" fmla="*/ 523 h 928"/>
                <a:gd name="T54" fmla="*/ 796 w 1125"/>
                <a:gd name="T55" fmla="*/ 452 h 928"/>
                <a:gd name="T56" fmla="*/ 506 w 1125"/>
                <a:gd name="T57" fmla="*/ 452 h 928"/>
                <a:gd name="T58" fmla="*/ 506 w 1125"/>
                <a:gd name="T59" fmla="*/ 523 h 928"/>
                <a:gd name="T60" fmla="*/ 506 w 1125"/>
                <a:gd name="T61" fmla="*/ 708 h 928"/>
                <a:gd name="T62" fmla="*/ 796 w 1125"/>
                <a:gd name="T63" fmla="*/ 708 h 928"/>
                <a:gd name="T64" fmla="*/ 796 w 1125"/>
                <a:gd name="T65" fmla="*/ 637 h 928"/>
                <a:gd name="T66" fmla="*/ 506 w 1125"/>
                <a:gd name="T67" fmla="*/ 637 h 928"/>
                <a:gd name="T68" fmla="*/ 506 w 1125"/>
                <a:gd name="T69" fmla="*/ 708 h 928"/>
                <a:gd name="T70" fmla="*/ 160 w 1125"/>
                <a:gd name="T71" fmla="*/ 197 h 928"/>
                <a:gd name="T72" fmla="*/ 160 w 1125"/>
                <a:gd name="T73" fmla="*/ 339 h 928"/>
                <a:gd name="T74" fmla="*/ 796 w 1125"/>
                <a:gd name="T75" fmla="*/ 339 h 928"/>
                <a:gd name="T76" fmla="*/ 796 w 1125"/>
                <a:gd name="T77" fmla="*/ 197 h 928"/>
                <a:gd name="T78" fmla="*/ 160 w 1125"/>
                <a:gd name="T79" fmla="*/ 197 h 928"/>
                <a:gd name="T80" fmla="*/ 160 w 1125"/>
                <a:gd name="T81" fmla="*/ 708 h 928"/>
                <a:gd name="T82" fmla="*/ 428 w 1125"/>
                <a:gd name="T83" fmla="*/ 708 h 928"/>
                <a:gd name="T84" fmla="*/ 428 w 1125"/>
                <a:gd name="T85" fmla="*/ 453 h 928"/>
                <a:gd name="T86" fmla="*/ 160 w 1125"/>
                <a:gd name="T87" fmla="*/ 453 h 928"/>
                <a:gd name="T88" fmla="*/ 160 w 1125"/>
                <a:gd name="T89" fmla="*/ 70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5" h="928">
                  <a:moveTo>
                    <a:pt x="1085" y="112"/>
                  </a:moveTo>
                  <a:lnTo>
                    <a:pt x="957" y="112"/>
                  </a:lnTo>
                  <a:lnTo>
                    <a:pt x="957" y="40"/>
                  </a:lnTo>
                  <a:cubicBezTo>
                    <a:pt x="957" y="19"/>
                    <a:pt x="938" y="0"/>
                    <a:pt x="916" y="0"/>
                  </a:cubicBezTo>
                  <a:lnTo>
                    <a:pt x="38" y="0"/>
                  </a:lnTo>
                  <a:cubicBezTo>
                    <a:pt x="17" y="0"/>
                    <a:pt x="0" y="19"/>
                    <a:pt x="0" y="40"/>
                  </a:cubicBezTo>
                  <a:lnTo>
                    <a:pt x="0" y="804"/>
                  </a:lnTo>
                  <a:cubicBezTo>
                    <a:pt x="0" y="872"/>
                    <a:pt x="56" y="928"/>
                    <a:pt x="123" y="928"/>
                  </a:cubicBezTo>
                  <a:lnTo>
                    <a:pt x="1001" y="928"/>
                  </a:lnTo>
                  <a:cubicBezTo>
                    <a:pt x="1068" y="927"/>
                    <a:pt x="1125" y="873"/>
                    <a:pt x="1125" y="804"/>
                  </a:cubicBezTo>
                  <a:lnTo>
                    <a:pt x="1125" y="150"/>
                  </a:lnTo>
                  <a:cubicBezTo>
                    <a:pt x="1125" y="129"/>
                    <a:pt x="1107" y="112"/>
                    <a:pt x="1085" y="112"/>
                  </a:cubicBezTo>
                  <a:close/>
                  <a:moveTo>
                    <a:pt x="123" y="846"/>
                  </a:moveTo>
                  <a:cubicBezTo>
                    <a:pt x="100" y="846"/>
                    <a:pt x="81" y="828"/>
                    <a:pt x="81" y="804"/>
                  </a:cubicBezTo>
                  <a:lnTo>
                    <a:pt x="81" y="81"/>
                  </a:lnTo>
                  <a:lnTo>
                    <a:pt x="877" y="81"/>
                  </a:lnTo>
                  <a:lnTo>
                    <a:pt x="877" y="804"/>
                  </a:lnTo>
                  <a:cubicBezTo>
                    <a:pt x="877" y="818"/>
                    <a:pt x="880" y="833"/>
                    <a:pt x="885" y="846"/>
                  </a:cubicBezTo>
                  <a:lnTo>
                    <a:pt x="123" y="846"/>
                  </a:lnTo>
                  <a:close/>
                  <a:moveTo>
                    <a:pt x="1043" y="804"/>
                  </a:moveTo>
                  <a:cubicBezTo>
                    <a:pt x="1043" y="828"/>
                    <a:pt x="1025" y="847"/>
                    <a:pt x="1000" y="847"/>
                  </a:cubicBezTo>
                  <a:cubicBezTo>
                    <a:pt x="976" y="847"/>
                    <a:pt x="956" y="828"/>
                    <a:pt x="956" y="804"/>
                  </a:cubicBezTo>
                  <a:lnTo>
                    <a:pt x="956" y="192"/>
                  </a:lnTo>
                  <a:lnTo>
                    <a:pt x="1043" y="192"/>
                  </a:lnTo>
                  <a:lnTo>
                    <a:pt x="1043" y="804"/>
                  </a:lnTo>
                  <a:close/>
                  <a:moveTo>
                    <a:pt x="506" y="523"/>
                  </a:moveTo>
                  <a:lnTo>
                    <a:pt x="796" y="523"/>
                  </a:lnTo>
                  <a:lnTo>
                    <a:pt x="796" y="452"/>
                  </a:lnTo>
                  <a:lnTo>
                    <a:pt x="506" y="452"/>
                  </a:lnTo>
                  <a:lnTo>
                    <a:pt x="506" y="523"/>
                  </a:lnTo>
                  <a:close/>
                  <a:moveTo>
                    <a:pt x="506" y="708"/>
                  </a:moveTo>
                  <a:lnTo>
                    <a:pt x="796" y="708"/>
                  </a:lnTo>
                  <a:lnTo>
                    <a:pt x="796" y="637"/>
                  </a:lnTo>
                  <a:lnTo>
                    <a:pt x="506" y="637"/>
                  </a:lnTo>
                  <a:lnTo>
                    <a:pt x="506" y="708"/>
                  </a:lnTo>
                  <a:close/>
                  <a:moveTo>
                    <a:pt x="160" y="197"/>
                  </a:moveTo>
                  <a:lnTo>
                    <a:pt x="160" y="339"/>
                  </a:lnTo>
                  <a:lnTo>
                    <a:pt x="796" y="339"/>
                  </a:lnTo>
                  <a:lnTo>
                    <a:pt x="796" y="197"/>
                  </a:lnTo>
                  <a:lnTo>
                    <a:pt x="160" y="197"/>
                  </a:lnTo>
                  <a:close/>
                  <a:moveTo>
                    <a:pt x="160" y="708"/>
                  </a:moveTo>
                  <a:lnTo>
                    <a:pt x="428" y="708"/>
                  </a:lnTo>
                  <a:lnTo>
                    <a:pt x="428" y="453"/>
                  </a:lnTo>
                  <a:lnTo>
                    <a:pt x="160" y="453"/>
                  </a:lnTo>
                  <a:lnTo>
                    <a:pt x="160" y="708"/>
                  </a:lnTo>
                  <a:close/>
                </a:path>
              </a:pathLst>
            </a:custGeom>
            <a:solidFill>
              <a:srgbClr val="009D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1" name="Plus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2455997" y="1700808"/>
              <a:ext cx="754412" cy="756636"/>
              <a:chOff x="50" y="50"/>
              <a:chExt cx="339" cy="340"/>
            </a:xfrm>
            <a:solidFill>
              <a:srgbClr val="009DE0"/>
            </a:solidFill>
          </p:grpSpPr>
          <p:sp>
            <p:nvSpPr>
              <p:cNvPr id="12" name="Plus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5" y="135"/>
                <a:ext cx="169" cy="170"/>
              </a:xfrm>
              <a:custGeom>
                <a:avLst/>
                <a:gdLst>
                  <a:gd name="T0" fmla="*/ 50 w 100"/>
                  <a:gd name="T1" fmla="*/ 100 h 100"/>
                  <a:gd name="T2" fmla="*/ 63 w 100"/>
                  <a:gd name="T3" fmla="*/ 88 h 100"/>
                  <a:gd name="T4" fmla="*/ 63 w 100"/>
                  <a:gd name="T5" fmla="*/ 63 h 100"/>
                  <a:gd name="T6" fmla="*/ 88 w 100"/>
                  <a:gd name="T7" fmla="*/ 63 h 100"/>
                  <a:gd name="T8" fmla="*/ 100 w 100"/>
                  <a:gd name="T9" fmla="*/ 50 h 100"/>
                  <a:gd name="T10" fmla="*/ 88 w 100"/>
                  <a:gd name="T11" fmla="*/ 38 h 100"/>
                  <a:gd name="T12" fmla="*/ 63 w 100"/>
                  <a:gd name="T13" fmla="*/ 38 h 100"/>
                  <a:gd name="T14" fmla="*/ 63 w 100"/>
                  <a:gd name="T15" fmla="*/ 13 h 100"/>
                  <a:gd name="T16" fmla="*/ 50 w 100"/>
                  <a:gd name="T17" fmla="*/ 0 h 100"/>
                  <a:gd name="T18" fmla="*/ 38 w 100"/>
                  <a:gd name="T19" fmla="*/ 13 h 100"/>
                  <a:gd name="T20" fmla="*/ 38 w 100"/>
                  <a:gd name="T21" fmla="*/ 38 h 100"/>
                  <a:gd name="T22" fmla="*/ 13 w 100"/>
                  <a:gd name="T23" fmla="*/ 38 h 100"/>
                  <a:gd name="T24" fmla="*/ 0 w 100"/>
                  <a:gd name="T25" fmla="*/ 50 h 100"/>
                  <a:gd name="T26" fmla="*/ 13 w 100"/>
                  <a:gd name="T27" fmla="*/ 63 h 100"/>
                  <a:gd name="T28" fmla="*/ 38 w 100"/>
                  <a:gd name="T29" fmla="*/ 63 h 100"/>
                  <a:gd name="T30" fmla="*/ 38 w 100"/>
                  <a:gd name="T31" fmla="*/ 88 h 100"/>
                  <a:gd name="T32" fmla="*/ 50 w 100"/>
                  <a:gd name="T3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cubicBezTo>
                      <a:pt x="57" y="100"/>
                      <a:pt x="63" y="94"/>
                      <a:pt x="63" y="88"/>
                    </a:cubicBezTo>
                    <a:lnTo>
                      <a:pt x="63" y="63"/>
                    </a:lnTo>
                    <a:lnTo>
                      <a:pt x="88" y="63"/>
                    </a:lnTo>
                    <a:cubicBezTo>
                      <a:pt x="94" y="63"/>
                      <a:pt x="100" y="57"/>
                      <a:pt x="100" y="50"/>
                    </a:cubicBezTo>
                    <a:cubicBezTo>
                      <a:pt x="100" y="43"/>
                      <a:pt x="94" y="38"/>
                      <a:pt x="88" y="38"/>
                    </a:cubicBezTo>
                    <a:lnTo>
                      <a:pt x="63" y="38"/>
                    </a:lnTo>
                    <a:lnTo>
                      <a:pt x="63" y="13"/>
                    </a:lnTo>
                    <a:cubicBezTo>
                      <a:pt x="63" y="6"/>
                      <a:pt x="57" y="0"/>
                      <a:pt x="50" y="0"/>
                    </a:cubicBezTo>
                    <a:cubicBezTo>
                      <a:pt x="43" y="0"/>
                      <a:pt x="38" y="6"/>
                      <a:pt x="38" y="13"/>
                    </a:cubicBezTo>
                    <a:lnTo>
                      <a:pt x="38" y="38"/>
                    </a:lnTo>
                    <a:lnTo>
                      <a:pt x="13" y="38"/>
                    </a:lnTo>
                    <a:cubicBezTo>
                      <a:pt x="6" y="38"/>
                      <a:pt x="0" y="43"/>
                      <a:pt x="0" y="50"/>
                    </a:cubicBezTo>
                    <a:cubicBezTo>
                      <a:pt x="0" y="57"/>
                      <a:pt x="6" y="63"/>
                      <a:pt x="13" y="63"/>
                    </a:cubicBezTo>
                    <a:lnTo>
                      <a:pt x="38" y="63"/>
                    </a:lnTo>
                    <a:lnTo>
                      <a:pt x="38" y="88"/>
                    </a:lnTo>
                    <a:cubicBezTo>
                      <a:pt x="38" y="94"/>
                      <a:pt x="43" y="100"/>
                      <a:pt x="50" y="1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Plus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0" y="50"/>
                <a:ext cx="339" cy="340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151 w 200"/>
                  <a:gd name="T7" fmla="*/ 186 h 200"/>
                  <a:gd name="T8" fmla="*/ 156 w 200"/>
                  <a:gd name="T9" fmla="*/ 169 h 200"/>
                  <a:gd name="T10" fmla="*/ 139 w 200"/>
                  <a:gd name="T11" fmla="*/ 164 h 200"/>
                  <a:gd name="T12" fmla="*/ 100 w 200"/>
                  <a:gd name="T13" fmla="*/ 175 h 200"/>
                  <a:gd name="T14" fmla="*/ 25 w 200"/>
                  <a:gd name="T15" fmla="*/ 100 h 200"/>
                  <a:gd name="T16" fmla="*/ 100 w 200"/>
                  <a:gd name="T17" fmla="*/ 25 h 200"/>
                  <a:gd name="T18" fmla="*/ 175 w 200"/>
                  <a:gd name="T19" fmla="*/ 100 h 200"/>
                  <a:gd name="T20" fmla="*/ 164 w 200"/>
                  <a:gd name="T21" fmla="*/ 139 h 200"/>
                  <a:gd name="T22" fmla="*/ 169 w 200"/>
                  <a:gd name="T23" fmla="*/ 156 h 200"/>
                  <a:gd name="T24" fmla="*/ 186 w 200"/>
                  <a:gd name="T25" fmla="*/ 151 h 200"/>
                  <a:gd name="T26" fmla="*/ 200 w 200"/>
                  <a:gd name="T27" fmla="*/ 100 h 200"/>
                  <a:gd name="T28" fmla="*/ 100 w 200"/>
                  <a:gd name="T2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18" y="200"/>
                      <a:pt x="136" y="195"/>
                      <a:pt x="151" y="186"/>
                    </a:cubicBezTo>
                    <a:cubicBezTo>
                      <a:pt x="157" y="182"/>
                      <a:pt x="159" y="174"/>
                      <a:pt x="156" y="169"/>
                    </a:cubicBezTo>
                    <a:cubicBezTo>
                      <a:pt x="152" y="163"/>
                      <a:pt x="144" y="161"/>
                      <a:pt x="139" y="164"/>
                    </a:cubicBezTo>
                    <a:cubicBezTo>
                      <a:pt x="127" y="171"/>
                      <a:pt x="114" y="175"/>
                      <a:pt x="100" y="175"/>
                    </a:cubicBezTo>
                    <a:cubicBezTo>
                      <a:pt x="59" y="175"/>
                      <a:pt x="25" y="141"/>
                      <a:pt x="25" y="100"/>
                    </a:cubicBezTo>
                    <a:cubicBezTo>
                      <a:pt x="25" y="59"/>
                      <a:pt x="59" y="25"/>
                      <a:pt x="100" y="25"/>
                    </a:cubicBezTo>
                    <a:cubicBezTo>
                      <a:pt x="141" y="25"/>
                      <a:pt x="175" y="59"/>
                      <a:pt x="175" y="100"/>
                    </a:cubicBezTo>
                    <a:cubicBezTo>
                      <a:pt x="175" y="114"/>
                      <a:pt x="171" y="127"/>
                      <a:pt x="164" y="139"/>
                    </a:cubicBezTo>
                    <a:cubicBezTo>
                      <a:pt x="161" y="144"/>
                      <a:pt x="163" y="152"/>
                      <a:pt x="169" y="156"/>
                    </a:cubicBezTo>
                    <a:cubicBezTo>
                      <a:pt x="174" y="159"/>
                      <a:pt x="182" y="157"/>
                      <a:pt x="186" y="151"/>
                    </a:cubicBezTo>
                    <a:cubicBezTo>
                      <a:pt x="195" y="136"/>
                      <a:pt x="200" y="118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7154530" y="3766444"/>
            <a:ext cx="3010660" cy="1545103"/>
            <a:chOff x="3361540" y="3689231"/>
            <a:chExt cx="3658732" cy="1949579"/>
          </a:xfrm>
        </p:grpSpPr>
        <p:grpSp>
          <p:nvGrpSpPr>
            <p:cNvPr id="15" name="File_PDF2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958148" y="4182969"/>
              <a:ext cx="826308" cy="934945"/>
              <a:chOff x="3337" y="1591"/>
              <a:chExt cx="1004" cy="1136"/>
            </a:xfrm>
            <a:solidFill>
              <a:srgbClr val="009DE0"/>
            </a:solidFill>
          </p:grpSpPr>
          <p:sp>
            <p:nvSpPr>
              <p:cNvPr id="20" name="Freeform 273"/>
              <p:cNvSpPr>
                <a:spLocks/>
              </p:cNvSpPr>
              <p:nvPr/>
            </p:nvSpPr>
            <p:spPr bwMode="auto">
              <a:xfrm>
                <a:off x="3512" y="2124"/>
                <a:ext cx="90" cy="103"/>
              </a:xfrm>
              <a:custGeom>
                <a:avLst/>
                <a:gdLst>
                  <a:gd name="T0" fmla="*/ 545 w 545"/>
                  <a:gd name="T1" fmla="*/ 296 h 625"/>
                  <a:gd name="T2" fmla="*/ 189 w 545"/>
                  <a:gd name="T3" fmla="*/ 0 h 625"/>
                  <a:gd name="T4" fmla="*/ 0 w 545"/>
                  <a:gd name="T5" fmla="*/ 18 h 625"/>
                  <a:gd name="T6" fmla="*/ 0 w 545"/>
                  <a:gd name="T7" fmla="*/ 613 h 625"/>
                  <a:gd name="T8" fmla="*/ 153 w 545"/>
                  <a:gd name="T9" fmla="*/ 625 h 625"/>
                  <a:gd name="T10" fmla="*/ 545 w 545"/>
                  <a:gd name="T11" fmla="*/ 29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" h="625">
                    <a:moveTo>
                      <a:pt x="545" y="296"/>
                    </a:moveTo>
                    <a:cubicBezTo>
                      <a:pt x="545" y="110"/>
                      <a:pt x="416" y="0"/>
                      <a:pt x="189" y="0"/>
                    </a:cubicBezTo>
                    <a:cubicBezTo>
                      <a:pt x="96" y="0"/>
                      <a:pt x="33" y="9"/>
                      <a:pt x="0" y="18"/>
                    </a:cubicBezTo>
                    <a:lnTo>
                      <a:pt x="0" y="613"/>
                    </a:lnTo>
                    <a:cubicBezTo>
                      <a:pt x="39" y="622"/>
                      <a:pt x="87" y="625"/>
                      <a:pt x="153" y="625"/>
                    </a:cubicBezTo>
                    <a:cubicBezTo>
                      <a:pt x="395" y="625"/>
                      <a:pt x="545" y="502"/>
                      <a:pt x="545" y="296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reeform 274"/>
              <p:cNvSpPr>
                <a:spLocks/>
              </p:cNvSpPr>
              <p:nvPr/>
            </p:nvSpPr>
            <p:spPr bwMode="auto">
              <a:xfrm>
                <a:off x="3800" y="2125"/>
                <a:ext cx="139" cy="223"/>
              </a:xfrm>
              <a:custGeom>
                <a:avLst/>
                <a:gdLst>
                  <a:gd name="T0" fmla="*/ 207 w 844"/>
                  <a:gd name="T1" fmla="*/ 0 h 1349"/>
                  <a:gd name="T2" fmla="*/ 0 w 844"/>
                  <a:gd name="T3" fmla="*/ 18 h 1349"/>
                  <a:gd name="T4" fmla="*/ 0 w 844"/>
                  <a:gd name="T5" fmla="*/ 1337 h 1349"/>
                  <a:gd name="T6" fmla="*/ 159 w 844"/>
                  <a:gd name="T7" fmla="*/ 1346 h 1349"/>
                  <a:gd name="T8" fmla="*/ 841 w 844"/>
                  <a:gd name="T9" fmla="*/ 640 h 1349"/>
                  <a:gd name="T10" fmla="*/ 207 w 844"/>
                  <a:gd name="T11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1349">
                    <a:moveTo>
                      <a:pt x="207" y="0"/>
                    </a:moveTo>
                    <a:cubicBezTo>
                      <a:pt x="105" y="0"/>
                      <a:pt x="39" y="9"/>
                      <a:pt x="0" y="18"/>
                    </a:cubicBezTo>
                    <a:lnTo>
                      <a:pt x="0" y="1337"/>
                    </a:lnTo>
                    <a:cubicBezTo>
                      <a:pt x="39" y="1346"/>
                      <a:pt x="102" y="1346"/>
                      <a:pt x="159" y="1346"/>
                    </a:cubicBezTo>
                    <a:cubicBezTo>
                      <a:pt x="572" y="1349"/>
                      <a:pt x="841" y="1121"/>
                      <a:pt x="841" y="640"/>
                    </a:cubicBezTo>
                    <a:cubicBezTo>
                      <a:pt x="844" y="221"/>
                      <a:pt x="599" y="0"/>
                      <a:pt x="207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reeform 275"/>
              <p:cNvSpPr>
                <a:spLocks noEditPoints="1"/>
              </p:cNvSpPr>
              <p:nvPr/>
            </p:nvSpPr>
            <p:spPr bwMode="auto">
              <a:xfrm>
                <a:off x="3337" y="1591"/>
                <a:ext cx="1004" cy="1136"/>
              </a:xfrm>
              <a:custGeom>
                <a:avLst/>
                <a:gdLst>
                  <a:gd name="T0" fmla="*/ 5546 w 6097"/>
                  <a:gd name="T1" fmla="*/ 2463 h 6885"/>
                  <a:gd name="T2" fmla="*/ 5545 w 6097"/>
                  <a:gd name="T3" fmla="*/ 1650 h 6885"/>
                  <a:gd name="T4" fmla="*/ 4185 w 6097"/>
                  <a:gd name="T5" fmla="*/ 46 h 6885"/>
                  <a:gd name="T6" fmla="*/ 4157 w 6097"/>
                  <a:gd name="T7" fmla="*/ 23 h 6885"/>
                  <a:gd name="T8" fmla="*/ 4122 w 6097"/>
                  <a:gd name="T9" fmla="*/ 6 h 6885"/>
                  <a:gd name="T10" fmla="*/ 4083 w 6097"/>
                  <a:gd name="T11" fmla="*/ 0 h 6885"/>
                  <a:gd name="T12" fmla="*/ 551 w 6097"/>
                  <a:gd name="T13" fmla="*/ 270 h 6885"/>
                  <a:gd name="T14" fmla="*/ 386 w 6097"/>
                  <a:gd name="T15" fmla="*/ 2463 h 6885"/>
                  <a:gd name="T16" fmla="*/ 0 w 6097"/>
                  <a:gd name="T17" fmla="*/ 4855 h 6885"/>
                  <a:gd name="T18" fmla="*/ 551 w 6097"/>
                  <a:gd name="T19" fmla="*/ 5241 h 6885"/>
                  <a:gd name="T20" fmla="*/ 821 w 6097"/>
                  <a:gd name="T21" fmla="*/ 6885 h 6885"/>
                  <a:gd name="T22" fmla="*/ 5546 w 6097"/>
                  <a:gd name="T23" fmla="*/ 6615 h 6885"/>
                  <a:gd name="T24" fmla="*/ 5711 w 6097"/>
                  <a:gd name="T25" fmla="*/ 5241 h 6885"/>
                  <a:gd name="T26" fmla="*/ 6097 w 6097"/>
                  <a:gd name="T27" fmla="*/ 2849 h 6885"/>
                  <a:gd name="T28" fmla="*/ 821 w 6097"/>
                  <a:gd name="T29" fmla="*/ 270 h 6885"/>
                  <a:gd name="T30" fmla="*/ 3948 w 6097"/>
                  <a:gd name="T31" fmla="*/ 1651 h 6885"/>
                  <a:gd name="T32" fmla="*/ 5276 w 6097"/>
                  <a:gd name="T33" fmla="*/ 1786 h 6885"/>
                  <a:gd name="T34" fmla="*/ 821 w 6097"/>
                  <a:gd name="T35" fmla="*/ 2463 h 6885"/>
                  <a:gd name="T36" fmla="*/ 4135 w 6097"/>
                  <a:gd name="T37" fmla="*/ 3863 h 6885"/>
                  <a:gd name="T38" fmla="*/ 2870 w 6097"/>
                  <a:gd name="T39" fmla="*/ 4940 h 6885"/>
                  <a:gd name="T40" fmla="*/ 2353 w 6097"/>
                  <a:gd name="T41" fmla="*/ 2930 h 6885"/>
                  <a:gd name="T42" fmla="*/ 3795 w 6097"/>
                  <a:gd name="T43" fmla="*/ 3103 h 6885"/>
                  <a:gd name="T44" fmla="*/ 615 w 6097"/>
                  <a:gd name="T45" fmla="*/ 4919 h 6885"/>
                  <a:gd name="T46" fmla="*/ 1231 w 6097"/>
                  <a:gd name="T47" fmla="*/ 2888 h 6885"/>
                  <a:gd name="T48" fmla="*/ 2062 w 6097"/>
                  <a:gd name="T49" fmla="*/ 3516 h 6885"/>
                  <a:gd name="T50" fmla="*/ 1222 w 6097"/>
                  <a:gd name="T51" fmla="*/ 4207 h 6885"/>
                  <a:gd name="T52" fmla="*/ 1066 w 6097"/>
                  <a:gd name="T53" fmla="*/ 4919 h 6885"/>
                  <a:gd name="T54" fmla="*/ 5276 w 6097"/>
                  <a:gd name="T55" fmla="*/ 6542 h 6885"/>
                  <a:gd name="T56" fmla="*/ 821 w 6097"/>
                  <a:gd name="T57" fmla="*/ 5241 h 6885"/>
                  <a:gd name="T58" fmla="*/ 5276 w 6097"/>
                  <a:gd name="T59" fmla="*/ 6542 h 6885"/>
                  <a:gd name="T60" fmla="*/ 4892 w 6097"/>
                  <a:gd name="T61" fmla="*/ 3277 h 6885"/>
                  <a:gd name="T62" fmla="*/ 5616 w 6097"/>
                  <a:gd name="T63" fmla="*/ 3737 h 6885"/>
                  <a:gd name="T64" fmla="*/ 4892 w 6097"/>
                  <a:gd name="T65" fmla="*/ 4108 h 6885"/>
                  <a:gd name="T66" fmla="*/ 4435 w 6097"/>
                  <a:gd name="T67" fmla="*/ 4919 h 6885"/>
                  <a:gd name="T68" fmla="*/ 5667 w 6097"/>
                  <a:gd name="T69" fmla="*/ 2903 h 6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7" h="6885">
                    <a:moveTo>
                      <a:pt x="5711" y="2463"/>
                    </a:moveTo>
                    <a:lnTo>
                      <a:pt x="5546" y="2463"/>
                    </a:lnTo>
                    <a:lnTo>
                      <a:pt x="5546" y="1665"/>
                    </a:lnTo>
                    <a:cubicBezTo>
                      <a:pt x="5546" y="1660"/>
                      <a:pt x="5545" y="1655"/>
                      <a:pt x="5545" y="1650"/>
                    </a:cubicBezTo>
                    <a:cubicBezTo>
                      <a:pt x="5544" y="1618"/>
                      <a:pt x="5534" y="1587"/>
                      <a:pt x="5513" y="1563"/>
                    </a:cubicBezTo>
                    <a:lnTo>
                      <a:pt x="4185" y="46"/>
                    </a:lnTo>
                    <a:cubicBezTo>
                      <a:pt x="4185" y="46"/>
                      <a:pt x="4184" y="46"/>
                      <a:pt x="4184" y="45"/>
                    </a:cubicBezTo>
                    <a:cubicBezTo>
                      <a:pt x="4176" y="36"/>
                      <a:pt x="4167" y="29"/>
                      <a:pt x="4157" y="23"/>
                    </a:cubicBezTo>
                    <a:cubicBezTo>
                      <a:pt x="4154" y="21"/>
                      <a:pt x="4151" y="19"/>
                      <a:pt x="4148" y="17"/>
                    </a:cubicBezTo>
                    <a:cubicBezTo>
                      <a:pt x="4140" y="13"/>
                      <a:pt x="4131" y="9"/>
                      <a:pt x="4122" y="6"/>
                    </a:cubicBezTo>
                    <a:cubicBezTo>
                      <a:pt x="4119" y="6"/>
                      <a:pt x="4117" y="5"/>
                      <a:pt x="4114" y="4"/>
                    </a:cubicBezTo>
                    <a:cubicBezTo>
                      <a:pt x="4104" y="1"/>
                      <a:pt x="4094" y="0"/>
                      <a:pt x="4083" y="0"/>
                    </a:cubicBezTo>
                    <a:lnTo>
                      <a:pt x="821" y="0"/>
                    </a:lnTo>
                    <a:cubicBezTo>
                      <a:pt x="672" y="0"/>
                      <a:pt x="551" y="121"/>
                      <a:pt x="551" y="270"/>
                    </a:cubicBezTo>
                    <a:lnTo>
                      <a:pt x="551" y="2463"/>
                    </a:lnTo>
                    <a:lnTo>
                      <a:pt x="386" y="2463"/>
                    </a:lnTo>
                    <a:cubicBezTo>
                      <a:pt x="173" y="2463"/>
                      <a:pt x="0" y="2635"/>
                      <a:pt x="0" y="2849"/>
                    </a:cubicBezTo>
                    <a:lnTo>
                      <a:pt x="0" y="4855"/>
                    </a:lnTo>
                    <a:cubicBezTo>
                      <a:pt x="0" y="5068"/>
                      <a:pt x="173" y="5241"/>
                      <a:pt x="386" y="5241"/>
                    </a:cubicBezTo>
                    <a:lnTo>
                      <a:pt x="551" y="5241"/>
                    </a:lnTo>
                    <a:lnTo>
                      <a:pt x="551" y="6615"/>
                    </a:lnTo>
                    <a:cubicBezTo>
                      <a:pt x="551" y="6764"/>
                      <a:pt x="672" y="6885"/>
                      <a:pt x="821" y="6885"/>
                    </a:cubicBezTo>
                    <a:lnTo>
                      <a:pt x="5276" y="6885"/>
                    </a:lnTo>
                    <a:cubicBezTo>
                      <a:pt x="5425" y="6885"/>
                      <a:pt x="5546" y="6764"/>
                      <a:pt x="5546" y="6615"/>
                    </a:cubicBezTo>
                    <a:lnTo>
                      <a:pt x="5546" y="5241"/>
                    </a:lnTo>
                    <a:lnTo>
                      <a:pt x="5711" y="5241"/>
                    </a:lnTo>
                    <a:cubicBezTo>
                      <a:pt x="5924" y="5241"/>
                      <a:pt x="6097" y="5068"/>
                      <a:pt x="6097" y="4855"/>
                    </a:cubicBezTo>
                    <a:lnTo>
                      <a:pt x="6097" y="2849"/>
                    </a:lnTo>
                    <a:cubicBezTo>
                      <a:pt x="6097" y="2635"/>
                      <a:pt x="5924" y="2463"/>
                      <a:pt x="5711" y="2463"/>
                    </a:cubicBezTo>
                    <a:close/>
                    <a:moveTo>
                      <a:pt x="821" y="270"/>
                    </a:moveTo>
                    <a:lnTo>
                      <a:pt x="3948" y="270"/>
                    </a:lnTo>
                    <a:lnTo>
                      <a:pt x="3948" y="1651"/>
                    </a:lnTo>
                    <a:cubicBezTo>
                      <a:pt x="3948" y="1726"/>
                      <a:pt x="4009" y="1786"/>
                      <a:pt x="4083" y="1786"/>
                    </a:cubicBezTo>
                    <a:lnTo>
                      <a:pt x="5276" y="1786"/>
                    </a:lnTo>
                    <a:lnTo>
                      <a:pt x="5276" y="2463"/>
                    </a:lnTo>
                    <a:lnTo>
                      <a:pt x="821" y="2463"/>
                    </a:lnTo>
                    <a:lnTo>
                      <a:pt x="821" y="270"/>
                    </a:lnTo>
                    <a:close/>
                    <a:moveTo>
                      <a:pt x="4135" y="3863"/>
                    </a:moveTo>
                    <a:cubicBezTo>
                      <a:pt x="4135" y="4249"/>
                      <a:pt x="3995" y="4515"/>
                      <a:pt x="3800" y="4679"/>
                    </a:cubicBezTo>
                    <a:cubicBezTo>
                      <a:pt x="3588" y="4856"/>
                      <a:pt x="3265" y="4940"/>
                      <a:pt x="2870" y="4940"/>
                    </a:cubicBezTo>
                    <a:cubicBezTo>
                      <a:pt x="2634" y="4940"/>
                      <a:pt x="2467" y="4925"/>
                      <a:pt x="2353" y="4910"/>
                    </a:cubicBezTo>
                    <a:lnTo>
                      <a:pt x="2353" y="2930"/>
                    </a:lnTo>
                    <a:cubicBezTo>
                      <a:pt x="2520" y="2903"/>
                      <a:pt x="2739" y="2888"/>
                      <a:pt x="2969" y="2888"/>
                    </a:cubicBezTo>
                    <a:cubicBezTo>
                      <a:pt x="3352" y="2888"/>
                      <a:pt x="3600" y="2957"/>
                      <a:pt x="3795" y="3103"/>
                    </a:cubicBezTo>
                    <a:cubicBezTo>
                      <a:pt x="4004" y="3259"/>
                      <a:pt x="4135" y="3507"/>
                      <a:pt x="4135" y="3863"/>
                    </a:cubicBezTo>
                    <a:close/>
                    <a:moveTo>
                      <a:pt x="615" y="4919"/>
                    </a:moveTo>
                    <a:lnTo>
                      <a:pt x="615" y="2930"/>
                    </a:lnTo>
                    <a:cubicBezTo>
                      <a:pt x="755" y="2906"/>
                      <a:pt x="953" y="2888"/>
                      <a:pt x="1231" y="2888"/>
                    </a:cubicBezTo>
                    <a:cubicBezTo>
                      <a:pt x="1512" y="2888"/>
                      <a:pt x="1713" y="2942"/>
                      <a:pt x="1847" y="3049"/>
                    </a:cubicBezTo>
                    <a:cubicBezTo>
                      <a:pt x="1976" y="3151"/>
                      <a:pt x="2062" y="3319"/>
                      <a:pt x="2062" y="3516"/>
                    </a:cubicBezTo>
                    <a:cubicBezTo>
                      <a:pt x="2062" y="3713"/>
                      <a:pt x="1997" y="3881"/>
                      <a:pt x="1877" y="3994"/>
                    </a:cubicBezTo>
                    <a:cubicBezTo>
                      <a:pt x="1721" y="4141"/>
                      <a:pt x="1491" y="4207"/>
                      <a:pt x="1222" y="4207"/>
                    </a:cubicBezTo>
                    <a:cubicBezTo>
                      <a:pt x="1162" y="4207"/>
                      <a:pt x="1108" y="4204"/>
                      <a:pt x="1066" y="4198"/>
                    </a:cubicBezTo>
                    <a:lnTo>
                      <a:pt x="1066" y="4919"/>
                    </a:lnTo>
                    <a:lnTo>
                      <a:pt x="615" y="4919"/>
                    </a:lnTo>
                    <a:close/>
                    <a:moveTo>
                      <a:pt x="5276" y="6542"/>
                    </a:moveTo>
                    <a:lnTo>
                      <a:pt x="821" y="6542"/>
                    </a:lnTo>
                    <a:lnTo>
                      <a:pt x="821" y="5241"/>
                    </a:lnTo>
                    <a:lnTo>
                      <a:pt x="5276" y="5241"/>
                    </a:lnTo>
                    <a:lnTo>
                      <a:pt x="5276" y="6542"/>
                    </a:lnTo>
                    <a:close/>
                    <a:moveTo>
                      <a:pt x="5667" y="3277"/>
                    </a:moveTo>
                    <a:lnTo>
                      <a:pt x="4892" y="3277"/>
                    </a:lnTo>
                    <a:lnTo>
                      <a:pt x="4892" y="3737"/>
                    </a:lnTo>
                    <a:lnTo>
                      <a:pt x="5616" y="3737"/>
                    </a:lnTo>
                    <a:lnTo>
                      <a:pt x="5616" y="4108"/>
                    </a:lnTo>
                    <a:lnTo>
                      <a:pt x="4892" y="4108"/>
                    </a:lnTo>
                    <a:lnTo>
                      <a:pt x="4892" y="4919"/>
                    </a:lnTo>
                    <a:lnTo>
                      <a:pt x="4435" y="4919"/>
                    </a:lnTo>
                    <a:lnTo>
                      <a:pt x="4435" y="2903"/>
                    </a:lnTo>
                    <a:lnTo>
                      <a:pt x="5667" y="2903"/>
                    </a:lnTo>
                    <a:lnTo>
                      <a:pt x="5667" y="3277"/>
                    </a:ln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" name="Newspaper3" descr="{&quot;Key&quot;:&quot;POWER_USER_SHAPE_ICON&quot;,&quot;Value&quot;:&quot;POWER_USER_SHAPE_ICON_STYLE_1&quot;}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062192" y="4325568"/>
              <a:ext cx="958080" cy="792346"/>
            </a:xfrm>
            <a:custGeom>
              <a:avLst/>
              <a:gdLst>
                <a:gd name="T0" fmla="*/ 1085 w 1125"/>
                <a:gd name="T1" fmla="*/ 112 h 928"/>
                <a:gd name="T2" fmla="*/ 957 w 1125"/>
                <a:gd name="T3" fmla="*/ 112 h 928"/>
                <a:gd name="T4" fmla="*/ 957 w 1125"/>
                <a:gd name="T5" fmla="*/ 40 h 928"/>
                <a:gd name="T6" fmla="*/ 916 w 1125"/>
                <a:gd name="T7" fmla="*/ 0 h 928"/>
                <a:gd name="T8" fmla="*/ 38 w 1125"/>
                <a:gd name="T9" fmla="*/ 0 h 928"/>
                <a:gd name="T10" fmla="*/ 0 w 1125"/>
                <a:gd name="T11" fmla="*/ 40 h 928"/>
                <a:gd name="T12" fmla="*/ 0 w 1125"/>
                <a:gd name="T13" fmla="*/ 804 h 928"/>
                <a:gd name="T14" fmla="*/ 123 w 1125"/>
                <a:gd name="T15" fmla="*/ 928 h 928"/>
                <a:gd name="T16" fmla="*/ 1001 w 1125"/>
                <a:gd name="T17" fmla="*/ 928 h 928"/>
                <a:gd name="T18" fmla="*/ 1125 w 1125"/>
                <a:gd name="T19" fmla="*/ 804 h 928"/>
                <a:gd name="T20" fmla="*/ 1125 w 1125"/>
                <a:gd name="T21" fmla="*/ 150 h 928"/>
                <a:gd name="T22" fmla="*/ 1085 w 1125"/>
                <a:gd name="T23" fmla="*/ 112 h 928"/>
                <a:gd name="T24" fmla="*/ 123 w 1125"/>
                <a:gd name="T25" fmla="*/ 846 h 928"/>
                <a:gd name="T26" fmla="*/ 81 w 1125"/>
                <a:gd name="T27" fmla="*/ 804 h 928"/>
                <a:gd name="T28" fmla="*/ 81 w 1125"/>
                <a:gd name="T29" fmla="*/ 81 h 928"/>
                <a:gd name="T30" fmla="*/ 877 w 1125"/>
                <a:gd name="T31" fmla="*/ 81 h 928"/>
                <a:gd name="T32" fmla="*/ 877 w 1125"/>
                <a:gd name="T33" fmla="*/ 804 h 928"/>
                <a:gd name="T34" fmla="*/ 885 w 1125"/>
                <a:gd name="T35" fmla="*/ 846 h 928"/>
                <a:gd name="T36" fmla="*/ 123 w 1125"/>
                <a:gd name="T37" fmla="*/ 846 h 928"/>
                <a:gd name="T38" fmla="*/ 1043 w 1125"/>
                <a:gd name="T39" fmla="*/ 804 h 928"/>
                <a:gd name="T40" fmla="*/ 1000 w 1125"/>
                <a:gd name="T41" fmla="*/ 847 h 928"/>
                <a:gd name="T42" fmla="*/ 956 w 1125"/>
                <a:gd name="T43" fmla="*/ 804 h 928"/>
                <a:gd name="T44" fmla="*/ 956 w 1125"/>
                <a:gd name="T45" fmla="*/ 192 h 928"/>
                <a:gd name="T46" fmla="*/ 1043 w 1125"/>
                <a:gd name="T47" fmla="*/ 192 h 928"/>
                <a:gd name="T48" fmla="*/ 1043 w 1125"/>
                <a:gd name="T49" fmla="*/ 804 h 928"/>
                <a:gd name="T50" fmla="*/ 506 w 1125"/>
                <a:gd name="T51" fmla="*/ 523 h 928"/>
                <a:gd name="T52" fmla="*/ 796 w 1125"/>
                <a:gd name="T53" fmla="*/ 523 h 928"/>
                <a:gd name="T54" fmla="*/ 796 w 1125"/>
                <a:gd name="T55" fmla="*/ 452 h 928"/>
                <a:gd name="T56" fmla="*/ 506 w 1125"/>
                <a:gd name="T57" fmla="*/ 452 h 928"/>
                <a:gd name="T58" fmla="*/ 506 w 1125"/>
                <a:gd name="T59" fmla="*/ 523 h 928"/>
                <a:gd name="T60" fmla="*/ 506 w 1125"/>
                <a:gd name="T61" fmla="*/ 708 h 928"/>
                <a:gd name="T62" fmla="*/ 796 w 1125"/>
                <a:gd name="T63" fmla="*/ 708 h 928"/>
                <a:gd name="T64" fmla="*/ 796 w 1125"/>
                <a:gd name="T65" fmla="*/ 637 h 928"/>
                <a:gd name="T66" fmla="*/ 506 w 1125"/>
                <a:gd name="T67" fmla="*/ 637 h 928"/>
                <a:gd name="T68" fmla="*/ 506 w 1125"/>
                <a:gd name="T69" fmla="*/ 708 h 928"/>
                <a:gd name="T70" fmla="*/ 160 w 1125"/>
                <a:gd name="T71" fmla="*/ 197 h 928"/>
                <a:gd name="T72" fmla="*/ 160 w 1125"/>
                <a:gd name="T73" fmla="*/ 339 h 928"/>
                <a:gd name="T74" fmla="*/ 796 w 1125"/>
                <a:gd name="T75" fmla="*/ 339 h 928"/>
                <a:gd name="T76" fmla="*/ 796 w 1125"/>
                <a:gd name="T77" fmla="*/ 197 h 928"/>
                <a:gd name="T78" fmla="*/ 160 w 1125"/>
                <a:gd name="T79" fmla="*/ 197 h 928"/>
                <a:gd name="T80" fmla="*/ 160 w 1125"/>
                <a:gd name="T81" fmla="*/ 708 h 928"/>
                <a:gd name="T82" fmla="*/ 428 w 1125"/>
                <a:gd name="T83" fmla="*/ 708 h 928"/>
                <a:gd name="T84" fmla="*/ 428 w 1125"/>
                <a:gd name="T85" fmla="*/ 453 h 928"/>
                <a:gd name="T86" fmla="*/ 160 w 1125"/>
                <a:gd name="T87" fmla="*/ 453 h 928"/>
                <a:gd name="T88" fmla="*/ 160 w 1125"/>
                <a:gd name="T89" fmla="*/ 70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5" h="928">
                  <a:moveTo>
                    <a:pt x="1085" y="112"/>
                  </a:moveTo>
                  <a:lnTo>
                    <a:pt x="957" y="112"/>
                  </a:lnTo>
                  <a:lnTo>
                    <a:pt x="957" y="40"/>
                  </a:lnTo>
                  <a:cubicBezTo>
                    <a:pt x="957" y="19"/>
                    <a:pt x="938" y="0"/>
                    <a:pt x="916" y="0"/>
                  </a:cubicBezTo>
                  <a:lnTo>
                    <a:pt x="38" y="0"/>
                  </a:lnTo>
                  <a:cubicBezTo>
                    <a:pt x="17" y="0"/>
                    <a:pt x="0" y="19"/>
                    <a:pt x="0" y="40"/>
                  </a:cubicBezTo>
                  <a:lnTo>
                    <a:pt x="0" y="804"/>
                  </a:lnTo>
                  <a:cubicBezTo>
                    <a:pt x="0" y="872"/>
                    <a:pt x="56" y="928"/>
                    <a:pt x="123" y="928"/>
                  </a:cubicBezTo>
                  <a:lnTo>
                    <a:pt x="1001" y="928"/>
                  </a:lnTo>
                  <a:cubicBezTo>
                    <a:pt x="1068" y="927"/>
                    <a:pt x="1125" y="873"/>
                    <a:pt x="1125" y="804"/>
                  </a:cubicBezTo>
                  <a:lnTo>
                    <a:pt x="1125" y="150"/>
                  </a:lnTo>
                  <a:cubicBezTo>
                    <a:pt x="1125" y="129"/>
                    <a:pt x="1107" y="112"/>
                    <a:pt x="1085" y="112"/>
                  </a:cubicBezTo>
                  <a:close/>
                  <a:moveTo>
                    <a:pt x="123" y="846"/>
                  </a:moveTo>
                  <a:cubicBezTo>
                    <a:pt x="100" y="846"/>
                    <a:pt x="81" y="828"/>
                    <a:pt x="81" y="804"/>
                  </a:cubicBezTo>
                  <a:lnTo>
                    <a:pt x="81" y="81"/>
                  </a:lnTo>
                  <a:lnTo>
                    <a:pt x="877" y="81"/>
                  </a:lnTo>
                  <a:lnTo>
                    <a:pt x="877" y="804"/>
                  </a:lnTo>
                  <a:cubicBezTo>
                    <a:pt x="877" y="818"/>
                    <a:pt x="880" y="833"/>
                    <a:pt x="885" y="846"/>
                  </a:cubicBezTo>
                  <a:lnTo>
                    <a:pt x="123" y="846"/>
                  </a:lnTo>
                  <a:close/>
                  <a:moveTo>
                    <a:pt x="1043" y="804"/>
                  </a:moveTo>
                  <a:cubicBezTo>
                    <a:pt x="1043" y="828"/>
                    <a:pt x="1025" y="847"/>
                    <a:pt x="1000" y="847"/>
                  </a:cubicBezTo>
                  <a:cubicBezTo>
                    <a:pt x="976" y="847"/>
                    <a:pt x="956" y="828"/>
                    <a:pt x="956" y="804"/>
                  </a:cubicBezTo>
                  <a:lnTo>
                    <a:pt x="956" y="192"/>
                  </a:lnTo>
                  <a:lnTo>
                    <a:pt x="1043" y="192"/>
                  </a:lnTo>
                  <a:lnTo>
                    <a:pt x="1043" y="804"/>
                  </a:lnTo>
                  <a:close/>
                  <a:moveTo>
                    <a:pt x="506" y="523"/>
                  </a:moveTo>
                  <a:lnTo>
                    <a:pt x="796" y="523"/>
                  </a:lnTo>
                  <a:lnTo>
                    <a:pt x="796" y="452"/>
                  </a:lnTo>
                  <a:lnTo>
                    <a:pt x="506" y="452"/>
                  </a:lnTo>
                  <a:lnTo>
                    <a:pt x="506" y="523"/>
                  </a:lnTo>
                  <a:close/>
                  <a:moveTo>
                    <a:pt x="506" y="708"/>
                  </a:moveTo>
                  <a:lnTo>
                    <a:pt x="796" y="708"/>
                  </a:lnTo>
                  <a:lnTo>
                    <a:pt x="796" y="637"/>
                  </a:lnTo>
                  <a:lnTo>
                    <a:pt x="506" y="637"/>
                  </a:lnTo>
                  <a:lnTo>
                    <a:pt x="506" y="708"/>
                  </a:lnTo>
                  <a:close/>
                  <a:moveTo>
                    <a:pt x="160" y="197"/>
                  </a:moveTo>
                  <a:lnTo>
                    <a:pt x="160" y="339"/>
                  </a:lnTo>
                  <a:lnTo>
                    <a:pt x="796" y="339"/>
                  </a:lnTo>
                  <a:lnTo>
                    <a:pt x="796" y="197"/>
                  </a:lnTo>
                  <a:lnTo>
                    <a:pt x="160" y="197"/>
                  </a:lnTo>
                  <a:close/>
                  <a:moveTo>
                    <a:pt x="160" y="708"/>
                  </a:moveTo>
                  <a:lnTo>
                    <a:pt x="428" y="708"/>
                  </a:lnTo>
                  <a:lnTo>
                    <a:pt x="428" y="453"/>
                  </a:lnTo>
                  <a:lnTo>
                    <a:pt x="160" y="453"/>
                  </a:lnTo>
                  <a:lnTo>
                    <a:pt x="160" y="708"/>
                  </a:lnTo>
                  <a:close/>
                </a:path>
              </a:pathLst>
            </a:custGeom>
            <a:solidFill>
              <a:srgbClr val="009D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7" name="Plus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 rot="18741693">
              <a:off x="3364414" y="3686357"/>
              <a:ext cx="1949579" cy="1955327"/>
              <a:chOff x="50" y="50"/>
              <a:chExt cx="339" cy="340"/>
            </a:xfrm>
            <a:solidFill>
              <a:srgbClr val="FF6600">
                <a:alpha val="76000"/>
              </a:srgbClr>
            </a:solidFill>
          </p:grpSpPr>
          <p:sp>
            <p:nvSpPr>
              <p:cNvPr id="18" name="Plus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35" y="135"/>
                <a:ext cx="169" cy="170"/>
              </a:xfrm>
              <a:custGeom>
                <a:avLst/>
                <a:gdLst>
                  <a:gd name="T0" fmla="*/ 50 w 100"/>
                  <a:gd name="T1" fmla="*/ 100 h 100"/>
                  <a:gd name="T2" fmla="*/ 63 w 100"/>
                  <a:gd name="T3" fmla="*/ 88 h 100"/>
                  <a:gd name="T4" fmla="*/ 63 w 100"/>
                  <a:gd name="T5" fmla="*/ 63 h 100"/>
                  <a:gd name="T6" fmla="*/ 88 w 100"/>
                  <a:gd name="T7" fmla="*/ 63 h 100"/>
                  <a:gd name="T8" fmla="*/ 100 w 100"/>
                  <a:gd name="T9" fmla="*/ 50 h 100"/>
                  <a:gd name="T10" fmla="*/ 88 w 100"/>
                  <a:gd name="T11" fmla="*/ 38 h 100"/>
                  <a:gd name="T12" fmla="*/ 63 w 100"/>
                  <a:gd name="T13" fmla="*/ 38 h 100"/>
                  <a:gd name="T14" fmla="*/ 63 w 100"/>
                  <a:gd name="T15" fmla="*/ 13 h 100"/>
                  <a:gd name="T16" fmla="*/ 50 w 100"/>
                  <a:gd name="T17" fmla="*/ 0 h 100"/>
                  <a:gd name="T18" fmla="*/ 38 w 100"/>
                  <a:gd name="T19" fmla="*/ 13 h 100"/>
                  <a:gd name="T20" fmla="*/ 38 w 100"/>
                  <a:gd name="T21" fmla="*/ 38 h 100"/>
                  <a:gd name="T22" fmla="*/ 13 w 100"/>
                  <a:gd name="T23" fmla="*/ 38 h 100"/>
                  <a:gd name="T24" fmla="*/ 0 w 100"/>
                  <a:gd name="T25" fmla="*/ 50 h 100"/>
                  <a:gd name="T26" fmla="*/ 13 w 100"/>
                  <a:gd name="T27" fmla="*/ 63 h 100"/>
                  <a:gd name="T28" fmla="*/ 38 w 100"/>
                  <a:gd name="T29" fmla="*/ 63 h 100"/>
                  <a:gd name="T30" fmla="*/ 38 w 100"/>
                  <a:gd name="T31" fmla="*/ 88 h 100"/>
                  <a:gd name="T32" fmla="*/ 50 w 100"/>
                  <a:gd name="T3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cubicBezTo>
                      <a:pt x="57" y="100"/>
                      <a:pt x="63" y="94"/>
                      <a:pt x="63" y="88"/>
                    </a:cubicBezTo>
                    <a:lnTo>
                      <a:pt x="63" y="63"/>
                    </a:lnTo>
                    <a:lnTo>
                      <a:pt x="88" y="63"/>
                    </a:lnTo>
                    <a:cubicBezTo>
                      <a:pt x="94" y="63"/>
                      <a:pt x="100" y="57"/>
                      <a:pt x="100" y="50"/>
                    </a:cubicBezTo>
                    <a:cubicBezTo>
                      <a:pt x="100" y="43"/>
                      <a:pt x="94" y="38"/>
                      <a:pt x="88" y="38"/>
                    </a:cubicBezTo>
                    <a:lnTo>
                      <a:pt x="63" y="38"/>
                    </a:lnTo>
                    <a:lnTo>
                      <a:pt x="63" y="13"/>
                    </a:lnTo>
                    <a:cubicBezTo>
                      <a:pt x="63" y="6"/>
                      <a:pt x="57" y="0"/>
                      <a:pt x="50" y="0"/>
                    </a:cubicBezTo>
                    <a:cubicBezTo>
                      <a:pt x="43" y="0"/>
                      <a:pt x="38" y="6"/>
                      <a:pt x="38" y="13"/>
                    </a:cubicBezTo>
                    <a:lnTo>
                      <a:pt x="38" y="38"/>
                    </a:lnTo>
                    <a:lnTo>
                      <a:pt x="13" y="38"/>
                    </a:lnTo>
                    <a:cubicBezTo>
                      <a:pt x="6" y="38"/>
                      <a:pt x="0" y="43"/>
                      <a:pt x="0" y="50"/>
                    </a:cubicBezTo>
                    <a:cubicBezTo>
                      <a:pt x="0" y="57"/>
                      <a:pt x="6" y="63"/>
                      <a:pt x="13" y="63"/>
                    </a:cubicBezTo>
                    <a:lnTo>
                      <a:pt x="38" y="63"/>
                    </a:lnTo>
                    <a:lnTo>
                      <a:pt x="38" y="88"/>
                    </a:lnTo>
                    <a:cubicBezTo>
                      <a:pt x="38" y="94"/>
                      <a:pt x="43" y="100"/>
                      <a:pt x="50" y="1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Plus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" y="50"/>
                <a:ext cx="339" cy="340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151 w 200"/>
                  <a:gd name="T7" fmla="*/ 186 h 200"/>
                  <a:gd name="T8" fmla="*/ 156 w 200"/>
                  <a:gd name="T9" fmla="*/ 169 h 200"/>
                  <a:gd name="T10" fmla="*/ 139 w 200"/>
                  <a:gd name="T11" fmla="*/ 164 h 200"/>
                  <a:gd name="T12" fmla="*/ 100 w 200"/>
                  <a:gd name="T13" fmla="*/ 175 h 200"/>
                  <a:gd name="T14" fmla="*/ 25 w 200"/>
                  <a:gd name="T15" fmla="*/ 100 h 200"/>
                  <a:gd name="T16" fmla="*/ 100 w 200"/>
                  <a:gd name="T17" fmla="*/ 25 h 200"/>
                  <a:gd name="T18" fmla="*/ 175 w 200"/>
                  <a:gd name="T19" fmla="*/ 100 h 200"/>
                  <a:gd name="T20" fmla="*/ 164 w 200"/>
                  <a:gd name="T21" fmla="*/ 139 h 200"/>
                  <a:gd name="T22" fmla="*/ 169 w 200"/>
                  <a:gd name="T23" fmla="*/ 156 h 200"/>
                  <a:gd name="T24" fmla="*/ 186 w 200"/>
                  <a:gd name="T25" fmla="*/ 151 h 200"/>
                  <a:gd name="T26" fmla="*/ 200 w 200"/>
                  <a:gd name="T27" fmla="*/ 100 h 200"/>
                  <a:gd name="T28" fmla="*/ 100 w 200"/>
                  <a:gd name="T2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18" y="200"/>
                      <a:pt x="136" y="195"/>
                      <a:pt x="151" y="186"/>
                    </a:cubicBezTo>
                    <a:cubicBezTo>
                      <a:pt x="157" y="182"/>
                      <a:pt x="159" y="174"/>
                      <a:pt x="156" y="169"/>
                    </a:cubicBezTo>
                    <a:cubicBezTo>
                      <a:pt x="152" y="163"/>
                      <a:pt x="144" y="161"/>
                      <a:pt x="139" y="164"/>
                    </a:cubicBezTo>
                    <a:cubicBezTo>
                      <a:pt x="127" y="171"/>
                      <a:pt x="114" y="175"/>
                      <a:pt x="100" y="175"/>
                    </a:cubicBezTo>
                    <a:cubicBezTo>
                      <a:pt x="59" y="175"/>
                      <a:pt x="25" y="141"/>
                      <a:pt x="25" y="100"/>
                    </a:cubicBezTo>
                    <a:cubicBezTo>
                      <a:pt x="25" y="59"/>
                      <a:pt x="59" y="25"/>
                      <a:pt x="100" y="25"/>
                    </a:cubicBezTo>
                    <a:cubicBezTo>
                      <a:pt x="141" y="25"/>
                      <a:pt x="175" y="59"/>
                      <a:pt x="175" y="100"/>
                    </a:cubicBezTo>
                    <a:cubicBezTo>
                      <a:pt x="175" y="114"/>
                      <a:pt x="171" y="127"/>
                      <a:pt x="164" y="139"/>
                    </a:cubicBezTo>
                    <a:cubicBezTo>
                      <a:pt x="161" y="144"/>
                      <a:pt x="163" y="152"/>
                      <a:pt x="169" y="156"/>
                    </a:cubicBezTo>
                    <a:cubicBezTo>
                      <a:pt x="174" y="159"/>
                      <a:pt x="182" y="157"/>
                      <a:pt x="186" y="151"/>
                    </a:cubicBezTo>
                    <a:cubicBezTo>
                      <a:pt x="195" y="136"/>
                      <a:pt x="200" y="118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" name="Espace réservé du pied de page 2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24" name="Titre 5"/>
          <p:cNvSpPr>
            <a:spLocks noGrp="1"/>
          </p:cNvSpPr>
          <p:nvPr>
            <p:ph type="title"/>
          </p:nvPr>
        </p:nvSpPr>
        <p:spPr>
          <a:xfrm>
            <a:off x="448432" y="154963"/>
            <a:ext cx="10515600" cy="1325563"/>
          </a:xfrm>
        </p:spPr>
        <p:txBody>
          <a:bodyPr/>
          <a:lstStyle/>
          <a:p>
            <a:r>
              <a:rPr lang="fr-FR" dirty="0" smtClean="0"/>
              <a:t>Typologie : exemple de 2 types d’outils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881499" y="5650266"/>
            <a:ext cx="102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Modules 1.2 </a:t>
            </a:r>
            <a:r>
              <a:rPr lang="fr-FR" sz="2000" dirty="0">
                <a:latin typeface="Corbel" panose="020B0503020204020204" pitchFamily="34" charset="0"/>
              </a:rPr>
              <a:t>: Trucs et astuces de </a:t>
            </a:r>
            <a:r>
              <a:rPr lang="fr-FR" sz="2000" dirty="0" err="1" smtClean="0">
                <a:latin typeface="Corbel" panose="020B0503020204020204" pitchFamily="34" charset="0"/>
              </a:rPr>
              <a:t>PubMed</a:t>
            </a:r>
            <a:r>
              <a:rPr lang="fr-FR" sz="2000" dirty="0" smtClean="0">
                <a:latin typeface="Corbel" panose="020B0503020204020204" pitchFamily="34" charset="0"/>
              </a:rPr>
              <a:t> le 10 juin </a:t>
            </a:r>
            <a:r>
              <a:rPr lang="fr-FR" sz="2000" dirty="0">
                <a:latin typeface="Corbel" panose="020B0503020204020204" pitchFamily="34" charset="0"/>
              </a:rPr>
              <a:t>11h30-12h15 et 1.3 : Usage des moteurs de recherche pour la recherche </a:t>
            </a:r>
            <a:r>
              <a:rPr lang="fr-FR" sz="2000" dirty="0" smtClean="0">
                <a:latin typeface="Corbel" panose="020B0503020204020204" pitchFamily="34" charset="0"/>
              </a:rPr>
              <a:t>documentaire le 24 juin 11h30-12h15</a:t>
            </a:r>
            <a:endParaRPr lang="fr-FR" sz="2000" dirty="0">
              <a:latin typeface="Corbel" panose="020B0503020204020204" pitchFamily="34" charset="0"/>
            </a:endParaRPr>
          </a:p>
        </p:txBody>
      </p:sp>
      <p:grpSp>
        <p:nvGrpSpPr>
          <p:cNvPr id="2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285487" y="5828318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5"/>
          <p:cNvSpPr>
            <a:spLocks noGrp="1"/>
          </p:cNvSpPr>
          <p:nvPr>
            <p:ph type="title"/>
          </p:nvPr>
        </p:nvSpPr>
        <p:spPr>
          <a:xfrm>
            <a:off x="427080" y="11642"/>
            <a:ext cx="10515600" cy="1325563"/>
          </a:xfrm>
        </p:spPr>
        <p:txBody>
          <a:bodyPr/>
          <a:lstStyle/>
          <a:p>
            <a:r>
              <a:rPr lang="fr-FR" dirty="0" smtClean="0"/>
              <a:t>Critères de choix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4942" y="1118062"/>
            <a:ext cx="7429381" cy="4351338"/>
          </a:xfrm>
        </p:spPr>
        <p:txBody>
          <a:bodyPr>
            <a:noAutofit/>
          </a:bodyPr>
          <a:lstStyle/>
          <a:p>
            <a:r>
              <a:rPr lang="fr-FR" sz="2400" dirty="0" smtClean="0">
                <a:solidFill>
                  <a:srgbClr val="009DE0"/>
                </a:solidFill>
              </a:rPr>
              <a:t>Couverture </a:t>
            </a:r>
            <a:endParaRPr lang="fr-FR" sz="2400" dirty="0">
              <a:solidFill>
                <a:srgbClr val="009DE0"/>
              </a:solidFill>
            </a:endParaRPr>
          </a:p>
          <a:p>
            <a:pPr lvl="1"/>
            <a:r>
              <a:rPr lang="fr-FR" dirty="0" smtClean="0"/>
              <a:t>Disciplinaire</a:t>
            </a:r>
          </a:p>
          <a:p>
            <a:pPr lvl="1"/>
            <a:r>
              <a:rPr lang="fr-FR" dirty="0" smtClean="0"/>
              <a:t>Temporelle</a:t>
            </a:r>
          </a:p>
          <a:p>
            <a:pPr lvl="1"/>
            <a:r>
              <a:rPr lang="fr-FR" dirty="0" smtClean="0"/>
              <a:t>Géographique</a:t>
            </a:r>
          </a:p>
          <a:p>
            <a:pPr lvl="1"/>
            <a:r>
              <a:rPr lang="fr-FR" dirty="0" smtClean="0"/>
              <a:t>Types de documents indexés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rgbClr val="009DE0"/>
                </a:solidFill>
              </a:rPr>
              <a:t>Fonctionnalités</a:t>
            </a:r>
            <a:endParaRPr lang="fr-FR" sz="2400" dirty="0">
              <a:solidFill>
                <a:srgbClr val="009DE0"/>
              </a:solidFill>
            </a:endParaRPr>
          </a:p>
          <a:p>
            <a:pPr lvl="1"/>
            <a:r>
              <a:rPr lang="fr-FR" dirty="0" smtClean="0"/>
              <a:t>Recherche avancée : nombre de champs et filtres, syntaxe et nombre de caractères pris en charge</a:t>
            </a:r>
          </a:p>
          <a:p>
            <a:pPr lvl="1"/>
            <a:r>
              <a:rPr lang="fr-FR" dirty="0" smtClean="0"/>
              <a:t>Historique de recherche</a:t>
            </a:r>
          </a:p>
          <a:p>
            <a:pPr lvl="1"/>
            <a:r>
              <a:rPr lang="fr-FR" dirty="0" smtClean="0"/>
              <a:t>Export </a:t>
            </a:r>
          </a:p>
          <a:p>
            <a:pPr lvl="1"/>
            <a:r>
              <a:rPr lang="fr-FR" dirty="0" smtClean="0"/>
              <a:t>Alertes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8597892" y="532477"/>
            <a:ext cx="3263097" cy="5647982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Exemples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err="1" smtClean="0"/>
              <a:t>PubMed</a:t>
            </a:r>
            <a:r>
              <a:rPr lang="fr-FR" sz="2800" dirty="0" smtClean="0"/>
              <a:t> vs. </a:t>
            </a:r>
            <a:r>
              <a:rPr lang="fr-FR" sz="2800" dirty="0" err="1" smtClean="0"/>
              <a:t>Scopus</a:t>
            </a:r>
            <a:r>
              <a:rPr lang="fr-FR" sz="2800" dirty="0" smtClean="0"/>
              <a:t>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err="1" smtClean="0"/>
              <a:t>PubMed</a:t>
            </a:r>
            <a:r>
              <a:rPr lang="fr-FR" sz="2800" dirty="0" smtClean="0"/>
              <a:t> vs. EMBASE?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 </a:t>
            </a:r>
            <a:r>
              <a:rPr lang="fr-FR" sz="2800" dirty="0" err="1" smtClean="0"/>
              <a:t>PsycINFO</a:t>
            </a:r>
            <a:r>
              <a:rPr lang="fr-FR" sz="2800" dirty="0" smtClean="0"/>
              <a:t> vs. Cairn?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Web of Science (accès </a:t>
            </a:r>
            <a:r>
              <a:rPr lang="fr-FR" sz="2800" dirty="0" err="1" smtClean="0"/>
              <a:t>univ</a:t>
            </a:r>
            <a:r>
              <a:rPr lang="fr-FR" sz="2800" dirty="0" smtClean="0"/>
              <a:t>. Bordeaux) vs. Web of Science (accès Inserm)?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Autres?</a:t>
            </a:r>
          </a:p>
          <a:p>
            <a:pPr lvl="1">
              <a:buFont typeface="Corbel" panose="020B0503020204020204" pitchFamily="34" charset="0"/>
              <a:buChar char="›"/>
            </a:pP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09755" y="5618821"/>
            <a:ext cx="789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rbel" panose="020B0503020204020204" pitchFamily="34" charset="0"/>
              </a:rPr>
              <a:t>Plus de critères :  </a:t>
            </a:r>
            <a:r>
              <a:rPr lang="en-US" sz="1400" dirty="0" err="1">
                <a:latin typeface="Corbel" panose="020B0503020204020204" pitchFamily="34" charset="0"/>
              </a:rPr>
              <a:t>Gusenbauer</a:t>
            </a:r>
            <a:r>
              <a:rPr lang="en-US" sz="1400" dirty="0">
                <a:latin typeface="Corbel" panose="020B0503020204020204" pitchFamily="34" charset="0"/>
              </a:rPr>
              <a:t>, M., &amp; </a:t>
            </a:r>
            <a:r>
              <a:rPr lang="en-US" sz="1400" dirty="0" err="1">
                <a:latin typeface="Corbel" panose="020B0503020204020204" pitchFamily="34" charset="0"/>
              </a:rPr>
              <a:t>Haddaway</a:t>
            </a:r>
            <a:r>
              <a:rPr lang="en-US" sz="1400" dirty="0">
                <a:latin typeface="Corbel" panose="020B0503020204020204" pitchFamily="34" charset="0"/>
              </a:rPr>
              <a:t>, N. (2020). Which Academic Search Systems are Suitable for Systematic Reviews or Meta-Analyses? Evaluating Retrieval Qualities of Google Scholar, PubMed and 26 other Resources. </a:t>
            </a:r>
            <a:r>
              <a:rPr lang="en-US" sz="1400" i="1" dirty="0">
                <a:latin typeface="Corbel" panose="020B0503020204020204" pitchFamily="34" charset="0"/>
              </a:rPr>
              <a:t>Research Synthesis Methods</a:t>
            </a:r>
            <a:r>
              <a:rPr lang="en-US" sz="1400" dirty="0">
                <a:latin typeface="Corbel" panose="020B0503020204020204" pitchFamily="34" charset="0"/>
              </a:rPr>
              <a:t>, </a:t>
            </a:r>
            <a:r>
              <a:rPr lang="en-US" sz="1400" i="1" dirty="0">
                <a:latin typeface="Corbel" panose="020B0503020204020204" pitchFamily="34" charset="0"/>
              </a:rPr>
              <a:t>11</a:t>
            </a:r>
            <a:r>
              <a:rPr lang="en-US" sz="1400" dirty="0">
                <a:latin typeface="Corbel" panose="020B0503020204020204" pitchFamily="34" charset="0"/>
              </a:rPr>
              <a:t>(2), 181‑217. </a:t>
            </a:r>
            <a:r>
              <a:rPr lang="en-US" sz="1400" dirty="0">
                <a:latin typeface="Corbel" panose="020B0503020204020204" pitchFamily="34" charset="0"/>
                <a:hlinkClick r:id="rId3"/>
              </a:rPr>
              <a:t>https://doi.org/10.1002/jrsm.1378</a:t>
            </a:r>
            <a:endParaRPr lang="en-US" sz="1400" dirty="0">
              <a:latin typeface="Corbel" panose="020B0503020204020204" pitchFamily="34" charset="0"/>
            </a:endParaRPr>
          </a:p>
          <a:p>
            <a:endParaRPr lang="fr-FR" sz="1400" dirty="0">
              <a:latin typeface="Corbel" panose="020B0503020204020204" pitchFamily="34" charset="0"/>
            </a:endParaRPr>
          </a:p>
        </p:txBody>
      </p:sp>
      <p:grpSp>
        <p:nvGrpSpPr>
          <p:cNvPr id="2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309527" y="5744093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fr-FR" sz="3200" dirty="0" smtClean="0"/>
              <a:t>En </a:t>
            </a:r>
            <a:r>
              <a:rPr lang="fr-FR" sz="3200" dirty="0"/>
              <a:t>dépit d’un travail important d’analyse et de traduction de votre sujet, vous pouvez être déçu des résultats obtenus par votre recherche, qu’elle occasionne trop de bruit ou trop de silence.</a:t>
            </a:r>
          </a:p>
          <a:p>
            <a:pPr marL="441325" indent="-441325"/>
            <a:r>
              <a:rPr lang="fr-FR" sz="3200" dirty="0"/>
              <a:t>Utilisez-vous au mieux les outils de recherche et leurs fonctionnalités?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976" y="9779"/>
            <a:ext cx="10515600" cy="1325563"/>
          </a:xfrm>
        </p:spPr>
        <p:txBody>
          <a:bodyPr/>
          <a:lstStyle/>
          <a:p>
            <a:r>
              <a:rPr lang="fr-FR" dirty="0" smtClean="0"/>
              <a:t>Recherche documentaire et efficacité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408390043"/>
              </p:ext>
            </p:extLst>
          </p:nvPr>
        </p:nvGraphicFramePr>
        <p:xfrm>
          <a:off x="1215380" y="1899462"/>
          <a:ext cx="84112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35260" y="1491356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orbel" panose="020B0503020204020204" pitchFamily="34" charset="0"/>
              </a:rPr>
              <a:t>Silence</a:t>
            </a:r>
            <a:r>
              <a:rPr lang="fr-FR" sz="4800" dirty="0">
                <a:latin typeface="Corbel" panose="020B0503020204020204" pitchFamily="34" charset="0"/>
              </a:rPr>
              <a:t> 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315450" y="172823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orbel" panose="020B0503020204020204" pitchFamily="34" charset="0"/>
              </a:rPr>
              <a:t>Bruit</a:t>
            </a:r>
            <a:endParaRPr lang="fr-FR" sz="4800" dirty="0">
              <a:latin typeface="Corbel" panose="020B05030202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67138" y="1143455"/>
            <a:ext cx="424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orbel" panose="020B0503020204020204" pitchFamily="34" charset="0"/>
              </a:rPr>
              <a:t>Info exploitables</a:t>
            </a:r>
            <a:endParaRPr lang="fr-FR" dirty="0">
              <a:latin typeface="Corbel" panose="020B0503020204020204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803900" y="1728230"/>
            <a:ext cx="3150" cy="192117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" descr="{&quot;Key&quot;:&quot;POWER_USER_SHAPE_ICON&quot;,&quot;Value&quot;:&quot;POWER_USER_SHAPE_ICON_STYLE_1&quot;}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5435565" y="5063415"/>
            <a:ext cx="971180" cy="1376931"/>
          </a:xfrm>
          <a:custGeom>
            <a:avLst/>
            <a:gdLst>
              <a:gd name="T0" fmla="*/ 377 w 644"/>
              <a:gd name="T1" fmla="*/ 37 h 676"/>
              <a:gd name="T2" fmla="*/ 268 w 644"/>
              <a:gd name="T3" fmla="*/ 37 h 676"/>
              <a:gd name="T4" fmla="*/ 30 w 644"/>
              <a:gd name="T5" fmla="*/ 340 h 676"/>
              <a:gd name="T6" fmla="*/ 58 w 644"/>
              <a:gd name="T7" fmla="*/ 409 h 676"/>
              <a:gd name="T8" fmla="*/ 189 w 644"/>
              <a:gd name="T9" fmla="*/ 409 h 676"/>
              <a:gd name="T10" fmla="*/ 189 w 644"/>
              <a:gd name="T11" fmla="*/ 609 h 676"/>
              <a:gd name="T12" fmla="*/ 256 w 644"/>
              <a:gd name="T13" fmla="*/ 676 h 676"/>
              <a:gd name="T14" fmla="*/ 389 w 644"/>
              <a:gd name="T15" fmla="*/ 676 h 676"/>
              <a:gd name="T16" fmla="*/ 456 w 644"/>
              <a:gd name="T17" fmla="*/ 609 h 676"/>
              <a:gd name="T18" fmla="*/ 456 w 644"/>
              <a:gd name="T19" fmla="*/ 409 h 676"/>
              <a:gd name="T20" fmla="*/ 586 w 644"/>
              <a:gd name="T21" fmla="*/ 409 h 676"/>
              <a:gd name="T22" fmla="*/ 614 w 644"/>
              <a:gd name="T23" fmla="*/ 340 h 676"/>
              <a:gd name="T24" fmla="*/ 377 w 644"/>
              <a:gd name="T25" fmla="*/ 3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" h="676">
                <a:moveTo>
                  <a:pt x="377" y="37"/>
                </a:moveTo>
                <a:cubicBezTo>
                  <a:pt x="347" y="0"/>
                  <a:pt x="298" y="0"/>
                  <a:pt x="268" y="37"/>
                </a:cubicBezTo>
                <a:lnTo>
                  <a:pt x="30" y="340"/>
                </a:lnTo>
                <a:cubicBezTo>
                  <a:pt x="0" y="378"/>
                  <a:pt x="13" y="409"/>
                  <a:pt x="58" y="409"/>
                </a:cubicBezTo>
                <a:lnTo>
                  <a:pt x="189" y="409"/>
                </a:lnTo>
                <a:lnTo>
                  <a:pt x="189" y="609"/>
                </a:lnTo>
                <a:cubicBezTo>
                  <a:pt x="189" y="646"/>
                  <a:pt x="219" y="676"/>
                  <a:pt x="256" y="676"/>
                </a:cubicBezTo>
                <a:lnTo>
                  <a:pt x="389" y="676"/>
                </a:lnTo>
                <a:cubicBezTo>
                  <a:pt x="426" y="676"/>
                  <a:pt x="456" y="646"/>
                  <a:pt x="456" y="609"/>
                </a:cubicBezTo>
                <a:lnTo>
                  <a:pt x="456" y="409"/>
                </a:lnTo>
                <a:lnTo>
                  <a:pt x="586" y="409"/>
                </a:lnTo>
                <a:cubicBezTo>
                  <a:pt x="632" y="409"/>
                  <a:pt x="644" y="378"/>
                  <a:pt x="614" y="340"/>
                </a:cubicBezTo>
                <a:lnTo>
                  <a:pt x="377" y="37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01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452242672"/>
              </p:ext>
            </p:extLst>
          </p:nvPr>
        </p:nvGraphicFramePr>
        <p:xfrm>
          <a:off x="465992" y="1572682"/>
          <a:ext cx="8006272" cy="483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7032104" y="168285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Trop de résultats</a:t>
            </a:r>
            <a:endParaRPr lang="fr-FR" dirty="0">
              <a:solidFill>
                <a:srgbClr val="009DE0"/>
              </a:solidFill>
              <a:latin typeface="Corbel" panose="020B0503020204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8319900" y="2536914"/>
            <a:ext cx="0" cy="576063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72780" y="3382258"/>
            <a:ext cx="4219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Utiliser des termes rares, discriminants et spécifiques, le moins polysémiques possibles</a:t>
            </a:r>
          </a:p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Préciser des critères d’interrogation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83350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dirty="0" smtClean="0">
                <a:latin typeface="Corbel" panose="020B0503020204020204" pitchFamily="34" charset="0"/>
              </a:rPr>
              <a:t>F. Flamerie - Recherche doc - 2021-05-21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48758" y="343245"/>
            <a:ext cx="10515600" cy="1325563"/>
          </a:xfrm>
        </p:spPr>
        <p:txBody>
          <a:bodyPr/>
          <a:lstStyle/>
          <a:p>
            <a:r>
              <a:rPr lang="fr-FR" dirty="0" smtClean="0"/>
              <a:t>Recherche documentaire et efficacité : le bruit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914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i="1" dirty="0" smtClean="0"/>
              <a:t>Comment </a:t>
            </a:r>
            <a:r>
              <a:rPr lang="fr-FR" sz="2000" i="1" dirty="0"/>
              <a:t>organiser simplement ses recherches bibliographiques pour en optimiser les résultats </a:t>
            </a:r>
            <a:r>
              <a:rPr lang="fr-FR" sz="2000" i="1" dirty="0" smtClean="0"/>
              <a:t>? Comment </a:t>
            </a:r>
            <a:r>
              <a:rPr lang="fr-FR" sz="2000" i="1" dirty="0"/>
              <a:t>connaître l’offre documentaire souscrite par les institutions et y accéder rapidement </a:t>
            </a:r>
            <a:r>
              <a:rPr lang="fr-FR" sz="2000" i="1" dirty="0" smtClean="0"/>
              <a:t>? Cette </a:t>
            </a:r>
            <a:r>
              <a:rPr lang="fr-FR" sz="2000" i="1" dirty="0"/>
              <a:t>session propose un rappel méthodologique concernant la recherche bibliographique et la typologie des outils de recherche. </a:t>
            </a:r>
            <a:endParaRPr lang="fr-FR" sz="2000" i="1" dirty="0" smtClean="0"/>
          </a:p>
          <a:p>
            <a:pPr marL="0" indent="0">
              <a:buNone/>
            </a:pPr>
            <a:endParaRPr lang="fr-FR" sz="2000" i="1" dirty="0" smtClean="0"/>
          </a:p>
          <a:p>
            <a:r>
              <a:rPr lang="fr-FR" dirty="0" smtClean="0"/>
              <a:t> </a:t>
            </a:r>
            <a:r>
              <a:rPr lang="fr-FR" sz="3600" dirty="0"/>
              <a:t>Méthode de la recherche documentaire : du sujet en langage naturel à l’équation de </a:t>
            </a:r>
            <a:r>
              <a:rPr lang="fr-FR" sz="3600" dirty="0" smtClean="0"/>
              <a:t>recherche</a:t>
            </a:r>
          </a:p>
          <a:p>
            <a:r>
              <a:rPr lang="fr-FR" sz="3600" dirty="0"/>
              <a:t> </a:t>
            </a:r>
            <a:r>
              <a:rPr lang="fr-FR" sz="3600" dirty="0" smtClean="0"/>
              <a:t>Typologie </a:t>
            </a:r>
            <a:r>
              <a:rPr lang="fr-FR" sz="3600" dirty="0"/>
              <a:t>des outils de recherche documentaire (bases de données, sites d’éditeurs, etc.) et critères de </a:t>
            </a:r>
            <a:r>
              <a:rPr lang="fr-FR" sz="3600" dirty="0" smtClean="0"/>
              <a:t>choix</a:t>
            </a:r>
          </a:p>
          <a:p>
            <a:r>
              <a:rPr lang="fr-FR" sz="3600" dirty="0" smtClean="0"/>
              <a:t>Paramétrage </a:t>
            </a:r>
            <a:r>
              <a:rPr lang="fr-FR" sz="3600" dirty="0"/>
              <a:t>des accès Inserm et université de Bordeaux dans un navigateur Internet, Google </a:t>
            </a:r>
            <a:r>
              <a:rPr lang="fr-FR" sz="3600" dirty="0" err="1"/>
              <a:t>Scholar</a:t>
            </a:r>
            <a:r>
              <a:rPr lang="fr-FR" sz="3600" dirty="0"/>
              <a:t>, un logiciel de gestion bibliographique (</a:t>
            </a:r>
            <a:r>
              <a:rPr lang="fr-FR" sz="3600" dirty="0" err="1"/>
              <a:t>EndNote</a:t>
            </a:r>
            <a:r>
              <a:rPr lang="fr-FR" sz="3600" dirty="0"/>
              <a:t> et Zotero)</a:t>
            </a:r>
            <a:endParaRPr lang="fr-FR" sz="3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308922200"/>
              </p:ext>
            </p:extLst>
          </p:nvPr>
        </p:nvGraphicFramePr>
        <p:xfrm>
          <a:off x="600807" y="1332690"/>
          <a:ext cx="7152456" cy="500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6668835" y="3558748"/>
            <a:ext cx="4849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Utiliser </a:t>
            </a:r>
            <a:r>
              <a:rPr lang="fr-FR" sz="2800" dirty="0" smtClean="0">
                <a:latin typeface="Corbel" panose="020B0503020204020204" pitchFamily="34" charset="0"/>
              </a:rPr>
              <a:t>des </a:t>
            </a:r>
            <a:r>
              <a:rPr lang="fr-FR" sz="2800" dirty="0">
                <a:latin typeface="Corbel" panose="020B0503020204020204" pitchFamily="34" charset="0"/>
              </a:rPr>
              <a:t>termes synonymes, + </a:t>
            </a:r>
            <a:r>
              <a:rPr lang="fr-FR" sz="2800" dirty="0" smtClean="0">
                <a:latin typeface="Corbel" panose="020B0503020204020204" pitchFamily="34" charset="0"/>
              </a:rPr>
              <a:t>génériques </a:t>
            </a:r>
          </a:p>
          <a:p>
            <a:pPr indent="361950">
              <a:buFont typeface="Arial" pitchFamily="34" charset="0"/>
              <a:buChar char="•"/>
            </a:pPr>
            <a:r>
              <a:rPr lang="fr-FR" sz="2800" dirty="0" smtClean="0">
                <a:latin typeface="Corbel" panose="020B0503020204020204" pitchFamily="34" charset="0"/>
              </a:rPr>
              <a:t>Supprimer des concepts</a:t>
            </a:r>
            <a:endParaRPr lang="fr-FR" sz="2800" dirty="0">
              <a:latin typeface="Corbel" panose="020B0503020204020204" pitchFamily="34" charset="0"/>
            </a:endParaRPr>
          </a:p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Parler le même langage que le catalogue ou la base de données utilisé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68835" y="1911686"/>
            <a:ext cx="471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Trop peu de résultats</a:t>
            </a:r>
            <a:endParaRPr lang="fr-FR" dirty="0">
              <a:solidFill>
                <a:srgbClr val="009DE0"/>
              </a:solidFill>
              <a:latin typeface="Corbel" panose="020B0503020204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7992410" y="2757200"/>
            <a:ext cx="1588" cy="64807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F. Flamerie - Recherche doc - 2021-05-21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08081" y="280148"/>
            <a:ext cx="10515600" cy="1325563"/>
          </a:xfrm>
        </p:spPr>
        <p:txBody>
          <a:bodyPr/>
          <a:lstStyle/>
          <a:p>
            <a:r>
              <a:rPr lang="fr-FR" dirty="0" smtClean="0"/>
              <a:t>Recherche documentaire et efficacité : le silence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5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6235" y="1536258"/>
            <a:ext cx="10967977" cy="4820092"/>
          </a:xfrm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Vérifiez la langue d’interrogation.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Privilégiez le </a:t>
            </a:r>
            <a:r>
              <a:rPr lang="fr-FR" sz="2400" dirty="0">
                <a:solidFill>
                  <a:srgbClr val="009DE0"/>
                </a:solidFill>
              </a:rPr>
              <a:t>formulaire de recherche </a:t>
            </a:r>
            <a:r>
              <a:rPr lang="fr-FR" sz="2400" dirty="0"/>
              <a:t>pour choisir les </a:t>
            </a:r>
            <a:r>
              <a:rPr lang="fr-FR" sz="2400" dirty="0">
                <a:solidFill>
                  <a:srgbClr val="009DE0"/>
                </a:solidFill>
              </a:rPr>
              <a:t>champs interrogés </a:t>
            </a:r>
            <a:r>
              <a:rPr lang="fr-FR" sz="2400" dirty="0"/>
              <a:t>plutôt que la recherche simple.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Vérifiez la </a:t>
            </a:r>
            <a:r>
              <a:rPr lang="fr-FR" sz="2400" dirty="0">
                <a:solidFill>
                  <a:srgbClr val="009DE0"/>
                </a:solidFill>
              </a:rPr>
              <a:t>syntaxe</a:t>
            </a:r>
            <a:r>
              <a:rPr lang="fr-FR" sz="2400" dirty="0"/>
              <a:t> prise en charge par l’outil -&gt; si possible optimisez vos mots-clés avec la </a:t>
            </a:r>
            <a:r>
              <a:rPr lang="fr-FR" sz="2400" dirty="0">
                <a:solidFill>
                  <a:srgbClr val="009DE0"/>
                </a:solidFill>
              </a:rPr>
              <a:t>troncature.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Modifiez progressivement votre équation (1 élément à la fois) pour mesurer les effets de vos modifications.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Utilisez les </a:t>
            </a:r>
            <a:r>
              <a:rPr lang="fr-FR" sz="2400" dirty="0">
                <a:solidFill>
                  <a:srgbClr val="009DE0"/>
                </a:solidFill>
              </a:rPr>
              <a:t>filtres</a:t>
            </a:r>
            <a:r>
              <a:rPr lang="fr-FR" sz="2400" dirty="0"/>
              <a:t> des bases de données pour analyser et affiner vos listes de résultats de recherche.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Il vaut mieux avoir trop de </a:t>
            </a:r>
            <a:r>
              <a:rPr lang="fr-FR" sz="2400" dirty="0">
                <a:solidFill>
                  <a:srgbClr val="009DE0"/>
                </a:solidFill>
              </a:rPr>
              <a:t>bruit</a:t>
            </a:r>
            <a:r>
              <a:rPr lang="fr-FR" sz="2400" dirty="0"/>
              <a:t> : si vous ne pouvez pas voir ce qui est absent, vous pouvez en revanche à partir </a:t>
            </a:r>
            <a:r>
              <a:rPr lang="fr-FR" sz="2400" dirty="0" smtClean="0"/>
              <a:t>d</a:t>
            </a:r>
            <a:r>
              <a:rPr lang="fr-FR" sz="2400" dirty="0"/>
              <a:t>e</a:t>
            </a:r>
            <a:r>
              <a:rPr lang="fr-FR" sz="2400" dirty="0" smtClean="0"/>
              <a:t> résultats </a:t>
            </a:r>
            <a:r>
              <a:rPr lang="fr-FR" sz="2400" dirty="0"/>
              <a:t>non </a:t>
            </a:r>
            <a:r>
              <a:rPr lang="fr-FR" sz="2400" dirty="0" smtClean="0"/>
              <a:t>pertinents </a:t>
            </a:r>
            <a:r>
              <a:rPr lang="fr-FR" sz="2400" dirty="0"/>
              <a:t>comprendre comment modifier votre recherche pour que </a:t>
            </a:r>
            <a:r>
              <a:rPr lang="fr-FR" sz="2400" dirty="0" smtClean="0"/>
              <a:t>ces résultats n’apparaissent plus… si cela ne supprime pas également des résultats pertinents.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10" name="Titre 4"/>
          <p:cNvSpPr>
            <a:spLocks noGrp="1"/>
          </p:cNvSpPr>
          <p:nvPr>
            <p:ph type="title"/>
          </p:nvPr>
        </p:nvSpPr>
        <p:spPr>
          <a:xfrm>
            <a:off x="456236" y="210695"/>
            <a:ext cx="10515600" cy="1325563"/>
          </a:xfrm>
        </p:spPr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10" name="Titre 4"/>
          <p:cNvSpPr>
            <a:spLocks noGrp="1"/>
          </p:cNvSpPr>
          <p:nvPr>
            <p:ph type="title"/>
          </p:nvPr>
        </p:nvSpPr>
        <p:spPr>
          <a:xfrm>
            <a:off x="517984" y="-9226"/>
            <a:ext cx="10515600" cy="1325563"/>
          </a:xfrm>
        </p:spPr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6" name="Espace réservé du pied de page 1"/>
          <p:cNvSpPr txBox="1">
            <a:spLocks/>
          </p:cNvSpPr>
          <p:nvPr/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Recherche biblio - mars 2021</a:t>
            </a:r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85308"/>
            <a:ext cx="8424545" cy="535627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159896" y="3573016"/>
            <a:ext cx="360040" cy="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096000" y="3573016"/>
            <a:ext cx="360040" cy="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883728" y="4149080"/>
            <a:ext cx="441" cy="36004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519935" y="328498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OR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590679" y="4653137"/>
            <a:ext cx="90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AND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884800" y="5256897"/>
            <a:ext cx="441" cy="36004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9242" y="3163202"/>
            <a:ext cx="3132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6600"/>
                </a:solidFill>
                <a:latin typeface="Corbel" panose="020B0503020204020204" pitchFamily="34" charset="0"/>
              </a:rPr>
              <a:t>1 ligne = 1 concept, 1 notion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988652" y="37652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79876" y="465313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79876" y="555962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089910" y="374665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369830" y="465338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255768" y="555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0057" y="3101524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6600"/>
                </a:solidFill>
                <a:latin typeface="Corbel" panose="020B0503020204020204" pitchFamily="34" charset="0"/>
              </a:rPr>
              <a:t>Le système génèrera les parenthèses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09286" y="1408784"/>
            <a:ext cx="11227443" cy="3331377"/>
          </a:xfrm>
          <a:custGeom>
            <a:avLst/>
            <a:gdLst>
              <a:gd name="connsiteX0" fmla="*/ 0 w 8380501"/>
              <a:gd name="connsiteY0" fmla="*/ 0 h 2690659"/>
              <a:gd name="connsiteX1" fmla="*/ 8380501 w 8380501"/>
              <a:gd name="connsiteY1" fmla="*/ 0 h 2690659"/>
              <a:gd name="connsiteX2" fmla="*/ 8380501 w 8380501"/>
              <a:gd name="connsiteY2" fmla="*/ 2690659 h 2690659"/>
              <a:gd name="connsiteX3" fmla="*/ 0 w 8380501"/>
              <a:gd name="connsiteY3" fmla="*/ 2690659 h 2690659"/>
              <a:gd name="connsiteX4" fmla="*/ 0 w 8380501"/>
              <a:gd name="connsiteY4" fmla="*/ 0 h 269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0501" h="2690659">
                <a:moveTo>
                  <a:pt x="0" y="0"/>
                </a:moveTo>
                <a:lnTo>
                  <a:pt x="8380501" y="0"/>
                </a:lnTo>
                <a:lnTo>
                  <a:pt x="8380501" y="2690659"/>
                </a:lnTo>
                <a:lnTo>
                  <a:pt x="0" y="26906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alibri" panose="020F0502020204030204" pitchFamily="34" charset="0"/>
                <a:cs typeface="Arial" pitchFamily="34" charset="0"/>
              </a:rPr>
              <a:t>	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LA TRONCATURE</a:t>
            </a:r>
          </a:p>
          <a:p>
            <a:pPr marL="809625" indent="-809625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809625" algn="l"/>
              </a:tabLst>
            </a:pPr>
            <a:r>
              <a:rPr lang="fr-FR" sz="2400" dirty="0">
                <a:latin typeface="Corbel" panose="020B0503020204020204" pitchFamily="34" charset="0"/>
              </a:rPr>
              <a:t>	pour chercher sur toutes les variantes d’un </a:t>
            </a:r>
            <a:r>
              <a:rPr lang="fr-FR" sz="2400" dirty="0" smtClean="0">
                <a:latin typeface="Corbel" panose="020B0503020204020204" pitchFamily="34" charset="0"/>
              </a:rPr>
              <a:t>terme (singulier/pluriel, nom/adjectif/verbe, etc.)</a:t>
            </a:r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sym typeface="Symbol" pitchFamily="18" charset="2"/>
              </a:rPr>
              <a:t>	</a:t>
            </a:r>
            <a:r>
              <a:rPr lang="fr-FR" sz="2400" b="1" dirty="0" err="1" smtClean="0">
                <a:latin typeface="Corbel" panose="020B0503020204020204" pitchFamily="34" charset="0"/>
                <a:sym typeface="Symbol" pitchFamily="18" charset="2"/>
              </a:rPr>
              <a:t>child</a:t>
            </a:r>
            <a:r>
              <a:rPr lang="fr-FR" sz="2400" b="1" dirty="0" smtClean="0">
                <a:latin typeface="Corbel" panose="020B0503020204020204" pitchFamily="34" charset="0"/>
              </a:rPr>
              <a:t>* </a:t>
            </a: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 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children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 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childhood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 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childish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, etc.</a:t>
            </a:r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</a:rPr>
              <a:t>	</a:t>
            </a:r>
            <a:r>
              <a:rPr lang="fr-FR" sz="2400" b="1" dirty="0" err="1" smtClean="0">
                <a:latin typeface="Corbel" panose="020B0503020204020204" pitchFamily="34" charset="0"/>
              </a:rPr>
              <a:t>preven</a:t>
            </a:r>
            <a:r>
              <a:rPr lang="fr-FR" sz="2400" b="1" dirty="0">
                <a:latin typeface="Corbel" panose="020B0503020204020204" pitchFamily="34" charset="0"/>
              </a:rPr>
              <a:t>*</a:t>
            </a: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prévention(s) + 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prévenir + préventif(ve)(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s), etc.</a:t>
            </a:r>
            <a:endParaRPr lang="fr-FR" sz="2400" dirty="0">
              <a:latin typeface="Corbel" panose="020B0503020204020204" pitchFamily="34" charset="0"/>
              <a:sym typeface="Wingdings" pitchFamily="2" charset="2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d’autres caractères de remplacement sont parfois disponibles, pour remplacer de 0 à plusieurs caractères à l’intérieur d’un mot par exemple</a:t>
            </a:r>
            <a:endParaRPr lang="fr-FR" sz="2400" dirty="0">
              <a:latin typeface="Corbel" panose="020B05030202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1" y="1543995"/>
            <a:ext cx="1169950" cy="116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Rectangle 7"/>
          <p:cNvSpPr/>
          <p:nvPr/>
        </p:nvSpPr>
        <p:spPr>
          <a:xfrm>
            <a:off x="509286" y="322228"/>
            <a:ext cx="92095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Bien interroger les outils</a:t>
            </a:r>
            <a:endParaRPr lang="fr-FR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366613" y="5198896"/>
            <a:ext cx="8149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dirty="0" smtClean="0">
                <a:solidFill>
                  <a:srgbClr val="FF6600"/>
                </a:solidFill>
                <a:latin typeface="Corbel" panose="020B0503020204020204" pitchFamily="34" charset="0"/>
                <a:sym typeface="Wingdings 2" pitchFamily="18" charset="2"/>
              </a:rPr>
              <a:t>La troncature n’est pas prise en charge de la même façon par tous les outils de recherche.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r="4641" b="20923"/>
          <a:stretch>
            <a:fillRect/>
          </a:stretch>
        </p:blipFill>
        <p:spPr bwMode="auto">
          <a:xfrm>
            <a:off x="999279" y="5138921"/>
            <a:ext cx="1162058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1030449" y="261316"/>
            <a:ext cx="105250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Documenter sa recherche</a:t>
            </a:r>
            <a:endParaRPr lang="fr-FR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448" y="1134126"/>
            <a:ext cx="10525055" cy="1125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Un tableau est un bon moyen de documenter sa recherche documentaire, en reportant et en commentant ses équations de recherche.</a:t>
            </a:r>
          </a:p>
          <a:p>
            <a:r>
              <a:rPr lang="fr-FR" dirty="0" smtClean="0"/>
              <a:t> 1 tableau par base de données ou 1 tableau général, avec une colonne « Base de données »</a:t>
            </a:r>
          </a:p>
          <a:p>
            <a:r>
              <a:rPr lang="fr-FR" dirty="0" smtClean="0"/>
              <a:t>Modèles </a:t>
            </a:r>
            <a:r>
              <a:rPr lang="fr-FR" dirty="0"/>
              <a:t>à télécharger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github.com/fflamerie/bibliolog</a:t>
            </a:r>
            <a:r>
              <a:rPr lang="fr-FR" dirty="0" smtClean="0"/>
              <a:t> 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679"/>
              </p:ext>
            </p:extLst>
          </p:nvPr>
        </p:nvGraphicFramePr>
        <p:xfrm>
          <a:off x="940778" y="4177553"/>
          <a:ext cx="10199076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9769"/>
                <a:gridCol w="2549769"/>
                <a:gridCol w="2549769"/>
                <a:gridCol w="2549769"/>
              </a:tblGrid>
              <a:tr h="34988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Equation de recherche complète</a:t>
                      </a:r>
                      <a:endParaRPr lang="fr-FR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alibri" panose="020F0502020204030204" pitchFamily="34" charset="0"/>
                        </a:rPr>
                        <a:t>Nbre</a:t>
                      </a:r>
                      <a:r>
                        <a:rPr lang="fr-FR" dirty="0" smtClean="0">
                          <a:latin typeface="Calibri" panose="020F0502020204030204" pitchFamily="34" charset="0"/>
                        </a:rPr>
                        <a:t> résultats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libri" panose="020F0502020204030204" pitchFamily="34" charset="0"/>
                        </a:rPr>
                        <a:t>Commentaire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1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 des accès institutionnels dans les outils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Navigateur Internet</a:t>
            </a:r>
          </a:p>
          <a:p>
            <a:r>
              <a:rPr lang="fr-FR" dirty="0" smtClean="0"/>
              <a:t>Google </a:t>
            </a:r>
            <a:r>
              <a:rPr lang="fr-FR" dirty="0" err="1" smtClean="0"/>
              <a:t>Scholar</a:t>
            </a:r>
            <a:endParaRPr lang="fr-FR" dirty="0" smtClean="0"/>
          </a:p>
          <a:p>
            <a:r>
              <a:rPr lang="fr-FR" dirty="0" smtClean="0"/>
              <a:t>Logiciel </a:t>
            </a:r>
            <a:r>
              <a:rPr lang="fr-FR" dirty="0"/>
              <a:t>de gestion bibliographique (</a:t>
            </a:r>
            <a:r>
              <a:rPr lang="fr-FR" dirty="0" err="1"/>
              <a:t>EndNote</a:t>
            </a:r>
            <a:r>
              <a:rPr lang="fr-FR" dirty="0"/>
              <a:t> et Zotero)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25</a:t>
            </a:fld>
            <a:endParaRPr lang="fr-FR" dirty="0"/>
          </a:p>
        </p:txBody>
      </p:sp>
      <p:grpSp>
        <p:nvGrpSpPr>
          <p:cNvPr id="50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51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06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1677" y="365125"/>
            <a:ext cx="10515600" cy="1325563"/>
          </a:xfrm>
        </p:spPr>
        <p:txBody>
          <a:bodyPr/>
          <a:lstStyle/>
          <a:p>
            <a:r>
              <a:rPr lang="fr-FR" dirty="0" smtClean="0"/>
              <a:t>Accès UB dans votre navigateur internet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21677" y="1474643"/>
            <a:ext cx="1119846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Marque-page Firefox </a:t>
            </a:r>
            <a:r>
              <a:rPr lang="fr-FR" dirty="0"/>
              <a:t>pour vous rediriger vers les accès UB</a:t>
            </a:r>
          </a:p>
          <a:p>
            <a:pPr lvl="1"/>
            <a:r>
              <a:rPr lang="fr-FR" dirty="0"/>
              <a:t>Adresse à saisir </a:t>
            </a:r>
            <a:r>
              <a:rPr lang="fr-FR" dirty="0" smtClean="0"/>
              <a:t>:</a:t>
            </a:r>
          </a:p>
          <a:p>
            <a:pPr marL="457200" lvl="1" indent="0">
              <a:buNone/>
            </a:pPr>
            <a:r>
              <a:rPr lang="fr-FR" sz="2000" dirty="0" err="1" smtClean="0"/>
              <a:t>javascript:void</a:t>
            </a:r>
            <a:r>
              <a:rPr lang="fr-FR" sz="2000" dirty="0" smtClean="0"/>
              <a:t>(</a:t>
            </a:r>
            <a:r>
              <a:rPr lang="fr-FR" sz="2000" dirty="0" err="1" smtClean="0"/>
              <a:t>location.href</a:t>
            </a:r>
            <a:r>
              <a:rPr lang="fr-FR" sz="2000" dirty="0"/>
              <a:t>=%22http://docelec.u-bordeaux.fr/</a:t>
            </a:r>
            <a:r>
              <a:rPr lang="fr-FR" sz="2000" dirty="0" err="1"/>
              <a:t>login?url</a:t>
            </a:r>
            <a:r>
              <a:rPr lang="fr-FR" sz="2000" dirty="0"/>
              <a:t>=%22+location.href)</a:t>
            </a:r>
          </a:p>
          <a:p>
            <a:pPr lvl="1"/>
            <a:r>
              <a:rPr lang="fr-FR" dirty="0">
                <a:hlinkClick r:id="rId2"/>
              </a:rPr>
              <a:t>Tutoriel vidéo sur le site de </a:t>
            </a:r>
            <a:r>
              <a:rPr lang="fr-FR" dirty="0" smtClean="0">
                <a:hlinkClick r:id="rId2"/>
              </a:rPr>
              <a:t>l’UB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26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2195"/>
          <a:stretch/>
        </p:blipFill>
        <p:spPr>
          <a:xfrm>
            <a:off x="5876459" y="3013896"/>
            <a:ext cx="471267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4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1676" y="134937"/>
            <a:ext cx="1154137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Accès Inserm dans votre navigateur internet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612602" y="1460500"/>
            <a:ext cx="674656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Extension </a:t>
            </a:r>
            <a:r>
              <a:rPr lang="fr-FR" dirty="0" err="1" smtClean="0">
                <a:hlinkClick r:id="rId2"/>
              </a:rPr>
              <a:t>LeanLibrary</a:t>
            </a:r>
            <a:r>
              <a:rPr lang="fr-FR" dirty="0" smtClean="0"/>
              <a:t> : bouton « Library Access » dans votre navigateur</a:t>
            </a:r>
          </a:p>
          <a:p>
            <a:pPr lvl="1"/>
            <a:r>
              <a:rPr lang="fr-FR" dirty="0"/>
              <a:t>Compatible avec tous les navigateurs </a:t>
            </a:r>
            <a:r>
              <a:rPr lang="fr-FR" dirty="0" smtClean="0"/>
              <a:t>internet</a:t>
            </a:r>
          </a:p>
          <a:p>
            <a:pPr lvl="1"/>
            <a:r>
              <a:rPr lang="fr-FR" dirty="0" smtClean="0"/>
              <a:t>Redirection automatique vers les accès Inserm</a:t>
            </a:r>
          </a:p>
          <a:p>
            <a:pPr lvl="1"/>
            <a:r>
              <a:rPr lang="fr-FR" dirty="0" smtClean="0"/>
              <a:t>Tous les sites ne semblent pas compatibles</a:t>
            </a:r>
            <a:endParaRPr lang="fr-FR" dirty="0"/>
          </a:p>
          <a:p>
            <a:pPr lvl="1"/>
            <a:r>
              <a:rPr lang="fr-FR" dirty="0" smtClean="0"/>
              <a:t>Documentation à venir sur le site </a:t>
            </a:r>
            <a:r>
              <a:rPr lang="fr-FR" dirty="0" err="1" smtClean="0"/>
              <a:t>Insermbiblio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20" y="1311201"/>
            <a:ext cx="3452159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9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673100" y="258763"/>
            <a:ext cx="10515600" cy="1325563"/>
          </a:xfrm>
        </p:spPr>
        <p:txBody>
          <a:bodyPr/>
          <a:lstStyle/>
          <a:p>
            <a:r>
              <a:rPr lang="fr-FR" dirty="0" smtClean="0"/>
              <a:t>Accès institutionnels dans Google </a:t>
            </a:r>
            <a:r>
              <a:rPr lang="fr-FR" dirty="0" err="1" smtClean="0"/>
              <a:t>Scholar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06400" y="1377952"/>
            <a:ext cx="11620500" cy="172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Dans les </a:t>
            </a:r>
            <a:r>
              <a:rPr lang="fr-FR" sz="2400" dirty="0" smtClean="0">
                <a:solidFill>
                  <a:srgbClr val="009DE0"/>
                </a:solidFill>
              </a:rPr>
              <a:t>Paramètres</a:t>
            </a:r>
            <a:r>
              <a:rPr lang="fr-FR" sz="2400" dirty="0" smtClean="0"/>
              <a:t> &gt; </a:t>
            </a:r>
            <a:r>
              <a:rPr lang="fr-FR" sz="2400" dirty="0" smtClean="0">
                <a:solidFill>
                  <a:srgbClr val="009DE0"/>
                </a:solidFill>
              </a:rPr>
              <a:t>Liens vers des bibliothèques</a:t>
            </a:r>
            <a:r>
              <a:rPr lang="fr-FR" sz="2400" dirty="0" smtClean="0"/>
              <a:t>, cherchez « </a:t>
            </a:r>
            <a:r>
              <a:rPr lang="fr-FR" sz="2400" dirty="0" err="1" smtClean="0"/>
              <a:t>insermbiblio</a:t>
            </a:r>
            <a:r>
              <a:rPr lang="fr-FR" sz="2400" dirty="0" smtClean="0"/>
              <a:t>  » et/ou « Bordeaux » et cochez la ou les cases correspondantes, puis enregistrez.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Institut National de la Santé et de la Recherche Médicale - Accès </a:t>
            </a:r>
            <a:r>
              <a:rPr lang="fr-FR" dirty="0" err="1"/>
              <a:t>Insermbiblio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Université de Bordeaux - Accès </a:t>
            </a:r>
            <a:r>
              <a:rPr lang="fr-FR" dirty="0" err="1"/>
              <a:t>Univ</a:t>
            </a:r>
            <a:r>
              <a:rPr lang="fr-FR" dirty="0"/>
              <a:t>. Bordeaux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61953"/>
            <a:ext cx="10058400" cy="32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673100" y="258763"/>
            <a:ext cx="10515600" cy="1325563"/>
          </a:xfrm>
        </p:spPr>
        <p:txBody>
          <a:bodyPr/>
          <a:lstStyle/>
          <a:p>
            <a:r>
              <a:rPr lang="fr-FR" dirty="0" smtClean="0"/>
              <a:t>Accès institutionnels dans Google </a:t>
            </a:r>
            <a:r>
              <a:rPr lang="fr-FR" dirty="0" err="1" smtClean="0"/>
              <a:t>Scholar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397608" y="1424744"/>
            <a:ext cx="11620500" cy="172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Les liens contextuels correspondants s’affichent ensuite dans votre liste de résultats.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29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2324117"/>
            <a:ext cx="11997690" cy="3771614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948246" y="3212657"/>
            <a:ext cx="2039816" cy="2744798"/>
          </a:xfrm>
          <a:prstGeom prst="roundRect">
            <a:avLst/>
          </a:prstGeom>
          <a:noFill/>
          <a:ln w="38100">
            <a:solidFill>
              <a:srgbClr val="FF66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6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11133" y="0"/>
            <a:ext cx="10515600" cy="1325563"/>
          </a:xfrm>
        </p:spPr>
        <p:txBody>
          <a:bodyPr/>
          <a:lstStyle/>
          <a:p>
            <a:r>
              <a:rPr lang="fr-FR" dirty="0" smtClean="0"/>
              <a:t>Introduction : le triangle de la recherche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4" y="1099828"/>
            <a:ext cx="9585556" cy="4351338"/>
          </a:xfrm>
        </p:spPr>
      </p:pic>
      <p:sp>
        <p:nvSpPr>
          <p:cNvPr id="8" name="Rectangle 7"/>
          <p:cNvSpPr/>
          <p:nvPr/>
        </p:nvSpPr>
        <p:spPr>
          <a:xfrm>
            <a:off x="9309069" y="3420975"/>
            <a:ext cx="2685326" cy="286232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« Le </a:t>
            </a:r>
            <a:r>
              <a:rPr lang="fr-FR" dirty="0">
                <a:latin typeface="Corbel" panose="020B0503020204020204" pitchFamily="34" charset="0"/>
              </a:rPr>
              <a:t>"triangle de la recherche" : une recherche efficace et efficiente ne fonctionne que lorsque les trois éléments (objectifs de la recherche, systèmes de recherche et </a:t>
            </a:r>
            <a:r>
              <a:rPr lang="fr-FR" dirty="0" smtClean="0">
                <a:latin typeface="Corbel" panose="020B0503020204020204" pitchFamily="34" charset="0"/>
              </a:rPr>
              <a:t>heuristiques </a:t>
            </a:r>
            <a:r>
              <a:rPr lang="fr-FR" dirty="0">
                <a:latin typeface="Corbel" panose="020B0503020204020204" pitchFamily="34" charset="0"/>
              </a:rPr>
              <a:t>de </a:t>
            </a:r>
            <a:r>
              <a:rPr lang="fr-FR" dirty="0" smtClean="0">
                <a:latin typeface="Corbel" panose="020B0503020204020204" pitchFamily="34" charset="0"/>
              </a:rPr>
              <a:t>recherche</a:t>
            </a:r>
            <a:r>
              <a:rPr lang="fr-FR" dirty="0">
                <a:latin typeface="Corbel" panose="020B0503020204020204" pitchFamily="34" charset="0"/>
              </a:rPr>
              <a:t>) sont en adéquation</a:t>
            </a:r>
            <a:r>
              <a:rPr lang="fr-FR" dirty="0" smtClean="0">
                <a:latin typeface="Corbel" panose="020B0503020204020204" pitchFamily="34" charset="0"/>
              </a:rPr>
              <a:t>. »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134" y="5950726"/>
            <a:ext cx="89124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rbel" panose="020B0503020204020204" pitchFamily="34" charset="0"/>
              </a:rPr>
              <a:t>Gusenbauer</a:t>
            </a:r>
            <a:r>
              <a:rPr lang="en-US" sz="1400" dirty="0">
                <a:latin typeface="Corbel" panose="020B0503020204020204" pitchFamily="34" charset="0"/>
              </a:rPr>
              <a:t>, M., &amp; </a:t>
            </a:r>
            <a:r>
              <a:rPr lang="en-US" sz="1400" dirty="0" err="1">
                <a:latin typeface="Corbel" panose="020B0503020204020204" pitchFamily="34" charset="0"/>
              </a:rPr>
              <a:t>Haddaway</a:t>
            </a:r>
            <a:r>
              <a:rPr lang="en-US" sz="1400" dirty="0">
                <a:latin typeface="Corbel" panose="020B0503020204020204" pitchFamily="34" charset="0"/>
              </a:rPr>
              <a:t>, N. (2021). What every Researcher should know about Searching – Clarified Concepts, Search Advice, and an Agenda to improve Finding in Academia. </a:t>
            </a:r>
            <a:r>
              <a:rPr lang="en-US" sz="1400" i="1" dirty="0">
                <a:latin typeface="Corbel" panose="020B0503020204020204" pitchFamily="34" charset="0"/>
              </a:rPr>
              <a:t>Research Synthesis Methods</a:t>
            </a:r>
            <a:r>
              <a:rPr lang="en-US" sz="1400" dirty="0">
                <a:latin typeface="Corbel" panose="020B0503020204020204" pitchFamily="34" charset="0"/>
              </a:rPr>
              <a:t>, </a:t>
            </a:r>
            <a:r>
              <a:rPr lang="en-US" sz="1400" i="1" dirty="0">
                <a:latin typeface="Corbel" panose="020B0503020204020204" pitchFamily="34" charset="0"/>
              </a:rPr>
              <a:t>12</a:t>
            </a:r>
            <a:r>
              <a:rPr lang="en-US" sz="1400" dirty="0">
                <a:latin typeface="Corbel" panose="020B0503020204020204" pitchFamily="34" charset="0"/>
              </a:rPr>
              <a:t>(2), 136‑147. </a:t>
            </a:r>
            <a:r>
              <a:rPr lang="en-US" sz="1400" dirty="0">
                <a:latin typeface="Corbel" panose="020B0503020204020204" pitchFamily="34" charset="0"/>
                <a:hlinkClick r:id="rId4"/>
              </a:rPr>
              <a:t>https://doi.org/10.1002/jrsm.1457</a:t>
            </a:r>
            <a:endParaRPr lang="en-US" sz="1400" dirty="0"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institutionnels : dans votre logiciel de gestion bibliographique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Paramétrages possibles pour </a:t>
            </a:r>
            <a:r>
              <a:rPr lang="fr-FR" dirty="0" err="1" smtClean="0"/>
              <a:t>EndNote</a:t>
            </a:r>
            <a:r>
              <a:rPr lang="fr-FR" dirty="0" smtClean="0"/>
              <a:t> et Zotero </a:t>
            </a:r>
          </a:p>
          <a:p>
            <a:r>
              <a:rPr lang="fr-FR" dirty="0"/>
              <a:t>Voir les tutos </a:t>
            </a:r>
            <a:r>
              <a:rPr lang="fr-FR" dirty="0" err="1" smtClean="0"/>
              <a:t>doc’Isped</a:t>
            </a:r>
            <a:r>
              <a:rPr lang="fr-FR" dirty="0" smtClean="0"/>
              <a:t>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Vie étudiante &gt; Espace documentation &gt; Tutoriels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dirty="0" smtClean="0"/>
              <a:t>Contact </a:t>
            </a:r>
            <a:r>
              <a:rPr lang="fr-FR" dirty="0" smtClean="0"/>
              <a:t>: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31</a:t>
            </a:fld>
            <a:endParaRPr lang="fr-FR" dirty="0"/>
          </a:p>
        </p:txBody>
      </p:sp>
      <p:grpSp>
        <p:nvGrpSpPr>
          <p:cNvPr id="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8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le triangle de la recherche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725"/>
          </a:xfrm>
        </p:spPr>
        <p:txBody>
          <a:bodyPr>
            <a:normAutofit/>
          </a:bodyPr>
          <a:lstStyle/>
          <a:p>
            <a:r>
              <a:rPr lang="fr-FR" dirty="0"/>
              <a:t> Quelques </a:t>
            </a:r>
            <a:r>
              <a:rPr lang="fr-FR" dirty="0" smtClean="0"/>
              <a:t>méthodes </a:t>
            </a:r>
            <a:r>
              <a:rPr lang="fr-FR" dirty="0"/>
              <a:t>(heuristiques) de recherche</a:t>
            </a:r>
          </a:p>
          <a:p>
            <a:pPr lvl="1"/>
            <a:r>
              <a:rPr lang="fr-FR" sz="2800" b="1" i="1" dirty="0" err="1"/>
              <a:t>Snowballing</a:t>
            </a:r>
            <a:r>
              <a:rPr lang="fr-FR" sz="2800" b="1" i="1" dirty="0"/>
              <a:t>/</a:t>
            </a:r>
            <a:r>
              <a:rPr lang="fr-FR" sz="2800" b="1" i="1" dirty="0" err="1"/>
              <a:t>pearl</a:t>
            </a:r>
            <a:r>
              <a:rPr lang="fr-FR" sz="2800" b="1" i="1" dirty="0"/>
              <a:t> </a:t>
            </a:r>
            <a:r>
              <a:rPr lang="fr-FR" sz="2800" b="1" i="1" dirty="0" err="1"/>
              <a:t>growing</a:t>
            </a:r>
            <a:r>
              <a:rPr lang="fr-FR" sz="2800" b="1" i="1" dirty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par exemple par la navigation </a:t>
            </a:r>
            <a:r>
              <a:rPr lang="fr-FR" sz="2800" dirty="0"/>
              <a:t>dans les liens de citation</a:t>
            </a:r>
          </a:p>
          <a:p>
            <a:pPr lvl="1"/>
            <a:r>
              <a:rPr lang="fr-FR" sz="2800" b="1" i="1" dirty="0" err="1"/>
              <a:t>Handsearching</a:t>
            </a:r>
            <a:r>
              <a:rPr lang="fr-FR" sz="2800" dirty="0"/>
              <a:t> : recherche manuelle systématique </a:t>
            </a:r>
          </a:p>
          <a:p>
            <a:pPr lvl="1"/>
            <a:r>
              <a:rPr lang="fr-FR" sz="2800" b="1" i="1" dirty="0"/>
              <a:t>(Post-</a:t>
            </a:r>
            <a:r>
              <a:rPr lang="fr-FR" sz="2800" b="1" i="1" dirty="0" err="1"/>
              <a:t>query</a:t>
            </a:r>
            <a:r>
              <a:rPr lang="fr-FR" sz="2800" b="1" i="1" dirty="0"/>
              <a:t>) </a:t>
            </a:r>
            <a:r>
              <a:rPr lang="fr-FR" sz="2800" b="1" i="1" dirty="0" err="1"/>
              <a:t>filtering</a:t>
            </a:r>
            <a:r>
              <a:rPr lang="fr-FR" sz="2800" b="1" i="1" dirty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certaines bases de données proposent des filtres facilitant ce tri a posteriori</a:t>
            </a:r>
            <a:endParaRPr lang="fr-FR" sz="2800" dirty="0"/>
          </a:p>
          <a:p>
            <a:pPr lvl="1"/>
            <a:r>
              <a:rPr lang="fr-FR" sz="2800" b="1" i="1" dirty="0"/>
              <a:t>Building blocks </a:t>
            </a:r>
            <a:r>
              <a:rPr lang="fr-FR" sz="2800" dirty="0"/>
              <a:t>: équation de recherche avec opérateurs booléens</a:t>
            </a:r>
          </a:p>
          <a:p>
            <a:r>
              <a:rPr lang="fr-FR" dirty="0" smtClean="0"/>
              <a:t> Aujourd’hui nous insistons plus particulièrement sur cette dernière méthode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8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la recherche documentaire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</a:t>
            </a:r>
            <a:r>
              <a:rPr lang="fr-FR" dirty="0"/>
              <a:t>sujet en langage naturel à l’équation de </a:t>
            </a:r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5</a:t>
            </a:fld>
            <a:endParaRPr lang="fr-FR" dirty="0"/>
          </a:p>
        </p:txBody>
      </p:sp>
      <p:grpSp>
        <p:nvGrpSpPr>
          <p:cNvPr id="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10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3364" y="286872"/>
            <a:ext cx="91440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naturel à l’esperanto documentaire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5829" y="1760046"/>
            <a:ext cx="11065625" cy="479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rbel" panose="020B0503020204020204" pitchFamily="34" charset="0"/>
              </a:rPr>
              <a:t>La démarche consiste à traduire une phrase en </a:t>
            </a: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langage naturel </a:t>
            </a:r>
            <a:r>
              <a:rPr lang="fr-FR" sz="2400" dirty="0">
                <a:latin typeface="Corbel" panose="020B0503020204020204" pitchFamily="34" charset="0"/>
              </a:rPr>
              <a:t>telle que la suivante :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800" dirty="0">
                <a:latin typeface="Corbel" panose="020B0503020204020204" pitchFamily="34" charset="0"/>
                <a:cs typeface="Calibri" panose="020F0502020204030204" pitchFamily="34" charset="0"/>
              </a:rPr>
              <a:t>Quel est l’impact de la cigarette électronique sur le tabagisme?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400" dirty="0">
                <a:latin typeface="Corbel" panose="020B0503020204020204" pitchFamily="34" charset="0"/>
              </a:rPr>
              <a:t>en une phrase qui puisse être comprise par un outil de recherche documentaire, telle que celle-ci :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800" dirty="0">
                <a:latin typeface="Corbel" panose="020B0503020204020204" pitchFamily="34" charset="0"/>
              </a:rPr>
              <a:t>("cigarette électronique" OU e-cigarette OU vapoter) ET (tabagisme OU "dépendance au tabac" OU tabaco-dépendance OU tabacodépendance OU "dépendance à la nicotine") </a:t>
            </a:r>
          </a:p>
          <a:p>
            <a:r>
              <a:rPr lang="fr-FR" sz="2800" dirty="0">
                <a:latin typeface="Corbel" panose="020B0503020204020204" pitchFamily="34" charset="0"/>
              </a:rPr>
              <a:t>-&gt; Quelles différences observez-vous entre les 2?</a:t>
            </a:r>
          </a:p>
          <a:p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59" y="6403457"/>
            <a:ext cx="4072167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8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48182" y="83814"/>
            <a:ext cx="1154381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</a:t>
            </a:r>
            <a:r>
              <a:rPr lang="fr-FR" sz="3200" b="1" dirty="0" smtClean="0">
                <a:solidFill>
                  <a:srgbClr val="009DE0"/>
                </a:solidFill>
                <a:latin typeface="Calibri" pitchFamily="34" charset="0"/>
              </a:rPr>
              <a:t>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naturel à </a:t>
            </a:r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l’esperanto documentaire</a:t>
            </a:r>
            <a:endParaRPr lang="fr-FR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7882" y="1530364"/>
            <a:ext cx="10972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rbel" panose="020B0503020204020204" pitchFamily="34" charset="0"/>
                <a:cs typeface="Calibri" panose="020F0502020204030204" pitchFamily="34" charset="0"/>
              </a:rPr>
              <a:t>Quel est l’impact de la cigarette électronique sur le tabagisme?</a:t>
            </a:r>
          </a:p>
          <a:p>
            <a:r>
              <a:rPr lang="fr-FR" sz="2000" dirty="0">
                <a:latin typeface="Corbel" panose="020B0503020204020204" pitchFamily="34" charset="0"/>
              </a:rPr>
              <a:t>-&gt;</a:t>
            </a:r>
          </a:p>
          <a:p>
            <a:r>
              <a:rPr lang="fr-FR" sz="2000" dirty="0">
                <a:latin typeface="Corbel" panose="020B0503020204020204" pitchFamily="34" charset="0"/>
              </a:rPr>
              <a:t>("cigarette électronique" OU e-cigarette OU vapotage OU vapoter) ET (tabagisme OU "dépendance au tabac" OU tabaco-dépendance OU tabacodépendance OU "dépendance à la nicotine") </a:t>
            </a:r>
          </a:p>
          <a:p>
            <a:endParaRPr lang="fr-FR" sz="2000" dirty="0">
              <a:latin typeface="Corbel" panose="020B0503020204020204" pitchFamily="34" charset="0"/>
            </a:endParaRPr>
          </a:p>
          <a:p>
            <a:r>
              <a:rPr lang="fr-FR" sz="2800" dirty="0">
                <a:latin typeface="Corbel" panose="020B0503020204020204" pitchFamily="34" charset="0"/>
              </a:rPr>
              <a:t>Comment passe-t-on de l’un à l’autre?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Réduction aux concepts clés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analyser le sujet, identifier les concepts et les notions derrière les mots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Réduction des relations entre les termes à la logique booléenne</a:t>
            </a:r>
            <a:r>
              <a:rPr lang="fr-FR" sz="2400" dirty="0">
                <a:latin typeface="Corbel" panose="020B0503020204020204" pitchFamily="34" charset="0"/>
              </a:rPr>
              <a:t>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éliminer les termes dont la signification peut être épuisée par OU ou ET, identifier des mots-clés pour les autres termes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Explicitation de l’implicite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ajouter des synonymes, de variantes, marquer les chaînes de caractère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969941" y="283296"/>
            <a:ext cx="9036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trouver des mots-clés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9941" y="1384970"/>
            <a:ext cx="10209420" cy="5159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Ressources pour analyser un sujet et trouver des mots-clés</a:t>
            </a:r>
          </a:p>
          <a:p>
            <a:pPr lvl="0"/>
            <a:r>
              <a:rPr lang="fr-FR" sz="3200" b="1" dirty="0"/>
              <a:t>Dictionnaires</a:t>
            </a:r>
            <a:r>
              <a:rPr lang="fr-FR" sz="3200" dirty="0"/>
              <a:t> généralistes comme le </a:t>
            </a:r>
            <a:r>
              <a:rPr lang="fr-FR" sz="3200" b="1" u="sng" dirty="0">
                <a:hlinkClick r:id="rId3"/>
              </a:rPr>
              <a:t>Grand dictionnaire terminologique</a:t>
            </a:r>
            <a:r>
              <a:rPr lang="fr-FR" sz="3200" dirty="0"/>
              <a:t> [FR et EN] et/ou spécialisés comme le </a:t>
            </a:r>
            <a:r>
              <a:rPr lang="fr-FR" sz="3200" b="1" u="sng" dirty="0">
                <a:hlinkClick r:id="rId4"/>
              </a:rPr>
              <a:t>Dictionnaire médical de l'Académie de Médecine</a:t>
            </a:r>
            <a:r>
              <a:rPr lang="fr-FR" sz="3200" b="1" dirty="0"/>
              <a:t> </a:t>
            </a:r>
            <a:r>
              <a:rPr lang="fr-FR" sz="3200" dirty="0"/>
              <a:t>[FR]</a:t>
            </a:r>
          </a:p>
          <a:p>
            <a:pPr lvl="0"/>
            <a:r>
              <a:rPr lang="fr-FR" sz="3200" b="1" dirty="0"/>
              <a:t>Terminologies</a:t>
            </a:r>
            <a:r>
              <a:rPr lang="fr-FR" sz="3200" dirty="0"/>
              <a:t> spécialisées comme</a:t>
            </a:r>
            <a:r>
              <a:rPr lang="fr-FR" sz="3200" b="1" dirty="0"/>
              <a:t> </a:t>
            </a:r>
            <a:r>
              <a:rPr lang="fr-FR" sz="3200" dirty="0"/>
              <a:t>le </a:t>
            </a:r>
            <a:r>
              <a:rPr lang="fr-FR" sz="3200" b="1" u="sng" dirty="0">
                <a:hlinkClick r:id="rId5"/>
              </a:rPr>
              <a:t>Thésaurus Santé publique</a:t>
            </a:r>
            <a:r>
              <a:rPr lang="fr-FR" sz="3200" dirty="0"/>
              <a:t> [FR] ou le portail </a:t>
            </a:r>
            <a:r>
              <a:rPr lang="fr-FR" sz="3200" b="1" dirty="0">
                <a:hlinkClick r:id="rId6"/>
              </a:rPr>
              <a:t>HeTOP</a:t>
            </a:r>
            <a:r>
              <a:rPr lang="fr-FR" sz="3200" b="1" dirty="0"/>
              <a:t> </a:t>
            </a:r>
            <a:r>
              <a:rPr lang="fr-FR" sz="3200" dirty="0"/>
              <a:t>[FR et EN]</a:t>
            </a:r>
          </a:p>
          <a:p>
            <a:pPr lvl="0"/>
            <a:r>
              <a:rPr lang="fr-FR" sz="3200" b="1" dirty="0"/>
              <a:t> </a:t>
            </a:r>
            <a:r>
              <a:rPr lang="fr-FR" sz="3200" dirty="0"/>
              <a:t>Bien sûr, </a:t>
            </a:r>
            <a:r>
              <a:rPr lang="fr-FR" sz="3200" dirty="0" smtClean="0"/>
              <a:t>votre expertise et tous </a:t>
            </a:r>
            <a:r>
              <a:rPr lang="fr-FR" sz="3200" dirty="0"/>
              <a:t>les documents pertinents que vous identifierez au fur et à mesure de vos recherches sont également des sources de </a:t>
            </a:r>
            <a:r>
              <a:rPr lang="fr-FR" sz="3200" dirty="0" smtClean="0"/>
              <a:t>mots-clés</a:t>
            </a:r>
            <a:r>
              <a:rPr lang="fr-FR" sz="3200" i="1" dirty="0" smtClean="0"/>
              <a:t> </a:t>
            </a:r>
            <a:endParaRPr lang="fr-FR" sz="3200" dirty="0" smtClean="0"/>
          </a:p>
          <a:p>
            <a:pPr marL="0" indent="0">
              <a:buNone/>
            </a:pPr>
            <a:endParaRPr lang="fr-FR" sz="3200" dirty="0" smtClean="0"/>
          </a:p>
          <a:p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0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1030449" y="261316"/>
            <a:ext cx="105250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organiser ses mots-clés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448" y="1134125"/>
            <a:ext cx="10525055" cy="1456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Un tableau est un bon moyen d’organiser de façon synthétique ses mots-clés</a:t>
            </a:r>
          </a:p>
          <a:p>
            <a:r>
              <a:rPr lang="fr-FR" dirty="0"/>
              <a:t> </a:t>
            </a:r>
            <a:r>
              <a:rPr lang="fr-FR" dirty="0" smtClean="0"/>
              <a:t>1 ligne par notion ou concept</a:t>
            </a:r>
          </a:p>
          <a:p>
            <a:r>
              <a:rPr lang="fr-FR" dirty="0" smtClean="0"/>
              <a:t> Option : ajouter des colonnes pour les termes issus de vocabulaires contrôlés (</a:t>
            </a:r>
            <a:r>
              <a:rPr lang="fr-FR" dirty="0" err="1" smtClean="0"/>
              <a:t>MeSH</a:t>
            </a:r>
            <a:r>
              <a:rPr lang="fr-FR" dirty="0" smtClean="0"/>
              <a:t>, CINAHL, etc.)</a:t>
            </a:r>
          </a:p>
          <a:p>
            <a:r>
              <a:rPr lang="fr-FR" dirty="0" smtClean="0"/>
              <a:t>Modèles </a:t>
            </a:r>
            <a:r>
              <a:rPr lang="fr-FR" dirty="0"/>
              <a:t>à télécharger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github.com/fflamerie/bibliolog</a:t>
            </a:r>
            <a:r>
              <a:rPr lang="fr-FR" dirty="0" smtClean="0"/>
              <a:t> 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43671"/>
              </p:ext>
            </p:extLst>
          </p:nvPr>
        </p:nvGraphicFramePr>
        <p:xfrm>
          <a:off x="2072518" y="4177553"/>
          <a:ext cx="7632849" cy="184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4283"/>
                <a:gridCol w="2544283"/>
                <a:gridCol w="2544283"/>
              </a:tblGrid>
              <a:tr h="3498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libri" panose="020F0502020204030204" pitchFamily="34" charset="0"/>
                        </a:rPr>
                        <a:t>Notion, concept</a:t>
                      </a:r>
                      <a:endParaRPr lang="fr-FR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libri" panose="020F0502020204030204" pitchFamily="34" charset="0"/>
                        </a:rPr>
                        <a:t>Mot-clé en français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libri" panose="020F0502020204030204" pitchFamily="34" charset="0"/>
                        </a:rPr>
                        <a:t>Mot-clé en anglais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- 2021-05-21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2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newspaper_POWER_USER_SEPARATOR_ICONS_daily-news_POWER_USER_SEPARATOR_ICONS_headlines_POWER_USER_SEPARATOR_ICONS_news_POWER_USER_SEPARATOR_ICONS_news-paper_POWER_USER_SEPARATOR_ICONS_pap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rrow_POWER_USER_SEPARATOR_ICONS_direction_POWER_USER_SEPARATOR_ICONS_way_POWER_USER_SEPARATOR_ICONS_movement_POWER_USER_SEPARATOR_ICONS_point_POWER_USER_SEPARATOR_ICONS_sign_POWER_USER_SEPARATOR_ICONS_next_POWER_USER_SEPARATOR_ICONS_up_POWER_USER_SEPARATOR_ICONS_growt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newspaper_POWER_USER_SEPARATOR_ICONS_daily-news_POWER_USER_SEPARATOR_ICONS_headlines_POWER_USER_SEPARATOR_ICONS_news_POWER_USER_SEPARATOR_ICONS_news-paper_POWER_USER_SEPARATOR_ICONS_pap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1861</Words>
  <Application>Microsoft Office PowerPoint</Application>
  <PresentationFormat>Grand écran</PresentationFormat>
  <Paragraphs>272</Paragraphs>
  <Slides>31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Corbel</vt:lpstr>
      <vt:lpstr>Symbol</vt:lpstr>
      <vt:lpstr>Tahoma</vt:lpstr>
      <vt:lpstr>Wingdings</vt:lpstr>
      <vt:lpstr>Wingdings 2</vt:lpstr>
      <vt:lpstr>Thème Office</vt:lpstr>
      <vt:lpstr>Les fondamentaux de la recherche documentaire : méthode et outils</vt:lpstr>
      <vt:lpstr>Programme</vt:lpstr>
      <vt:lpstr>Introduction : le triangle de la recherche</vt:lpstr>
      <vt:lpstr>Introduction : le triangle de la recherche</vt:lpstr>
      <vt:lpstr>Méthode de la recherche documentaire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Typologie des outils de recherche documentaire et critères de choix</vt:lpstr>
      <vt:lpstr>Repères</vt:lpstr>
      <vt:lpstr>Typologie : exemple de 2 types d’outils</vt:lpstr>
      <vt:lpstr>Critères de choix</vt:lpstr>
      <vt:lpstr>Bien interroger les outils</vt:lpstr>
      <vt:lpstr>Recherche documentaire et efficacité</vt:lpstr>
      <vt:lpstr>Recherche documentaire et efficacité : le bruit</vt:lpstr>
      <vt:lpstr>Recherche documentaire et efficacité : le silence</vt:lpstr>
      <vt:lpstr>Bien interroger les outils</vt:lpstr>
      <vt:lpstr>Bien interroger les outils</vt:lpstr>
      <vt:lpstr>Présentation PowerPoint</vt:lpstr>
      <vt:lpstr>Présentation PowerPoint</vt:lpstr>
      <vt:lpstr>Paramétrage des accès institutionnels dans les outils</vt:lpstr>
      <vt:lpstr>Accès UB dans votre navigateur internet</vt:lpstr>
      <vt:lpstr>Accès Inserm dans votre navigateur internet</vt:lpstr>
      <vt:lpstr>Accès institutionnels dans Google Scholar</vt:lpstr>
      <vt:lpstr>Accès institutionnels dans Google Scholar</vt:lpstr>
      <vt:lpstr>Accès institutionnels : dans votre logiciel de gestion bibliographique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fondamentaux de la recherche documentaire : méthode et outils</dc:title>
  <dc:creator>Frédérique Flamerie De Lachapelle</dc:creator>
  <cp:lastModifiedBy>Frédérique Flamerie De Lachapelle</cp:lastModifiedBy>
  <cp:revision>80</cp:revision>
  <dcterms:created xsi:type="dcterms:W3CDTF">2021-04-30T15:31:12Z</dcterms:created>
  <dcterms:modified xsi:type="dcterms:W3CDTF">2021-08-19T14:39:15Z</dcterms:modified>
</cp:coreProperties>
</file>