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8" r:id="rId4"/>
    <p:sldId id="299" r:id="rId5"/>
    <p:sldId id="300" r:id="rId6"/>
    <p:sldId id="309" r:id="rId7"/>
    <p:sldId id="310" r:id="rId8"/>
    <p:sldId id="323" r:id="rId9"/>
    <p:sldId id="324" r:id="rId10"/>
    <p:sldId id="322" r:id="rId11"/>
    <p:sldId id="325" r:id="rId12"/>
    <p:sldId id="326" r:id="rId13"/>
    <p:sldId id="340" r:id="rId14"/>
    <p:sldId id="341" r:id="rId15"/>
    <p:sldId id="311" r:id="rId16"/>
    <p:sldId id="320" r:id="rId17"/>
    <p:sldId id="327" r:id="rId18"/>
    <p:sldId id="337" r:id="rId19"/>
    <p:sldId id="328" r:id="rId20"/>
    <p:sldId id="329" r:id="rId21"/>
    <p:sldId id="330" r:id="rId22"/>
    <p:sldId id="331" r:id="rId23"/>
    <p:sldId id="333" r:id="rId24"/>
    <p:sldId id="307" r:id="rId25"/>
    <p:sldId id="332" r:id="rId26"/>
    <p:sldId id="321" r:id="rId27"/>
    <p:sldId id="338" r:id="rId28"/>
    <p:sldId id="339" r:id="rId29"/>
    <p:sldId id="334" r:id="rId30"/>
    <p:sldId id="335" r:id="rId31"/>
    <p:sldId id="336" r:id="rId32"/>
    <p:sldId id="284"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27D38"/>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91" autoAdjust="0"/>
    <p:restoredTop sz="71446" autoAdjust="0"/>
  </p:normalViewPr>
  <p:slideViewPr>
    <p:cSldViewPr snapToGrid="0">
      <p:cViewPr>
        <p:scale>
          <a:sx n="66" d="100"/>
          <a:sy n="66" d="100"/>
        </p:scale>
        <p:origin x="1699" y="-154"/>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19/08/2021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22</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24</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25</a:t>
            </a:fld>
            <a:endParaRPr lang="fr-FR" dirty="0"/>
          </a:p>
        </p:txBody>
      </p:sp>
    </p:spTree>
    <p:extLst>
      <p:ext uri="{BB962C8B-B14F-4D97-AF65-F5344CB8AC3E}">
        <p14:creationId xmlns:p14="http://schemas.microsoft.com/office/powerpoint/2010/main" val="99928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32</a:t>
            </a:fld>
            <a:endParaRPr lang="fr-FR"/>
          </a:p>
        </p:txBody>
      </p:sp>
    </p:spTree>
    <p:extLst>
      <p:ext uri="{BB962C8B-B14F-4D97-AF65-F5344CB8AC3E}">
        <p14:creationId xmlns:p14="http://schemas.microsoft.com/office/powerpoint/2010/main" val="42877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1FE204A0-6E87-42E5-B947-B4B11E39A7EC}" type="datetime1">
              <a:rPr lang="fr-FR" smtClean="0"/>
              <a:t>19/08/2021</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- 2021-06-10</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19B0BB9E-705B-4255-A56D-FE84D41F9DEC}"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Trucs et astuces de PubMed - 2021-06-10</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6A6F2F5-578F-4E58-8F8D-FC9D98A79799}"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Trucs et astuces de PubMed - 2021-06-10</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0C04205-80B8-4409-9FA2-3FA88A27F14B}" type="datetime1">
              <a:rPr lang="fr-FR" smtClean="0"/>
              <a:t>19/08/2021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Trucs et astuces de PubMed - 2021-06-10</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99CA297-91FF-4872-9E82-875816E807D6}" type="datetime1">
              <a:rPr lang="fr-FR" smtClean="0"/>
              <a:t>19/08/2021</a:t>
            </a:fld>
            <a:endParaRPr lang="fr-FR"/>
          </a:p>
        </p:txBody>
      </p:sp>
      <p:sp>
        <p:nvSpPr>
          <p:cNvPr id="5" name="Espace réservé du pied de page 4"/>
          <p:cNvSpPr>
            <a:spLocks noGrp="1"/>
          </p:cNvSpPr>
          <p:nvPr>
            <p:ph type="ftr" sz="quarter" idx="11"/>
          </p:nvPr>
        </p:nvSpPr>
        <p:spPr/>
        <p:txBody>
          <a:bodyPr/>
          <a:lstStyle/>
          <a:p>
            <a:r>
              <a:rPr lang="fr-FR" smtClean="0"/>
              <a:t>F. Flamerie - Trucs et astuces de PubMed - 2021-06-10</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DAF0F0BE-9BD3-4398-B8FD-4439C5956BE8}"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Trucs et astuces de PubMed - 2021-06-10</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3E753274-5B44-4B0A-B816-163EF2B7A520}" type="datetime1">
              <a:rPr lang="fr-FR" smtClean="0"/>
              <a:t>19/08/2021</a:t>
            </a:fld>
            <a:endParaRPr lang="fr-FR"/>
          </a:p>
        </p:txBody>
      </p:sp>
      <p:sp>
        <p:nvSpPr>
          <p:cNvPr id="8" name="Espace réservé du pied de page 7"/>
          <p:cNvSpPr>
            <a:spLocks noGrp="1"/>
          </p:cNvSpPr>
          <p:nvPr>
            <p:ph type="ftr" sz="quarter" idx="11"/>
          </p:nvPr>
        </p:nvSpPr>
        <p:spPr/>
        <p:txBody>
          <a:bodyPr/>
          <a:lstStyle/>
          <a:p>
            <a:r>
              <a:rPr lang="fr-FR" smtClean="0"/>
              <a:t>F. Flamerie - Trucs et astuces de PubMed - 2021-06-10</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32F6685F-025E-49D3-87C6-DFA6DD87FF59}" type="datetime1">
              <a:rPr lang="fr-FR" smtClean="0"/>
              <a:t>19/08/2021</a:t>
            </a:fld>
            <a:endParaRPr lang="fr-FR"/>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977D9ACA-2DAC-43AE-8176-061A0D29BBFF}" type="datetime1">
              <a:rPr lang="fr-FR" smtClean="0"/>
              <a:t>19/08/2021</a:t>
            </a:fld>
            <a:endParaRPr lang="fr-FR"/>
          </a:p>
        </p:txBody>
      </p:sp>
      <p:sp>
        <p:nvSpPr>
          <p:cNvPr id="3" name="Espace réservé du pied de page 2"/>
          <p:cNvSpPr>
            <a:spLocks noGrp="1"/>
          </p:cNvSpPr>
          <p:nvPr>
            <p:ph type="ftr" sz="quarter" idx="11"/>
          </p:nvPr>
        </p:nvSpPr>
        <p:spPr/>
        <p:txBody>
          <a:bodyPr/>
          <a:lstStyle/>
          <a:p>
            <a:r>
              <a:rPr lang="fr-FR" smtClean="0"/>
              <a:t>F. Flamerie - Trucs et astuces de PubMed - 2021-06-10</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17E4FBD5-3089-4AFF-8A64-E20B44E18A3F}"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Trucs et astuces de PubMed - 2021-06-10</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9375C95D-F0AA-41E3-8509-D3E6843B44D4}" type="datetime1">
              <a:rPr lang="fr-FR" smtClean="0"/>
              <a:t>19/08/2021</a:t>
            </a:fld>
            <a:endParaRPr lang="fr-FR"/>
          </a:p>
        </p:txBody>
      </p:sp>
      <p:sp>
        <p:nvSpPr>
          <p:cNvPr id="6" name="Espace réservé du pied de page 5"/>
          <p:cNvSpPr>
            <a:spLocks noGrp="1"/>
          </p:cNvSpPr>
          <p:nvPr>
            <p:ph type="ftr" sz="quarter" idx="11"/>
          </p:nvPr>
        </p:nvSpPr>
        <p:spPr/>
        <p:txBody>
          <a:bodyPr/>
          <a:lstStyle/>
          <a:p>
            <a:r>
              <a:rPr lang="fr-FR" smtClean="0"/>
              <a:t>F. Flamerie - Trucs et astuces de PubMed - 2021-06-10</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Trucs et astuces de PubMed - 2021-06-10</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m.nih.gov/bsd/indexing/training/TIP_030.html" TargetMode="External"/><Relationship Id="rId2" Type="http://schemas.openxmlformats.org/officeDocument/2006/relationships/hyperlink" Target="https://www.nlm.nih.gov/bsd/indexing/training/INT_01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pubmed.ncbi.nlm.nih.gov/help/#t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med.ncbi.nlm.nih.gov/3359286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smtClean="0"/>
              <a:t>Trucs et astuces de </a:t>
            </a:r>
            <a:r>
              <a:rPr lang="fr-FR" dirty="0" err="1" smtClean="0"/>
              <a:t>PubMed</a:t>
            </a:r>
            <a:endParaRPr lang="fr-FR" dirty="0"/>
          </a:p>
        </p:txBody>
      </p:sp>
      <p:sp>
        <p:nvSpPr>
          <p:cNvPr id="3" name="Sous-titre 2"/>
          <p:cNvSpPr>
            <a:spLocks noGrp="1"/>
          </p:cNvSpPr>
          <p:nvPr>
            <p:ph type="subTitle" idx="1"/>
          </p:nvPr>
        </p:nvSpPr>
        <p:spPr>
          <a:xfrm>
            <a:off x="560029" y="4369619"/>
            <a:ext cx="9144000" cy="1655762"/>
          </a:xfrm>
        </p:spPr>
        <p:txBody>
          <a:bodyPr/>
          <a:lstStyle/>
          <a:p>
            <a:pPr algn="l"/>
            <a:r>
              <a:rPr lang="fr-FR" dirty="0" smtClean="0"/>
              <a:t>Module 1.2 </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smtClean="0"/>
              <a:t>Fonctionnalités : le thésaurus </a:t>
            </a:r>
            <a:r>
              <a:rPr lang="fr-FR" dirty="0" err="1" smtClean="0"/>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smtClean="0"/>
              <a:t>Avantages</a:t>
            </a:r>
          </a:p>
          <a:p>
            <a:pPr lvl="1">
              <a:lnSpc>
                <a:spcPct val="110000"/>
              </a:lnSpc>
            </a:pPr>
            <a:r>
              <a:rPr lang="fr-FR" dirty="0" smtClean="0"/>
              <a:t>Evite le travail de </a:t>
            </a:r>
            <a:r>
              <a:rPr lang="fr-FR" dirty="0" smtClean="0">
                <a:solidFill>
                  <a:srgbClr val="009DE0"/>
                </a:solidFill>
              </a:rPr>
              <a:t>recherche des synonymes </a:t>
            </a:r>
            <a:r>
              <a:rPr lang="fr-FR" dirty="0" smtClean="0"/>
              <a:t>d’un terme, qu’ils résultent de variations lexicales ou de tendances terminologiques</a:t>
            </a:r>
          </a:p>
          <a:p>
            <a:pPr lvl="1">
              <a:lnSpc>
                <a:spcPct val="110000"/>
              </a:lnSpc>
            </a:pPr>
            <a:r>
              <a:rPr lang="fr-FR" dirty="0" smtClean="0"/>
              <a:t>Evite d’énumérer tous les </a:t>
            </a:r>
            <a:r>
              <a:rPr lang="fr-FR" dirty="0" smtClean="0">
                <a:solidFill>
                  <a:srgbClr val="009DE0"/>
                </a:solidFill>
              </a:rPr>
              <a:t>termes spécifiques </a:t>
            </a:r>
            <a:r>
              <a:rPr lang="fr-FR" dirty="0" smtClean="0"/>
              <a:t>d’un concept général</a:t>
            </a:r>
          </a:p>
          <a:p>
            <a:pPr lvl="1">
              <a:lnSpc>
                <a:spcPct val="110000"/>
              </a:lnSpc>
            </a:pPr>
            <a:r>
              <a:rPr lang="fr-FR" dirty="0" smtClean="0"/>
              <a:t>Identifie les articles pour lesquels le terme constitue un sujet, et n’est pas seulement mentionné par exemple dans le résumé</a:t>
            </a:r>
          </a:p>
          <a:p>
            <a:pPr>
              <a:lnSpc>
                <a:spcPct val="110000"/>
              </a:lnSpc>
            </a:pPr>
            <a:r>
              <a:rPr lang="fr-FR" dirty="0" smtClean="0"/>
              <a:t>Limites</a:t>
            </a:r>
          </a:p>
          <a:p>
            <a:pPr lvl="1">
              <a:lnSpc>
                <a:spcPct val="110000"/>
              </a:lnSpc>
            </a:pPr>
            <a:r>
              <a:rPr lang="fr-FR" dirty="0" smtClean="0"/>
              <a:t>Tous les documents recensés dans </a:t>
            </a:r>
            <a:r>
              <a:rPr lang="fr-FR" dirty="0" err="1" smtClean="0"/>
              <a:t>PubMed</a:t>
            </a:r>
            <a:r>
              <a:rPr lang="fr-FR" dirty="0" smtClean="0"/>
              <a:t> n’ont pas d’indexation </a:t>
            </a:r>
            <a:r>
              <a:rPr lang="fr-FR" dirty="0" err="1" smtClean="0"/>
              <a:t>MeSH</a:t>
            </a:r>
            <a:r>
              <a:rPr lang="fr-FR" dirty="0" smtClean="0"/>
              <a:t> </a:t>
            </a:r>
          </a:p>
          <a:p>
            <a:pPr lvl="1">
              <a:lnSpc>
                <a:spcPct val="110000"/>
              </a:lnSpc>
            </a:pPr>
            <a:r>
              <a:rPr lang="fr-FR" dirty="0" smtClean="0"/>
              <a:t>Tous les mots n’ont pas d’équivalent </a:t>
            </a:r>
            <a:r>
              <a:rPr lang="fr-FR" dirty="0" err="1" smtClean="0"/>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3303390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Pertinence du recours au </a:t>
            </a:r>
            <a:r>
              <a:rPr lang="fr-FR" dirty="0" err="1" smtClean="0"/>
              <a:t>MeSH</a:t>
            </a:r>
            <a:r>
              <a:rPr lang="fr-FR" dirty="0" smtClean="0"/>
              <a:t>?</a:t>
            </a:r>
            <a:endParaRPr lang="fr-FR" dirty="0"/>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smtClean="0"/>
              <a:t>Exemple avec les 2 termes suivants : pour chacun des termes, indiquez dans le sondage Zoom s’il vous semble pertinent de l’utiliser.</a:t>
            </a:r>
          </a:p>
          <a:p>
            <a:r>
              <a:rPr lang="fr-FR" sz="3200" dirty="0" smtClean="0"/>
              <a:t>Pour une recherche sur les </a:t>
            </a:r>
            <a:r>
              <a:rPr lang="fr-FR" sz="3200" dirty="0"/>
              <a:t>indicateurs de santé prédictifs de l'absentéisme au travail </a:t>
            </a:r>
            <a:r>
              <a:rPr lang="fr-FR" sz="3200" dirty="0" smtClean="0"/>
              <a:t> </a:t>
            </a:r>
          </a:p>
          <a:p>
            <a:pPr lvl="1"/>
            <a:r>
              <a:rPr lang="fr-FR" sz="3200" dirty="0" smtClean="0">
                <a:solidFill>
                  <a:srgbClr val="009DE0"/>
                </a:solidFill>
              </a:rPr>
              <a:t>absentéisme professionnel -&gt; </a:t>
            </a:r>
            <a:r>
              <a:rPr lang="fr-FR" sz="3200" dirty="0" err="1" smtClean="0">
                <a:solidFill>
                  <a:srgbClr val="009DE0"/>
                </a:solidFill>
              </a:rPr>
              <a:t>absenteeism</a:t>
            </a:r>
            <a:r>
              <a:rPr lang="fr-FR" sz="3200" dirty="0" smtClean="0">
                <a:solidFill>
                  <a:srgbClr val="009DE0"/>
                </a:solidFill>
              </a:rPr>
              <a:t> </a:t>
            </a:r>
            <a:r>
              <a:rPr lang="fr-FR" sz="3200" dirty="0" smtClean="0"/>
              <a:t>- </a:t>
            </a:r>
            <a:r>
              <a:rPr lang="fr-FR" sz="3200" dirty="0" smtClean="0">
                <a:hlinkClick r:id="rId2"/>
              </a:rPr>
              <a:t>lien fiche </a:t>
            </a:r>
            <a:r>
              <a:rPr lang="fr-FR" sz="3200" dirty="0" err="1" smtClean="0">
                <a:hlinkClick r:id="rId2"/>
              </a:rPr>
              <a:t>MeSH</a:t>
            </a:r>
            <a:endParaRPr lang="fr-FR" sz="3200" dirty="0" smtClean="0"/>
          </a:p>
          <a:p>
            <a:r>
              <a:rPr lang="fr-FR" sz="3200" dirty="0" smtClean="0"/>
              <a:t>Pour une recherche sur l’impact de l’activité physique sur la qualité de vie des personnes âgées</a:t>
            </a:r>
          </a:p>
          <a:p>
            <a:pPr lvl="1"/>
            <a:r>
              <a:rPr lang="fr-FR" sz="3200" dirty="0" smtClean="0">
                <a:solidFill>
                  <a:srgbClr val="009DE0"/>
                </a:solidFill>
              </a:rPr>
              <a:t>activité physique -&gt; </a:t>
            </a:r>
            <a:r>
              <a:rPr lang="fr-FR" sz="3200" dirty="0" err="1" smtClean="0">
                <a:solidFill>
                  <a:srgbClr val="009DE0"/>
                </a:solidFill>
              </a:rPr>
              <a:t>exercise</a:t>
            </a:r>
            <a:r>
              <a:rPr lang="fr-FR" sz="3200" dirty="0" smtClean="0">
                <a:solidFill>
                  <a:srgbClr val="009DE0"/>
                </a:solidFill>
              </a:rPr>
              <a:t> </a:t>
            </a:r>
            <a:r>
              <a:rPr lang="fr-FR" sz="3200" dirty="0" smtClean="0"/>
              <a:t>- </a:t>
            </a:r>
            <a:r>
              <a:rPr lang="fr-FR" sz="3200" dirty="0" smtClean="0">
                <a:hlinkClick r:id="rId3"/>
              </a:rPr>
              <a:t>lien fiche </a:t>
            </a:r>
            <a:r>
              <a:rPr lang="fr-FR" sz="3200" dirty="0" err="1" smtClean="0">
                <a:hlinkClick r:id="rId3"/>
              </a:rPr>
              <a:t>MeSH</a:t>
            </a:r>
            <a:endParaRPr lang="fr-FR" sz="3200" dirty="0" smtClean="0"/>
          </a:p>
          <a:p>
            <a:pPr lvl="1"/>
            <a:endParaRPr lang="fr-FR" sz="3200"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2941982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smtClean="0"/>
              <a:t>Pertinence du recours au </a:t>
            </a:r>
            <a:r>
              <a:rPr lang="fr-FR" dirty="0" err="1" smtClean="0"/>
              <a:t>MeSH</a:t>
            </a:r>
            <a:r>
              <a:rPr lang="fr-FR" dirty="0" smtClean="0"/>
              <a:t>?</a:t>
            </a:r>
            <a:endParaRPr lang="fr-FR" dirty="0"/>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smtClean="0"/>
              <a:t>Le recours au </a:t>
            </a:r>
            <a:r>
              <a:rPr lang="fr-FR" sz="2400" dirty="0" err="1" smtClean="0"/>
              <a:t>MeSH</a:t>
            </a:r>
            <a:r>
              <a:rPr lang="fr-FR" sz="2400" dirty="0" smtClean="0"/>
              <a:t> et la façon de l’utiliser peuvent ainsi varier en fonction </a:t>
            </a:r>
          </a:p>
          <a:p>
            <a:r>
              <a:rPr lang="fr-FR" sz="2400" dirty="0"/>
              <a:t> </a:t>
            </a:r>
            <a:r>
              <a:rPr lang="fr-FR" sz="2400" dirty="0" smtClean="0"/>
              <a:t>du sujet,</a:t>
            </a:r>
          </a:p>
          <a:p>
            <a:r>
              <a:rPr lang="fr-FR" sz="2400" dirty="0"/>
              <a:t> </a:t>
            </a:r>
            <a:r>
              <a:rPr lang="fr-FR" sz="2400" dirty="0" smtClean="0"/>
              <a:t>du degré de </a:t>
            </a:r>
            <a:r>
              <a:rPr lang="fr-FR" sz="2400" dirty="0" smtClean="0">
                <a:solidFill>
                  <a:srgbClr val="009DE0"/>
                </a:solidFill>
              </a:rPr>
              <a:t>précision</a:t>
            </a:r>
            <a:r>
              <a:rPr lang="fr-FR" sz="2400" dirty="0" smtClean="0"/>
              <a:t> et de </a:t>
            </a:r>
            <a:r>
              <a:rPr lang="fr-FR" sz="2400" dirty="0" smtClean="0">
                <a:solidFill>
                  <a:srgbClr val="009DE0"/>
                </a:solidFill>
              </a:rPr>
              <a:t>sensibilité</a:t>
            </a:r>
            <a:r>
              <a:rPr lang="fr-FR" sz="2400" dirty="0" smtClean="0"/>
              <a:t> souhaité.</a:t>
            </a:r>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gridCol w="6128142"/>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smtClean="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(2021, mars).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smtClean="0"/>
              <a:t>MeSH</a:t>
            </a:r>
            <a:r>
              <a:rPr lang="fr-FR" dirty="0" smtClean="0"/>
              <a:t> : ressources complémentaires</a:t>
            </a:r>
            <a:endParaRPr lang="fr-FR" dirty="0"/>
          </a:p>
        </p:txBody>
      </p:sp>
      <p:sp>
        <p:nvSpPr>
          <p:cNvPr id="3" name="Espace réservé du contenu 2"/>
          <p:cNvSpPr>
            <a:spLocks noGrp="1"/>
          </p:cNvSpPr>
          <p:nvPr>
            <p:ph idx="1"/>
          </p:nvPr>
        </p:nvSpPr>
        <p:spPr>
          <a:xfrm>
            <a:off x="838200" y="1247199"/>
            <a:ext cx="10515600" cy="6169601"/>
          </a:xfrm>
        </p:spPr>
        <p:txBody>
          <a:bodyPr>
            <a:normAutofit/>
          </a:bodyPr>
          <a:lstStyle/>
          <a:p>
            <a:pPr marL="0" indent="0">
              <a:buNone/>
            </a:pPr>
            <a:r>
              <a:rPr lang="fr-FR" sz="2400" dirty="0" smtClean="0"/>
              <a:t>Règles d’indexation </a:t>
            </a:r>
            <a:r>
              <a:rPr lang="fr-FR" sz="2400" dirty="0" err="1" smtClean="0"/>
              <a:t>MeSH</a:t>
            </a:r>
            <a:r>
              <a:rPr lang="fr-FR" sz="2400" dirty="0" smtClean="0"/>
              <a:t> sur le site de </a:t>
            </a:r>
            <a:r>
              <a:rPr lang="fr-FR" sz="2400" dirty="0" err="1" smtClean="0"/>
              <a:t>PubMed</a:t>
            </a:r>
            <a:r>
              <a:rPr lang="fr-FR" sz="2400" dirty="0" smtClean="0"/>
              <a:t> : </a:t>
            </a:r>
            <a:r>
              <a:rPr lang="en-US" sz="2400" dirty="0" smtClean="0">
                <a:hlinkClick r:id="rId2"/>
              </a:rPr>
              <a:t>MEDLINE Indexing Online Training Course</a:t>
            </a:r>
            <a:r>
              <a:rPr lang="en-US" sz="2400" dirty="0" smtClean="0"/>
              <a:t> &gt; The Indexing Process &gt; </a:t>
            </a:r>
            <a:r>
              <a:rPr lang="en-US" sz="2400" dirty="0" smtClean="0">
                <a:hlinkClick r:id="rId3"/>
              </a:rPr>
              <a:t>A Good indexer</a:t>
            </a:r>
            <a:endParaRPr lang="en-US" sz="2400" dirty="0" smtClean="0"/>
          </a:p>
          <a:p>
            <a:pPr lvl="1">
              <a:lnSpc>
                <a:spcPct val="100000"/>
              </a:lnSpc>
            </a:pPr>
            <a:r>
              <a:rPr lang="en-US" sz="2000" dirty="0">
                <a:solidFill>
                  <a:schemeClr val="tx1">
                    <a:lumMod val="75000"/>
                    <a:lumOff val="25000"/>
                  </a:schemeClr>
                </a:solidFill>
              </a:rPr>
              <a:t>Does not let bias or knowledge of a subject alter how the article is indexed </a:t>
            </a:r>
            <a:br>
              <a:rPr lang="en-US" sz="2000" dirty="0">
                <a:solidFill>
                  <a:schemeClr val="tx1">
                    <a:lumMod val="75000"/>
                    <a:lumOff val="25000"/>
                  </a:schemeClr>
                </a:solidFill>
              </a:rPr>
            </a:br>
            <a:r>
              <a:rPr lang="en-US" sz="2000" i="1" dirty="0">
                <a:solidFill>
                  <a:schemeClr val="tx1">
                    <a:lumMod val="75000"/>
                    <a:lumOff val="25000"/>
                  </a:schemeClr>
                </a:solidFill>
              </a:rPr>
              <a:t>index only what the article </a:t>
            </a:r>
            <a:r>
              <a:rPr lang="en-US" sz="2000" i="1" dirty="0" smtClean="0">
                <a:solidFill>
                  <a:schemeClr val="tx1">
                    <a:lumMod val="75000"/>
                    <a:lumOff val="25000"/>
                  </a:schemeClr>
                </a:solidFill>
              </a:rPr>
              <a:t>says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Does not read the article word for </a:t>
            </a:r>
            <a:r>
              <a:rPr lang="en-US" sz="2000" dirty="0" smtClean="0">
                <a:solidFill>
                  <a:schemeClr val="tx1">
                    <a:lumMod val="75000"/>
                    <a:lumOff val="25000"/>
                  </a:schemeClr>
                </a:solidFill>
              </a:rPr>
              <a:t>word</a:t>
            </a:r>
            <a:r>
              <a:rPr lang="en-US" sz="2000" dirty="0">
                <a:solidFill>
                  <a:schemeClr val="tx1">
                    <a:lumMod val="75000"/>
                    <a:lumOff val="25000"/>
                  </a:schemeClr>
                </a:solidFill>
              </a:rPr>
              <a:t/>
            </a:r>
            <a:br>
              <a:rPr lang="en-US" sz="2000" dirty="0">
                <a:solidFill>
                  <a:schemeClr val="tx1">
                    <a:lumMod val="75000"/>
                    <a:lumOff val="25000"/>
                  </a:schemeClr>
                </a:solidFill>
              </a:rPr>
            </a:br>
            <a:r>
              <a:rPr lang="en-US" sz="2000" i="1" dirty="0">
                <a:solidFill>
                  <a:schemeClr val="tx1">
                    <a:lumMod val="75000"/>
                    <a:lumOff val="25000"/>
                  </a:schemeClr>
                </a:solidFill>
              </a:rPr>
              <a:t>This takes time and does not always provide better </a:t>
            </a:r>
            <a:r>
              <a:rPr lang="en-US" sz="2000" i="1" dirty="0" smtClean="0">
                <a:solidFill>
                  <a:schemeClr val="tx1">
                    <a:lumMod val="75000"/>
                    <a:lumOff val="25000"/>
                  </a:schemeClr>
                </a:solidFill>
              </a:rPr>
              <a:t>indexing</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Recognizes the authority of an article, and does not correct any of the assertions made in the article </a:t>
            </a:r>
            <a:br>
              <a:rPr lang="en-US" sz="2000" dirty="0">
                <a:solidFill>
                  <a:schemeClr val="tx1">
                    <a:lumMod val="75000"/>
                    <a:lumOff val="25000"/>
                  </a:schemeClr>
                </a:solidFill>
              </a:rPr>
            </a:br>
            <a:r>
              <a:rPr lang="en-US" sz="2000" i="1" dirty="0">
                <a:solidFill>
                  <a:schemeClr val="tx1">
                    <a:lumMod val="75000"/>
                    <a:lumOff val="25000"/>
                  </a:schemeClr>
                </a:solidFill>
              </a:rPr>
              <a:t>Do not attempt to correct bad science or point out </a:t>
            </a:r>
            <a:r>
              <a:rPr lang="en-US" sz="2000" i="1" dirty="0" smtClean="0">
                <a:solidFill>
                  <a:schemeClr val="tx1">
                    <a:lumMod val="75000"/>
                    <a:lumOff val="25000"/>
                  </a:schemeClr>
                </a:solidFill>
              </a:rPr>
              <a:t>mistakes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Describes the concepts in an article using </a:t>
            </a:r>
            <a:r>
              <a:rPr lang="en-US" sz="2000" dirty="0" err="1">
                <a:solidFill>
                  <a:schemeClr val="tx1">
                    <a:lumMod val="75000"/>
                    <a:lumOff val="25000"/>
                  </a:schemeClr>
                </a:solidFill>
              </a:rPr>
              <a:t>MeSH</a:t>
            </a:r>
            <a:r>
              <a:rPr lang="en-US" sz="2000" dirty="0">
                <a:solidFill>
                  <a:schemeClr val="tx1">
                    <a:lumMod val="75000"/>
                    <a:lumOff val="25000"/>
                  </a:schemeClr>
                </a:solidFill>
              </a:rPr>
              <a:t> terms </a:t>
            </a:r>
            <a:br>
              <a:rPr lang="en-US" sz="2000" dirty="0">
                <a:solidFill>
                  <a:schemeClr val="tx1">
                    <a:lumMod val="75000"/>
                    <a:lumOff val="25000"/>
                  </a:schemeClr>
                </a:solidFill>
              </a:rPr>
            </a:br>
            <a:r>
              <a:rPr lang="en-US" sz="2000" i="1" dirty="0">
                <a:solidFill>
                  <a:schemeClr val="tx1">
                    <a:lumMod val="75000"/>
                    <a:lumOff val="25000"/>
                  </a:schemeClr>
                </a:solidFill>
              </a:rPr>
              <a:t>Familiarize yourself with the </a:t>
            </a:r>
            <a:r>
              <a:rPr lang="en-US" sz="2000" i="1" dirty="0" err="1">
                <a:solidFill>
                  <a:schemeClr val="tx1">
                    <a:lumMod val="75000"/>
                    <a:lumOff val="25000"/>
                  </a:schemeClr>
                </a:solidFill>
              </a:rPr>
              <a:t>MeSH</a:t>
            </a:r>
            <a:r>
              <a:rPr lang="en-US" sz="2000" i="1" dirty="0">
                <a:solidFill>
                  <a:schemeClr val="tx1">
                    <a:lumMod val="75000"/>
                    <a:lumOff val="25000"/>
                  </a:schemeClr>
                </a:solidFill>
              </a:rPr>
              <a:t>, be aware of the terms available before you request a new term or use a general </a:t>
            </a:r>
            <a:r>
              <a:rPr lang="en-US" sz="2000" i="1" dirty="0" smtClean="0">
                <a:solidFill>
                  <a:schemeClr val="tx1">
                    <a:lumMod val="75000"/>
                    <a:lumOff val="25000"/>
                  </a:schemeClr>
                </a:solidFill>
              </a:rPr>
              <a:t>term</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Always indexes using the most specific </a:t>
            </a:r>
            <a:r>
              <a:rPr lang="en-US" sz="2000" dirty="0" smtClean="0">
                <a:solidFill>
                  <a:schemeClr val="tx1">
                    <a:lumMod val="75000"/>
                    <a:lumOff val="25000"/>
                  </a:schemeClr>
                </a:solidFill>
              </a:rPr>
              <a:t>term</a:t>
            </a:r>
            <a:r>
              <a:rPr lang="en-US" sz="2000" dirty="0">
                <a:solidFill>
                  <a:schemeClr val="tx1">
                    <a:lumMod val="75000"/>
                    <a:lumOff val="25000"/>
                  </a:schemeClr>
                </a:solidFill>
              </a:rPr>
              <a:t/>
            </a:r>
            <a:br>
              <a:rPr lang="en-US" sz="2000" dirty="0">
                <a:solidFill>
                  <a:schemeClr val="tx1">
                    <a:lumMod val="75000"/>
                    <a:lumOff val="25000"/>
                  </a:schemeClr>
                </a:solidFill>
              </a:rPr>
            </a:br>
            <a:r>
              <a:rPr lang="en-US" sz="2000" i="1" dirty="0">
                <a:solidFill>
                  <a:schemeClr val="tx1">
                    <a:lumMod val="75000"/>
                    <a:lumOff val="25000"/>
                  </a:schemeClr>
                </a:solidFill>
              </a:rPr>
              <a:t>Examine the </a:t>
            </a:r>
            <a:r>
              <a:rPr lang="en-US" sz="2000" i="1" dirty="0" err="1">
                <a:solidFill>
                  <a:schemeClr val="tx1">
                    <a:lumMod val="75000"/>
                    <a:lumOff val="25000"/>
                  </a:schemeClr>
                </a:solidFill>
              </a:rPr>
              <a:t>MeSH</a:t>
            </a:r>
            <a:r>
              <a:rPr lang="en-US" sz="2000" i="1" dirty="0">
                <a:solidFill>
                  <a:schemeClr val="tx1">
                    <a:lumMod val="75000"/>
                    <a:lumOff val="25000"/>
                  </a:schemeClr>
                </a:solidFill>
              </a:rPr>
              <a:t> tree structure to ensure that you are using the most specific term possible </a:t>
            </a:r>
            <a:endParaRPr lang="en-US" sz="2000" dirty="0" smtClean="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2882859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smtClean="0"/>
              <a:t>MeSH</a:t>
            </a:r>
            <a:r>
              <a:rPr lang="fr-FR" dirty="0" smtClean="0"/>
              <a:t> : ressources complémentaires</a:t>
            </a:r>
            <a:endParaRPr lang="fr-FR" dirty="0"/>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smtClean="0"/>
              <a:t>Impact de la ponderation “Major topic” </a:t>
            </a:r>
          </a:p>
          <a:p>
            <a:pPr marL="0" indent="0">
              <a:lnSpc>
                <a:spcPct val="100000"/>
              </a:lnSpc>
              <a:buNone/>
            </a:pPr>
            <a:r>
              <a:rPr lang="en-US" sz="2400" dirty="0" smtClean="0"/>
              <a:t>/!\ </a:t>
            </a:r>
            <a:r>
              <a:rPr lang="en-US" sz="2400" dirty="0" err="1" smtClean="0"/>
              <a:t>Cet</a:t>
            </a:r>
            <a:r>
              <a:rPr lang="en-US" sz="2400" dirty="0" smtClean="0"/>
              <a:t> article </a:t>
            </a:r>
            <a:r>
              <a:rPr lang="en-US" sz="2400" dirty="0" err="1" smtClean="0"/>
              <a:t>considère</a:t>
            </a:r>
            <a:r>
              <a:rPr lang="en-US" sz="2400" dirty="0" smtClean="0"/>
              <a:t> MEDLINE et non PubMed </a:t>
            </a:r>
          </a:p>
          <a:p>
            <a:pPr marL="0" indent="0">
              <a:lnSpc>
                <a:spcPct val="100000"/>
              </a:lnSpc>
              <a:buNone/>
            </a:pPr>
            <a:r>
              <a:rPr lang="en-US" sz="2000" dirty="0" err="1" smtClean="0"/>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smtClean="0">
                <a:solidFill>
                  <a:schemeClr val="tx1">
                    <a:lumMod val="75000"/>
                    <a:lumOff val="25000"/>
                  </a:schemeClr>
                </a:solidFill>
              </a:rPr>
              <a:t>	RESULTS</a:t>
            </a:r>
            <a:r>
              <a:rPr lang="en-US" sz="2000" dirty="0">
                <a:solidFill>
                  <a:schemeClr val="tx1">
                    <a:lumMod val="75000"/>
                    <a:lumOff val="25000"/>
                  </a:schemeClr>
                </a:solidFill>
              </a:rPr>
              <a:t>: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dirty="0" smtClean="0"/>
              <a:t>F. Flamerie - Trucs et astuces de </a:t>
            </a:r>
            <a:r>
              <a:rPr lang="fr-FR" dirty="0" err="1" smtClean="0"/>
              <a:t>PubMed</a:t>
            </a:r>
            <a:r>
              <a:rPr lang="fr-FR" dirty="0" smtClean="0"/>
              <a:t>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580593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Fonctionnalités</a:t>
            </a:r>
            <a:endParaRPr lang="fr-FR" dirty="0"/>
          </a:p>
        </p:txBody>
      </p:sp>
      <p:sp>
        <p:nvSpPr>
          <p:cNvPr id="3" name="Espace réservé du contenu 2"/>
          <p:cNvSpPr>
            <a:spLocks noGrp="1"/>
          </p:cNvSpPr>
          <p:nvPr>
            <p:ph idx="1"/>
          </p:nvPr>
        </p:nvSpPr>
        <p:spPr>
          <a:xfrm>
            <a:off x="838200" y="1217268"/>
            <a:ext cx="10515600" cy="5398135"/>
          </a:xfrm>
        </p:spPr>
        <p:txBody>
          <a:bodyPr>
            <a:normAutofit fontScale="92500" lnSpcReduction="10000"/>
          </a:bodyPr>
          <a:lstStyle/>
          <a:p>
            <a:pPr>
              <a:lnSpc>
                <a:spcPct val="110000"/>
              </a:lnSpc>
            </a:pPr>
            <a:r>
              <a:rPr lang="fr-FR" dirty="0" smtClean="0"/>
              <a:t> Récapitulatifs des modifications/nouveautés dans la navigation, l’affichage, les exports, induites par le nouveau </a:t>
            </a:r>
            <a:r>
              <a:rPr lang="fr-FR" dirty="0" err="1" smtClean="0"/>
              <a:t>PubMed</a:t>
            </a:r>
            <a:r>
              <a:rPr lang="fr-FR" dirty="0" smtClean="0"/>
              <a:t> </a:t>
            </a:r>
          </a:p>
          <a:p>
            <a:pPr lvl="1">
              <a:lnSpc>
                <a:spcPct val="110000"/>
              </a:lnSpc>
            </a:pPr>
            <a:r>
              <a:rPr lang="fr-FR" dirty="0" err="1" smtClean="0"/>
              <a:t>Elmers</a:t>
            </a:r>
            <a:r>
              <a:rPr lang="fr-FR" dirty="0"/>
              <a:t>, J., </a:t>
            </a:r>
            <a:r>
              <a:rPr lang="fr-FR" dirty="0" err="1"/>
              <a:t>Trombert</a:t>
            </a:r>
            <a:r>
              <a:rPr lang="fr-FR" dirty="0"/>
              <a:t>, A., &amp; Jaques, C. (2020). </a:t>
            </a:r>
            <a:r>
              <a:rPr lang="fr-FR" i="1" dirty="0"/>
              <a:t>Nouveau </a:t>
            </a:r>
            <a:r>
              <a:rPr lang="fr-FR" i="1" dirty="0" err="1"/>
              <a:t>PubMed</a:t>
            </a:r>
            <a:r>
              <a:rPr lang="fr-FR" i="1" dirty="0"/>
              <a:t> : Nouvelles fonctionnalités et améliorations</a:t>
            </a:r>
            <a:r>
              <a:rPr lang="fr-FR" dirty="0"/>
              <a:t>. Bibliothèque universitaire de médecine Lausanne. </a:t>
            </a:r>
            <a:r>
              <a:rPr lang="fr-FR" dirty="0">
                <a:hlinkClick r:id="rId2"/>
              </a:rPr>
              <a:t>https://www.bium.ch/newpubmed</a:t>
            </a:r>
            <a:r>
              <a:rPr lang="fr-FR" dirty="0" smtClean="0">
                <a:hlinkClick r:id="rId2"/>
              </a:rPr>
              <a:t>/</a:t>
            </a:r>
            <a:endParaRPr lang="fr-FR" dirty="0" smtClean="0"/>
          </a:p>
          <a:p>
            <a:pPr lvl="1">
              <a:lnSpc>
                <a:spcPct val="110000"/>
              </a:lnSpc>
            </a:pPr>
            <a:r>
              <a:rPr lang="fr-FR" dirty="0"/>
              <a:t>Nouveau </a:t>
            </a:r>
            <a:r>
              <a:rPr lang="fr-FR" dirty="0" err="1"/>
              <a:t>Pubmed</a:t>
            </a:r>
            <a:r>
              <a:rPr lang="fr-FR" dirty="0"/>
              <a:t> : Ce qu’il faut </a:t>
            </a:r>
            <a:r>
              <a:rPr lang="fr-FR" dirty="0" smtClean="0"/>
              <a:t>savoir. </a:t>
            </a:r>
            <a:r>
              <a:rPr lang="fr-FR" dirty="0"/>
              <a:t>(2020, septembre 28). </a:t>
            </a:r>
            <a:r>
              <a:rPr lang="fr-FR" i="1" dirty="0"/>
              <a:t>Le blog actualités de la BIU Santé</a:t>
            </a:r>
            <a:r>
              <a:rPr lang="fr-FR" dirty="0"/>
              <a:t>. </a:t>
            </a:r>
            <a:r>
              <a:rPr lang="fr-FR" dirty="0">
                <a:hlinkClick r:id="rId3"/>
              </a:rPr>
              <a:t>https://www.biusante.parisdescartes.fr/blog/index.php/nouveau-pubmed-ce-quil-faut-savoir</a:t>
            </a:r>
            <a:r>
              <a:rPr lang="fr-FR" dirty="0" smtClean="0">
                <a:hlinkClick r:id="rId3"/>
              </a:rPr>
              <a:t>/</a:t>
            </a:r>
            <a:endParaRPr lang="fr-FR" dirty="0" smtClean="0"/>
          </a:p>
          <a:p>
            <a:pPr>
              <a:lnSpc>
                <a:spcPct val="110000"/>
              </a:lnSpc>
            </a:pPr>
            <a:r>
              <a:rPr lang="fr-FR" dirty="0"/>
              <a:t> </a:t>
            </a:r>
            <a:r>
              <a:rPr lang="fr-FR" dirty="0" smtClean="0"/>
              <a:t>Dans la section suivante nous détaillerons les fonctionnalités liées à la recherche impactées par le nouveau </a:t>
            </a:r>
            <a:r>
              <a:rPr lang="fr-FR" dirty="0" err="1" smtClean="0"/>
              <a:t>PubMed</a:t>
            </a:r>
            <a:endParaRPr lang="fr-FR" dirty="0" smtClean="0"/>
          </a:p>
          <a:p>
            <a:pPr lvl="1">
              <a:lnSpc>
                <a:spcPct val="110000"/>
              </a:lnSpc>
            </a:pPr>
            <a:r>
              <a:rPr lang="fr-FR" dirty="0" smtClean="0"/>
              <a:t>L’algorithme </a:t>
            </a:r>
            <a:r>
              <a:rPr lang="fr-FR" i="1" dirty="0" err="1" smtClean="0"/>
              <a:t>Automatic</a:t>
            </a:r>
            <a:r>
              <a:rPr lang="fr-FR" i="1" dirty="0" smtClean="0"/>
              <a:t> </a:t>
            </a:r>
            <a:r>
              <a:rPr lang="fr-FR" i="1" dirty="0" err="1" smtClean="0"/>
              <a:t>Term</a:t>
            </a:r>
            <a:r>
              <a:rPr lang="fr-FR" i="1" dirty="0" smtClean="0"/>
              <a:t> </a:t>
            </a:r>
            <a:r>
              <a:rPr lang="fr-FR" i="1" dirty="0" err="1" smtClean="0"/>
              <a:t>Mapping</a:t>
            </a:r>
            <a:endParaRPr lang="fr-FR" i="1" dirty="0" smtClean="0"/>
          </a:p>
          <a:p>
            <a:pPr lvl="1">
              <a:lnSpc>
                <a:spcPct val="110000"/>
              </a:lnSpc>
            </a:pPr>
            <a:r>
              <a:rPr lang="fr-FR" dirty="0" smtClean="0"/>
              <a:t>L’algorithme </a:t>
            </a:r>
            <a:r>
              <a:rPr lang="fr-FR" i="1" dirty="0" smtClean="0"/>
              <a:t>Best match</a:t>
            </a:r>
          </a:p>
          <a:p>
            <a:pPr lvl="1">
              <a:lnSpc>
                <a:spcPct val="110000"/>
              </a:lnSpc>
            </a:pPr>
            <a:r>
              <a:rPr lang="fr-FR" dirty="0" smtClean="0"/>
              <a:t>La troncature</a:t>
            </a:r>
            <a:endParaRPr lang="fr-FR"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411442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Chercher dans </a:t>
            </a:r>
            <a:r>
              <a:rPr lang="fr-FR" dirty="0" err="1" smtClean="0"/>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smtClean="0"/>
              <a:t>3 modes de recherche, de l’automatique au manuel</a:t>
            </a:r>
          </a:p>
          <a:p>
            <a:r>
              <a:rPr lang="fr-FR" dirty="0" smtClean="0"/>
              <a:t>Mode tout automatique : la recherche simple</a:t>
            </a:r>
          </a:p>
          <a:p>
            <a:r>
              <a:rPr lang="fr-FR" dirty="0" smtClean="0"/>
              <a:t>Mode guidé : le </a:t>
            </a:r>
            <a:r>
              <a:rPr lang="fr-FR" i="1" dirty="0" err="1" smtClean="0"/>
              <a:t>Search</a:t>
            </a:r>
            <a:r>
              <a:rPr lang="fr-FR" i="1" dirty="0" smtClean="0"/>
              <a:t> </a:t>
            </a:r>
            <a:r>
              <a:rPr lang="fr-FR" i="1" dirty="0" err="1" smtClean="0"/>
              <a:t>builder</a:t>
            </a:r>
            <a:endParaRPr lang="fr-FR" i="1" dirty="0" smtClean="0"/>
          </a:p>
          <a:p>
            <a:r>
              <a:rPr lang="fr-FR" dirty="0" smtClean="0"/>
              <a:t>Mode manuel</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34293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smtClean="0"/>
              <a:t>PubMed</a:t>
            </a:r>
            <a:r>
              <a:rPr lang="fr-FR" dirty="0" smtClean="0"/>
              <a:t> : rappel des URL d’accès</a:t>
            </a:r>
            <a:endParaRPr lang="fr-FR" dirty="0"/>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smtClean="0"/>
              <a:t>PubMed</a:t>
            </a:r>
            <a:r>
              <a:rPr lang="fr-FR" sz="2400" dirty="0" smtClean="0"/>
              <a:t> </a:t>
            </a:r>
            <a:r>
              <a:rPr lang="fr-FR" sz="2400" dirty="0" err="1" smtClean="0"/>
              <a:t>Univ</a:t>
            </a:r>
            <a:r>
              <a:rPr lang="fr-FR" sz="2400" dirty="0" smtClean="0"/>
              <a:t>. </a:t>
            </a:r>
            <a:r>
              <a:rPr lang="fr-FR" sz="2400" dirty="0"/>
              <a:t>Bordeaux : </a:t>
            </a:r>
            <a:r>
              <a:rPr lang="fr-FR" sz="2400" dirty="0">
                <a:hlinkClick r:id="rId2"/>
              </a:rPr>
              <a:t>https://www.ncbi.nlm.nih.gov/pubmed/?</a:t>
            </a:r>
            <a:r>
              <a:rPr lang="fr-FR" sz="2400" dirty="0" smtClean="0">
                <a:hlinkClick r:id="rId2"/>
              </a:rPr>
              <a:t>otool=ifruvsblib</a:t>
            </a:r>
            <a:endParaRPr lang="fr-FR" sz="2400" dirty="0" smtClean="0"/>
          </a:p>
          <a:p>
            <a:pPr>
              <a:lnSpc>
                <a:spcPct val="110000"/>
              </a:lnSpc>
            </a:pPr>
            <a:r>
              <a:rPr lang="fr-FR" sz="2400" dirty="0" err="1" smtClean="0"/>
              <a:t>PubMed</a:t>
            </a:r>
            <a:r>
              <a:rPr lang="fr-FR" sz="2400" dirty="0" smtClean="0"/>
              <a:t> Inserm </a:t>
            </a:r>
            <a:r>
              <a:rPr lang="fr-FR" sz="2400" dirty="0"/>
              <a:t>: </a:t>
            </a:r>
            <a:r>
              <a:rPr lang="fr-FR" sz="2400" dirty="0" smtClean="0">
                <a:hlinkClick r:id="rId3"/>
              </a:rPr>
              <a:t>https</a:t>
            </a:r>
            <a:r>
              <a:rPr lang="fr-FR" sz="2400" dirty="0">
                <a:hlinkClick r:id="rId3"/>
              </a:rPr>
              <a:t>://pubmed.ncbi.nlm.nih.gov/?</a:t>
            </a:r>
            <a:r>
              <a:rPr lang="fr-FR" sz="2400" dirty="0" smtClean="0">
                <a:hlinkClick r:id="rId3"/>
              </a:rPr>
              <a:t>otool=ifrinsblib</a:t>
            </a:r>
            <a:endParaRPr lang="fr-FR" sz="2400" dirty="0" smtClean="0"/>
          </a:p>
          <a:p>
            <a:pPr>
              <a:lnSpc>
                <a:spcPct val="110000"/>
              </a:lnSpc>
            </a:pPr>
            <a:r>
              <a:rPr lang="fr-FR" sz="2400" dirty="0"/>
              <a:t> </a:t>
            </a:r>
            <a:r>
              <a:rPr lang="fr-FR" sz="2400" dirty="0" smtClean="0"/>
              <a:t>Affiche les liens contextuels d’accès de l’établissement choisi – ex : </a:t>
            </a:r>
            <a:r>
              <a:rPr lang="fr-FR" sz="2400" dirty="0" err="1" smtClean="0"/>
              <a:t>univ</a:t>
            </a:r>
            <a:r>
              <a:rPr lang="fr-FR" sz="2400" dirty="0" smtClean="0"/>
              <a:t> Bordeaux</a:t>
            </a:r>
            <a:endParaRPr lang="fr-FR" sz="2400"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5410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smtClean="0"/>
              <a:t>PubMed</a:t>
            </a:r>
            <a:r>
              <a:rPr lang="fr-FR" dirty="0" smtClean="0"/>
              <a:t> : 3 modes de recherche</a:t>
            </a:r>
            <a:endParaRPr lang="fr-FR" dirty="0"/>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smtClean="0"/>
              <a:t>Mode </a:t>
            </a:r>
            <a:r>
              <a:rPr lang="fr-FR" dirty="0">
                <a:solidFill>
                  <a:srgbClr val="009DE0"/>
                </a:solidFill>
              </a:rPr>
              <a:t>tout automatique </a:t>
            </a:r>
            <a:r>
              <a:rPr lang="fr-FR" dirty="0"/>
              <a:t>: la recherche </a:t>
            </a:r>
            <a:r>
              <a:rPr lang="fr-FR" dirty="0" smtClean="0"/>
              <a:t>simple</a:t>
            </a:r>
          </a:p>
          <a:p>
            <a:pPr lvl="1">
              <a:lnSpc>
                <a:spcPct val="110000"/>
              </a:lnSpc>
            </a:pPr>
            <a:r>
              <a:rPr lang="fr-FR" dirty="0" smtClean="0"/>
              <a:t>C’est l’algorithme </a:t>
            </a:r>
            <a:r>
              <a:rPr lang="fr-FR" i="1" dirty="0" err="1" smtClean="0"/>
              <a:t>Automatic</a:t>
            </a:r>
            <a:r>
              <a:rPr lang="fr-FR" i="1" dirty="0" smtClean="0"/>
              <a:t>  </a:t>
            </a:r>
            <a:r>
              <a:rPr lang="fr-FR" i="1" dirty="0" err="1" smtClean="0"/>
              <a:t>Term</a:t>
            </a:r>
            <a:r>
              <a:rPr lang="fr-FR" i="1" dirty="0" smtClean="0"/>
              <a:t> </a:t>
            </a:r>
            <a:r>
              <a:rPr lang="fr-FR" i="1" dirty="0" err="1" smtClean="0"/>
              <a:t>Mapping</a:t>
            </a:r>
            <a:r>
              <a:rPr lang="fr-FR" i="1" dirty="0" smtClean="0"/>
              <a:t> </a:t>
            </a:r>
            <a:r>
              <a:rPr lang="fr-FR" dirty="0" smtClean="0"/>
              <a:t>qui construit la requête en interprétant les mots saisis dans la boîte de recherche</a:t>
            </a:r>
          </a:p>
          <a:p>
            <a:pPr lvl="1">
              <a:lnSpc>
                <a:spcPct val="110000"/>
              </a:lnSpc>
            </a:pPr>
            <a:r>
              <a:rPr lang="fr-FR" dirty="0" smtClean="0"/>
              <a:t>Cet algorithme est désactivé par l’usage de la troncature, des guillemets ou des codes de champs</a:t>
            </a:r>
            <a:endParaRPr lang="fr-FR" dirty="0"/>
          </a:p>
          <a:p>
            <a:pPr>
              <a:lnSpc>
                <a:spcPct val="110000"/>
              </a:lnSpc>
            </a:pPr>
            <a:r>
              <a:rPr lang="fr-FR" dirty="0"/>
              <a:t>Mode </a:t>
            </a:r>
            <a:r>
              <a:rPr lang="fr-FR" dirty="0">
                <a:solidFill>
                  <a:srgbClr val="009DE0"/>
                </a:solidFill>
              </a:rPr>
              <a:t>guidé</a:t>
            </a:r>
            <a:r>
              <a:rPr lang="fr-FR" dirty="0"/>
              <a:t> : le </a:t>
            </a:r>
            <a:r>
              <a:rPr lang="fr-FR" i="1" dirty="0" err="1" smtClean="0"/>
              <a:t>Search</a:t>
            </a:r>
            <a:r>
              <a:rPr lang="fr-FR" i="1" dirty="0" smtClean="0"/>
              <a:t> </a:t>
            </a:r>
            <a:r>
              <a:rPr lang="fr-FR" i="1" dirty="0" err="1" smtClean="0"/>
              <a:t>builder</a:t>
            </a:r>
            <a:endParaRPr lang="fr-FR" i="1" dirty="0" smtClean="0"/>
          </a:p>
          <a:p>
            <a:pPr lvl="1">
              <a:lnSpc>
                <a:spcPct val="110000"/>
              </a:lnSpc>
            </a:pPr>
            <a:r>
              <a:rPr lang="fr-FR" dirty="0" smtClean="0"/>
              <a:t>Accessible depuis </a:t>
            </a:r>
            <a:r>
              <a:rPr lang="fr-FR" dirty="0" err="1" smtClean="0"/>
              <a:t>PubMed</a:t>
            </a:r>
            <a:r>
              <a:rPr lang="fr-FR" dirty="0" smtClean="0"/>
              <a:t> et le </a:t>
            </a:r>
            <a:r>
              <a:rPr lang="fr-FR" dirty="0" err="1" smtClean="0"/>
              <a:t>MeSH</a:t>
            </a:r>
            <a:endParaRPr lang="fr-FR" dirty="0" smtClean="0"/>
          </a:p>
          <a:p>
            <a:pPr lvl="1">
              <a:lnSpc>
                <a:spcPct val="110000"/>
              </a:lnSpc>
            </a:pPr>
            <a:r>
              <a:rPr lang="fr-FR" dirty="0" smtClean="0"/>
              <a:t>Permet de spécifier les champs interrogés, de combiner des requêtes existantes</a:t>
            </a:r>
            <a:endParaRPr lang="fr-FR" dirty="0"/>
          </a:p>
          <a:p>
            <a:pPr>
              <a:lnSpc>
                <a:spcPct val="110000"/>
              </a:lnSpc>
            </a:pPr>
            <a:r>
              <a:rPr lang="fr-FR" dirty="0"/>
              <a:t>Mode </a:t>
            </a:r>
            <a:r>
              <a:rPr lang="fr-FR" dirty="0" smtClean="0">
                <a:solidFill>
                  <a:srgbClr val="009DE0"/>
                </a:solidFill>
              </a:rPr>
              <a:t>manuel</a:t>
            </a:r>
            <a:r>
              <a:rPr lang="fr-FR" dirty="0" smtClean="0"/>
              <a:t> : création ou modification manuelle d’une équation de recherche </a:t>
            </a:r>
          </a:p>
          <a:p>
            <a:pPr lvl="1">
              <a:lnSpc>
                <a:spcPct val="110000"/>
              </a:lnSpc>
            </a:pPr>
            <a:r>
              <a:rPr lang="fr-FR" dirty="0" smtClean="0"/>
              <a:t>Permet d’ajouter des critères non proposés par le formulaire du </a:t>
            </a:r>
            <a:r>
              <a:rPr lang="fr-FR" i="1" dirty="0" err="1" smtClean="0"/>
              <a:t>Search</a:t>
            </a:r>
            <a:r>
              <a:rPr lang="fr-FR" i="1" dirty="0" smtClean="0"/>
              <a:t> </a:t>
            </a:r>
            <a:r>
              <a:rPr lang="fr-FR" i="1" dirty="0" err="1" smtClean="0"/>
              <a:t>builder</a:t>
            </a:r>
            <a:r>
              <a:rPr lang="fr-FR" i="1" dirty="0" smtClean="0"/>
              <a:t> </a:t>
            </a:r>
            <a:r>
              <a:rPr lang="fr-FR" dirty="0" smtClean="0"/>
              <a:t>; par exemple le critère </a:t>
            </a:r>
            <a:r>
              <a:rPr lang="fr-FR" dirty="0" err="1" smtClean="0"/>
              <a:t>subset</a:t>
            </a:r>
            <a:r>
              <a:rPr lang="fr-FR" dirty="0" smtClean="0"/>
              <a:t> [</a:t>
            </a:r>
            <a:r>
              <a:rPr lang="fr-FR" dirty="0" err="1" smtClean="0"/>
              <a:t>sb</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solidFill>
              <a:srgbClr val="009DE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alibri" panose="020F0502020204030204"/>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solidFill>
              <a:srgbClr val="009DE0"/>
            </a:solidFill>
            <a:ln w="9525">
              <a:solidFill>
                <a:srgbClr val="009DE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2925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 1 : la recherche simple</a:t>
            </a:r>
            <a:endParaRPr lang="fr-FR" dirty="0"/>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smtClean="0"/>
              <a:t> Dans </a:t>
            </a:r>
            <a:r>
              <a:rPr lang="fr-FR" dirty="0"/>
              <a:t>ce mode de recherche, </a:t>
            </a:r>
            <a:r>
              <a:rPr lang="fr-FR" dirty="0" err="1"/>
              <a:t>PubMed</a:t>
            </a:r>
            <a:r>
              <a:rPr lang="fr-FR" dirty="0"/>
              <a:t> cherche automatiquement une correspondance avec les termes </a:t>
            </a:r>
            <a:r>
              <a:rPr lang="fr-FR" dirty="0" smtClean="0"/>
              <a:t>saisis :</a:t>
            </a:r>
          </a:p>
          <a:p>
            <a:pPr lvl="1">
              <a:lnSpc>
                <a:spcPct val="120000"/>
              </a:lnSpc>
              <a:spcBef>
                <a:spcPct val="0"/>
              </a:spcBef>
              <a:defRPr/>
            </a:pPr>
            <a:r>
              <a:rPr lang="fr-FR" dirty="0" smtClean="0"/>
              <a:t>dans </a:t>
            </a:r>
            <a:r>
              <a:rPr lang="fr-FR" dirty="0"/>
              <a:t>le </a:t>
            </a:r>
            <a:r>
              <a:rPr lang="fr-FR" dirty="0" err="1">
                <a:solidFill>
                  <a:srgbClr val="009DE0"/>
                </a:solidFill>
              </a:rPr>
              <a:t>MeSH</a:t>
            </a:r>
            <a:r>
              <a:rPr lang="fr-FR" dirty="0"/>
              <a:t>, </a:t>
            </a:r>
            <a:endParaRPr lang="fr-FR" dirty="0" smtClean="0"/>
          </a:p>
          <a:p>
            <a:pPr lvl="1">
              <a:lnSpc>
                <a:spcPct val="120000"/>
              </a:lnSpc>
              <a:spcBef>
                <a:spcPct val="0"/>
              </a:spcBef>
              <a:defRPr/>
            </a:pPr>
            <a:r>
              <a:rPr lang="fr-FR" dirty="0" smtClean="0"/>
              <a:t>puis </a:t>
            </a:r>
            <a:r>
              <a:rPr lang="fr-FR" dirty="0"/>
              <a:t>dans l’index des </a:t>
            </a:r>
            <a:r>
              <a:rPr lang="fr-FR" dirty="0">
                <a:solidFill>
                  <a:srgbClr val="009DE0"/>
                </a:solidFill>
              </a:rPr>
              <a:t>titres de revue</a:t>
            </a:r>
            <a:r>
              <a:rPr lang="fr-FR" dirty="0"/>
              <a:t>, </a:t>
            </a:r>
            <a:endParaRPr lang="fr-FR" dirty="0" smtClean="0"/>
          </a:p>
          <a:p>
            <a:pPr lvl="1">
              <a:lnSpc>
                <a:spcPct val="120000"/>
              </a:lnSpc>
              <a:spcBef>
                <a:spcPct val="0"/>
              </a:spcBef>
              <a:defRPr/>
            </a:pPr>
            <a:r>
              <a:rPr lang="fr-FR" dirty="0" smtClean="0"/>
              <a:t>puis </a:t>
            </a:r>
            <a:r>
              <a:rPr lang="fr-FR" dirty="0"/>
              <a:t>dans l’index des </a:t>
            </a:r>
            <a:r>
              <a:rPr lang="fr-FR" dirty="0">
                <a:solidFill>
                  <a:srgbClr val="009DE0"/>
                </a:solidFill>
              </a:rPr>
              <a:t>auteurs</a:t>
            </a:r>
            <a:r>
              <a:rPr lang="fr-FR" dirty="0"/>
              <a:t>. </a:t>
            </a:r>
          </a:p>
          <a:p>
            <a:pPr marL="0" indent="0">
              <a:lnSpc>
                <a:spcPct val="120000"/>
              </a:lnSpc>
              <a:buNone/>
              <a:defRPr/>
            </a:pPr>
            <a:r>
              <a:rPr lang="fr-FR" dirty="0"/>
              <a:t>La recherche est lancée en </a:t>
            </a:r>
            <a:r>
              <a:rPr lang="fr-FR" dirty="0" smtClean="0"/>
              <a:t>plus </a:t>
            </a:r>
            <a:r>
              <a:rPr lang="fr-FR" dirty="0">
                <a:solidFill>
                  <a:srgbClr val="009DE0"/>
                </a:solidFill>
              </a:rPr>
              <a:t>dans tous les champs</a:t>
            </a:r>
            <a:r>
              <a:rPr lang="fr-FR" dirty="0"/>
              <a:t> (résumé, auteur, etc</a:t>
            </a:r>
            <a:r>
              <a:rPr lang="fr-FR" dirty="0" smtClean="0"/>
              <a:t>.). </a:t>
            </a:r>
          </a:p>
          <a:p>
            <a:pPr>
              <a:lnSpc>
                <a:spcPct val="120000"/>
              </a:lnSpc>
            </a:pPr>
            <a:r>
              <a:rPr lang="fr-FR" dirty="0" smtClean="0"/>
              <a:t> Dans le nouveau </a:t>
            </a:r>
            <a:r>
              <a:rPr lang="fr-FR" dirty="0" err="1" smtClean="0"/>
              <a:t>PubMed</a:t>
            </a:r>
            <a:r>
              <a:rPr lang="fr-FR" dirty="0" smtClean="0"/>
              <a:t>, l’ATM a été enrichi pour prendre notamment en compte :</a:t>
            </a:r>
          </a:p>
          <a:p>
            <a:pPr lvl="1">
              <a:lnSpc>
                <a:spcPct val="120000"/>
              </a:lnSpc>
            </a:pPr>
            <a:r>
              <a:rPr lang="fr-FR" dirty="0" smtClean="0"/>
              <a:t>davantage </a:t>
            </a:r>
            <a:r>
              <a:rPr lang="fr-FR" dirty="0"/>
              <a:t>de variations et de </a:t>
            </a:r>
            <a:r>
              <a:rPr lang="fr-FR" dirty="0" smtClean="0"/>
              <a:t>synonymes,</a:t>
            </a:r>
          </a:p>
          <a:p>
            <a:pPr lvl="1">
              <a:lnSpc>
                <a:spcPct val="120000"/>
              </a:lnSpc>
            </a:pPr>
            <a:r>
              <a:rPr lang="fr-FR" dirty="0" smtClean="0"/>
              <a:t>les variations singulier/pluriel,</a:t>
            </a:r>
          </a:p>
          <a:p>
            <a:pPr lvl="1">
              <a:lnSpc>
                <a:spcPct val="120000"/>
              </a:lnSpc>
            </a:pPr>
            <a:r>
              <a:rPr lang="fr-FR" dirty="0" smtClean="0"/>
              <a:t>les </a:t>
            </a:r>
            <a:r>
              <a:rPr lang="fr-FR" dirty="0"/>
              <a:t>équivalents anglais et américains d’un même </a:t>
            </a:r>
            <a:r>
              <a:rPr lang="fr-FR" dirty="0" smtClean="0"/>
              <a:t>mot.</a:t>
            </a:r>
          </a:p>
          <a:p>
            <a:pPr>
              <a:lnSpc>
                <a:spcPct val="120000"/>
              </a:lnSpc>
            </a:pPr>
            <a:r>
              <a:rPr lang="fr-FR" dirty="0" smtClean="0">
                <a:hlinkClick r:id="rId2"/>
              </a:rPr>
              <a:t> En savoir plus sur l’ATM sur le site de </a:t>
            </a:r>
            <a:r>
              <a:rPr lang="fr-FR" dirty="0" err="1" smtClean="0">
                <a:hlinkClick r:id="rId2"/>
              </a:rPr>
              <a:t>PubMed</a:t>
            </a:r>
            <a:endParaRPr lang="fr-FR" dirty="0" smtClean="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1889610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a:bodyPr>
          <a:lstStyle/>
          <a:p>
            <a:pPr marL="0" indent="0">
              <a:buNone/>
            </a:pPr>
            <a:r>
              <a:rPr lang="fr-FR" sz="2000" i="1" dirty="0"/>
              <a:t>A l’occasion du changement d’interface de </a:t>
            </a:r>
            <a:r>
              <a:rPr lang="fr-FR" sz="2000" i="1" dirty="0" err="1"/>
              <a:t>PubMed</a:t>
            </a:r>
            <a:r>
              <a:rPr lang="fr-FR" sz="2000" i="1" dirty="0"/>
              <a:t> intervenu courant 2020, cette session propose une présentation des modes de recherche dans </a:t>
            </a:r>
            <a:r>
              <a:rPr lang="fr-FR" sz="2000" i="1" dirty="0" err="1"/>
              <a:t>PubMed</a:t>
            </a:r>
            <a:r>
              <a:rPr lang="fr-FR" sz="2000" i="1" dirty="0"/>
              <a:t>, des fonctionnalités de l’interface et des principales nouveautés introduites en 2020</a:t>
            </a:r>
            <a:r>
              <a:rPr lang="fr-FR" sz="2000" i="1" dirty="0" smtClean="0"/>
              <a:t>.</a:t>
            </a:r>
          </a:p>
          <a:p>
            <a:pPr marL="0" indent="0">
              <a:buNone/>
            </a:pPr>
            <a:endParaRPr lang="fr-FR" sz="2000" i="1" dirty="0" smtClean="0"/>
          </a:p>
          <a:p>
            <a:r>
              <a:rPr lang="fr-FR" dirty="0" smtClean="0"/>
              <a:t> </a:t>
            </a:r>
            <a:r>
              <a:rPr lang="fr-FR" sz="3600" dirty="0"/>
              <a:t>Les spécificités de </a:t>
            </a:r>
            <a:r>
              <a:rPr lang="fr-FR" sz="3600" dirty="0" err="1"/>
              <a:t>PubMed</a:t>
            </a:r>
            <a:r>
              <a:rPr lang="fr-FR" sz="3600" dirty="0"/>
              <a:t> : </a:t>
            </a:r>
            <a:r>
              <a:rPr lang="fr-FR" sz="3600" dirty="0" smtClean="0"/>
              <a:t>couverture </a:t>
            </a:r>
            <a:r>
              <a:rPr lang="fr-FR" sz="3600" dirty="0"/>
              <a:t>et </a:t>
            </a:r>
            <a:r>
              <a:rPr lang="fr-FR" sz="3600" dirty="0" smtClean="0"/>
              <a:t>fonctionnalités</a:t>
            </a:r>
          </a:p>
          <a:p>
            <a:r>
              <a:rPr lang="fr-FR" sz="3600" dirty="0"/>
              <a:t> </a:t>
            </a:r>
            <a:r>
              <a:rPr lang="fr-FR" sz="3600" dirty="0" smtClean="0"/>
              <a:t>Rechercher </a:t>
            </a:r>
            <a:r>
              <a:rPr lang="fr-FR" sz="3600" dirty="0"/>
              <a:t>dans </a:t>
            </a:r>
            <a:r>
              <a:rPr lang="fr-FR" sz="3600" dirty="0" err="1"/>
              <a:t>PubMed</a:t>
            </a:r>
            <a:r>
              <a:rPr lang="fr-FR" sz="3600" dirty="0"/>
              <a:t> : 3 modes de recherche, de l’automatique au manuel</a:t>
            </a:r>
          </a:p>
          <a:p>
            <a:r>
              <a:rPr lang="fr-FR" sz="3600" dirty="0" smtClean="0"/>
              <a:t> Miscellanées</a:t>
            </a:r>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smtClean="0"/>
              <a:t>Mode 1 : la recherche simple</a:t>
            </a:r>
            <a:endParaRPr lang="fr-FR" dirty="0"/>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smtClean="0"/>
              <a:t>Dans le nouveau </a:t>
            </a:r>
            <a:r>
              <a:rPr lang="fr-FR" dirty="0" err="1" smtClean="0"/>
              <a:t>PubMed</a:t>
            </a:r>
            <a:r>
              <a:rPr lang="fr-FR" dirty="0" smtClean="0"/>
              <a:t>, les détails d’une requête sont accessibles depuis l’historique de recherche : </a:t>
            </a:r>
            <a:r>
              <a:rPr lang="fr-FR" i="1" dirty="0" smtClean="0"/>
              <a:t>Advanced</a:t>
            </a:r>
            <a:r>
              <a:rPr lang="fr-FR" dirty="0" smtClean="0"/>
              <a:t> &gt; </a:t>
            </a:r>
            <a:r>
              <a:rPr lang="fr-FR" i="1" dirty="0" err="1" smtClean="0"/>
              <a:t>History</a:t>
            </a:r>
            <a:r>
              <a:rPr lang="fr-FR" i="1" dirty="0" smtClean="0"/>
              <a:t> and </a:t>
            </a:r>
            <a:r>
              <a:rPr lang="fr-FR" i="1" dirty="0" err="1" smtClean="0"/>
              <a:t>search</a:t>
            </a:r>
            <a:r>
              <a:rPr lang="fr-FR" i="1" dirty="0" smtClean="0"/>
              <a:t> </a:t>
            </a:r>
            <a:r>
              <a:rPr lang="fr-FR" i="1" dirty="0" err="1" smtClean="0"/>
              <a:t>details</a:t>
            </a:r>
            <a:r>
              <a:rPr lang="fr-FR" i="1" dirty="0" smtClean="0"/>
              <a:t> &gt; </a:t>
            </a:r>
            <a:r>
              <a:rPr lang="fr-FR" i="1" dirty="0" err="1" smtClean="0"/>
              <a:t>Details</a:t>
            </a:r>
            <a:endParaRPr lang="fr-FR" dirty="0" smtClean="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62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smtClean="0"/>
              <a:t>Mode 2 : le </a:t>
            </a:r>
            <a:r>
              <a:rPr lang="fr-FR" i="1" dirty="0" err="1" smtClean="0"/>
              <a:t>Search</a:t>
            </a:r>
            <a:r>
              <a:rPr lang="fr-FR" i="1" dirty="0" smtClean="0"/>
              <a:t> </a:t>
            </a:r>
            <a:r>
              <a:rPr lang="fr-FR" i="1" dirty="0" err="1" smtClean="0"/>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smtClean="0"/>
              <a:t> Construire une équation de recherche</a:t>
            </a:r>
          </a:p>
          <a:p>
            <a:pPr lvl="1"/>
            <a:r>
              <a:rPr lang="fr-FR" dirty="0" smtClean="0"/>
              <a:t>En choisissant les champs interrogés ; le système génère et positionne correctement les parenthèses et les opérateurs booléens</a:t>
            </a:r>
          </a:p>
          <a:p>
            <a:pPr lvl="1"/>
            <a:r>
              <a:rPr lang="fr-FR" dirty="0" smtClean="0"/>
              <a:t>En combinant des équations de recherche</a:t>
            </a:r>
            <a:endParaRPr lang="fr-FR" dirty="0"/>
          </a:p>
          <a:p>
            <a:r>
              <a:rPr lang="fr-FR" dirty="0" smtClean="0"/>
              <a:t>Toujours disponible : </a:t>
            </a:r>
            <a:r>
              <a:rPr lang="fr-FR" i="1" dirty="0" err="1" smtClean="0"/>
              <a:t>Add</a:t>
            </a:r>
            <a:r>
              <a:rPr lang="fr-FR" i="1" dirty="0" smtClean="0"/>
              <a:t> to </a:t>
            </a:r>
            <a:r>
              <a:rPr lang="fr-FR" i="1" dirty="0" err="1" smtClean="0"/>
              <a:t>history</a:t>
            </a:r>
            <a:r>
              <a:rPr lang="fr-FR" i="1" dirty="0" smtClean="0"/>
              <a:t> </a:t>
            </a:r>
            <a:r>
              <a:rPr lang="fr-FR" dirty="0" smtClean="0"/>
              <a:t>plutôt que </a:t>
            </a:r>
            <a:r>
              <a:rPr lang="fr-FR" i="1" dirty="0" err="1" smtClean="0"/>
              <a:t>Search</a:t>
            </a:r>
            <a:r>
              <a:rPr lang="fr-FR" dirty="0" smtClean="0"/>
              <a:t> pour afficher seulement le nombre de résultats d’une requête et non la liste des résultats</a:t>
            </a:r>
            <a:endParaRPr lang="fr-FR" dirty="0"/>
          </a:p>
          <a:p>
            <a:endParaRPr lang="fr-FR" dirty="0" smtClean="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115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Mode 2 : le </a:t>
            </a:r>
            <a:r>
              <a:rPr lang="fr-FR" i="1" dirty="0" err="1" smtClean="0"/>
              <a:t>Search</a:t>
            </a:r>
            <a:r>
              <a:rPr lang="fr-FR" i="1" dirty="0" smtClean="0"/>
              <a:t> </a:t>
            </a:r>
            <a:r>
              <a:rPr lang="fr-FR" i="1" dirty="0" err="1" smtClean="0"/>
              <a:t>builder</a:t>
            </a:r>
            <a:r>
              <a:rPr lang="fr-FR" i="1" dirty="0" smtClean="0"/>
              <a:t> </a:t>
            </a:r>
            <a:endParaRPr lang="fr-FR" i="1" dirty="0"/>
          </a:p>
        </p:txBody>
      </p:sp>
      <p:sp>
        <p:nvSpPr>
          <p:cNvPr id="2" name="Espace réservé du contenu 1"/>
          <p:cNvSpPr>
            <a:spLocks noGrp="1"/>
          </p:cNvSpPr>
          <p:nvPr>
            <p:ph idx="1"/>
          </p:nvPr>
        </p:nvSpPr>
        <p:spPr/>
        <p:txBody>
          <a:bodyPr>
            <a:normAutofit/>
          </a:bodyPr>
          <a:lstStyle/>
          <a:p>
            <a:r>
              <a:rPr lang="fr-FR" dirty="0" smtClean="0"/>
              <a:t> Guillemets </a:t>
            </a:r>
            <a:r>
              <a:rPr lang="fr-FR" b="1" dirty="0" smtClean="0">
                <a:solidFill>
                  <a:srgbClr val="009DE0"/>
                </a:solidFill>
              </a:rPr>
              <a:t>"</a:t>
            </a:r>
            <a:r>
              <a:rPr lang="fr-FR" b="1" dirty="0">
                <a:solidFill>
                  <a:srgbClr val="009DE0"/>
                </a:solidFill>
              </a:rPr>
              <a:t>  "</a:t>
            </a:r>
            <a:r>
              <a:rPr lang="fr-FR" b="1" dirty="0"/>
              <a:t> </a:t>
            </a:r>
            <a:r>
              <a:rPr lang="fr-FR" dirty="0"/>
              <a:t>pour rechercher une chaîne de caractère</a:t>
            </a:r>
          </a:p>
          <a:p>
            <a:r>
              <a:rPr lang="fr-FR" dirty="0" smtClean="0"/>
              <a:t> Troncature </a:t>
            </a:r>
            <a:r>
              <a:rPr lang="fr-FR" b="1" dirty="0" smtClean="0">
                <a:solidFill>
                  <a:srgbClr val="009DE0"/>
                </a:solidFill>
              </a:rPr>
              <a:t>*</a:t>
            </a:r>
            <a:r>
              <a:rPr lang="fr-FR" dirty="0" smtClean="0"/>
              <a:t> </a:t>
            </a:r>
          </a:p>
          <a:p>
            <a:pPr lvl="1"/>
            <a:r>
              <a:rPr lang="fr-FR" dirty="0" smtClean="0"/>
              <a:t>Seulement </a:t>
            </a:r>
            <a:r>
              <a:rPr lang="fr-FR" dirty="0" smtClean="0">
                <a:solidFill>
                  <a:srgbClr val="009DE0"/>
                </a:solidFill>
              </a:rPr>
              <a:t>à droite</a:t>
            </a:r>
            <a:r>
              <a:rPr lang="fr-FR" dirty="0" smtClean="0"/>
              <a:t>, </a:t>
            </a:r>
            <a:r>
              <a:rPr lang="fr-FR" i="1" dirty="0" smtClean="0"/>
              <a:t>i. e. </a:t>
            </a:r>
            <a:r>
              <a:rPr lang="fr-FR" dirty="0" smtClean="0"/>
              <a:t>à la fin d’un mot, elle doit être </a:t>
            </a:r>
            <a:r>
              <a:rPr lang="fr-FR" dirty="0" smtClean="0">
                <a:solidFill>
                  <a:srgbClr val="009DE0"/>
                </a:solidFill>
              </a:rPr>
              <a:t>précédée de 4 lettres </a:t>
            </a:r>
            <a:r>
              <a:rPr lang="fr-FR" dirty="0" smtClean="0"/>
              <a:t>au moins</a:t>
            </a:r>
          </a:p>
          <a:p>
            <a:pPr lvl="1"/>
            <a:r>
              <a:rPr lang="fr-FR" dirty="0" smtClean="0"/>
              <a:t>Nouveau </a:t>
            </a:r>
            <a:r>
              <a:rPr lang="fr-FR" dirty="0" err="1" smtClean="0"/>
              <a:t>PubMed</a:t>
            </a:r>
            <a:r>
              <a:rPr lang="fr-FR" dirty="0" smtClean="0"/>
              <a:t> : acceptée dans une </a:t>
            </a:r>
            <a:r>
              <a:rPr lang="fr-FR" dirty="0" smtClean="0">
                <a:solidFill>
                  <a:srgbClr val="009DE0"/>
                </a:solidFill>
              </a:rPr>
              <a:t>expression exacte</a:t>
            </a:r>
            <a:r>
              <a:rPr lang="fr-FR" dirty="0" smtClean="0"/>
              <a:t>, mais seulement à la fin du dernier mot : "</a:t>
            </a:r>
            <a:r>
              <a:rPr lang="fr-FR" strike="sngStrike" dirty="0" err="1" smtClean="0"/>
              <a:t>determinant</a:t>
            </a:r>
            <a:r>
              <a:rPr lang="fr-FR" strike="sngStrike" dirty="0" smtClean="0"/>
              <a:t>* of </a:t>
            </a:r>
            <a:r>
              <a:rPr lang="fr-FR" strike="sngStrike" dirty="0" err="1" smtClean="0"/>
              <a:t>health</a:t>
            </a:r>
            <a:r>
              <a:rPr lang="fr-FR" dirty="0" smtClean="0"/>
              <a:t>" à remplacer par </a:t>
            </a:r>
            <a:r>
              <a:rPr lang="fr-FR" dirty="0">
                <a:solidFill>
                  <a:srgbClr val="009DE0"/>
                </a:solidFill>
              </a:rPr>
              <a:t>"</a:t>
            </a:r>
            <a:r>
              <a:rPr lang="fr-FR" dirty="0" err="1" smtClean="0">
                <a:solidFill>
                  <a:srgbClr val="009DE0"/>
                </a:solidFill>
              </a:rPr>
              <a:t>determinant</a:t>
            </a:r>
            <a:r>
              <a:rPr lang="fr-FR" dirty="0" smtClean="0">
                <a:solidFill>
                  <a:srgbClr val="009DE0"/>
                </a:solidFill>
              </a:rPr>
              <a:t> </a:t>
            </a:r>
            <a:r>
              <a:rPr lang="fr-FR" dirty="0">
                <a:solidFill>
                  <a:srgbClr val="009DE0"/>
                </a:solidFill>
              </a:rPr>
              <a:t>of </a:t>
            </a:r>
            <a:r>
              <a:rPr lang="fr-FR" dirty="0" err="1">
                <a:solidFill>
                  <a:srgbClr val="009DE0"/>
                </a:solidFill>
              </a:rPr>
              <a:t>health</a:t>
            </a:r>
            <a:r>
              <a:rPr lang="fr-FR" dirty="0">
                <a:solidFill>
                  <a:srgbClr val="009DE0"/>
                </a:solidFill>
              </a:rPr>
              <a:t>" </a:t>
            </a:r>
            <a:r>
              <a:rPr lang="fr-FR" dirty="0" smtClean="0">
                <a:solidFill>
                  <a:srgbClr val="009DE0"/>
                </a:solidFill>
              </a:rPr>
              <a:t>OR </a:t>
            </a:r>
            <a:r>
              <a:rPr lang="fr-FR" dirty="0">
                <a:solidFill>
                  <a:srgbClr val="009DE0"/>
                </a:solidFill>
              </a:rPr>
              <a:t>"</a:t>
            </a:r>
            <a:r>
              <a:rPr lang="fr-FR" dirty="0" err="1" smtClean="0">
                <a:solidFill>
                  <a:srgbClr val="009DE0"/>
                </a:solidFill>
              </a:rPr>
              <a:t>determinants</a:t>
            </a:r>
            <a:r>
              <a:rPr lang="fr-FR" dirty="0" smtClean="0">
                <a:solidFill>
                  <a:srgbClr val="009DE0"/>
                </a:solidFill>
              </a:rPr>
              <a:t> </a:t>
            </a:r>
            <a:r>
              <a:rPr lang="fr-FR" dirty="0">
                <a:solidFill>
                  <a:srgbClr val="009DE0"/>
                </a:solidFill>
              </a:rPr>
              <a:t>of </a:t>
            </a:r>
            <a:r>
              <a:rPr lang="fr-FR" dirty="0" err="1">
                <a:solidFill>
                  <a:srgbClr val="009DE0"/>
                </a:solidFill>
              </a:rPr>
              <a:t>health</a:t>
            </a:r>
            <a:r>
              <a:rPr lang="fr-FR" dirty="0">
                <a:solidFill>
                  <a:srgbClr val="009DE0"/>
                </a:solidFill>
              </a:rPr>
              <a:t>" </a:t>
            </a:r>
            <a:endParaRPr lang="fr-FR" dirty="0" smtClean="0">
              <a:solidFill>
                <a:srgbClr val="009DE0"/>
              </a:solidFill>
            </a:endParaRPr>
          </a:p>
          <a:p>
            <a:pPr lvl="1"/>
            <a:r>
              <a:rPr lang="fr-FR" dirty="0" smtClean="0"/>
              <a:t>Nouveau </a:t>
            </a:r>
            <a:r>
              <a:rPr lang="fr-FR" dirty="0" err="1" smtClean="0"/>
              <a:t>PubMed</a:t>
            </a:r>
            <a:r>
              <a:rPr lang="fr-FR" dirty="0" smtClean="0"/>
              <a:t> : plus de limitations dans le nombre de variantes retrouvées (600 auparavant)</a:t>
            </a:r>
          </a:p>
          <a:p>
            <a:pPr lvl="1"/>
            <a:r>
              <a:rPr lang="fr-FR" dirty="0" smtClean="0"/>
              <a:t>Nouveau </a:t>
            </a:r>
            <a:r>
              <a:rPr lang="fr-FR" dirty="0" err="1" smtClean="0"/>
              <a:t>PubMed</a:t>
            </a:r>
            <a:r>
              <a:rPr lang="fr-FR" dirty="0" smtClean="0"/>
              <a:t> : les variations retrouvées ne sont plus affichées dans les détails de la recherche</a:t>
            </a:r>
          </a:p>
          <a:p>
            <a:pPr lvl="1"/>
            <a:endParaRPr lang="fr-FR" dirty="0" smtClean="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- 2021-06-10</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3354920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création ou édition manuelle</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dirty="0" smtClean="0"/>
              <a:t>F. Flamerie - Trucs et astuces de </a:t>
            </a:r>
            <a:r>
              <a:rPr lang="fr-FR" dirty="0" err="1" smtClean="0"/>
              <a:t>PubMed</a:t>
            </a:r>
            <a:r>
              <a:rPr lang="fr-FR" dirty="0" smtClean="0"/>
              <a:t> - 2021-06-10</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23</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7469777" y="2769746"/>
            <a:ext cx="4539341" cy="1797410"/>
          </a:xfrm>
          <a:solidFill>
            <a:schemeClr val="bg1"/>
          </a:solidFill>
          <a:ln w="25400">
            <a:solidFill>
              <a:srgbClr val="F27D38"/>
            </a:solidFill>
            <a:prstDash val="dashDot"/>
          </a:ln>
        </p:spPr>
        <p:txBody>
          <a:bodyPr>
            <a:normAutofit/>
          </a:bodyPr>
          <a:lstStyle/>
          <a:p>
            <a:pPr marL="0" indent="0">
              <a:buNone/>
            </a:pPr>
            <a:r>
              <a:rPr lang="fr-FR" dirty="0" smtClean="0"/>
              <a:t>Depuis le </a:t>
            </a:r>
            <a:r>
              <a:rPr lang="fr-FR" i="1" dirty="0" err="1" smtClean="0"/>
              <a:t>Search</a:t>
            </a:r>
            <a:r>
              <a:rPr lang="fr-FR" i="1" dirty="0" smtClean="0"/>
              <a:t> </a:t>
            </a:r>
            <a:r>
              <a:rPr lang="fr-FR" i="1" dirty="0" err="1" smtClean="0"/>
              <a:t>builder</a:t>
            </a:r>
            <a:r>
              <a:rPr lang="fr-FR" i="1" dirty="0" smtClean="0"/>
              <a:t> : </a:t>
            </a:r>
            <a:r>
              <a:rPr lang="fr-FR" dirty="0" smtClean="0"/>
              <a:t>ajouter la requête dans la </a:t>
            </a:r>
            <a:r>
              <a:rPr lang="fr-FR" i="1" dirty="0" err="1" smtClean="0"/>
              <a:t>Query</a:t>
            </a:r>
            <a:r>
              <a:rPr lang="fr-FR" i="1" dirty="0" smtClean="0"/>
              <a:t> box </a:t>
            </a:r>
            <a:r>
              <a:rPr lang="fr-FR" dirty="0" smtClean="0"/>
              <a:t>pour la modifier manuellement.</a:t>
            </a:r>
            <a:endParaRPr lang="fr-FR" dirty="0"/>
          </a:p>
        </p:txBody>
      </p:sp>
    </p:spTree>
    <p:extLst>
      <p:ext uri="{BB962C8B-B14F-4D97-AF65-F5344CB8AC3E}">
        <p14:creationId xmlns:p14="http://schemas.microsoft.com/office/powerpoint/2010/main" val="2003764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smtClean="0"/>
              <a:t>F. Flamerie - Trucs et astuces de PubMed - 2021-06-10</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smtClean="0">
                <a:latin typeface="Corbel" panose="020B0503020204020204" pitchFamily="34" charset="0"/>
                <a:cs typeface="Calibri" panose="020F0502020204030204" pitchFamily="34" charset="0"/>
              </a:rPr>
              <a:t>Codes de champ utilisables: </a:t>
            </a:r>
            <a:r>
              <a:rPr lang="en-US" sz="2000" dirty="0" smtClean="0">
                <a:latin typeface="Corbel" panose="020B0503020204020204" pitchFamily="34" charset="0"/>
                <a:cs typeface="Calibri" panose="020F0502020204030204" pitchFamily="34" charset="0"/>
                <a:hlinkClick r:id="rId4"/>
              </a:rPr>
              <a:t>Search </a:t>
            </a:r>
            <a:r>
              <a:rPr lang="en-US" sz="2000" dirty="0">
                <a:latin typeface="Corbel" panose="020B0503020204020204" pitchFamily="34" charset="0"/>
                <a:cs typeface="Calibri" panose="020F0502020204030204" pitchFamily="34" charset="0"/>
                <a:hlinkClick r:id="rId4"/>
              </a:rPr>
              <a:t>Field descriptions and </a:t>
            </a:r>
            <a:r>
              <a:rPr lang="en-US" sz="2000" dirty="0" smtClean="0">
                <a:latin typeface="Corbel" panose="020B0503020204020204" pitchFamily="34" charset="0"/>
                <a:cs typeface="Calibri" panose="020F0502020204030204" pitchFamily="34" charset="0"/>
                <a:hlinkClick r:id="rId4"/>
              </a:rPr>
              <a:t>tags</a:t>
            </a:r>
            <a:endParaRPr lang="en-US" sz="2000" dirty="0" smtClean="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r>
              <a:rPr lang="fr-FR" altLang="fr-FR" sz="2000" dirty="0" smtClean="0">
                <a:latin typeface="Corbel" panose="020B0503020204020204" pitchFamily="34" charset="0"/>
                <a:cs typeface="Calibri" panose="020F0502020204030204" pitchFamily="34" charset="0"/>
              </a:rPr>
              <a:t>.</a:t>
            </a:r>
            <a:endParaRPr lang="en-US" sz="2000" dirty="0" smtClean="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smtClean="0">
                <a:latin typeface="Corbel" panose="020B0503020204020204" pitchFamily="34" charset="0"/>
                <a:cs typeface="Calibri" panose="020F0502020204030204" pitchFamily="34" charset="0"/>
              </a:rPr>
              <a:t>Certains</a:t>
            </a:r>
            <a:r>
              <a:rPr lang="en-US" sz="2000" dirty="0" smtClean="0">
                <a:latin typeface="Corbel" panose="020B0503020204020204" pitchFamily="34" charset="0"/>
                <a:cs typeface="Calibri" panose="020F0502020204030204" pitchFamily="34" charset="0"/>
              </a:rPr>
              <a:t> de </a:t>
            </a:r>
            <a:r>
              <a:rPr lang="en-US" sz="2000" dirty="0" err="1" smtClean="0">
                <a:latin typeface="Corbel" panose="020B0503020204020204" pitchFamily="34" charset="0"/>
                <a:cs typeface="Calibri" panose="020F0502020204030204" pitchFamily="34" charset="0"/>
              </a:rPr>
              <a:t>ces</a:t>
            </a:r>
            <a:r>
              <a:rPr lang="en-US" sz="2000" dirty="0" smtClean="0">
                <a:latin typeface="Corbel" panose="020B0503020204020204" pitchFamily="34" charset="0"/>
                <a:cs typeface="Calibri" panose="020F0502020204030204" pitchFamily="34" charset="0"/>
              </a:rPr>
              <a:t> champs </a:t>
            </a:r>
            <a:r>
              <a:rPr lang="en-US" sz="2000" dirty="0" err="1" smtClean="0">
                <a:latin typeface="Corbel" panose="020B0503020204020204" pitchFamily="34" charset="0"/>
                <a:cs typeface="Calibri" panose="020F0502020204030204" pitchFamily="34" charset="0"/>
              </a:rPr>
              <a:t>sont</a:t>
            </a:r>
            <a:r>
              <a:rPr lang="en-US" sz="2000" dirty="0" smtClean="0">
                <a:latin typeface="Corbel" panose="020B0503020204020204" pitchFamily="34" charset="0"/>
                <a:cs typeface="Calibri" panose="020F0502020204030204" pitchFamily="34" charset="0"/>
              </a:rPr>
              <a:t> </a:t>
            </a:r>
            <a:r>
              <a:rPr lang="en-US" sz="2000" dirty="0" err="1" smtClean="0">
                <a:latin typeface="Corbel" panose="020B0503020204020204" pitchFamily="34" charset="0"/>
                <a:cs typeface="Calibri" panose="020F0502020204030204" pitchFamily="34" charset="0"/>
              </a:rPr>
              <a:t>également</a:t>
            </a:r>
            <a:r>
              <a:rPr lang="en-US" sz="2000" dirty="0" smtClean="0">
                <a:latin typeface="Corbel" panose="020B0503020204020204" pitchFamily="34" charset="0"/>
                <a:cs typeface="Calibri" panose="020F0502020204030204" pitchFamily="34" charset="0"/>
              </a:rPr>
              <a:t> </a:t>
            </a:r>
            <a:r>
              <a:rPr lang="en-US" sz="2000" dirty="0" err="1" smtClean="0">
                <a:latin typeface="Corbel" panose="020B0503020204020204" pitchFamily="34" charset="0"/>
                <a:cs typeface="Calibri" panose="020F0502020204030204" pitchFamily="34" charset="0"/>
              </a:rPr>
              <a:t>disponibles</a:t>
            </a:r>
            <a:r>
              <a:rPr lang="en-US" sz="2000" dirty="0" smtClean="0">
                <a:latin typeface="Corbel" panose="020B0503020204020204" pitchFamily="34" charset="0"/>
                <a:cs typeface="Calibri" panose="020F0502020204030204" pitchFamily="34" charset="0"/>
              </a:rPr>
              <a:t> sous </a:t>
            </a:r>
            <a:r>
              <a:rPr lang="en-US" sz="2000" dirty="0" err="1" smtClean="0">
                <a:latin typeface="Corbel" panose="020B0503020204020204" pitchFamily="34" charset="0"/>
                <a:cs typeface="Calibri" panose="020F0502020204030204" pitchFamily="34" charset="0"/>
              </a:rPr>
              <a:t>forme</a:t>
            </a:r>
            <a:r>
              <a:rPr lang="en-US" sz="2000" dirty="0" smtClean="0">
                <a:latin typeface="Corbel" panose="020B0503020204020204" pitchFamily="34" charset="0"/>
                <a:cs typeface="Calibri" panose="020F0502020204030204" pitchFamily="34" charset="0"/>
              </a:rPr>
              <a:t> de </a:t>
            </a:r>
            <a:r>
              <a:rPr lang="en-US" sz="2000" dirty="0" err="1" smtClean="0">
                <a:solidFill>
                  <a:srgbClr val="009DE0"/>
                </a:solidFill>
                <a:latin typeface="Corbel" panose="020B0503020204020204" pitchFamily="34" charset="0"/>
                <a:cs typeface="Calibri" panose="020F0502020204030204" pitchFamily="34" charset="0"/>
              </a:rPr>
              <a:t>filtres</a:t>
            </a:r>
            <a:endParaRPr lang="en-US" sz="2000" dirty="0" smtClean="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smtClean="0"/>
              <a:t>Mode 3 : création ou édition manuelle</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3362289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Modes 1, 2, 3 : algorithme </a:t>
            </a:r>
            <a:r>
              <a:rPr lang="fr-FR" i="1" dirty="0" smtClean="0"/>
              <a:t>Best match</a:t>
            </a:r>
            <a:endParaRPr lang="fr-FR" i="1" dirty="0"/>
          </a:p>
        </p:txBody>
      </p:sp>
      <p:sp>
        <p:nvSpPr>
          <p:cNvPr id="2" name="Espace réservé du contenu 1"/>
          <p:cNvSpPr>
            <a:spLocks noGrp="1"/>
          </p:cNvSpPr>
          <p:nvPr>
            <p:ph idx="1"/>
          </p:nvPr>
        </p:nvSpPr>
        <p:spPr>
          <a:xfrm>
            <a:off x="838200" y="1594132"/>
            <a:ext cx="10515600" cy="4351338"/>
          </a:xfrm>
        </p:spPr>
        <p:txBody>
          <a:bodyPr>
            <a:normAutofit/>
          </a:bodyPr>
          <a:lstStyle/>
          <a:p>
            <a:r>
              <a:rPr lang="fr-FR" dirty="0" smtClean="0"/>
              <a:t>L’algorithme de pertinence précédent utilisé pour classer les résultats de recherche était fondé sur la </a:t>
            </a:r>
            <a:r>
              <a:rPr lang="fr-FR" dirty="0" smtClean="0">
                <a:solidFill>
                  <a:srgbClr val="009DE0"/>
                </a:solidFill>
              </a:rPr>
              <a:t>fréquence </a:t>
            </a:r>
            <a:r>
              <a:rPr lang="fr-FR" dirty="0">
                <a:solidFill>
                  <a:srgbClr val="009DE0"/>
                </a:solidFill>
              </a:rPr>
              <a:t>d’utilisation </a:t>
            </a:r>
            <a:r>
              <a:rPr lang="fr-FR" dirty="0" smtClean="0"/>
              <a:t>des mots-clés et leur </a:t>
            </a:r>
            <a:r>
              <a:rPr lang="fr-FR" dirty="0" smtClean="0">
                <a:solidFill>
                  <a:srgbClr val="009DE0"/>
                </a:solidFill>
              </a:rPr>
              <a:t>emplacement</a:t>
            </a:r>
            <a:r>
              <a:rPr lang="fr-FR" dirty="0" smtClean="0"/>
              <a:t> (titre</a:t>
            </a:r>
            <a:r>
              <a:rPr lang="fr-FR" dirty="0"/>
              <a:t>, </a:t>
            </a:r>
            <a:r>
              <a:rPr lang="fr-FR" dirty="0" smtClean="0"/>
              <a:t>résumé, etc.).</a:t>
            </a:r>
          </a:p>
          <a:p>
            <a:r>
              <a:rPr lang="fr-FR" dirty="0"/>
              <a:t> </a:t>
            </a:r>
            <a:r>
              <a:rPr lang="fr-FR" dirty="0" smtClean="0"/>
              <a:t>Le nouvel algorithme </a:t>
            </a:r>
            <a:r>
              <a:rPr lang="fr-FR" i="1" dirty="0"/>
              <a:t>Best </a:t>
            </a:r>
            <a:r>
              <a:rPr lang="fr-FR" i="1" dirty="0" smtClean="0"/>
              <a:t>match</a:t>
            </a:r>
            <a:r>
              <a:rPr lang="fr-FR" dirty="0" smtClean="0"/>
              <a:t>, utilisant l’apprentissage automatique,  prend en compte </a:t>
            </a:r>
            <a:r>
              <a:rPr lang="fr-FR" dirty="0" smtClean="0">
                <a:solidFill>
                  <a:srgbClr val="009DE0"/>
                </a:solidFill>
              </a:rPr>
              <a:t>plus de 150 signaux </a:t>
            </a:r>
            <a:r>
              <a:rPr lang="fr-FR" dirty="0" smtClean="0"/>
              <a:t>pour classer les résultats :  année </a:t>
            </a:r>
            <a:r>
              <a:rPr lang="fr-FR" dirty="0"/>
              <a:t>de </a:t>
            </a:r>
            <a:r>
              <a:rPr lang="fr-FR" dirty="0" smtClean="0"/>
              <a:t>publication, </a:t>
            </a:r>
            <a:r>
              <a:rPr lang="fr-FR" dirty="0"/>
              <a:t>type de publication, </a:t>
            </a:r>
            <a:r>
              <a:rPr lang="fr-FR" dirty="0" smtClean="0"/>
              <a:t>etc</a:t>
            </a:r>
            <a:r>
              <a:rPr lang="fr-FR" dirty="0"/>
              <a:t>. </a:t>
            </a:r>
            <a:endParaRPr lang="fr-FR" dirty="0" smtClean="0"/>
          </a:p>
          <a:p>
            <a:r>
              <a:rPr lang="fr-FR" dirty="0"/>
              <a:t> </a:t>
            </a:r>
            <a:r>
              <a:rPr lang="fr-FR" dirty="0" smtClean="0"/>
              <a:t>Les </a:t>
            </a:r>
            <a:r>
              <a:rPr lang="fr-FR" dirty="0"/>
              <a:t>résultats les plus récents ou disposant du plus haut niveau de preuve (revues systématiques et méta-analyses</a:t>
            </a:r>
            <a:r>
              <a:rPr lang="fr-FR" dirty="0" smtClean="0"/>
              <a:t>) sont favorisés.</a:t>
            </a:r>
          </a:p>
          <a:p>
            <a:r>
              <a:rPr lang="fr-FR" dirty="0">
                <a:hlinkClick r:id="rId3"/>
              </a:rPr>
              <a:t> </a:t>
            </a:r>
            <a:r>
              <a:rPr lang="fr-FR" dirty="0" smtClean="0">
                <a:hlinkClick r:id="rId3"/>
              </a:rPr>
              <a:t>En savoir plus sur le Best match sur le site de </a:t>
            </a:r>
            <a:r>
              <a:rPr lang="fr-FR" dirty="0" err="1" smtClean="0">
                <a:hlinkClick r:id="rId3"/>
              </a:rPr>
              <a:t>PubMed</a:t>
            </a:r>
            <a:endParaRPr lang="fr-FR" dirty="0" smtClean="0"/>
          </a:p>
          <a:p>
            <a:pPr lvl="1"/>
            <a:endParaRPr lang="fr-FR" dirty="0" smtClean="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- 2021-06-10</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25</a:t>
            </a:fld>
            <a:endParaRPr lang="fr-FR" dirty="0"/>
          </a:p>
        </p:txBody>
      </p:sp>
    </p:spTree>
    <p:extLst>
      <p:ext uri="{BB962C8B-B14F-4D97-AF65-F5344CB8AC3E}">
        <p14:creationId xmlns:p14="http://schemas.microsoft.com/office/powerpoint/2010/main" val="1850995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lstStyle/>
          <a:p>
            <a:r>
              <a:rPr lang="fr-FR" i="1" dirty="0" err="1" smtClean="0"/>
              <a:t>Find</a:t>
            </a:r>
            <a:r>
              <a:rPr lang="fr-FR" dirty="0" smtClean="0"/>
              <a:t> : </a:t>
            </a:r>
            <a:r>
              <a:rPr lang="fr-FR" i="1" dirty="0" err="1" smtClean="0"/>
              <a:t>Clinical</a:t>
            </a:r>
            <a:r>
              <a:rPr lang="fr-FR" i="1" dirty="0" smtClean="0"/>
              <a:t> </a:t>
            </a:r>
            <a:r>
              <a:rPr lang="fr-FR" i="1" dirty="0" err="1" smtClean="0"/>
              <a:t>Queries</a:t>
            </a:r>
            <a:r>
              <a:rPr lang="fr-FR" dirty="0" smtClean="0"/>
              <a:t> et </a:t>
            </a:r>
            <a:r>
              <a:rPr lang="fr-FR" i="1" dirty="0" smtClean="0"/>
              <a:t>Single Citation Matcher</a:t>
            </a:r>
          </a:p>
          <a:p>
            <a:r>
              <a:rPr lang="fr-FR" dirty="0" smtClean="0"/>
              <a:t>Compte </a:t>
            </a:r>
            <a:r>
              <a:rPr lang="fr-FR" dirty="0" err="1" smtClean="0"/>
              <a:t>MyNCBI</a:t>
            </a:r>
            <a:endParaRPr lang="fr-FR" dirty="0" smtClean="0"/>
          </a:p>
          <a:p>
            <a:r>
              <a:rPr lang="fr-FR" dirty="0" smtClean="0"/>
              <a:t>Yale </a:t>
            </a:r>
            <a:r>
              <a:rPr lang="fr-FR" dirty="0" err="1" smtClean="0"/>
              <a:t>MeSH</a:t>
            </a:r>
            <a:r>
              <a:rPr lang="fr-FR" dirty="0" smtClean="0"/>
              <a:t> Analyzer</a:t>
            </a:r>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896615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smtClean="0"/>
              <a:t>Find</a:t>
            </a:r>
            <a:endParaRPr lang="fr-FR" i="1" dirty="0"/>
          </a:p>
        </p:txBody>
      </p:sp>
      <p:sp>
        <p:nvSpPr>
          <p:cNvPr id="4" name="Espace réservé du pied de page 3"/>
          <p:cNvSpPr>
            <a:spLocks noGrp="1"/>
          </p:cNvSpPr>
          <p:nvPr>
            <p:ph type="ftr" sz="quarter" idx="11"/>
          </p:nvPr>
        </p:nvSpPr>
        <p:spPr/>
        <p:txBody>
          <a:bodyPr/>
          <a:lstStyle/>
          <a:p>
            <a:r>
              <a:rPr lang="fr-FR" dirty="0" smtClean="0"/>
              <a:t>F. Flamerie - Trucs et astuces de </a:t>
            </a:r>
            <a:r>
              <a:rPr lang="fr-FR" dirty="0" err="1" smtClean="0"/>
              <a:t>PubMed</a:t>
            </a:r>
            <a:r>
              <a:rPr lang="fr-FR" dirty="0" smtClean="0"/>
              <a:t>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27</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32094"/>
            <a:ext cx="7864541" cy="4983606"/>
          </a:xfrm>
          <a:prstGeom prst="rect">
            <a:avLst/>
          </a:prstGeom>
        </p:spPr>
      </p:pic>
      <p:grpSp>
        <p:nvGrpSpPr>
          <p:cNvPr id="1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smtClean="0"/>
              <a:t> </a:t>
            </a:r>
            <a:r>
              <a:rPr lang="fr-FR" i="1" dirty="0" err="1" smtClean="0"/>
              <a:t>Clinical</a:t>
            </a:r>
            <a:r>
              <a:rPr lang="fr-FR" i="1" dirty="0" smtClean="0"/>
              <a:t> </a:t>
            </a:r>
            <a:r>
              <a:rPr lang="fr-FR" i="1" dirty="0" err="1" smtClean="0"/>
              <a:t>Queries</a:t>
            </a:r>
            <a:r>
              <a:rPr lang="fr-FR" i="1" dirty="0" smtClean="0"/>
              <a:t> </a:t>
            </a:r>
            <a:r>
              <a:rPr lang="fr-FR" dirty="0" smtClean="0"/>
              <a:t>: ajout d’une rubrique </a:t>
            </a:r>
            <a:r>
              <a:rPr lang="fr-FR" i="1" dirty="0" smtClean="0"/>
              <a:t>COVID-19 Articles</a:t>
            </a:r>
          </a:p>
          <a:p>
            <a:pPr lvl="1"/>
            <a:r>
              <a:rPr lang="fr-FR" dirty="0" smtClean="0">
                <a:hlinkClick r:id="rId3"/>
              </a:rPr>
              <a:t>Détails de la construction des filtres COVID-19 </a:t>
            </a:r>
            <a:r>
              <a:rPr lang="fr-FR" dirty="0" smtClean="0"/>
              <a:t>sur le site de </a:t>
            </a:r>
            <a:r>
              <a:rPr lang="fr-FR" dirty="0" err="1" smtClean="0"/>
              <a:t>PubMed</a:t>
            </a:r>
            <a:endParaRPr lang="fr-FR" dirty="0" smtClean="0"/>
          </a:p>
          <a:p>
            <a:r>
              <a:rPr lang="fr-FR" i="1" dirty="0" smtClean="0"/>
              <a:t>Single Citation Matcher </a:t>
            </a:r>
            <a:r>
              <a:rPr lang="fr-FR" dirty="0" smtClean="0"/>
              <a:t>pour retrouver rapidement un article à partir d’une réf biblio incomplète ou erronée</a:t>
            </a:r>
            <a:endParaRPr lang="fr-FR" dirty="0"/>
          </a:p>
        </p:txBody>
      </p:sp>
    </p:spTree>
    <p:extLst>
      <p:ext uri="{BB962C8B-B14F-4D97-AF65-F5344CB8AC3E}">
        <p14:creationId xmlns:p14="http://schemas.microsoft.com/office/powerpoint/2010/main" val="2294725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01208" y="339924"/>
            <a:ext cx="3353156" cy="1325563"/>
          </a:xfrm>
        </p:spPr>
        <p:txBody>
          <a:bodyPr>
            <a:normAutofit fontScale="90000"/>
          </a:bodyPr>
          <a:lstStyle/>
          <a:p>
            <a:r>
              <a:rPr lang="fr-FR" i="1" dirty="0" err="1" smtClean="0"/>
              <a:t>Find</a:t>
            </a:r>
            <a:r>
              <a:rPr lang="fr-FR" i="1" dirty="0" smtClean="0"/>
              <a:t> : Single Citation Matcher</a:t>
            </a:r>
            <a:endParaRPr lang="fr-FR" i="1" dirty="0"/>
          </a:p>
        </p:txBody>
      </p:sp>
      <p:sp>
        <p:nvSpPr>
          <p:cNvPr id="4" name="Espace réservé du pied de page 3"/>
          <p:cNvSpPr>
            <a:spLocks noGrp="1"/>
          </p:cNvSpPr>
          <p:nvPr>
            <p:ph type="ftr" sz="quarter" idx="11"/>
          </p:nvPr>
        </p:nvSpPr>
        <p:spPr/>
        <p:txBody>
          <a:bodyPr/>
          <a:lstStyle/>
          <a:p>
            <a:r>
              <a:rPr lang="fr-FR" dirty="0" smtClean="0"/>
              <a:t>F. Flamerie - Trucs et astuces de </a:t>
            </a:r>
            <a:r>
              <a:rPr lang="fr-FR" dirty="0" err="1" smtClean="0"/>
              <a:t>PubMed</a:t>
            </a:r>
            <a:r>
              <a:rPr lang="fr-FR" dirty="0" smtClean="0"/>
              <a:t>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28</a:t>
            </a:fld>
            <a:endParaRPr lang="fr-FR"/>
          </a:p>
        </p:txBody>
      </p:sp>
      <p:grpSp>
        <p:nvGrpSpPr>
          <p:cNvPr id="1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5352342" y="5304445"/>
            <a:ext cx="547953" cy="542925"/>
            <a:chOff x="6004176" y="1690066"/>
            <a:chExt cx="1039285" cy="1029748"/>
          </a:xfrm>
          <a:solidFill>
            <a:srgbClr val="FF6600"/>
          </a:solidFill>
        </p:grpSpPr>
        <p:sp>
          <p:nvSpPr>
            <p:cNvPr id="1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grpSp>
      <p:sp>
        <p:nvSpPr>
          <p:cNvPr id="7" name="Espace réservé du contenu 6"/>
          <p:cNvSpPr>
            <a:spLocks noGrp="1"/>
          </p:cNvSpPr>
          <p:nvPr>
            <p:ph idx="1"/>
          </p:nvPr>
        </p:nvSpPr>
        <p:spPr>
          <a:xfrm>
            <a:off x="101208" y="2514697"/>
            <a:ext cx="2327991" cy="4351338"/>
          </a:xfrm>
        </p:spPr>
        <p:txBody>
          <a:bodyPr>
            <a:normAutofit/>
          </a:bodyPr>
          <a:lstStyle/>
          <a:p>
            <a:r>
              <a:rPr lang="fr-FR" dirty="0" smtClean="0"/>
              <a:t> Exemple :</a:t>
            </a:r>
          </a:p>
          <a:p>
            <a:pPr lvl="1"/>
            <a:r>
              <a:rPr lang="fr-FR" dirty="0" err="1" smtClean="0"/>
              <a:t>Sheeran</a:t>
            </a:r>
            <a:endParaRPr lang="fr-FR" dirty="0" smtClean="0"/>
          </a:p>
          <a:p>
            <a:pPr lvl="1"/>
            <a:r>
              <a:rPr lang="fr-FR" dirty="0" smtClean="0"/>
              <a:t>1</a:t>
            </a:r>
            <a:r>
              <a:rPr lang="fr-FR" baseline="30000" dirty="0" smtClean="0"/>
              <a:t>er</a:t>
            </a:r>
            <a:r>
              <a:rPr lang="fr-FR" dirty="0" smtClean="0"/>
              <a:t> auteur</a:t>
            </a:r>
          </a:p>
          <a:p>
            <a:pPr lvl="1"/>
            <a:r>
              <a:rPr lang="fr-FR" dirty="0" smtClean="0"/>
              <a:t>2019</a:t>
            </a:r>
          </a:p>
          <a:p>
            <a:r>
              <a:rPr lang="fr-FR" dirty="0" smtClean="0"/>
              <a:t>6 résultats // 35 en recherche simple </a:t>
            </a:r>
            <a:r>
              <a:rPr lang="fr-FR" dirty="0" err="1" smtClean="0"/>
              <a:t>Sheeran</a:t>
            </a:r>
            <a:r>
              <a:rPr lang="fr-FR" dirty="0" smtClean="0"/>
              <a:t> 2019</a:t>
            </a:r>
            <a:endParaRPr lang="fr-FR"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128065" y="187271"/>
            <a:ext cx="8924601" cy="6649656"/>
          </a:xfrm>
          <a:prstGeom prst="rect">
            <a:avLst/>
          </a:prstGeom>
        </p:spPr>
      </p:pic>
    </p:spTree>
    <p:extLst>
      <p:ext uri="{BB962C8B-B14F-4D97-AF65-F5344CB8AC3E}">
        <p14:creationId xmlns:p14="http://schemas.microsoft.com/office/powerpoint/2010/main" val="517517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smtClean="0"/>
              <a:t>Compte </a:t>
            </a:r>
            <a:r>
              <a:rPr lang="fr-FR" dirty="0" err="1" smtClean="0"/>
              <a:t>MyNCBI</a:t>
            </a:r>
            <a:endParaRPr lang="fr-FR" dirty="0"/>
          </a:p>
        </p:txBody>
      </p:sp>
      <p:sp>
        <p:nvSpPr>
          <p:cNvPr id="7" name="Espace réservé du contenu 6"/>
          <p:cNvSpPr>
            <a:spLocks noGrp="1"/>
          </p:cNvSpPr>
          <p:nvPr>
            <p:ph idx="1"/>
          </p:nvPr>
        </p:nvSpPr>
        <p:spPr>
          <a:xfrm>
            <a:off x="309444" y="1438892"/>
            <a:ext cx="4684245" cy="4815750"/>
          </a:xfrm>
        </p:spPr>
        <p:txBody>
          <a:bodyPr>
            <a:normAutofit/>
          </a:bodyPr>
          <a:lstStyle/>
          <a:p>
            <a:r>
              <a:rPr lang="fr-FR" dirty="0" smtClean="0"/>
              <a:t> Sauvegarder vos historiques de recherche</a:t>
            </a:r>
          </a:p>
          <a:p>
            <a:r>
              <a:rPr lang="fr-FR" dirty="0" smtClean="0"/>
              <a:t> Personnaliser </a:t>
            </a:r>
            <a:r>
              <a:rPr lang="fr-FR" dirty="0"/>
              <a:t>les filtres affichés dans </a:t>
            </a:r>
            <a:r>
              <a:rPr lang="fr-FR" dirty="0" err="1" smtClean="0"/>
              <a:t>PubMed</a:t>
            </a:r>
            <a:r>
              <a:rPr lang="fr-FR" dirty="0" smtClean="0"/>
              <a:t> (15 max.)</a:t>
            </a:r>
            <a:endParaRPr lang="fr-FR" dirty="0"/>
          </a:p>
          <a:p>
            <a:r>
              <a:rPr lang="fr-FR" dirty="0" smtClean="0"/>
              <a:t> Créer et gérer des alertes courriel</a:t>
            </a:r>
          </a:p>
          <a:p>
            <a:pPr lvl="1"/>
            <a:r>
              <a:rPr lang="fr-FR" dirty="0" smtClean="0"/>
              <a:t>NB alertes RSS ne nécessitent pas de compte </a:t>
            </a:r>
            <a:r>
              <a:rPr lang="fr-FR" dirty="0" err="1" smtClean="0"/>
              <a:t>MyNCBI</a:t>
            </a:r>
            <a:endParaRPr lang="fr-FR" dirty="0" smtClean="0"/>
          </a:p>
          <a:p>
            <a:pPr lvl="1"/>
            <a:r>
              <a:rPr lang="fr-FR" dirty="0" smtClean="0"/>
              <a:t>Voir le tuto </a:t>
            </a:r>
            <a:r>
              <a:rPr lang="fr-FR" dirty="0" err="1" smtClean="0"/>
              <a:t>doc’Isped</a:t>
            </a:r>
            <a:r>
              <a:rPr lang="fr-FR" dirty="0" smtClean="0"/>
              <a:t> </a:t>
            </a:r>
            <a:r>
              <a:rPr lang="fr-FR" dirty="0">
                <a:hlinkClick r:id="rId2"/>
              </a:rPr>
              <a:t>Paramétrer une veille bibliographique sur </a:t>
            </a:r>
            <a:r>
              <a:rPr lang="fr-FR" dirty="0" err="1">
                <a:hlinkClick r:id="rId2"/>
              </a:rPr>
              <a:t>PubMed</a:t>
            </a:r>
            <a:endParaRPr lang="fr-FR" dirty="0" smtClean="0"/>
          </a:p>
        </p:txBody>
      </p:sp>
      <p:sp>
        <p:nvSpPr>
          <p:cNvPr id="4" name="Espace réservé du pied de page 3"/>
          <p:cNvSpPr>
            <a:spLocks noGrp="1"/>
          </p:cNvSpPr>
          <p:nvPr>
            <p:ph type="ftr" sz="quarter" idx="11"/>
          </p:nvPr>
        </p:nvSpPr>
        <p:spPr/>
        <p:txBody>
          <a:bodyPr/>
          <a:lstStyle/>
          <a:p>
            <a:r>
              <a:rPr lang="fr-FR" dirty="0" smtClean="0"/>
              <a:t>F. Flamerie - Trucs et astuces de </a:t>
            </a:r>
            <a:r>
              <a:rPr lang="fr-FR" dirty="0" err="1" smtClean="0"/>
              <a:t>PubMed</a:t>
            </a:r>
            <a:r>
              <a:rPr lang="fr-FR" dirty="0" smtClean="0"/>
              <a:t>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728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smtClean="0"/>
              <a:t>Couverture</a:t>
            </a:r>
          </a:p>
          <a:p>
            <a:r>
              <a:rPr lang="fr-FR" dirty="0" smtClean="0"/>
              <a:t>Fonctionnalités</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smtClean="0"/>
              <a:t>Yale </a:t>
            </a:r>
            <a:r>
              <a:rPr lang="fr-FR" dirty="0" err="1" smtClean="0"/>
              <a:t>MeSH</a:t>
            </a:r>
            <a:r>
              <a:rPr lang="fr-FR" dirty="0" smtClean="0"/>
              <a:t> Analyzer</a:t>
            </a:r>
            <a:endParaRPr lang="fr-FR" dirty="0"/>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10000"/>
              </a:lnSpc>
              <a:buNone/>
            </a:pPr>
            <a:r>
              <a:rPr lang="en-US" dirty="0" err="1"/>
              <a:t>Grossetta</a:t>
            </a:r>
            <a:r>
              <a:rPr lang="en-US" dirty="0"/>
              <a:t> </a:t>
            </a:r>
            <a:r>
              <a:rPr lang="en-US" dirty="0" err="1"/>
              <a:t>Nardini</a:t>
            </a:r>
            <a:r>
              <a:rPr lang="en-US" dirty="0"/>
              <a:t>, H., &amp; Wang, L. (2021). </a:t>
            </a:r>
            <a:r>
              <a:rPr lang="en-US" i="1" dirty="0"/>
              <a:t>The Yale </a:t>
            </a:r>
            <a:r>
              <a:rPr lang="en-US" i="1" dirty="0" err="1"/>
              <a:t>MeSH</a:t>
            </a:r>
            <a:r>
              <a:rPr lang="en-US" i="1" dirty="0"/>
              <a:t> Analyzer</a:t>
            </a:r>
            <a:r>
              <a:rPr lang="en-US" dirty="0"/>
              <a:t>. Cushing/Whitney Medical Library. </a:t>
            </a:r>
            <a:r>
              <a:rPr lang="en-US" dirty="0">
                <a:hlinkClick r:id="rId2"/>
              </a:rPr>
              <a:t>https://mesh.med.yale.edu</a:t>
            </a:r>
            <a:r>
              <a:rPr lang="en-US" dirty="0" smtClean="0">
                <a:hlinkClick r:id="rId2"/>
              </a:rPr>
              <a:t>/</a:t>
            </a:r>
            <a:endParaRPr lang="fr-FR" dirty="0" smtClean="0"/>
          </a:p>
          <a:p>
            <a:pPr>
              <a:lnSpc>
                <a:spcPct val="110000"/>
              </a:lnSpc>
            </a:pPr>
            <a:r>
              <a:rPr lang="fr-FR" dirty="0" smtClean="0"/>
              <a:t> Permet de visualiser et d’exporter sous forme tabulaire, pour un </a:t>
            </a:r>
            <a:r>
              <a:rPr lang="fr-FR" dirty="0"/>
              <a:t>lot d’articles (jusqu’à 20) dans </a:t>
            </a:r>
            <a:r>
              <a:rPr lang="fr-FR" dirty="0" err="1"/>
              <a:t>PubMed</a:t>
            </a:r>
            <a:r>
              <a:rPr lang="fr-FR" dirty="0"/>
              <a:t> </a:t>
            </a:r>
            <a:endParaRPr lang="fr-FR" dirty="0" smtClean="0"/>
          </a:p>
          <a:p>
            <a:pPr lvl="1">
              <a:lnSpc>
                <a:spcPct val="110000"/>
              </a:lnSpc>
            </a:pPr>
            <a:r>
              <a:rPr lang="fr-FR" dirty="0" smtClean="0"/>
              <a:t>le titre, </a:t>
            </a:r>
          </a:p>
          <a:p>
            <a:pPr lvl="1">
              <a:lnSpc>
                <a:spcPct val="110000"/>
              </a:lnSpc>
            </a:pPr>
            <a:r>
              <a:rPr lang="fr-FR" dirty="0" smtClean="0"/>
              <a:t>le résumé, </a:t>
            </a:r>
          </a:p>
          <a:p>
            <a:pPr lvl="1">
              <a:lnSpc>
                <a:spcPct val="110000"/>
              </a:lnSpc>
            </a:pPr>
            <a:r>
              <a:rPr lang="fr-FR" dirty="0" smtClean="0"/>
              <a:t>le titre de la revue, </a:t>
            </a:r>
          </a:p>
          <a:p>
            <a:pPr lvl="1">
              <a:lnSpc>
                <a:spcPct val="110000"/>
              </a:lnSpc>
            </a:pPr>
            <a:r>
              <a:rPr lang="fr-FR" dirty="0" smtClean="0"/>
              <a:t>les termes </a:t>
            </a:r>
            <a:r>
              <a:rPr lang="fr-FR" dirty="0" err="1" smtClean="0"/>
              <a:t>MeSH</a:t>
            </a:r>
            <a:r>
              <a:rPr lang="fr-FR" dirty="0" smtClean="0"/>
              <a:t>, </a:t>
            </a:r>
          </a:p>
          <a:p>
            <a:pPr lvl="1">
              <a:lnSpc>
                <a:spcPct val="110000"/>
              </a:lnSpc>
            </a:pPr>
            <a:r>
              <a:rPr lang="fr-FR" dirty="0" smtClean="0"/>
              <a:t>et/ou les mots-clés auteurs. </a:t>
            </a:r>
          </a:p>
          <a:p>
            <a:pPr>
              <a:lnSpc>
                <a:spcPct val="110000"/>
              </a:lnSpc>
            </a:pPr>
            <a:r>
              <a:rPr lang="fr-FR" dirty="0" smtClean="0"/>
              <a:t> Les termes </a:t>
            </a:r>
            <a:r>
              <a:rPr lang="fr-FR" dirty="0" err="1" smtClean="0"/>
              <a:t>MeSH</a:t>
            </a:r>
            <a:r>
              <a:rPr lang="fr-FR" dirty="0" smtClean="0"/>
              <a:t> sont triés et regroupés par ordre alphabétique pour faciliter la lecture.</a:t>
            </a:r>
          </a:p>
          <a:p>
            <a:pPr>
              <a:lnSpc>
                <a:spcPct val="110000"/>
              </a:lnSpc>
            </a:pPr>
            <a:r>
              <a:rPr lang="fr-FR" dirty="0" smtClean="0"/>
              <a:t> Disponible également sous forme d’</a:t>
            </a:r>
            <a:r>
              <a:rPr lang="fr-FR" dirty="0" err="1" smtClean="0">
                <a:hlinkClick r:id="rId3"/>
              </a:rPr>
              <a:t>applisignet</a:t>
            </a:r>
            <a:r>
              <a:rPr lang="fr-FR" dirty="0" smtClean="0"/>
              <a:t> ,pour lancer l’analyse directement depuis une liste de résultats </a:t>
            </a:r>
            <a:r>
              <a:rPr lang="fr-FR" dirty="0" err="1" smtClean="0"/>
              <a:t>PubMed</a:t>
            </a:r>
            <a:r>
              <a:rPr lang="fr-FR" dirty="0" smtClean="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30</a:t>
            </a:fld>
            <a:endParaRPr lang="fr-FR"/>
          </a:p>
        </p:txBody>
      </p:sp>
    </p:spTree>
    <p:extLst>
      <p:ext uri="{BB962C8B-B14F-4D97-AF65-F5344CB8AC3E}">
        <p14:creationId xmlns:p14="http://schemas.microsoft.com/office/powerpoint/2010/main" val="3057942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smtClean="0"/>
              <a:t>Yale </a:t>
            </a:r>
            <a:r>
              <a:rPr lang="fr-FR" dirty="0" err="1" smtClean="0"/>
              <a:t>MeSH</a:t>
            </a:r>
            <a:r>
              <a:rPr lang="fr-FR" dirty="0" smtClean="0"/>
              <a:t> Analyzer</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smtClean="0"/>
              <a:t>Exemple</a:t>
            </a:r>
            <a:r>
              <a:rPr lang="en-US" dirty="0" smtClean="0"/>
              <a:t> </a:t>
            </a:r>
          </a:p>
          <a:p>
            <a:pPr marL="0" indent="0">
              <a:lnSpc>
                <a:spcPct val="110000"/>
              </a:lnSpc>
              <a:buNone/>
            </a:pPr>
            <a:r>
              <a:rPr lang="en-US" dirty="0" err="1" smtClean="0"/>
              <a:t>Voir</a:t>
            </a:r>
            <a:r>
              <a:rPr lang="en-US" dirty="0" smtClean="0"/>
              <a:t> </a:t>
            </a:r>
            <a:r>
              <a:rPr lang="en-US" dirty="0" smtClean="0">
                <a:hlinkClick r:id="rId3"/>
              </a:rPr>
              <a:t>un </a:t>
            </a:r>
            <a:r>
              <a:rPr lang="en-US" dirty="0" err="1" smtClean="0">
                <a:hlinkClick r:id="rId3"/>
              </a:rPr>
              <a:t>autre</a:t>
            </a:r>
            <a:r>
              <a:rPr lang="en-US" dirty="0" smtClean="0">
                <a:hlinkClick r:id="rId3"/>
              </a:rPr>
              <a:t> </a:t>
            </a:r>
            <a:r>
              <a:rPr lang="en-US" dirty="0" err="1" smtClean="0">
                <a:hlinkClick r:id="rId3"/>
              </a:rPr>
              <a:t>exemple</a:t>
            </a:r>
            <a:r>
              <a:rPr lang="en-US" dirty="0" smtClean="0">
                <a:hlinkClick r:id="rId3"/>
              </a:rPr>
              <a:t> sur le site Yale </a:t>
            </a:r>
            <a:r>
              <a:rPr lang="en-US" dirty="0" err="1" smtClean="0">
                <a:hlinkClick r:id="rId3"/>
              </a:rPr>
              <a:t>MeSH</a:t>
            </a:r>
            <a:r>
              <a:rPr lang="en-US" dirty="0" smtClean="0">
                <a:hlinkClick r:id="rId3"/>
              </a:rPr>
              <a:t> Analyzer </a:t>
            </a:r>
            <a:endParaRPr lang="en-US" dirty="0"/>
          </a:p>
          <a:p>
            <a:pPr marL="0" indent="0">
              <a:lnSpc>
                <a:spcPct val="110000"/>
              </a:lnSpc>
              <a:buNone/>
            </a:pPr>
            <a:endParaRPr lang="fr-FR" dirty="0" smtClean="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smtClean="0"/>
              <a:t>Contact </a:t>
            </a:r>
            <a:r>
              <a:rPr lang="fr-FR" smtClean="0"/>
              <a:t>:</a:t>
            </a:r>
            <a:endParaRPr lang="fr-FR" dirty="0" smtClean="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32</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478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10000"/>
          </a:bodyPr>
          <a:lstStyle/>
          <a:p>
            <a:pPr marL="0" indent="0">
              <a:lnSpc>
                <a:spcPct val="120000"/>
              </a:lnSpc>
              <a:buNone/>
            </a:pPr>
            <a:r>
              <a:rPr lang="fr-FR" sz="3200" dirty="0" smtClean="0"/>
              <a:t>3 sous-ensembles principaux</a:t>
            </a:r>
          </a:p>
          <a:p>
            <a:pPr>
              <a:lnSpc>
                <a:spcPct val="120000"/>
              </a:lnSpc>
            </a:pPr>
            <a:r>
              <a:rPr lang="fr-FR" sz="3200" dirty="0" smtClean="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etc.)[&gt;15 000 revues indexées, dont </a:t>
            </a:r>
            <a:r>
              <a:rPr lang="fr-FR" sz="3200" dirty="0">
                <a:solidFill>
                  <a:srgbClr val="009DE0"/>
                </a:solidFill>
              </a:rPr>
              <a:t>&gt; 5200 </a:t>
            </a:r>
            <a:r>
              <a:rPr lang="fr-FR" sz="3200" dirty="0"/>
              <a:t>en cours]</a:t>
            </a:r>
          </a:p>
          <a:p>
            <a:pPr>
              <a:lnSpc>
                <a:spcPct val="120000"/>
              </a:lnSpc>
            </a:pPr>
            <a:r>
              <a:rPr lang="fr-FR" sz="3200" dirty="0" err="1">
                <a:solidFill>
                  <a:srgbClr val="009DE0"/>
                </a:solidFill>
              </a:rPr>
              <a:t>PubMed</a:t>
            </a:r>
            <a:r>
              <a:rPr lang="fr-FR" sz="3200" dirty="0">
                <a:solidFill>
                  <a:srgbClr val="009DE0"/>
                </a:solidFill>
              </a:rPr>
              <a:t> Central </a:t>
            </a:r>
            <a:r>
              <a:rPr lang="fr-FR" sz="3200" dirty="0"/>
              <a:t>= articles en libre accès - majoritairement déposés par revues + manuscrits déposés par auteurs - </a:t>
            </a:r>
            <a:r>
              <a:rPr lang="fr-FR" sz="3200" dirty="0" smtClean="0">
                <a:solidFill>
                  <a:srgbClr val="009DE0"/>
                </a:solidFill>
              </a:rPr>
              <a:t>26</a:t>
            </a:r>
            <a:r>
              <a:rPr lang="fr-FR" sz="3200" dirty="0">
                <a:solidFill>
                  <a:srgbClr val="009DE0"/>
                </a:solidFill>
              </a:rPr>
              <a:t>% </a:t>
            </a:r>
            <a:r>
              <a:rPr lang="fr-FR" sz="3200" dirty="0"/>
              <a:t>des revues </a:t>
            </a:r>
            <a:r>
              <a:rPr lang="fr-FR" sz="3200" dirty="0" err="1"/>
              <a:t>PubMed</a:t>
            </a:r>
            <a:r>
              <a:rPr lang="fr-FR" sz="3200" dirty="0"/>
              <a:t> Central sont aussi indexées dans </a:t>
            </a:r>
            <a:r>
              <a:rPr lang="fr-FR" sz="3200" dirty="0" err="1"/>
              <a:t>Medline</a:t>
            </a:r>
            <a:r>
              <a:rPr lang="fr-FR" sz="3200" dirty="0"/>
              <a:t> - [6 </a:t>
            </a:r>
            <a:r>
              <a:rPr lang="fr-FR" sz="3200" dirty="0" smtClean="0"/>
              <a:t>millions articles en </a:t>
            </a:r>
            <a:r>
              <a:rPr lang="fr-FR" sz="3200" dirty="0"/>
              <a:t>2020-03]</a:t>
            </a:r>
          </a:p>
          <a:p>
            <a:pPr>
              <a:lnSpc>
                <a:spcPct val="120000"/>
              </a:lnSpc>
            </a:pPr>
            <a:r>
              <a:rPr lang="fr-FR" sz="3200" dirty="0">
                <a:solidFill>
                  <a:srgbClr val="009DE0"/>
                </a:solidFill>
              </a:rPr>
              <a:t>Bookshelf </a:t>
            </a:r>
            <a:r>
              <a:rPr lang="fr-FR" sz="3200" dirty="0"/>
              <a:t>= livres, rapports, etc. [7500]</a:t>
            </a:r>
          </a:p>
          <a:p>
            <a:endParaRPr lang="fr-FR" dirty="0"/>
          </a:p>
        </p:txBody>
      </p:sp>
    </p:spTree>
    <p:extLst>
      <p:ext uri="{BB962C8B-B14F-4D97-AF65-F5344CB8AC3E}">
        <p14:creationId xmlns:p14="http://schemas.microsoft.com/office/powerpoint/2010/main" val="333624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smtClean="0"/>
              <a:t>Autres cas d’articles indexés dans </a:t>
            </a:r>
            <a:r>
              <a:rPr lang="fr-FR" sz="3400" dirty="0" err="1" smtClean="0"/>
              <a:t>PubMed</a:t>
            </a:r>
            <a:r>
              <a:rPr lang="fr-FR" sz="3400" dirty="0" smtClean="0"/>
              <a:t> et non dans MEDLINE</a:t>
            </a:r>
          </a:p>
          <a:p>
            <a:pPr>
              <a:lnSpc>
                <a:spcPct val="120000"/>
              </a:lnSpc>
            </a:pPr>
            <a:r>
              <a:rPr lang="en-US" dirty="0">
                <a:solidFill>
                  <a:srgbClr val="009DE0"/>
                </a:solidFill>
              </a:rPr>
              <a:t>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a:t>Citations 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a:t>"</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a:t>Citations that precede the date that a journal was selected for MEDLINE indexing (when supplied electronically by the publisher).</a:t>
            </a:r>
          </a:p>
          <a:p>
            <a:pPr>
              <a:lnSpc>
                <a:spcPct val="120000"/>
              </a:lnSpc>
            </a:pPr>
            <a:r>
              <a:rPr lang="en-US" dirty="0">
                <a:hlinkClick r:id="rId2"/>
              </a:rPr>
              <a:t>Pre-1966</a:t>
            </a:r>
            <a:r>
              <a:rPr lang="en-US" dirty="0"/>
              <a:t> 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642052" y="5890478"/>
            <a:ext cx="11392930" cy="830997"/>
          </a:xfrm>
          <a:prstGeom prst="rect">
            <a:avLst/>
          </a:prstGeom>
          <a:noFill/>
        </p:spPr>
        <p:txBody>
          <a:bodyPr wrap="square" rtlCol="0">
            <a:spAutoFit/>
          </a:bodyPr>
          <a:lstStyle/>
          <a:p>
            <a:r>
              <a:rPr lang="fr-FR" sz="1600" dirty="0" smtClean="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(2020, </a:t>
            </a:r>
            <a:r>
              <a:rPr lang="en-US" sz="1600" dirty="0" err="1">
                <a:latin typeface="Corbel" panose="020B0503020204020204" pitchFamily="34" charset="0"/>
              </a:rPr>
              <a:t>septembre</a:t>
            </a:r>
            <a:r>
              <a:rPr lang="en-US" sz="1600" dirty="0">
                <a:latin typeface="Corbel" panose="020B0503020204020204" pitchFamily="34" charset="0"/>
              </a:rPr>
              <a:t> 11).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26918" y="0"/>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smtClean="0"/>
              <a:t>Ces différents sous-ensembles peuvent être repérés et ciblés (pour inclusion ou exclusion) grâce notamment au critère </a:t>
            </a:r>
            <a:r>
              <a:rPr lang="fr-FR" dirty="0" err="1" smtClean="0">
                <a:solidFill>
                  <a:srgbClr val="009DE0"/>
                </a:solidFill>
              </a:rPr>
              <a:t>subset</a:t>
            </a:r>
            <a:r>
              <a:rPr lang="fr-FR" dirty="0" smtClean="0">
                <a:solidFill>
                  <a:srgbClr val="009DE0"/>
                </a:solidFill>
              </a:rPr>
              <a:t> [</a:t>
            </a:r>
            <a:r>
              <a:rPr lang="fr-FR" dirty="0" err="1" smtClean="0">
                <a:solidFill>
                  <a:srgbClr val="009DE0"/>
                </a:solidFill>
              </a:rPr>
              <a:t>sb</a:t>
            </a:r>
            <a:r>
              <a:rPr lang="fr-FR" dirty="0" smtClean="0">
                <a:solidFill>
                  <a:srgbClr val="009DE0"/>
                </a:solidFill>
              </a:rPr>
              <a:t>] </a:t>
            </a:r>
            <a:r>
              <a:rPr lang="fr-FR" sz="2000" dirty="0" smtClean="0"/>
              <a:t>- cf. tableau ci-contre issu de la </a:t>
            </a:r>
            <a:r>
              <a:rPr lang="fr-FR" sz="2000" dirty="0" smtClean="0">
                <a:hlinkClick r:id="rId2"/>
              </a:rPr>
              <a:t>documentation </a:t>
            </a:r>
            <a:r>
              <a:rPr lang="fr-FR" sz="2000" dirty="0" err="1" smtClean="0">
                <a:hlinkClick r:id="rId2"/>
              </a:rPr>
              <a:t>PubMed</a:t>
            </a:r>
            <a:endParaRPr lang="fr-FR" sz="2000" dirty="0" smtClean="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gridCol w="6125557"/>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737222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Fonctionnalités : le thésaurus </a:t>
            </a:r>
            <a:r>
              <a:rPr lang="fr-FR" dirty="0" err="1" smtClean="0"/>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smtClean="0"/>
              <a:t>Le thésaurus </a:t>
            </a:r>
            <a:r>
              <a:rPr lang="fr-FR" sz="3000" dirty="0" err="1" smtClean="0"/>
              <a:t>MeSH</a:t>
            </a:r>
            <a:r>
              <a:rPr lang="fr-FR" sz="3000" dirty="0" smtClean="0"/>
              <a:t> est un </a:t>
            </a:r>
            <a:r>
              <a:rPr lang="fr-FR" sz="3000" dirty="0" smtClean="0">
                <a:solidFill>
                  <a:srgbClr val="009DE0"/>
                </a:solidFill>
              </a:rPr>
              <a:t>vocabulaire contrôlé</a:t>
            </a:r>
            <a:r>
              <a:rPr lang="fr-FR" sz="3000" dirty="0" smtClean="0"/>
              <a:t>, constitué de termes organisés par des relations de </a:t>
            </a:r>
            <a:r>
              <a:rPr lang="fr-FR" sz="3000" dirty="0" smtClean="0">
                <a:solidFill>
                  <a:srgbClr val="009DE0"/>
                </a:solidFill>
              </a:rPr>
              <a:t>hiérarchie</a:t>
            </a:r>
            <a:r>
              <a:rPr lang="fr-FR" sz="3000" dirty="0" smtClean="0"/>
              <a:t> et d’</a:t>
            </a:r>
            <a:r>
              <a:rPr lang="fr-FR" sz="3000" dirty="0" smtClean="0">
                <a:solidFill>
                  <a:srgbClr val="009DE0"/>
                </a:solidFill>
              </a:rPr>
              <a:t>association</a:t>
            </a:r>
            <a:r>
              <a:rPr lang="fr-FR" sz="3000" dirty="0" smtClean="0"/>
              <a:t>.</a:t>
            </a:r>
          </a:p>
          <a:p>
            <a:pPr>
              <a:lnSpc>
                <a:spcPct val="110000"/>
              </a:lnSpc>
            </a:pPr>
            <a:r>
              <a:rPr lang="fr-FR" sz="3000" dirty="0" smtClean="0"/>
              <a:t> Qu’est-ce qu’un terme </a:t>
            </a:r>
            <a:r>
              <a:rPr lang="fr-FR" sz="3000" dirty="0" err="1" smtClean="0"/>
              <a:t>MeSH</a:t>
            </a:r>
            <a:r>
              <a:rPr lang="fr-FR" sz="3000" dirty="0" smtClean="0"/>
              <a:t>?</a:t>
            </a:r>
          </a:p>
          <a:p>
            <a:pPr marL="538163" indent="0">
              <a:lnSpc>
                <a:spcPct val="110000"/>
              </a:lnSpc>
              <a:buNone/>
            </a:pPr>
            <a:r>
              <a:rPr lang="en-US" sz="3000" dirty="0" smtClean="0">
                <a:solidFill>
                  <a:schemeClr val="tx1">
                    <a:lumMod val="75000"/>
                    <a:lumOff val="25000"/>
                  </a:schemeClr>
                </a:solidFill>
              </a:rPr>
              <a:t>“</a:t>
            </a:r>
            <a:r>
              <a:rPr lang="en-US" sz="3000" dirty="0" err="1" smtClean="0">
                <a:solidFill>
                  <a:schemeClr val="tx1">
                    <a:lumMod val="75000"/>
                    <a:lumOff val="25000"/>
                  </a:schemeClr>
                </a:solidFill>
              </a:rPr>
              <a:t>MeSH</a:t>
            </a:r>
            <a:r>
              <a:rPr lang="en-US" sz="3000" dirty="0" smtClean="0">
                <a:solidFill>
                  <a:schemeClr val="tx1">
                    <a:lumMod val="75000"/>
                    <a:lumOff val="25000"/>
                  </a:schemeClr>
                </a:solidFill>
              </a:rPr>
              <a:t> </a:t>
            </a:r>
            <a:r>
              <a:rPr lang="en-US" sz="3000" dirty="0">
                <a:solidFill>
                  <a:schemeClr val="tx1">
                    <a:lumMod val="75000"/>
                    <a:lumOff val="25000"/>
                  </a:schemeClr>
                </a:solidFill>
              </a:rPr>
              <a:t>terms are official words or phrases selected to represent particular </a:t>
            </a:r>
            <a:r>
              <a:rPr lang="en-US" sz="3000" dirty="0" smtClean="0">
                <a:solidFill>
                  <a:schemeClr val="tx1">
                    <a:lumMod val="75000"/>
                    <a:lumOff val="25000"/>
                  </a:schemeClr>
                </a:solidFill>
              </a:rPr>
              <a:t>biomedical </a:t>
            </a:r>
            <a:r>
              <a:rPr lang="en-US" sz="3000" dirty="0">
                <a:solidFill>
                  <a:schemeClr val="tx1">
                    <a:lumMod val="75000"/>
                    <a:lumOff val="25000"/>
                  </a:schemeClr>
                </a:solidFill>
              </a:rPr>
              <a:t>concepts. When labelling an article, indexers select terms only </a:t>
            </a:r>
            <a:r>
              <a:rPr lang="en-US" sz="3000" dirty="0" smtClean="0">
                <a:solidFill>
                  <a:schemeClr val="tx1">
                    <a:lumMod val="75000"/>
                    <a:lumOff val="25000"/>
                  </a:schemeClr>
                </a:solidFill>
              </a:rPr>
              <a:t>from </a:t>
            </a:r>
            <a:r>
              <a:rPr lang="en-US" sz="3000" dirty="0">
                <a:solidFill>
                  <a:schemeClr val="tx1">
                    <a:lumMod val="75000"/>
                    <a:lumOff val="25000"/>
                  </a:schemeClr>
                </a:solidFill>
              </a:rPr>
              <a:t>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a:t>
            </a:r>
            <a:r>
              <a:rPr lang="en-US" sz="3000" dirty="0" smtClean="0">
                <a:solidFill>
                  <a:schemeClr val="tx1">
                    <a:lumMod val="75000"/>
                    <a:lumOff val="25000"/>
                  </a:schemeClr>
                </a:solidFill>
              </a:rPr>
              <a:t>instance</a:t>
            </a:r>
            <a:r>
              <a:rPr lang="en-US" sz="3000" dirty="0">
                <a:solidFill>
                  <a:schemeClr val="tx1">
                    <a:lumMod val="75000"/>
                    <a:lumOff val="25000"/>
                  </a:schemeClr>
                </a:solidFill>
              </a:rPr>
              <a:t>, an article would not be labelled with the term heart attack, </a:t>
            </a:r>
            <a:r>
              <a:rPr lang="en-US" sz="3000" dirty="0" smtClean="0">
                <a:solidFill>
                  <a:schemeClr val="tx1">
                    <a:lumMod val="75000"/>
                    <a:lumOff val="25000"/>
                  </a:schemeClr>
                </a:solidFill>
              </a:rPr>
              <a:t>because </a:t>
            </a:r>
            <a:r>
              <a:rPr lang="en-US" sz="3000" dirty="0">
                <a:solidFill>
                  <a:schemeClr val="tx1">
                    <a:lumMod val="75000"/>
                    <a:lumOff val="25000"/>
                  </a:schemeClr>
                </a:solidFill>
              </a:rPr>
              <a:t>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smtClean="0">
                <a:solidFill>
                  <a:schemeClr val="tx1">
                    <a:lumMod val="75000"/>
                    <a:lumOff val="25000"/>
                  </a:schemeClr>
                </a:solidFill>
              </a:rPr>
              <a:t>.”</a:t>
            </a:r>
          </a:p>
          <a:p>
            <a:pPr marL="0" indent="0">
              <a:lnSpc>
                <a:spcPct val="110000"/>
              </a:lnSpc>
              <a:buNone/>
            </a:pPr>
            <a:r>
              <a:rPr lang="en-US" sz="1700" dirty="0" smtClean="0"/>
              <a:t>Source : </a:t>
            </a:r>
            <a:r>
              <a:rPr lang="en-US" sz="1700" dirty="0"/>
              <a:t>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a:t>
            </a:r>
            <a:r>
              <a:rPr lang="en-US" sz="1700" dirty="0" smtClean="0">
                <a:hlinkClick r:id="rId2"/>
              </a:rPr>
              <a:t>doi.org/10.1111/ijcp.12767</a:t>
            </a:r>
            <a:endParaRPr lang="fr-FR" sz="1700" dirty="0" smtClean="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smtClean="0"/>
              <a:t>Fonctionnalités : le thésaurus </a:t>
            </a:r>
            <a:r>
              <a:rPr lang="fr-FR" dirty="0" err="1" smtClean="0"/>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- 2021-06-10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12207"/>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a:off x="7834047" y="6156815"/>
            <a:ext cx="547953" cy="542925"/>
            <a:chOff x="6004176" y="1690066"/>
            <a:chExt cx="1039285" cy="1029748"/>
          </a:xfrm>
          <a:solidFill>
            <a:srgbClr val="FF6600"/>
          </a:solidFill>
        </p:grpSpPr>
        <p:sp>
          <p:nvSpPr>
            <p:cNvPr id="10"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1"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2"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13"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smtClean="0"/>
              <a:t>Accéder au </a:t>
            </a:r>
            <a:r>
              <a:rPr lang="fr-FR" sz="2400" dirty="0" err="1" smtClean="0"/>
              <a:t>MeSH</a:t>
            </a:r>
            <a:r>
              <a:rPr lang="fr-FR" sz="2400" dirty="0" smtClean="0"/>
              <a:t> : </a:t>
            </a:r>
            <a:r>
              <a:rPr lang="fr-FR" sz="2400" dirty="0" smtClean="0">
                <a:hlinkClick r:id="rId3"/>
              </a:rPr>
              <a:t>https</a:t>
            </a:r>
            <a:r>
              <a:rPr lang="fr-FR" sz="2400" dirty="0">
                <a:hlinkClick r:id="rId3"/>
              </a:rPr>
              <a:t>://www.ncbi.nlm.nih.gov/mesh</a:t>
            </a:r>
            <a:r>
              <a:rPr lang="fr-FR" sz="2400" dirty="0" smtClean="0">
                <a:hlinkClick r:id="rId3"/>
              </a:rPr>
              <a:t>/</a:t>
            </a:r>
            <a:r>
              <a:rPr lang="fr-FR" sz="2400" dirty="0" smtClean="0"/>
              <a:t> ou depuis la page d’accueil de </a:t>
            </a:r>
            <a:r>
              <a:rPr lang="fr-FR" sz="2400" dirty="0" err="1" smtClean="0"/>
              <a:t>PubMed</a:t>
            </a:r>
            <a:endParaRPr lang="fr-FR" sz="2400" dirty="0" smtClean="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078" y="322828"/>
            <a:ext cx="3094499" cy="1325563"/>
          </a:xfrm>
        </p:spPr>
        <p:txBody>
          <a:bodyPr>
            <a:normAutofit fontScale="90000"/>
          </a:bodyPr>
          <a:lstStyle/>
          <a:p>
            <a:r>
              <a:rPr lang="fr-FR" dirty="0" smtClean="0"/>
              <a:t>Détails d’un terme </a:t>
            </a:r>
            <a:r>
              <a:rPr lang="fr-FR" dirty="0" err="1" smtClean="0"/>
              <a:t>MeSH</a:t>
            </a:r>
            <a:endParaRPr lang="fr-FR" dirty="0"/>
          </a:p>
        </p:txBody>
      </p:sp>
      <p:sp>
        <p:nvSpPr>
          <p:cNvPr id="4" name="Espace réservé du pied de page 3"/>
          <p:cNvSpPr>
            <a:spLocks noGrp="1"/>
          </p:cNvSpPr>
          <p:nvPr>
            <p:ph type="ftr" sz="quarter" idx="11"/>
          </p:nvPr>
        </p:nvSpPr>
        <p:spPr>
          <a:xfrm>
            <a:off x="4936077" y="6339361"/>
            <a:ext cx="4114800" cy="365125"/>
          </a:xfrm>
        </p:spPr>
        <p:txBody>
          <a:bodyPr/>
          <a:lstStyle/>
          <a:p>
            <a:r>
              <a:rPr lang="fr-FR" dirty="0" smtClean="0"/>
              <a:t>F. Flamerie - Trucs et astuces de </a:t>
            </a:r>
            <a:r>
              <a:rPr lang="fr-FR" dirty="0" err="1" smtClean="0"/>
              <a:t>PubMed</a:t>
            </a:r>
            <a:r>
              <a:rPr lang="fr-FR" dirty="0" smtClean="0"/>
              <a:t> - 2021-06-10</a:t>
            </a:r>
            <a:endParaRPr lang="fr-FR" dirty="0"/>
          </a:p>
        </p:txBody>
      </p:sp>
      <p:sp>
        <p:nvSpPr>
          <p:cNvPr id="5" name="Espace réservé du numéro de diapositive 4"/>
          <p:cNvSpPr>
            <a:spLocks noGrp="1"/>
          </p:cNvSpPr>
          <p:nvPr>
            <p:ph type="sldNum" sz="quarter" idx="12"/>
          </p:nvPr>
        </p:nvSpPr>
        <p:spPr>
          <a:xfrm>
            <a:off x="9668602" y="6066983"/>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523332" y="639845"/>
            <a:ext cx="8640763" cy="547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23331" y="1576470"/>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7" name="Rectangle 16"/>
          <p:cNvSpPr/>
          <p:nvPr/>
        </p:nvSpPr>
        <p:spPr>
          <a:xfrm>
            <a:off x="3523331" y="2224170"/>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18" name="Rectangle 17"/>
          <p:cNvSpPr/>
          <p:nvPr/>
        </p:nvSpPr>
        <p:spPr>
          <a:xfrm>
            <a:off x="3523332" y="4087894"/>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19" name="Rectangle 18"/>
          <p:cNvSpPr/>
          <p:nvPr/>
        </p:nvSpPr>
        <p:spPr>
          <a:xfrm>
            <a:off x="3523332" y="4384756"/>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20" name="Rectangle 19"/>
          <p:cNvSpPr/>
          <p:nvPr/>
        </p:nvSpPr>
        <p:spPr>
          <a:xfrm>
            <a:off x="3594770" y="4816556"/>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22" name="ZoneTexte 12"/>
          <p:cNvSpPr txBox="1">
            <a:spLocks noChangeArrowheads="1"/>
          </p:cNvSpPr>
          <p:nvPr/>
        </p:nvSpPr>
        <p:spPr bwMode="auto">
          <a:xfrm>
            <a:off x="9424546" y="796353"/>
            <a:ext cx="240245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1" name="Rectangle 20"/>
          <p:cNvSpPr/>
          <p:nvPr/>
        </p:nvSpPr>
        <p:spPr>
          <a:xfrm>
            <a:off x="3739232" y="5248357"/>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23" name="ZoneTexte 13"/>
          <p:cNvSpPr txBox="1">
            <a:spLocks noChangeArrowheads="1"/>
          </p:cNvSpPr>
          <p:nvPr/>
        </p:nvSpPr>
        <p:spPr bwMode="auto">
          <a:xfrm>
            <a:off x="6993477" y="2416397"/>
            <a:ext cx="16803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Qualificatifs </a:t>
            </a:r>
            <a:r>
              <a:rPr lang="fr-FR" altLang="fr-FR" sz="2000" dirty="0" smtClean="0">
                <a:solidFill>
                  <a:srgbClr val="FF6600"/>
                </a:solidFill>
                <a:latin typeface="Corbel" panose="020B0503020204020204" pitchFamily="34" charset="0"/>
              </a:rPr>
              <a:t>applicables</a:t>
            </a:r>
            <a:endParaRPr lang="fr-FR" altLang="fr-FR" sz="2000" dirty="0">
              <a:solidFill>
                <a:srgbClr val="FF6600"/>
              </a:solidFill>
              <a:latin typeface="Corbel" panose="020B0503020204020204" pitchFamily="34" charset="0"/>
            </a:endParaRPr>
          </a:p>
        </p:txBody>
      </p:sp>
      <p:sp>
        <p:nvSpPr>
          <p:cNvPr id="24" name="ZoneTexte 14"/>
          <p:cNvSpPr txBox="1">
            <a:spLocks noChangeArrowheads="1"/>
          </p:cNvSpPr>
          <p:nvPr/>
        </p:nvSpPr>
        <p:spPr bwMode="auto">
          <a:xfrm>
            <a:off x="6474494" y="4024395"/>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034632" y="4456195"/>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5107656" y="4887995"/>
            <a:ext cx="3671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6474495" y="5464256"/>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Hiérarchie</a:t>
            </a:r>
          </a:p>
        </p:txBody>
      </p:sp>
      <p:sp>
        <p:nvSpPr>
          <p:cNvPr id="28" name="Parenthèse fermante 27"/>
          <p:cNvSpPr/>
          <p:nvPr/>
        </p:nvSpPr>
        <p:spPr>
          <a:xfrm>
            <a:off x="9380034" y="2125179"/>
            <a:ext cx="503238" cy="2269103"/>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9" name="ZoneTexte 12"/>
          <p:cNvSpPr txBox="1">
            <a:spLocks noChangeArrowheads="1"/>
          </p:cNvSpPr>
          <p:nvPr/>
        </p:nvSpPr>
        <p:spPr bwMode="auto">
          <a:xfrm>
            <a:off x="10212034" y="4730415"/>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5400000">
            <a:off x="10080334" y="4196022"/>
            <a:ext cx="547953" cy="542925"/>
            <a:chOff x="6004176" y="1690066"/>
            <a:chExt cx="1039285" cy="1029748"/>
          </a:xfrm>
          <a:solidFill>
            <a:srgbClr val="FF6600"/>
          </a:solidFill>
        </p:grpSpPr>
        <p:sp>
          <p:nvSpPr>
            <p:cNvPr id="32"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33"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34"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sp>
          <p:nvSpPr>
            <p:cNvPr id="35"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a:solidFill>
                  <a:prstClr val="black"/>
                </a:solidFill>
                <a:latin typeface="Calibri" panose="020F0502020204030204"/>
              </a:endParaRPr>
            </a:p>
          </p:txBody>
        </p:sp>
      </p:grpSp>
      <p:sp>
        <p:nvSpPr>
          <p:cNvPr id="36" name="Espace réservé du pied de page 1"/>
          <p:cNvSpPr txBox="1">
            <a:spLocks/>
          </p:cNvSpPr>
          <p:nvPr/>
        </p:nvSpPr>
        <p:spPr>
          <a:xfrm>
            <a:off x="4993762" y="6114090"/>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p>
        </p:txBody>
      </p:sp>
      <p:sp>
        <p:nvSpPr>
          <p:cNvPr id="30" name="Espace réservé du contenu 2"/>
          <p:cNvSpPr>
            <a:spLocks noGrp="1"/>
          </p:cNvSpPr>
          <p:nvPr>
            <p:ph idx="1"/>
          </p:nvPr>
        </p:nvSpPr>
        <p:spPr>
          <a:xfrm>
            <a:off x="271208" y="4035895"/>
            <a:ext cx="3238552" cy="2562425"/>
          </a:xfrm>
        </p:spPr>
        <p:txBody>
          <a:bodyPr>
            <a:normAutofit/>
          </a:bodyPr>
          <a:lstStyle/>
          <a:p>
            <a:pPr marL="0" indent="0">
              <a:buNone/>
            </a:pPr>
            <a:r>
              <a:rPr lang="fr-FR" altLang="fr-FR" sz="1600" dirty="0" smtClean="0"/>
              <a:t>Une recherche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err="1" smtClean="0">
                <a:solidFill>
                  <a:srgbClr val="009DE0"/>
                </a:solidFill>
              </a:rPr>
              <a:t>etiology</a:t>
            </a:r>
            <a:r>
              <a:rPr lang="fr-FR" altLang="fr-FR" sz="1600" dirty="0" smtClean="0">
                <a:solidFill>
                  <a:srgbClr val="009DE0"/>
                </a:solidFill>
              </a:rPr>
              <a:t>"[</a:t>
            </a:r>
            <a:r>
              <a:rPr lang="fr-FR" altLang="fr-FR" sz="1600" dirty="0" err="1" smtClean="0">
                <a:solidFill>
                  <a:srgbClr val="009DE0"/>
                </a:solidFill>
              </a:rPr>
              <a:t>Mesh</a:t>
            </a:r>
            <a:r>
              <a:rPr lang="fr-FR" altLang="fr-FR" sz="1600" dirty="0" smtClean="0">
                <a:solidFill>
                  <a:srgbClr val="009DE0"/>
                </a:solidFill>
              </a:rPr>
              <a:t>] </a:t>
            </a:r>
            <a:r>
              <a:rPr lang="fr-FR" altLang="fr-FR" sz="1600" dirty="0" smtClean="0"/>
              <a:t>retrouvera des articles indexés avec le terme </a:t>
            </a:r>
            <a:r>
              <a:rPr lang="fr-FR" altLang="fr-FR" sz="1600" dirty="0" err="1" smtClean="0"/>
              <a:t>MeSH</a:t>
            </a:r>
            <a:r>
              <a:rPr lang="fr-FR" altLang="fr-FR" sz="1600" dirty="0" smtClean="0"/>
              <a:t>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smtClean="0"/>
              <a:t>,</a:t>
            </a:r>
            <a:r>
              <a:rPr lang="fr-FR" altLang="fr-FR" sz="1600" dirty="0" smtClean="0">
                <a:solidFill>
                  <a:srgbClr val="009DE0"/>
                </a:solidFill>
              </a:rPr>
              <a:t> </a:t>
            </a:r>
            <a:r>
              <a:rPr lang="fr-FR" altLang="fr-FR" sz="1600" dirty="0" smtClean="0"/>
              <a:t>mais le qualificatif</a:t>
            </a:r>
            <a:r>
              <a:rPr lang="fr-FR" altLang="fr-FR" sz="1600" dirty="0" smtClean="0">
                <a:solidFill>
                  <a:srgbClr val="009DE0"/>
                </a:solidFill>
              </a:rPr>
              <a:t> "</a:t>
            </a:r>
            <a:r>
              <a:rPr lang="fr-FR" altLang="fr-FR" sz="1600" dirty="0" err="1" smtClean="0">
                <a:solidFill>
                  <a:srgbClr val="009DE0"/>
                </a:solidFill>
              </a:rPr>
              <a:t>etiology</a:t>
            </a:r>
            <a:r>
              <a:rPr lang="fr-FR" altLang="fr-FR" sz="1600" dirty="0" smtClean="0">
                <a:solidFill>
                  <a:srgbClr val="009DE0"/>
                </a:solidFill>
              </a:rPr>
              <a:t>" </a:t>
            </a:r>
            <a:r>
              <a:rPr lang="fr-FR" altLang="fr-FR" sz="1600" dirty="0" smtClean="0"/>
              <a:t>pourra être appliqué à un autre terme </a:t>
            </a:r>
            <a:r>
              <a:rPr lang="fr-FR" altLang="fr-FR" sz="1600" dirty="0" err="1" smtClean="0"/>
              <a:t>MeSH</a:t>
            </a:r>
            <a:r>
              <a:rPr lang="fr-FR" altLang="fr-FR" sz="1600" dirty="0" smtClean="0"/>
              <a:t> que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smtClean="0"/>
              <a:t>.</a:t>
            </a:r>
          </a:p>
          <a:p>
            <a:pPr marL="0" indent="0">
              <a:buNone/>
            </a:pPr>
            <a:r>
              <a:rPr lang="fr-FR" altLang="fr-FR" sz="1600" dirty="0" smtClean="0"/>
              <a:t>Exemple : </a:t>
            </a:r>
            <a:r>
              <a:rPr lang="fr-FR" altLang="fr-FR" sz="1600" dirty="0" smtClean="0">
                <a:hlinkClick r:id="rId3"/>
              </a:rPr>
              <a:t>https://pubmed.ncbi.nlm.nih.gov/33592860/</a:t>
            </a:r>
            <a:r>
              <a:rPr lang="fr-FR" altLang="fr-FR" sz="1600" dirty="0" smtClean="0"/>
              <a:t>-&gt; </a:t>
            </a:r>
            <a:r>
              <a:rPr lang="fr-FR" sz="1600" dirty="0" err="1" smtClean="0"/>
              <a:t>Hypoglycemia</a:t>
            </a:r>
            <a:r>
              <a:rPr lang="fr-FR" sz="1600" dirty="0" smtClean="0"/>
              <a:t>*/ </a:t>
            </a:r>
            <a:r>
              <a:rPr lang="fr-FR" sz="1600" dirty="0" err="1" smtClean="0"/>
              <a:t>etiology</a:t>
            </a:r>
            <a:r>
              <a:rPr lang="fr-FR" altLang="fr-FR" sz="1600" dirty="0" smtClean="0"/>
              <a:t> </a:t>
            </a:r>
            <a:endParaRPr lang="fr-FR" altLang="fr-FR" sz="1600" dirty="0"/>
          </a:p>
        </p:txBody>
      </p:sp>
      <p:sp>
        <p:nvSpPr>
          <p:cNvPr id="3" name="ZoneTexte 2"/>
          <p:cNvSpPr txBox="1"/>
          <p:nvPr/>
        </p:nvSpPr>
        <p:spPr>
          <a:xfrm>
            <a:off x="272046" y="1648391"/>
            <a:ext cx="3211071" cy="2677656"/>
          </a:xfrm>
          <a:prstGeom prst="rect">
            <a:avLst/>
          </a:prstGeom>
          <a:noFill/>
        </p:spPr>
        <p:txBody>
          <a:bodyPr wrap="square" rtlCol="0">
            <a:spAutoFit/>
          </a:bodyPr>
          <a:lstStyle/>
          <a:p>
            <a:r>
              <a:rPr lang="fr-FR" altLang="fr-FR" sz="2400" b="1" dirty="0">
                <a:latin typeface="Corbel" panose="020B0503020204020204" pitchFamily="34" charset="0"/>
              </a:rPr>
              <a:t>/!\</a:t>
            </a:r>
            <a:r>
              <a:rPr lang="fr-FR" altLang="fr-FR" sz="2400" dirty="0">
                <a:latin typeface="Corbel" panose="020B0503020204020204" pitchFamily="34" charset="0"/>
              </a:rPr>
              <a:t> La </a:t>
            </a:r>
            <a:r>
              <a:rPr lang="fr-FR" altLang="fr-FR" sz="2400" dirty="0" smtClean="0">
                <a:latin typeface="Corbel" panose="020B0503020204020204" pitchFamily="34" charset="0"/>
              </a:rPr>
              <a:t>fonctionnalité </a:t>
            </a:r>
            <a:r>
              <a:rPr lang="fr-FR" altLang="fr-FR" sz="2400" dirty="0">
                <a:latin typeface="Corbel" panose="020B0503020204020204" pitchFamily="34" charset="0"/>
              </a:rPr>
              <a:t>de MEDLINE de restriction </a:t>
            </a:r>
            <a:r>
              <a:rPr lang="fr-FR" altLang="fr-FR" sz="2400" dirty="0" smtClean="0">
                <a:latin typeface="Corbel" panose="020B0503020204020204" pitchFamily="34" charset="0"/>
              </a:rPr>
              <a:t>sur </a:t>
            </a:r>
            <a:r>
              <a:rPr lang="fr-FR" altLang="fr-FR" sz="2400" dirty="0">
                <a:latin typeface="Corbel" panose="020B0503020204020204" pitchFamily="34" charset="0"/>
              </a:rPr>
              <a:t>un qualificatif n’est pas entièrement opérationnelle dans </a:t>
            </a:r>
            <a:r>
              <a:rPr lang="fr-FR" altLang="fr-FR" sz="2400" dirty="0" err="1">
                <a:latin typeface="Corbel" panose="020B0503020204020204" pitchFamily="34" charset="0"/>
              </a:rPr>
              <a:t>PubMed</a:t>
            </a:r>
            <a:r>
              <a:rPr lang="fr-FR" altLang="fr-FR" sz="2400" dirty="0">
                <a:latin typeface="Corbel" panose="020B0503020204020204" pitchFamily="34" charset="0"/>
              </a:rPr>
              <a:t> </a:t>
            </a:r>
          </a:p>
          <a:p>
            <a:endParaRPr lang="fr-FR" sz="2400" dirty="0">
              <a:latin typeface="Corbel" panose="020B0503020204020204" pitchFamily="34" charset="0"/>
            </a:endParaRPr>
          </a:p>
        </p:txBody>
      </p:sp>
    </p:spTree>
    <p:extLst>
      <p:ext uri="{BB962C8B-B14F-4D97-AF65-F5344CB8AC3E}">
        <p14:creationId xmlns:p14="http://schemas.microsoft.com/office/powerpoint/2010/main" val="29096936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2472</Words>
  <Application>Microsoft Office PowerPoint</Application>
  <PresentationFormat>Grand écran</PresentationFormat>
  <Paragraphs>277</Paragraphs>
  <Slides>32</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32</vt:i4>
      </vt:variant>
    </vt:vector>
  </HeadingPairs>
  <TitlesOfParts>
    <vt:vector size="38"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Fonctionnalités : le thésaurus MeSH</vt:lpstr>
      <vt:lpstr>Pertinence du recours au MeSH?</vt:lpstr>
      <vt:lpstr>Pertinence du recours au MeSH?</vt:lpstr>
      <vt:lpstr>MeSH : ressources complémentaires</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3 : création ou édition manuelle</vt:lpstr>
      <vt:lpstr>Mode 3 : création ou édition manuelle</vt:lpstr>
      <vt:lpstr>Modes 1, 2, 3 : algorithme Best match</vt:lpstr>
      <vt:lpstr>Miscellanées</vt:lpstr>
      <vt:lpstr>Find</vt:lpstr>
      <vt:lpstr>Find : Single Citation Matcher</vt:lpstr>
      <vt:lpstr>Compte MyNCBI</vt:lpstr>
      <vt:lpstr>Yale MeSH Analyzer</vt:lpstr>
      <vt:lpstr>Yale MeSH Analyzer</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Trucs et astuces de PubMed</dc:title>
  <dc:creator>Frédérique Flamerie De Lachapelle</dc:creator>
  <cp:lastModifiedBy>Frédérique Flamerie De Lachapelle</cp:lastModifiedBy>
  <cp:revision>142</cp:revision>
  <dcterms:created xsi:type="dcterms:W3CDTF">2021-04-30T15:31:12Z</dcterms:created>
  <dcterms:modified xsi:type="dcterms:W3CDTF">2021-08-19T14:35:38Z</dcterms:modified>
</cp:coreProperties>
</file>