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0" r:id="rId4"/>
    <p:sldId id="279" r:id="rId5"/>
    <p:sldId id="258" r:id="rId6"/>
    <p:sldId id="267" r:id="rId7"/>
    <p:sldId id="268" r:id="rId8"/>
    <p:sldId id="274" r:id="rId9"/>
    <p:sldId id="276" r:id="rId10"/>
    <p:sldId id="288" r:id="rId11"/>
    <p:sldId id="275" r:id="rId12"/>
    <p:sldId id="285" r:id="rId13"/>
    <p:sldId id="270" r:id="rId14"/>
    <p:sldId id="269" r:id="rId15"/>
    <p:sldId id="271" r:id="rId16"/>
    <p:sldId id="265" r:id="rId17"/>
    <p:sldId id="289" r:id="rId18"/>
    <p:sldId id="281" r:id="rId19"/>
    <p:sldId id="282" r:id="rId20"/>
    <p:sldId id="272" r:id="rId21"/>
    <p:sldId id="286" r:id="rId22"/>
    <p:sldId id="287" r:id="rId23"/>
    <p:sldId id="28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6700"/>
    <a:srgbClr val="ED7F3D"/>
    <a:srgbClr val="F27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26" autoAdjust="0"/>
    <p:restoredTop sz="80406" autoAdjust="0"/>
  </p:normalViewPr>
  <p:slideViewPr>
    <p:cSldViewPr snapToGrid="0">
      <p:cViewPr varScale="1">
        <p:scale>
          <a:sx n="69" d="100"/>
          <a:sy n="69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9DC1B-7AD4-4493-BE2D-19F04AF919E8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5B376-959C-4F10-BF50-4FF0FAF5A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69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0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081A-C8E3-4BE0-93BB-66BF6745A86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07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46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89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89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E3D798-714F-4C09-8FBB-8B5194114F28}" type="datetime1">
              <a:rPr lang="fr-FR" smtClean="0"/>
              <a:t>19/08/2021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3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52422-A423-48D1-9E65-17893E663FA3}" type="datetime1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28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69FC6-8005-41D5-A3AD-E49BB5FD9ABF}" type="datetime1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14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BE71B98-B401-4FFD-A210-8D92F718B1AA}" type="datetime1">
              <a:rPr lang="fr-FR" smtClean="0"/>
              <a:pPr/>
              <a:t>19/08/2021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fr-FR" dirty="0" smtClean="0"/>
              <a:t>F. Flamerie - Le libre accès en bref - 2021-05-11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3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3318CE-AD45-408C-99F5-4283102BBE0F}" type="datetime1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5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6DE087-1BC8-4CF9-AAE2-F8D31759417A}" type="datetime1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B14B75-5242-412B-B795-300076ACD495}" type="datetime1">
              <a:rPr lang="fr-FR" smtClean="0"/>
              <a:t>19/08/2021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80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10485-8825-4A30-8866-BFAA8AF15BBF}" type="datetime1">
              <a:rPr lang="fr-FR" smtClean="0"/>
              <a:t>19/08/2021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9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4952C-7CEA-47BA-9ADA-E30BA23D2977}" type="datetime1">
              <a:rPr lang="fr-FR" smtClean="0"/>
              <a:t>19/08/2021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4FC7C7-A4F7-4C44-82C5-6AE17EA4542F}" type="datetime1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1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265922-989E-4939-BCD6-91C4035EA45B}" type="datetime1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3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3.0/fr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7717/peerj.4375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2158244018816717" TargetMode="External"/><Relationship Id="rId2" Type="http://schemas.openxmlformats.org/officeDocument/2006/relationships/hyperlink" Target="https://www.intact-project.org/openapc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sc.universityofcalifornia.edu/2015/12/a-social-networking-site-is-not-an-open-access-repositor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sd.cnrs.fr/2016/10/vos-depots-dans-hal-ce-qui-change-avec-la-loi-pour-une-republique-numeriqu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egifrance.gouv.fr/eli/loi/2016/10/7/ECFI1524250L/jo#JORFARTI000033202841" TargetMode="External"/><Relationship Id="rId5" Type="http://schemas.openxmlformats.org/officeDocument/2006/relationships/hyperlink" Target="https://v2.sherpa.ac.uk/id/publication/22146" TargetMode="External"/><Relationship Id="rId4" Type="http://schemas.openxmlformats.org/officeDocument/2006/relationships/hyperlink" Target="https://v2.sherpa.ac.uk/romeo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alition-s.org/rights-retention-strateg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doc.archives-ouvertes.fr/identifiant-auteur-idhal-c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research-europe.ec.europa.eu/" TargetMode="External"/><Relationship Id="rId2" Type="http://schemas.openxmlformats.org/officeDocument/2006/relationships/hyperlink" Target="https://zenod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ellcomeopenresearch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i.org/10.1093/eurheartj/ehaa104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i.org/10.1111/ced.1417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penaccessbutton.org/direct2aam" TargetMode="External"/><Relationship Id="rId4" Type="http://schemas.openxmlformats.org/officeDocument/2006/relationships/hyperlink" Target="https://doi.org/10.17605/OSF.IO/3D6X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0029" y="1921695"/>
            <a:ext cx="1010797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Le libre accès en bref : notions clés et modèles de libre accès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0029" y="4369619"/>
            <a:ext cx="9144000" cy="1655762"/>
          </a:xfrm>
        </p:spPr>
        <p:txBody>
          <a:bodyPr/>
          <a:lstStyle/>
          <a:p>
            <a:pPr algn="l"/>
            <a:r>
              <a:rPr lang="fr-FR" dirty="0" smtClean="0"/>
              <a:t>Module 3.1 </a:t>
            </a:r>
            <a:endParaRPr lang="fr-FR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953729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9" y="6181597"/>
            <a:ext cx="1227411" cy="4294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82322" y="6126478"/>
            <a:ext cx="938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Ce contenu est mis à disposition selon les termes de la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Licence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Creative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 Commons Attribution - Partage dans les Mêmes Conditions 3.0 France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8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0647" y="601883"/>
            <a:ext cx="3568347" cy="1325563"/>
          </a:xfrm>
        </p:spPr>
        <p:txBody>
          <a:bodyPr/>
          <a:lstStyle/>
          <a:p>
            <a:r>
              <a:rPr lang="fr-FR" dirty="0" smtClean="0"/>
              <a:t>Manuscrit accepté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50647" y="4156919"/>
            <a:ext cx="3411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Cet article est déposé dans HAL, voir :</a:t>
            </a:r>
          </a:p>
          <a:p>
            <a:r>
              <a:rPr lang="fr-FR" altLang="fr-FR" dirty="0">
                <a:latin typeface="Corbel" panose="020B0503020204020204" pitchFamily="34" charset="0"/>
              </a:rPr>
              <a:t>https://hal.sorbonne-universite.fr/hal-02888482 </a:t>
            </a:r>
            <a:endParaRPr lang="fr-FR" altLang="fr-FR" dirty="0" smtClean="0">
              <a:latin typeface="Corbel" panose="020B0503020204020204" pitchFamily="34" charset="0"/>
            </a:endParaRP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dirty="0" smtClean="0">
                <a:latin typeface="Corbel" panose="020B0503020204020204" pitchFamily="34" charset="0"/>
              </a:rPr>
              <a:t>Et sur le site de la revue:</a:t>
            </a:r>
          </a:p>
          <a:p>
            <a:r>
              <a:rPr lang="fr-FR" dirty="0">
                <a:latin typeface="Corbel" panose="020B0503020204020204" pitchFamily="34" charset="0"/>
              </a:rPr>
              <a:t>https</a:t>
            </a:r>
            <a:r>
              <a:rPr lang="fr-FR" dirty="0" smtClean="0">
                <a:latin typeface="Corbel" panose="020B0503020204020204" pitchFamily="34" charset="0"/>
              </a:rPr>
              <a:t>://doi.org/10.1111/jcpp.13270 </a:t>
            </a:r>
            <a:endParaRPr lang="fr-FR" dirty="0">
              <a:latin typeface="Corbel" panose="020B0503020204020204" pitchFamily="34" charset="0"/>
            </a:endParaRPr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95" y="601883"/>
            <a:ext cx="8041706" cy="5693960"/>
          </a:xfrm>
        </p:spPr>
      </p:pic>
    </p:spTree>
    <p:extLst>
      <p:ext uri="{BB962C8B-B14F-4D97-AF65-F5344CB8AC3E}">
        <p14:creationId xmlns:p14="http://schemas.microsoft.com/office/powerpoint/2010/main" val="26534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9685"/>
            <a:ext cx="10515600" cy="1325563"/>
          </a:xfrm>
        </p:spPr>
        <p:txBody>
          <a:bodyPr/>
          <a:lstStyle/>
          <a:p>
            <a:r>
              <a:rPr lang="fr-FR" dirty="0" smtClean="0"/>
              <a:t>… tout se complique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31140" y="1230133"/>
            <a:ext cx="388366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500" dirty="0">
                <a:solidFill>
                  <a:schemeClr val="accent6">
                    <a:lumMod val="75000"/>
                  </a:schemeClr>
                </a:solidFill>
              </a:rPr>
              <a:t>Les faux amis du </a:t>
            </a:r>
            <a:r>
              <a:rPr lang="fr-FR" sz="3500" i="1" dirty="0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</a:p>
          <a:p>
            <a:r>
              <a:rPr lang="fr-FR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3000" b="1" i="1" dirty="0">
                <a:solidFill>
                  <a:schemeClr val="bg1">
                    <a:lumMod val="50000"/>
                  </a:schemeClr>
                </a:solidFill>
              </a:rPr>
              <a:t>Grey</a:t>
            </a:r>
            <a:r>
              <a:rPr lang="fr-FR" sz="3000" dirty="0"/>
              <a:t> : les réseaux </a:t>
            </a:r>
            <a:r>
              <a:rPr lang="fr-FR" sz="3000" dirty="0" smtClean="0"/>
              <a:t>sociaux académiques (</a:t>
            </a:r>
            <a:r>
              <a:rPr lang="fr-FR" sz="3000" dirty="0" err="1" smtClean="0"/>
              <a:t>ResearchGate</a:t>
            </a:r>
            <a:r>
              <a:rPr lang="fr-FR" sz="3000" dirty="0" smtClean="0"/>
              <a:t>, etc.) </a:t>
            </a:r>
          </a:p>
          <a:p>
            <a:r>
              <a:rPr lang="fr-FR" sz="3000" b="1" i="1" dirty="0" smtClean="0"/>
              <a:t>Black</a:t>
            </a:r>
            <a:r>
              <a:rPr lang="fr-FR" sz="3000" dirty="0" smtClean="0"/>
              <a:t> : </a:t>
            </a:r>
            <a:r>
              <a:rPr lang="fr-FR" sz="3000" dirty="0" err="1" smtClean="0"/>
              <a:t>Sci</a:t>
            </a:r>
            <a:r>
              <a:rPr lang="fr-FR" sz="3000" dirty="0" smtClean="0"/>
              <a:t>-Hub, autre sites pirates </a:t>
            </a:r>
            <a:endParaRPr lang="fr-FR" sz="3000" dirty="0"/>
          </a:p>
          <a:p>
            <a:r>
              <a:rPr lang="fr-FR" sz="3000" dirty="0" smtClean="0"/>
              <a:t>Dans les 2 cas, catégorisé comme </a:t>
            </a:r>
            <a:r>
              <a:rPr lang="fr-FR" sz="3000" b="1" i="1" dirty="0" err="1" smtClean="0"/>
              <a:t>closed</a:t>
            </a:r>
            <a:r>
              <a:rPr lang="fr-FR" sz="3000" b="1" i="1" dirty="0" smtClean="0"/>
              <a:t> </a:t>
            </a:r>
            <a:r>
              <a:rPr lang="fr-FR" sz="3000" b="1" i="1" dirty="0" err="1" smtClean="0"/>
              <a:t>access</a:t>
            </a:r>
            <a:r>
              <a:rPr lang="fr-FR" sz="3000" b="1" dirty="0" smtClean="0"/>
              <a:t> 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991100" y="1284267"/>
            <a:ext cx="69113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500" dirty="0" smtClean="0">
                <a:solidFill>
                  <a:srgbClr val="FFC000"/>
                </a:solidFill>
              </a:rPr>
              <a:t>Les vrais et faux amis du </a:t>
            </a:r>
            <a:r>
              <a:rPr lang="fr-FR" sz="3500" i="1" dirty="0" smtClean="0">
                <a:solidFill>
                  <a:srgbClr val="FFC000"/>
                </a:solidFill>
              </a:rPr>
              <a:t>gold</a:t>
            </a:r>
            <a:endParaRPr lang="fr-FR" sz="3500" dirty="0" smtClean="0"/>
          </a:p>
          <a:p>
            <a:pPr>
              <a:buFont typeface="Calibri" panose="020F0502020204030204" pitchFamily="34" charset="0"/>
              <a:buChar char="→"/>
            </a:pPr>
            <a:r>
              <a:rPr lang="fr-FR" dirty="0" smtClean="0"/>
              <a:t> </a:t>
            </a:r>
            <a:r>
              <a:rPr lang="fr-FR" b="1" i="1" dirty="0" smtClean="0">
                <a:solidFill>
                  <a:schemeClr val="accent4"/>
                </a:solidFill>
              </a:rPr>
              <a:t>Full gold </a:t>
            </a:r>
            <a:r>
              <a:rPr lang="fr-FR" dirty="0" smtClean="0"/>
              <a:t>: tous les articles sont en libre accès immédiat avec une licence de réutilisation</a:t>
            </a:r>
          </a:p>
          <a:p>
            <a:pPr lvl="1">
              <a:buFont typeface="Corbel" panose="020B0503020204020204" pitchFamily="34" charset="0"/>
              <a:buChar char="›"/>
            </a:pPr>
            <a:r>
              <a:rPr lang="fr-FR" dirty="0"/>
              <a:t>Diamant : sous-ensemble du </a:t>
            </a:r>
            <a:r>
              <a:rPr lang="fr-FR" i="1" dirty="0" smtClean="0"/>
              <a:t>full gold </a:t>
            </a:r>
            <a:r>
              <a:rPr lang="fr-FR" dirty="0"/>
              <a:t>: pas de frais de </a:t>
            </a:r>
            <a:r>
              <a:rPr lang="fr-FR" dirty="0" smtClean="0"/>
              <a:t>publication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fr-FR" b="1" dirty="0" smtClean="0">
                <a:solidFill>
                  <a:srgbClr val="B36700"/>
                </a:solidFill>
              </a:rPr>
              <a:t>Bronze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smtClean="0"/>
              <a:t>: pas de licence de réutilisation, pas forcément d’immédiateté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Hybride</a:t>
            </a:r>
            <a:r>
              <a:rPr lang="fr-FR" dirty="0" smtClean="0"/>
              <a:t> : libre accès à l’unité dans une revue sur abonnement, avec une licence de réutilisation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11</a:t>
            </a:fld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4663440" y="1376541"/>
            <a:ext cx="2540" cy="4259064"/>
          </a:xfrm>
          <a:prstGeom prst="line">
            <a:avLst/>
          </a:prstGeom>
          <a:ln w="508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0660" y="5938371"/>
            <a:ext cx="11153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Voir</a:t>
            </a:r>
            <a:r>
              <a:rPr lang="en-US" sz="1200" dirty="0" smtClean="0"/>
              <a:t> : </a:t>
            </a:r>
            <a:r>
              <a:rPr lang="en-US" sz="1200" dirty="0" err="1" smtClean="0"/>
              <a:t>Piwowar</a:t>
            </a:r>
            <a:r>
              <a:rPr lang="en-US" sz="1200" dirty="0"/>
              <a:t>, H., </a:t>
            </a:r>
            <a:r>
              <a:rPr lang="en-US" sz="1200" dirty="0" err="1"/>
              <a:t>Priem</a:t>
            </a:r>
            <a:r>
              <a:rPr lang="en-US" sz="1200" dirty="0"/>
              <a:t>, J., </a:t>
            </a:r>
            <a:r>
              <a:rPr lang="en-US" sz="1200" dirty="0" err="1"/>
              <a:t>Larivière</a:t>
            </a:r>
            <a:r>
              <a:rPr lang="en-US" sz="1200" dirty="0"/>
              <a:t>, V., </a:t>
            </a:r>
            <a:r>
              <a:rPr lang="en-US" sz="1200" dirty="0" err="1"/>
              <a:t>Alperin</a:t>
            </a:r>
            <a:r>
              <a:rPr lang="en-US" sz="1200" dirty="0"/>
              <a:t>, J. P., Matthias, L., Norlander, B., Farley, A., West, J., &amp; </a:t>
            </a:r>
            <a:r>
              <a:rPr lang="en-US" sz="1200" dirty="0" err="1"/>
              <a:t>Haustein</a:t>
            </a:r>
            <a:r>
              <a:rPr lang="en-US" sz="1200" dirty="0"/>
              <a:t>, S. (2018). The state of OA : A large-scale analysis of the prevalence and impact of Open Access articles. </a:t>
            </a:r>
            <a:r>
              <a:rPr lang="en-US" sz="1200" i="1" dirty="0" err="1"/>
              <a:t>PeerJ</a:t>
            </a:r>
            <a:r>
              <a:rPr lang="en-US" sz="1200" dirty="0"/>
              <a:t>, </a:t>
            </a:r>
            <a:r>
              <a:rPr lang="en-US" sz="1200" i="1" dirty="0"/>
              <a:t>6</a:t>
            </a:r>
            <a:r>
              <a:rPr lang="en-US" sz="1200" dirty="0"/>
              <a:t>, e4375. </a:t>
            </a:r>
            <a:r>
              <a:rPr lang="en-US" sz="1200" dirty="0">
                <a:hlinkClick r:id="rId2"/>
              </a:rPr>
              <a:t>https://doi.org/10.7717/peerj.4375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994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16790"/>
            <a:ext cx="10515600" cy="1325563"/>
          </a:xfrm>
        </p:spPr>
        <p:txBody>
          <a:bodyPr/>
          <a:lstStyle/>
          <a:p>
            <a:r>
              <a:rPr lang="fr-FR" dirty="0" smtClean="0"/>
              <a:t>Les licences de réutilisation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12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" y="898484"/>
            <a:ext cx="10058400" cy="46947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25145" y="5899900"/>
            <a:ext cx="92140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rbel" panose="020B0503020204020204" pitchFamily="34" charset="0"/>
              </a:rPr>
              <a:t>Afficher l’image entière : ASAPbio</a:t>
            </a:r>
            <a:r>
              <a:rPr lang="pt-BR" sz="1600" dirty="0">
                <a:latin typeface="Corbel" panose="020B0503020204020204" pitchFamily="34" charset="0"/>
              </a:rPr>
              <a:t>. Licensing Diagram. </a:t>
            </a:r>
            <a:r>
              <a:rPr lang="pt-BR" sz="1600" dirty="0" smtClean="0">
                <a:latin typeface="Corbel" panose="020B0503020204020204" pitchFamily="34" charset="0"/>
              </a:rPr>
              <a:t>2018</a:t>
            </a:r>
            <a:r>
              <a:rPr lang="pt-BR" sz="1600" dirty="0">
                <a:latin typeface="Corbel" panose="020B0503020204020204" pitchFamily="34" charset="0"/>
              </a:rPr>
              <a:t>. http://asapbio.org/licensing-faq/licensing-diagram-2018-10-04.</a:t>
            </a:r>
            <a:endParaRPr lang="fr-FR" sz="1600" dirty="0">
              <a:latin typeface="Corbel" panose="020B0503020204020204" pitchFamily="34" charset="0"/>
            </a:endParaRPr>
          </a:p>
        </p:txBody>
      </p:sp>
      <p:grpSp>
        <p:nvGrpSpPr>
          <p:cNvPr id="13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899131" y="6004568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4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7737188" y="1917277"/>
            <a:ext cx="106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 panose="020B0503020204020204" pitchFamily="34" charset="0"/>
              </a:rPr>
              <a:t>APC</a:t>
            </a:r>
          </a:p>
          <a:p>
            <a:r>
              <a:rPr lang="fr-FR" dirty="0">
                <a:solidFill>
                  <a:srgbClr val="FFFFFF"/>
                </a:solidFill>
                <a:latin typeface="Corbel" panose="020B0503020204020204" pitchFamily="34" charset="0"/>
              </a:rPr>
              <a:t>0$</a:t>
            </a:r>
          </a:p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674433" y="535550"/>
            <a:ext cx="864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Pt</a:t>
            </a:r>
          </a:p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</a:p>
        </p:txBody>
      </p:sp>
      <p:sp>
        <p:nvSpPr>
          <p:cNvPr id="23" name="Triangle rectangle 22"/>
          <p:cNvSpPr/>
          <p:nvPr/>
        </p:nvSpPr>
        <p:spPr>
          <a:xfrm>
            <a:off x="4265042" y="334015"/>
            <a:ext cx="4301895" cy="5996568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24" name="Triangle rectangle 8"/>
          <p:cNvSpPr/>
          <p:nvPr/>
        </p:nvSpPr>
        <p:spPr>
          <a:xfrm rot="10800000">
            <a:off x="4259722" y="334015"/>
            <a:ext cx="4315682" cy="2079720"/>
          </a:xfrm>
          <a:custGeom>
            <a:avLst/>
            <a:gdLst>
              <a:gd name="connsiteX0" fmla="*/ 0 w 4307215"/>
              <a:gd name="connsiteY0" fmla="*/ 2672386 h 2672386"/>
              <a:gd name="connsiteX1" fmla="*/ 0 w 4307215"/>
              <a:gd name="connsiteY1" fmla="*/ 0 h 2672386"/>
              <a:gd name="connsiteX2" fmla="*/ 4307215 w 4307215"/>
              <a:gd name="connsiteY2" fmla="*/ 2672386 h 2672386"/>
              <a:gd name="connsiteX3" fmla="*/ 0 w 4307215"/>
              <a:gd name="connsiteY3" fmla="*/ 2672386 h 2672386"/>
              <a:gd name="connsiteX0" fmla="*/ 8467 w 4315682"/>
              <a:gd name="connsiteY0" fmla="*/ 2079720 h 2079720"/>
              <a:gd name="connsiteX1" fmla="*/ 0 w 4315682"/>
              <a:gd name="connsiteY1" fmla="*/ 0 h 2079720"/>
              <a:gd name="connsiteX2" fmla="*/ 4315682 w 4315682"/>
              <a:gd name="connsiteY2" fmla="*/ 2079720 h 2079720"/>
              <a:gd name="connsiteX3" fmla="*/ 8467 w 4315682"/>
              <a:gd name="connsiteY3" fmla="*/ 2079720 h 207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5682" h="2079720">
                <a:moveTo>
                  <a:pt x="8467" y="2079720"/>
                </a:moveTo>
                <a:cubicBezTo>
                  <a:pt x="5645" y="1386480"/>
                  <a:pt x="2822" y="693240"/>
                  <a:pt x="0" y="0"/>
                </a:cubicBezTo>
                <a:lnTo>
                  <a:pt x="4315682" y="2079720"/>
                </a:lnTo>
                <a:lnTo>
                  <a:pt x="8467" y="207972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872480" y="334015"/>
            <a:ext cx="2925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Diamant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orbel" panose="020B0503020204020204" pitchFamily="34" charset="0"/>
              </a:rPr>
              <a:t>APC </a:t>
            </a:r>
            <a:r>
              <a:rPr lang="fr-FR" sz="2800" dirty="0">
                <a:solidFill>
                  <a:srgbClr val="FFFFFF"/>
                </a:solidFill>
                <a:latin typeface="Corbel" panose="020B0503020204020204" pitchFamily="34" charset="0"/>
              </a:rPr>
              <a:t>0€</a:t>
            </a:r>
          </a:p>
          <a:p>
            <a:endParaRPr lang="fr-FR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26" name="Triangle isocèle 14"/>
          <p:cNvSpPr/>
          <p:nvPr/>
        </p:nvSpPr>
        <p:spPr>
          <a:xfrm rot="14259641">
            <a:off x="3232244" y="2788472"/>
            <a:ext cx="7059119" cy="940084"/>
          </a:xfrm>
          <a:custGeom>
            <a:avLst/>
            <a:gdLst>
              <a:gd name="connsiteX0" fmla="*/ 0 w 3893447"/>
              <a:gd name="connsiteY0" fmla="*/ 964738 h 964738"/>
              <a:gd name="connsiteX1" fmla="*/ 3893447 w 3893447"/>
              <a:gd name="connsiteY1" fmla="*/ 0 h 964738"/>
              <a:gd name="connsiteX2" fmla="*/ 3893447 w 3893447"/>
              <a:gd name="connsiteY2" fmla="*/ 964738 h 964738"/>
              <a:gd name="connsiteX3" fmla="*/ 0 w 3893447"/>
              <a:gd name="connsiteY3" fmla="*/ 964738 h 964738"/>
              <a:gd name="connsiteX0" fmla="*/ 0 w 3893447"/>
              <a:gd name="connsiteY0" fmla="*/ 964738 h 1294012"/>
              <a:gd name="connsiteX1" fmla="*/ 3893447 w 3893447"/>
              <a:gd name="connsiteY1" fmla="*/ 0 h 1294012"/>
              <a:gd name="connsiteX2" fmla="*/ 488283 w 3893447"/>
              <a:gd name="connsiteY2" fmla="*/ 1294012 h 1294012"/>
              <a:gd name="connsiteX3" fmla="*/ 0 w 3893447"/>
              <a:gd name="connsiteY3" fmla="*/ 964738 h 1294012"/>
              <a:gd name="connsiteX0" fmla="*/ 0 w 5870971"/>
              <a:gd name="connsiteY0" fmla="*/ 875131 h 1204405"/>
              <a:gd name="connsiteX1" fmla="*/ 5870971 w 5870971"/>
              <a:gd name="connsiteY1" fmla="*/ 0 h 1204405"/>
              <a:gd name="connsiteX2" fmla="*/ 488283 w 5870971"/>
              <a:gd name="connsiteY2" fmla="*/ 1204405 h 1204405"/>
              <a:gd name="connsiteX3" fmla="*/ 0 w 5870971"/>
              <a:gd name="connsiteY3" fmla="*/ 875131 h 1204405"/>
              <a:gd name="connsiteX0" fmla="*/ 0 w 7102505"/>
              <a:gd name="connsiteY0" fmla="*/ 446138 h 775412"/>
              <a:gd name="connsiteX1" fmla="*/ 7102505 w 7102505"/>
              <a:gd name="connsiteY1" fmla="*/ 0 h 775412"/>
              <a:gd name="connsiteX2" fmla="*/ 488283 w 7102505"/>
              <a:gd name="connsiteY2" fmla="*/ 775412 h 775412"/>
              <a:gd name="connsiteX3" fmla="*/ 0 w 7102505"/>
              <a:gd name="connsiteY3" fmla="*/ 446138 h 775412"/>
              <a:gd name="connsiteX0" fmla="*/ 0 w 7102505"/>
              <a:gd name="connsiteY0" fmla="*/ 446138 h 863073"/>
              <a:gd name="connsiteX1" fmla="*/ 7102505 w 7102505"/>
              <a:gd name="connsiteY1" fmla="*/ 0 h 863073"/>
              <a:gd name="connsiteX2" fmla="*/ 1054082 w 7102505"/>
              <a:gd name="connsiteY2" fmla="*/ 863073 h 863073"/>
              <a:gd name="connsiteX3" fmla="*/ 0 w 7102505"/>
              <a:gd name="connsiteY3" fmla="*/ 446138 h 863073"/>
              <a:gd name="connsiteX0" fmla="*/ 0 w 7059119"/>
              <a:gd name="connsiteY0" fmla="*/ 393440 h 863073"/>
              <a:gd name="connsiteX1" fmla="*/ 7059119 w 7059119"/>
              <a:gd name="connsiteY1" fmla="*/ 0 h 863073"/>
              <a:gd name="connsiteX2" fmla="*/ 1010696 w 7059119"/>
              <a:gd name="connsiteY2" fmla="*/ 863073 h 863073"/>
              <a:gd name="connsiteX3" fmla="*/ 0 w 7059119"/>
              <a:gd name="connsiteY3" fmla="*/ 393440 h 863073"/>
              <a:gd name="connsiteX0" fmla="*/ 0 w 7059119"/>
              <a:gd name="connsiteY0" fmla="*/ 393440 h 940084"/>
              <a:gd name="connsiteX1" fmla="*/ 7059119 w 7059119"/>
              <a:gd name="connsiteY1" fmla="*/ 0 h 940084"/>
              <a:gd name="connsiteX2" fmla="*/ 951532 w 7059119"/>
              <a:gd name="connsiteY2" fmla="*/ 940084 h 940084"/>
              <a:gd name="connsiteX3" fmla="*/ 0 w 7059119"/>
              <a:gd name="connsiteY3" fmla="*/ 393440 h 94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19" h="940084">
                <a:moveTo>
                  <a:pt x="0" y="393440"/>
                </a:moveTo>
                <a:lnTo>
                  <a:pt x="7059119" y="0"/>
                </a:lnTo>
                <a:lnTo>
                  <a:pt x="951532" y="940084"/>
                </a:lnTo>
                <a:lnTo>
                  <a:pt x="0" y="393440"/>
                </a:lnTo>
                <a:close/>
              </a:path>
            </a:pathLst>
          </a:custGeom>
          <a:pattFill prst="wdUpDiag">
            <a:fgClr>
              <a:srgbClr val="FFCC00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27" name="Triangle rectangle 1"/>
          <p:cNvSpPr/>
          <p:nvPr/>
        </p:nvSpPr>
        <p:spPr>
          <a:xfrm rot="19612504">
            <a:off x="6082375" y="-539974"/>
            <a:ext cx="2000162" cy="5961211"/>
          </a:xfrm>
          <a:custGeom>
            <a:avLst/>
            <a:gdLst>
              <a:gd name="connsiteX0" fmla="*/ 0 w 1254232"/>
              <a:gd name="connsiteY0" fmla="*/ 3620942 h 3620942"/>
              <a:gd name="connsiteX1" fmla="*/ 0 w 1254232"/>
              <a:gd name="connsiteY1" fmla="*/ 0 h 3620942"/>
              <a:gd name="connsiteX2" fmla="*/ 1254232 w 1254232"/>
              <a:gd name="connsiteY2" fmla="*/ 3620942 h 3620942"/>
              <a:gd name="connsiteX3" fmla="*/ 0 w 1254232"/>
              <a:gd name="connsiteY3" fmla="*/ 3620942 h 3620942"/>
              <a:gd name="connsiteX0" fmla="*/ 619457 w 1254232"/>
              <a:gd name="connsiteY0" fmla="*/ 6188618 h 6188618"/>
              <a:gd name="connsiteX1" fmla="*/ 0 w 1254232"/>
              <a:gd name="connsiteY1" fmla="*/ 0 h 6188618"/>
              <a:gd name="connsiteX2" fmla="*/ 1254232 w 1254232"/>
              <a:gd name="connsiteY2" fmla="*/ 3620942 h 6188618"/>
              <a:gd name="connsiteX3" fmla="*/ 619457 w 1254232"/>
              <a:gd name="connsiteY3" fmla="*/ 6188618 h 6188618"/>
              <a:gd name="connsiteX0" fmla="*/ 619457 w 1784417"/>
              <a:gd name="connsiteY0" fmla="*/ 6188618 h 6188618"/>
              <a:gd name="connsiteX1" fmla="*/ 0 w 1784417"/>
              <a:gd name="connsiteY1" fmla="*/ 0 h 6188618"/>
              <a:gd name="connsiteX2" fmla="*/ 1784417 w 1784417"/>
              <a:gd name="connsiteY2" fmla="*/ 4280294 h 6188618"/>
              <a:gd name="connsiteX3" fmla="*/ 619457 w 1784417"/>
              <a:gd name="connsiteY3" fmla="*/ 6188618 h 6188618"/>
              <a:gd name="connsiteX0" fmla="*/ 598185 w 1784417"/>
              <a:gd name="connsiteY0" fmla="*/ 6174738 h 6174738"/>
              <a:gd name="connsiteX1" fmla="*/ 0 w 1784417"/>
              <a:gd name="connsiteY1" fmla="*/ 0 h 6174738"/>
              <a:gd name="connsiteX2" fmla="*/ 1784417 w 1784417"/>
              <a:gd name="connsiteY2" fmla="*/ 4280294 h 6174738"/>
              <a:gd name="connsiteX3" fmla="*/ 598185 w 1784417"/>
              <a:gd name="connsiteY3" fmla="*/ 6174738 h 6174738"/>
              <a:gd name="connsiteX0" fmla="*/ 701233 w 1887465"/>
              <a:gd name="connsiteY0" fmla="*/ 5908358 h 5908358"/>
              <a:gd name="connsiteX1" fmla="*/ 0 w 1887465"/>
              <a:gd name="connsiteY1" fmla="*/ 0 h 5908358"/>
              <a:gd name="connsiteX2" fmla="*/ 1887465 w 1887465"/>
              <a:gd name="connsiteY2" fmla="*/ 4013914 h 5908358"/>
              <a:gd name="connsiteX3" fmla="*/ 701233 w 1887465"/>
              <a:gd name="connsiteY3" fmla="*/ 5908358 h 5908358"/>
              <a:gd name="connsiteX0" fmla="*/ 701233 w 2000162"/>
              <a:gd name="connsiteY0" fmla="*/ 5908358 h 5908358"/>
              <a:gd name="connsiteX1" fmla="*/ 0 w 2000162"/>
              <a:gd name="connsiteY1" fmla="*/ 0 h 5908358"/>
              <a:gd name="connsiteX2" fmla="*/ 2000162 w 2000162"/>
              <a:gd name="connsiteY2" fmla="*/ 4066452 h 5908358"/>
              <a:gd name="connsiteX3" fmla="*/ 701233 w 2000162"/>
              <a:gd name="connsiteY3" fmla="*/ 5908358 h 5908358"/>
              <a:gd name="connsiteX0" fmla="*/ 782230 w 2000162"/>
              <a:gd name="connsiteY0" fmla="*/ 5961211 h 5961211"/>
              <a:gd name="connsiteX1" fmla="*/ 0 w 2000162"/>
              <a:gd name="connsiteY1" fmla="*/ 0 h 5961211"/>
              <a:gd name="connsiteX2" fmla="*/ 2000162 w 2000162"/>
              <a:gd name="connsiteY2" fmla="*/ 4066452 h 5961211"/>
              <a:gd name="connsiteX3" fmla="*/ 782230 w 2000162"/>
              <a:gd name="connsiteY3" fmla="*/ 5961211 h 596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162" h="5961211">
                <a:moveTo>
                  <a:pt x="782230" y="5961211"/>
                </a:moveTo>
                <a:lnTo>
                  <a:pt x="0" y="0"/>
                </a:lnTo>
                <a:lnTo>
                  <a:pt x="2000162" y="4066452"/>
                </a:lnTo>
                <a:lnTo>
                  <a:pt x="782230" y="5961211"/>
                </a:lnTo>
                <a:close/>
              </a:path>
            </a:pathLst>
          </a:custGeom>
          <a:solidFill>
            <a:srgbClr val="B3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469567" y="4075227"/>
            <a:ext cx="2775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i="1" dirty="0">
                <a:solidFill>
                  <a:srgbClr val="FFFFFF"/>
                </a:solidFill>
                <a:latin typeface="Corbel" panose="020B0503020204020204" pitchFamily="34" charset="0"/>
              </a:rPr>
              <a:t>Full Gold</a:t>
            </a:r>
          </a:p>
          <a:p>
            <a:r>
              <a:rPr lang="en-US" sz="3600" dirty="0">
                <a:solidFill>
                  <a:srgbClr val="FFFFFF"/>
                </a:solidFill>
                <a:latin typeface="Corbel" panose="020B0503020204020204" pitchFamily="34" charset="0"/>
              </a:rPr>
              <a:t>APC </a:t>
            </a:r>
            <a:r>
              <a:rPr lang="en-US" sz="3600" dirty="0" err="1">
                <a:solidFill>
                  <a:srgbClr val="FFFFFF"/>
                </a:solidFill>
                <a:latin typeface="Corbel" panose="020B0503020204020204" pitchFamily="34" charset="0"/>
              </a:rPr>
              <a:t>médian</a:t>
            </a:r>
            <a:r>
              <a:rPr lang="en-US" sz="3600" dirty="0">
                <a:solidFill>
                  <a:srgbClr val="FFFFFF"/>
                </a:solidFill>
                <a:latin typeface="Corbel" panose="020B0503020204020204" pitchFamily="34" charset="0"/>
              </a:rPr>
              <a:t> 1407</a:t>
            </a:r>
            <a:r>
              <a:rPr lang="fr-FR" sz="3600" dirty="0">
                <a:solidFill>
                  <a:srgbClr val="FFFFFF"/>
                </a:solidFill>
                <a:latin typeface="Corbel" panose="020B0503020204020204" pitchFamily="34" charset="0"/>
              </a:rPr>
              <a:t>€</a:t>
            </a:r>
          </a:p>
          <a:p>
            <a:endParaRPr lang="fr-FR" sz="4400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613205" y="2492656"/>
            <a:ext cx="1925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Bronze</a:t>
            </a:r>
            <a:r>
              <a:rPr lang="en-US" sz="2800" dirty="0">
                <a:solidFill>
                  <a:srgbClr val="FFFFFF"/>
                </a:solidFill>
                <a:latin typeface="Corbel" panose="020B0503020204020204" pitchFamily="34" charset="0"/>
              </a:rPr>
              <a:t>APC </a:t>
            </a:r>
            <a:r>
              <a:rPr lang="fr-FR" sz="2800" dirty="0">
                <a:solidFill>
                  <a:srgbClr val="FFFFFF"/>
                </a:solidFill>
                <a:latin typeface="Corbel" panose="020B0503020204020204" pitchFamily="34" charset="0"/>
              </a:rPr>
              <a:t>0€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8981949" y="4211515"/>
            <a:ext cx="2981647" cy="2114920"/>
          </a:xfrm>
          <a:prstGeom prst="roundRect">
            <a:avLst/>
          </a:prstGeom>
          <a:pattFill prst="wdUpDiag">
            <a:fgClr>
              <a:srgbClr val="FFCC00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Hybride</a:t>
            </a: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APC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médian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2443</a:t>
            </a:r>
            <a:r>
              <a:rPr lang="fr-FR" sz="3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€</a:t>
            </a:r>
          </a:p>
        </p:txBody>
      </p:sp>
      <p:sp>
        <p:nvSpPr>
          <p:cNvPr id="10" name="Flèche gauche 9"/>
          <p:cNvSpPr/>
          <p:nvPr/>
        </p:nvSpPr>
        <p:spPr>
          <a:xfrm>
            <a:off x="8579078" y="5403561"/>
            <a:ext cx="307210" cy="241797"/>
          </a:xfrm>
          <a:prstGeom prst="leftArrow">
            <a:avLst/>
          </a:prstGeom>
          <a:pattFill prst="wdUpDiag">
            <a:fgClr>
              <a:srgbClr val="FFCC00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440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17343" y="2723489"/>
            <a:ext cx="3317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rbel" panose="020B0503020204020204" pitchFamily="34" charset="0"/>
              </a:rPr>
              <a:t>Module </a:t>
            </a:r>
            <a:r>
              <a:rPr lang="fr-FR" sz="2400" dirty="0">
                <a:latin typeface="Corbel" panose="020B0503020204020204" pitchFamily="34" charset="0"/>
              </a:rPr>
              <a:t>3.2 : Focus sur les revues en libre accès : enjeux économiques, juridiques et </a:t>
            </a:r>
            <a:r>
              <a:rPr lang="fr-FR" sz="2400" dirty="0" smtClean="0">
                <a:latin typeface="Corbel" panose="020B0503020204020204" pitchFamily="34" charset="0"/>
              </a:rPr>
              <a:t>éditoriaux</a:t>
            </a:r>
            <a:endParaRPr lang="fr-FR" sz="2400" dirty="0">
              <a:latin typeface="Corbel" panose="020B0503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33347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latin typeface="Corbel" panose="020B0503020204020204" pitchFamily="34" charset="0"/>
              </a:rPr>
              <a:t>Les données proviennent du </a:t>
            </a:r>
            <a:r>
              <a:rPr lang="fr-FR" sz="1200" dirty="0">
                <a:latin typeface="Corbel" panose="020B0503020204020204" pitchFamily="34" charset="0"/>
                <a:hlinkClick r:id="rId2"/>
              </a:rPr>
              <a:t>projet </a:t>
            </a:r>
            <a:r>
              <a:rPr lang="fr-FR" sz="1200" dirty="0" smtClean="0">
                <a:latin typeface="Corbel" panose="020B0503020204020204" pitchFamily="34" charset="0"/>
                <a:hlinkClick r:id="rId2"/>
              </a:rPr>
              <a:t>Open APC </a:t>
            </a:r>
            <a:r>
              <a:rPr lang="fr-FR" sz="1200" dirty="0" smtClean="0">
                <a:latin typeface="Corbel" panose="020B0503020204020204" pitchFamily="34" charset="0"/>
              </a:rPr>
              <a:t>et couvrent </a:t>
            </a:r>
            <a:r>
              <a:rPr lang="fr-FR" sz="1200" dirty="0">
                <a:latin typeface="Corbel" panose="020B0503020204020204" pitchFamily="34" charset="0"/>
              </a:rPr>
              <a:t>les années 2005-2018, pour 158 organismes de recherche</a:t>
            </a:r>
            <a:r>
              <a:rPr lang="fr-FR" sz="1200" dirty="0" smtClean="0">
                <a:latin typeface="Corbel" panose="020B0503020204020204" pitchFamily="34" charset="0"/>
              </a:rPr>
              <a:t>. </a:t>
            </a:r>
          </a:p>
          <a:p>
            <a:r>
              <a:rPr lang="fr-FR" sz="1200" dirty="0" smtClean="0">
                <a:latin typeface="Corbel" panose="020B0503020204020204" pitchFamily="34" charset="0"/>
              </a:rPr>
              <a:t>Source : </a:t>
            </a:r>
            <a:r>
              <a:rPr lang="en-US" sz="1200" dirty="0">
                <a:latin typeface="Corbel" panose="020B0503020204020204" pitchFamily="34" charset="0"/>
              </a:rPr>
              <a:t>Ross-</a:t>
            </a:r>
            <a:r>
              <a:rPr lang="en-US" sz="1200" dirty="0" err="1">
                <a:latin typeface="Corbel" panose="020B0503020204020204" pitchFamily="34" charset="0"/>
              </a:rPr>
              <a:t>Hellauer</a:t>
            </a:r>
            <a:r>
              <a:rPr lang="en-US" sz="1200" dirty="0">
                <a:latin typeface="Corbel" panose="020B0503020204020204" pitchFamily="34" charset="0"/>
              </a:rPr>
              <a:t>, T., Schmidt, B., &amp; Kramer, B. (2018). Are Funder Open Access Platforms a Good Idea?: </a:t>
            </a:r>
            <a:r>
              <a:rPr lang="en-US" sz="1200" i="1" dirty="0">
                <a:latin typeface="Corbel" panose="020B0503020204020204" pitchFamily="34" charset="0"/>
              </a:rPr>
              <a:t>SAGE Open</a:t>
            </a:r>
            <a:r>
              <a:rPr lang="en-US" sz="1200" dirty="0">
                <a:latin typeface="Corbel" panose="020B0503020204020204" pitchFamily="34" charset="0"/>
              </a:rPr>
              <a:t>, </a:t>
            </a:r>
            <a:r>
              <a:rPr lang="en-US" sz="1200" i="1" dirty="0">
                <a:latin typeface="Corbel" panose="020B0503020204020204" pitchFamily="34" charset="0"/>
              </a:rPr>
              <a:t>8</a:t>
            </a:r>
            <a:r>
              <a:rPr lang="en-US" sz="1200" dirty="0">
                <a:latin typeface="Corbel" panose="020B0503020204020204" pitchFamily="34" charset="0"/>
              </a:rPr>
              <a:t>(4), 1‑16. </a:t>
            </a:r>
            <a:r>
              <a:rPr lang="en-US" sz="1200" dirty="0">
                <a:latin typeface="Corbel" panose="020B0503020204020204" pitchFamily="34" charset="0"/>
                <a:hlinkClick r:id="rId3"/>
              </a:rPr>
              <a:t>https://doi.org/10.1177/2158244018816717</a:t>
            </a:r>
            <a:endParaRPr lang="en-US" sz="1200" dirty="0">
              <a:latin typeface="Corbel" panose="020B0503020204020204" pitchFamily="34" charset="0"/>
            </a:endParaRPr>
          </a:p>
          <a:p>
            <a:endParaRPr lang="fr-FR" sz="1200" dirty="0">
              <a:latin typeface="Corbel" panose="020B0503020204020204" pitchFamily="34" charset="0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9726" y="382186"/>
            <a:ext cx="4106849" cy="13255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vrais et les faux amis du </a:t>
            </a:r>
            <a:r>
              <a:rPr lang="fr-FR" i="1" dirty="0" smtClean="0"/>
              <a:t>gold</a:t>
            </a:r>
            <a:endParaRPr lang="fr-FR" i="1" dirty="0"/>
          </a:p>
        </p:txBody>
      </p:sp>
      <p:grpSp>
        <p:nvGrpSpPr>
          <p:cNvPr id="18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149726" y="2840607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19" name="Chevron 18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4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552" y="6313547"/>
            <a:ext cx="1162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Source : </a:t>
            </a:r>
            <a:r>
              <a:rPr lang="en-US" sz="1200" dirty="0"/>
              <a:t>Fortney, K., &amp; </a:t>
            </a:r>
            <a:r>
              <a:rPr lang="en-US" sz="1200" dirty="0" err="1"/>
              <a:t>Gonder</a:t>
            </a:r>
            <a:r>
              <a:rPr lang="en-US" sz="1200" dirty="0"/>
              <a:t>, J. (2015, </a:t>
            </a:r>
            <a:r>
              <a:rPr lang="en-US" sz="1200" dirty="0" err="1"/>
              <a:t>décembre</a:t>
            </a:r>
            <a:r>
              <a:rPr lang="en-US" sz="1200" dirty="0"/>
              <a:t> 1). A social networking site is not an open access repository. </a:t>
            </a:r>
            <a:r>
              <a:rPr lang="en-US" sz="1200" i="1" dirty="0"/>
              <a:t>Office of Scholarly Communication - University of California</a:t>
            </a:r>
            <a:r>
              <a:rPr lang="en-US" sz="1200" dirty="0"/>
              <a:t>. </a:t>
            </a:r>
            <a:r>
              <a:rPr lang="en-US" sz="1200" dirty="0">
                <a:hlinkClick r:id="rId3"/>
              </a:rPr>
              <a:t>http://osc.universityofcalifornia.edu/2015/12/a-social-networking-site-is-not-an-open-access-repository/</a:t>
            </a:r>
            <a:endParaRPr lang="en-US" sz="1200" dirty="0"/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"/>
          <a:stretch/>
        </p:blipFill>
        <p:spPr>
          <a:xfrm>
            <a:off x="5526832" y="139498"/>
            <a:ext cx="6350000" cy="6174049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01320" y="324485"/>
            <a:ext cx="4800600" cy="2947035"/>
          </a:xfrm>
        </p:spPr>
        <p:txBody>
          <a:bodyPr>
            <a:normAutofit/>
          </a:bodyPr>
          <a:lstStyle/>
          <a:p>
            <a:r>
              <a:rPr lang="fr-FR" dirty="0" smtClean="0"/>
              <a:t>Les faux amis du </a:t>
            </a:r>
            <a:r>
              <a:rPr lang="fr-FR" i="1" dirty="0" smtClean="0"/>
              <a:t>green</a:t>
            </a:r>
            <a:r>
              <a:rPr lang="fr-FR" dirty="0" smtClean="0"/>
              <a:t> : réseaux sociaux académiques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68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36" y="119079"/>
            <a:ext cx="1968107" cy="27250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290" y="2146618"/>
            <a:ext cx="10273030" cy="2852737"/>
          </a:xfrm>
        </p:spPr>
        <p:txBody>
          <a:bodyPr/>
          <a:lstStyle/>
          <a:p>
            <a:r>
              <a:rPr lang="fr-FR" dirty="0" smtClean="0"/>
              <a:t>Droits, recommandations et obligations en matière de libre accès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69290" y="5026343"/>
            <a:ext cx="10515600" cy="1500187"/>
          </a:xfrm>
        </p:spPr>
        <p:txBody>
          <a:bodyPr/>
          <a:lstStyle/>
          <a:p>
            <a:r>
              <a:rPr lang="fr-FR" dirty="0" smtClean="0"/>
              <a:t>Qu’avez-vous le droit de faire? </a:t>
            </a:r>
          </a:p>
          <a:p>
            <a:r>
              <a:rPr lang="fr-FR" dirty="0" smtClean="0"/>
              <a:t>Que vous recommande-t-on? </a:t>
            </a:r>
          </a:p>
          <a:p>
            <a:r>
              <a:rPr lang="fr-FR" dirty="0" smtClean="0"/>
              <a:t>Que devez-vous faire?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3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6760" y="166662"/>
            <a:ext cx="10515600" cy="1325563"/>
          </a:xfrm>
        </p:spPr>
        <p:txBody>
          <a:bodyPr/>
          <a:lstStyle/>
          <a:p>
            <a:r>
              <a:rPr lang="fr-FR" dirty="0" smtClean="0"/>
              <a:t>Qu’avez-vous le droit de faire?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7" y="1492225"/>
            <a:ext cx="2257425" cy="2857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6760" y="6149573"/>
            <a:ext cx="8532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latin typeface="Corbel" panose="020B0503020204020204" pitchFamily="34" charset="0"/>
              </a:rPr>
              <a:t>Source image : </a:t>
            </a:r>
            <a:r>
              <a:rPr lang="fr-FR" sz="1200" dirty="0" err="1"/>
              <a:t>Magron</a:t>
            </a:r>
            <a:r>
              <a:rPr lang="fr-FR" sz="1200" dirty="0"/>
              <a:t>, A. (2016, octobre 19). Vos dépôts dans HAL : ce qui change avec la loi pour une République Numérique. </a:t>
            </a:r>
            <a:r>
              <a:rPr lang="fr-FR" sz="1200" i="1" dirty="0"/>
              <a:t>CCSD</a:t>
            </a:r>
            <a:r>
              <a:rPr lang="fr-FR" sz="1200" dirty="0"/>
              <a:t>. </a:t>
            </a:r>
            <a:r>
              <a:rPr lang="fr-FR" sz="1200" dirty="0">
                <a:hlinkClick r:id="rId3"/>
              </a:rPr>
              <a:t>https://www.ccsd.cnrs.fr/2016/10/vos-depots-dans-hal-ce-qui-change-avec-la-loi-pour-une-republique-numerique/</a:t>
            </a:r>
            <a:endParaRPr lang="fr-FR" sz="1200" dirty="0"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0973" y="1360084"/>
            <a:ext cx="90410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latin typeface="Corbel" panose="020B0503020204020204" pitchFamily="34" charset="0"/>
              </a:rPr>
              <a:t>La loi pour une République numérique promulguée le 8 octobre 2016 comporte un article dédié au libre accès aux articles scientifiques, l’article 30.</a:t>
            </a:r>
          </a:p>
          <a:p>
            <a:r>
              <a:rPr lang="fr-FR" sz="2400" dirty="0">
                <a:latin typeface="Corbel" panose="020B0503020204020204" pitchFamily="34" charset="0"/>
              </a:rPr>
              <a:t>En bref, tous les articles scientifiques issus de la recherche publique peuvent désormais être déposés dans une archive ouverte:</a:t>
            </a:r>
          </a:p>
          <a:p>
            <a:pPr marL="800100" lvl="1" indent="-342900">
              <a:buClr>
                <a:srgbClr val="009DE0"/>
              </a:buClr>
              <a:buFont typeface="Corbel" panose="020B0503020204020204" pitchFamily="34" charset="0"/>
              <a:buChar char="›"/>
            </a:pPr>
            <a:r>
              <a:rPr lang="fr-FR" sz="2400" dirty="0">
                <a:latin typeface="Corbel" panose="020B0503020204020204" pitchFamily="34" charset="0"/>
              </a:rPr>
              <a:t>dans leur version </a:t>
            </a:r>
            <a:r>
              <a:rPr lang="fr-FR" sz="2400" b="1" dirty="0">
                <a:latin typeface="Corbel" panose="020B0503020204020204" pitchFamily="34" charset="0"/>
              </a:rPr>
              <a:t>manuscrit accepté</a:t>
            </a:r>
            <a:r>
              <a:rPr lang="fr-FR" sz="2400" dirty="0">
                <a:latin typeface="Corbel" panose="020B0503020204020204" pitchFamily="34" charset="0"/>
              </a:rPr>
              <a:t>,</a:t>
            </a:r>
          </a:p>
          <a:p>
            <a:pPr marL="800100" lvl="1" indent="-342900">
              <a:buClr>
                <a:srgbClr val="009DE0"/>
              </a:buClr>
              <a:buFont typeface="Corbel" panose="020B0503020204020204" pitchFamily="34" charset="0"/>
              <a:buChar char="›"/>
            </a:pPr>
            <a:r>
              <a:rPr lang="fr-FR" sz="2400" dirty="0">
                <a:latin typeface="Corbel" panose="020B0503020204020204" pitchFamily="34" charset="0"/>
              </a:rPr>
              <a:t>avec un </a:t>
            </a:r>
            <a:r>
              <a:rPr lang="fr-FR" sz="2400" b="1" dirty="0">
                <a:latin typeface="Corbel" panose="020B0503020204020204" pitchFamily="34" charset="0"/>
              </a:rPr>
              <a:t>embargo maximum de 6 mois (sciences et médecine)/12 mois (SHS</a:t>
            </a:r>
            <a:r>
              <a:rPr lang="fr-FR" sz="2400" b="1" dirty="0" smtClean="0">
                <a:latin typeface="Corbel" panose="020B0503020204020204" pitchFamily="34" charset="0"/>
              </a:rPr>
              <a:t>)</a:t>
            </a:r>
            <a:r>
              <a:rPr lang="fr-FR" sz="2400" dirty="0" smtClean="0">
                <a:latin typeface="Corbel" panose="020B0503020204020204" pitchFamily="34" charset="0"/>
              </a:rPr>
              <a:t>,</a:t>
            </a:r>
            <a:endParaRPr lang="fr-FR" sz="2400" dirty="0">
              <a:latin typeface="Corbel" panose="020B0503020204020204" pitchFamily="34" charset="0"/>
            </a:endParaRPr>
          </a:p>
          <a:p>
            <a:r>
              <a:rPr lang="fr-FR" sz="2400" dirty="0">
                <a:latin typeface="Corbel" panose="020B0503020204020204" pitchFamily="34" charset="0"/>
              </a:rPr>
              <a:t>quelle que soit la politique de libre accès de l’éditeur</a:t>
            </a:r>
            <a:r>
              <a:rPr lang="fr-FR" sz="2400" dirty="0" smtClean="0">
                <a:latin typeface="Corbel" panose="020B0503020204020204" pitchFamily="34" charset="0"/>
              </a:rPr>
              <a:t>.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 smtClean="0">
                <a:latin typeface="Corbel" panose="020B0503020204020204" pitchFamily="34" charset="0"/>
              </a:rPr>
              <a:t>Certaines revues accordent même davantage de permissions : voir le service </a:t>
            </a:r>
            <a:r>
              <a:rPr lang="fr-FR" sz="2400" dirty="0" smtClean="0">
                <a:latin typeface="Corbel" panose="020B0503020204020204" pitchFamily="34" charset="0"/>
                <a:hlinkClick r:id="rId4"/>
              </a:rPr>
              <a:t>Sherpa-Romeo</a:t>
            </a:r>
            <a:r>
              <a:rPr lang="fr-FR" sz="2400" dirty="0" smtClean="0">
                <a:latin typeface="Corbel" panose="020B0503020204020204" pitchFamily="34" charset="0"/>
              </a:rPr>
              <a:t> - ex: </a:t>
            </a:r>
            <a:r>
              <a:rPr lang="fr-FR" sz="2400" dirty="0" smtClean="0">
                <a:latin typeface="Corbel" panose="020B0503020204020204" pitchFamily="34" charset="0"/>
                <a:hlinkClick r:id="rId5"/>
              </a:rPr>
              <a:t>fiche Sherpa-Romeo de la revue Perspectives Psy</a:t>
            </a:r>
            <a:endParaRPr lang="fr-FR" sz="2400" dirty="0">
              <a:latin typeface="Corbel" panose="020B0503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3547" y="4401159"/>
            <a:ext cx="2135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hlinkClick r:id="rId6"/>
              </a:rPr>
              <a:t>Article 30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de la loi pour une République numérique sur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Legifrance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788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6760" y="166662"/>
            <a:ext cx="10515600" cy="1325563"/>
          </a:xfrm>
        </p:spPr>
        <p:txBody>
          <a:bodyPr/>
          <a:lstStyle/>
          <a:p>
            <a:r>
              <a:rPr lang="fr-FR" dirty="0" smtClean="0"/>
              <a:t>Embargo?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46759" y="1252508"/>
            <a:ext cx="110238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000" dirty="0" smtClean="0">
                <a:latin typeface="Corbel" panose="020B0503020204020204" pitchFamily="34" charset="0"/>
              </a:rPr>
              <a:t>L’embargo correspond à la </a:t>
            </a:r>
            <a:r>
              <a:rPr lang="fr-FR" sz="2000" b="1" dirty="0" smtClean="0">
                <a:latin typeface="Corbel" panose="020B0503020204020204" pitchFamily="34" charset="0"/>
              </a:rPr>
              <a:t>période d’exclusivité de la diffusion </a:t>
            </a:r>
            <a:r>
              <a:rPr lang="fr-FR" sz="2000" dirty="0" smtClean="0">
                <a:latin typeface="Corbel" panose="020B0503020204020204" pitchFamily="34" charset="0"/>
              </a:rPr>
              <a:t>que se réserve un éditeur.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000" dirty="0" smtClean="0">
                <a:latin typeface="Corbel" panose="020B0503020204020204" pitchFamily="34" charset="0"/>
              </a:rPr>
              <a:t>Pendant cette période, le texte intégral déposé dans une archive ouverte ne peut pas être en libre </a:t>
            </a:r>
            <a:r>
              <a:rPr lang="fr-FR" sz="2000" dirty="0">
                <a:latin typeface="Corbel" panose="020B0503020204020204" pitchFamily="34" charset="0"/>
              </a:rPr>
              <a:t>accès. Les archives ouvertes permettent de paramétrer cet embargo pour que </a:t>
            </a:r>
            <a:r>
              <a:rPr lang="fr-FR" sz="2000" dirty="0" smtClean="0">
                <a:latin typeface="Corbel" panose="020B0503020204020204" pitchFamily="34" charset="0"/>
              </a:rPr>
              <a:t>:</a:t>
            </a:r>
          </a:p>
          <a:p>
            <a:pPr marL="800100" lvl="1" indent="-342900">
              <a:buFont typeface="Corbel" panose="020B0503020204020204" pitchFamily="34" charset="0"/>
              <a:buChar char="›"/>
            </a:pPr>
            <a:r>
              <a:rPr lang="fr-FR" sz="2000" dirty="0" smtClean="0">
                <a:latin typeface="Corbel" panose="020B0503020204020204" pitchFamily="34" charset="0"/>
              </a:rPr>
              <a:t>le fichier devienne automatiquement visible à une date donnée, </a:t>
            </a:r>
          </a:p>
          <a:p>
            <a:pPr marL="800100" lvl="1" indent="-342900">
              <a:buFont typeface="Corbel" panose="020B0503020204020204" pitchFamily="34" charset="0"/>
              <a:buChar char="›"/>
            </a:pPr>
            <a:r>
              <a:rPr lang="fr-FR" sz="2000" dirty="0" smtClean="0">
                <a:latin typeface="Corbel" panose="020B0503020204020204" pitchFamily="34" charset="0"/>
              </a:rPr>
              <a:t>il puisse être demandé sous forme de tiré à part pendant la période d’embargo.</a:t>
            </a:r>
            <a:endParaRPr lang="fr-FR" sz="2000" dirty="0">
              <a:latin typeface="Corbel" panose="020B05030202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" y="3062905"/>
            <a:ext cx="10058400" cy="314876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746759" y="6384599"/>
            <a:ext cx="11155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Afficher cet article dans HAL : </a:t>
            </a:r>
            <a:r>
              <a:rPr lang="fr-FR" altLang="fr-FR" dirty="0" smtClean="0">
                <a:latin typeface="Corbel" panose="020B0503020204020204" pitchFamily="34" charset="0"/>
              </a:rPr>
              <a:t>https</a:t>
            </a:r>
            <a:r>
              <a:rPr lang="fr-FR" altLang="fr-FR" dirty="0">
                <a:latin typeface="Corbel" panose="020B0503020204020204" pitchFamily="34" charset="0"/>
              </a:rPr>
              <a:t>://hal.sorbonne-universite.fr/hal-02888482 </a:t>
            </a:r>
          </a:p>
        </p:txBody>
      </p:sp>
    </p:spTree>
    <p:extLst>
      <p:ext uri="{BB962C8B-B14F-4D97-AF65-F5344CB8AC3E}">
        <p14:creationId xmlns:p14="http://schemas.microsoft.com/office/powerpoint/2010/main" val="888107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vous recommande-t-on?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564536"/>
            <a:ext cx="8467846" cy="4638144"/>
          </a:xfrm>
        </p:spPr>
        <p:txBody>
          <a:bodyPr>
            <a:normAutofit/>
          </a:bodyPr>
          <a:lstStyle/>
          <a:p>
            <a:r>
              <a:rPr lang="fr-FR" dirty="0" smtClean="0"/>
              <a:t>Inserm, Université de Bordeaux, </a:t>
            </a:r>
            <a:r>
              <a:rPr lang="fr-FR" dirty="0" smtClean="0"/>
              <a:t>CNRS</a:t>
            </a:r>
          </a:p>
          <a:p>
            <a:pPr marL="0" indent="0">
              <a:buNone/>
            </a:pPr>
            <a:r>
              <a:rPr lang="fr-FR" dirty="0"/>
              <a:t>Dépôt de toutes vos publications </a:t>
            </a:r>
            <a:r>
              <a:rPr lang="fr-FR" b="1" dirty="0"/>
              <a:t>en texte intégral </a:t>
            </a:r>
            <a:r>
              <a:rPr lang="fr-FR" dirty="0"/>
              <a:t>dans l’archive ouverte de votre institution, en respectant les politiques des éditeurs -&gt; voir le Guide de </a:t>
            </a:r>
            <a:r>
              <a:rPr lang="fr-FR" dirty="0" smtClean="0"/>
              <a:t>publication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Choix centre de recherche = </a:t>
            </a:r>
            <a:r>
              <a:rPr lang="fr-FR" dirty="0" smtClean="0"/>
              <a:t>Oskar </a:t>
            </a:r>
            <a:r>
              <a:rPr lang="fr-FR" dirty="0" smtClean="0"/>
              <a:t>Bordeaux, avec transfert automatique des dépôts dans HAL</a:t>
            </a:r>
          </a:p>
          <a:p>
            <a:pPr lvl="1"/>
            <a:r>
              <a:rPr lang="fr-FR" dirty="0"/>
              <a:t>Module 3.3 : Déposer un article dans l'archive ouverte de l'université de Bordeaux : Oskar </a:t>
            </a:r>
            <a:r>
              <a:rPr lang="fr-FR" dirty="0" smtClean="0"/>
              <a:t>Bordeaux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Le libre accès en bref - 2021-05-11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18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801038"/>
            <a:ext cx="1286764" cy="128484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696" y="2415135"/>
            <a:ext cx="2574136" cy="1256665"/>
          </a:xfrm>
          <a:prstGeom prst="rect">
            <a:avLst/>
          </a:prstGeom>
        </p:spPr>
      </p:pic>
      <p:grpSp>
        <p:nvGrpSpPr>
          <p:cNvPr id="13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 rot="5400000">
            <a:off x="10288973" y="3923163"/>
            <a:ext cx="624221" cy="542925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9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devez-vous faire?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 Les obligations les plus fortes émanent des organismes de financement [Union européenne, ANR]</a:t>
            </a:r>
          </a:p>
          <a:p>
            <a:pPr lvl="1"/>
            <a:r>
              <a:rPr lang="fr-FR" dirty="0"/>
              <a:t>Publication </a:t>
            </a:r>
            <a:r>
              <a:rPr lang="fr-FR" dirty="0" smtClean="0"/>
              <a:t>des articles en </a:t>
            </a:r>
            <a:r>
              <a:rPr lang="fr-FR" dirty="0"/>
              <a:t>libre accès avec embargo maximum de 6/12 mois </a:t>
            </a:r>
            <a:r>
              <a:rPr lang="fr-FR" dirty="0" smtClean="0"/>
              <a:t>- STM/SHS </a:t>
            </a:r>
            <a:endParaRPr lang="fr-FR" dirty="0"/>
          </a:p>
          <a:p>
            <a:pPr lvl="1"/>
            <a:r>
              <a:rPr lang="fr-FR" dirty="0"/>
              <a:t>Dépôt dans une archive ouverte : Union européenne = au choix / ANR = HAL ou </a:t>
            </a:r>
            <a:r>
              <a:rPr lang="fr-FR" dirty="0" smtClean="0"/>
              <a:t>archive connectée </a:t>
            </a:r>
            <a:r>
              <a:rPr lang="fr-FR" dirty="0"/>
              <a:t>à </a:t>
            </a:r>
            <a:r>
              <a:rPr lang="fr-FR" dirty="0" smtClean="0"/>
              <a:t>HAL</a:t>
            </a:r>
          </a:p>
          <a:p>
            <a:r>
              <a:rPr lang="fr-FR" dirty="0"/>
              <a:t> </a:t>
            </a:r>
            <a:r>
              <a:rPr lang="fr-FR" dirty="0" smtClean="0"/>
              <a:t>A venir [Horizon Europe, ANR 2022] : </a:t>
            </a:r>
            <a:r>
              <a:rPr lang="fr-FR" b="1" dirty="0" err="1" smtClean="0"/>
              <a:t>cOAlition</a:t>
            </a:r>
            <a:r>
              <a:rPr lang="fr-FR" b="1" dirty="0" smtClean="0"/>
              <a:t> </a:t>
            </a:r>
            <a:r>
              <a:rPr lang="fr-FR" b="1" dirty="0"/>
              <a:t>S</a:t>
            </a:r>
            <a:r>
              <a:rPr lang="fr-FR" dirty="0" smtClean="0"/>
              <a:t> et </a:t>
            </a:r>
            <a:r>
              <a:rPr lang="fr-FR" dirty="0" err="1" smtClean="0"/>
              <a:t>planS</a:t>
            </a:r>
            <a:r>
              <a:rPr lang="fr-FR" dirty="0" smtClean="0"/>
              <a:t> : renforcement de la politique de libre accès</a:t>
            </a:r>
          </a:p>
          <a:p>
            <a:pPr lvl="1"/>
            <a:r>
              <a:rPr lang="fr-FR" dirty="0" smtClean="0"/>
              <a:t>Libre accès </a:t>
            </a:r>
            <a:r>
              <a:rPr lang="fr-FR" b="1" dirty="0" smtClean="0"/>
              <a:t>immédiat</a:t>
            </a:r>
          </a:p>
          <a:p>
            <a:pPr lvl="1"/>
            <a:r>
              <a:rPr lang="fr-FR" dirty="0" smtClean="0"/>
              <a:t>Licence </a:t>
            </a:r>
            <a:r>
              <a:rPr lang="fr-FR" b="1" dirty="0" smtClean="0"/>
              <a:t>CC-BY</a:t>
            </a:r>
            <a:r>
              <a:rPr lang="fr-FR" dirty="0" smtClean="0"/>
              <a:t> obligatoire : </a:t>
            </a:r>
            <a:r>
              <a:rPr lang="fr-FR" dirty="0" smtClean="0">
                <a:hlinkClick r:id="rId2"/>
              </a:rPr>
              <a:t>stratégie de non-cession des droits</a:t>
            </a:r>
            <a:endParaRPr lang="fr-FR" dirty="0" smtClean="0"/>
          </a:p>
          <a:p>
            <a:pPr lvl="1"/>
            <a:r>
              <a:rPr lang="fr-FR" dirty="0" smtClean="0"/>
              <a:t>Frais de publication dans des revues </a:t>
            </a:r>
            <a:r>
              <a:rPr lang="fr-FR" b="1" dirty="0" smtClean="0"/>
              <a:t>hybrides</a:t>
            </a:r>
            <a:r>
              <a:rPr lang="fr-FR" dirty="0" smtClean="0"/>
              <a:t> non considérés comme des dépenses éligibles </a:t>
            </a:r>
            <a:r>
              <a:rPr lang="fr-FR" smtClean="0"/>
              <a:t>[actuel ANR]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Le libre accès en bref - 2021-05-11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59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3586"/>
            <a:ext cx="10515600" cy="1325563"/>
          </a:xfrm>
        </p:spPr>
        <p:txBody>
          <a:bodyPr/>
          <a:lstStyle/>
          <a:p>
            <a:r>
              <a:rPr lang="fr-FR" dirty="0" smtClean="0"/>
              <a:t>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8914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i="1" dirty="0" smtClean="0"/>
              <a:t>Quelle est la différence entre HAL et </a:t>
            </a:r>
            <a:r>
              <a:rPr lang="fr-FR" sz="2000" i="1" dirty="0" err="1" smtClean="0"/>
              <a:t>ResearchGate</a:t>
            </a:r>
            <a:r>
              <a:rPr lang="fr-FR" sz="2000" i="1" dirty="0" smtClean="0"/>
              <a:t> ? Que désignent les expressions green et gold open </a:t>
            </a:r>
            <a:r>
              <a:rPr lang="fr-FR" sz="2000" i="1" dirty="0" err="1" smtClean="0"/>
              <a:t>access</a:t>
            </a:r>
            <a:r>
              <a:rPr lang="fr-FR" sz="2000" i="1" dirty="0" smtClean="0"/>
              <a:t> (et leurs dérivés bronze, </a:t>
            </a:r>
            <a:r>
              <a:rPr lang="fr-FR" sz="2000" i="1" dirty="0" err="1" smtClean="0"/>
              <a:t>diamond</a:t>
            </a:r>
            <a:r>
              <a:rPr lang="fr-FR" sz="2000" i="1" dirty="0" smtClean="0"/>
              <a:t>, etc.) ? Qu’est-ce qui est permis / recommandé / obligatoire en matière de libre accès ? Comment répondre aux obligations de libre accès des agences de financement? Cette session vous propose de répondre à ces interrogations en explorant les différents modèles de libre accès.</a:t>
            </a:r>
          </a:p>
          <a:p>
            <a:pPr marL="0" indent="0">
              <a:buNone/>
            </a:pPr>
            <a:endParaRPr lang="fr-FR" sz="2000" i="1" dirty="0" smtClean="0"/>
          </a:p>
          <a:p>
            <a:r>
              <a:rPr lang="fr-FR" dirty="0" smtClean="0"/>
              <a:t> </a:t>
            </a:r>
            <a:r>
              <a:rPr lang="fr-FR" sz="3600" dirty="0" smtClean="0"/>
              <a:t>Les modèles de libre accès : définitions et exemples</a:t>
            </a:r>
          </a:p>
          <a:p>
            <a:r>
              <a:rPr lang="fr-FR" sz="3600" dirty="0" smtClean="0"/>
              <a:t> Droits, recommandations et obligations en matière de libre accès</a:t>
            </a:r>
          </a:p>
          <a:p>
            <a:r>
              <a:rPr lang="fr-FR" sz="3600" dirty="0"/>
              <a:t> </a:t>
            </a:r>
            <a:r>
              <a:rPr lang="fr-FR" sz="3600" dirty="0" smtClean="0"/>
              <a:t>La voie verte : critères de choix d’une archive ouverte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Le libre accès en bref - 2021-05-11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5" y="198124"/>
            <a:ext cx="2183442" cy="302322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voie verte : critères de choix d’une archive ouverte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Oskar, HAL, </a:t>
            </a:r>
            <a:r>
              <a:rPr lang="fr-FR" dirty="0" err="1" smtClean="0"/>
              <a:t>Zenodo</a:t>
            </a:r>
            <a:r>
              <a:rPr lang="fr-FR" dirty="0" smtClean="0"/>
              <a:t>, etc. : comment choisir?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5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503" cy="1325563"/>
          </a:xfrm>
        </p:spPr>
        <p:txBody>
          <a:bodyPr/>
          <a:lstStyle/>
          <a:p>
            <a:r>
              <a:rPr lang="fr-FR" dirty="0" smtClean="0"/>
              <a:t>Critères de choix d’une archive ouverte 1/2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504348"/>
            <a:ext cx="9228532" cy="5020019"/>
          </a:xfrm>
        </p:spPr>
        <p:txBody>
          <a:bodyPr>
            <a:normAutofit lnSpcReduction="10000"/>
          </a:bodyPr>
          <a:lstStyle/>
          <a:p>
            <a:r>
              <a:rPr lang="fr-FR" sz="3200" dirty="0"/>
              <a:t> </a:t>
            </a:r>
            <a:r>
              <a:rPr lang="fr-FR" sz="3200" dirty="0" smtClean="0"/>
              <a:t>Répondre aux obligations/recommandations de votre structure : archive institutionnelle </a:t>
            </a:r>
          </a:p>
          <a:p>
            <a:pPr lvl="1"/>
            <a:r>
              <a:rPr lang="fr-FR" sz="3200" b="1" dirty="0" smtClean="0"/>
              <a:t>Oskar Bordeaux</a:t>
            </a:r>
          </a:p>
          <a:p>
            <a:r>
              <a:rPr lang="fr-FR" sz="3200" dirty="0"/>
              <a:t> </a:t>
            </a:r>
            <a:r>
              <a:rPr lang="fr-FR" sz="3200" dirty="0" smtClean="0"/>
              <a:t>Bénéficier de services indépendamment de votre rattachement institutionnel : archive non institutionnelle</a:t>
            </a:r>
          </a:p>
          <a:p>
            <a:pPr lvl="1"/>
            <a:r>
              <a:rPr lang="fr-FR" sz="3200" dirty="0" smtClean="0"/>
              <a:t>la </a:t>
            </a:r>
            <a:r>
              <a:rPr lang="fr-FR" sz="3200" dirty="0" smtClean="0">
                <a:hlinkClick r:id="rId2"/>
              </a:rPr>
              <a:t>page chercheur multilingue et personnalisable </a:t>
            </a:r>
            <a:r>
              <a:rPr lang="fr-FR" sz="3200" dirty="0" smtClean="0"/>
              <a:t>de </a:t>
            </a:r>
            <a:r>
              <a:rPr lang="fr-FR" sz="3200" b="1" dirty="0" smtClean="0"/>
              <a:t>HAL</a:t>
            </a:r>
            <a:endParaRPr lang="fr-FR" sz="3200" dirty="0" smtClean="0"/>
          </a:p>
          <a:p>
            <a:r>
              <a:rPr lang="fr-FR" sz="3200" dirty="0"/>
              <a:t> </a:t>
            </a:r>
            <a:r>
              <a:rPr lang="fr-FR" sz="3200" dirty="0" smtClean="0"/>
              <a:t>Publier dans une archive disciplinaire et/ou spécialisée dans un type de publication</a:t>
            </a:r>
          </a:p>
          <a:p>
            <a:pPr lvl="1"/>
            <a:r>
              <a:rPr lang="fr-FR" sz="3200" b="1" dirty="0" err="1" smtClean="0"/>
              <a:t>medRxiv</a:t>
            </a:r>
            <a:r>
              <a:rPr lang="fr-FR" sz="3200" dirty="0" smtClean="0"/>
              <a:t> pour les prépublications en médecine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17" y="3896511"/>
            <a:ext cx="1286764" cy="128484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864" y="1559812"/>
            <a:ext cx="2574136" cy="1256665"/>
          </a:xfrm>
          <a:prstGeom prst="rect">
            <a:avLst/>
          </a:prstGeom>
        </p:spPr>
      </p:pic>
      <p:grpSp>
        <p:nvGrpSpPr>
          <p:cNvPr id="10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 rot="5400000">
            <a:off x="10587588" y="3042471"/>
            <a:ext cx="624221" cy="542925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11" name="Chevron 10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4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503" cy="1325563"/>
          </a:xfrm>
        </p:spPr>
        <p:txBody>
          <a:bodyPr/>
          <a:lstStyle/>
          <a:p>
            <a:r>
              <a:rPr lang="fr-FR" dirty="0" smtClean="0"/>
              <a:t>Critères de choix d’une archive ouverte 2/2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199" y="1504348"/>
            <a:ext cx="9057504" cy="5094159"/>
          </a:xfrm>
        </p:spPr>
        <p:txBody>
          <a:bodyPr>
            <a:normAutofit/>
          </a:bodyPr>
          <a:lstStyle/>
          <a:p>
            <a:r>
              <a:rPr lang="fr-FR" sz="3200" dirty="0" smtClean="0"/>
              <a:t>Tout déposer dans une même archive</a:t>
            </a:r>
          </a:p>
          <a:p>
            <a:pPr lvl="1"/>
            <a:r>
              <a:rPr lang="fr-FR" sz="3200" b="1" dirty="0" err="1" smtClean="0">
                <a:hlinkClick r:id="rId2"/>
              </a:rPr>
              <a:t>Zenodo</a:t>
            </a:r>
            <a:r>
              <a:rPr lang="fr-FR" sz="3200" dirty="0" smtClean="0"/>
              <a:t>, financé par l’Union européenne et hébergé au CERN, accepte des livrables d’un projet aux dépôts </a:t>
            </a:r>
            <a:r>
              <a:rPr lang="fr-FR" sz="3200" dirty="0" err="1" smtClean="0"/>
              <a:t>GitHub</a:t>
            </a:r>
            <a:r>
              <a:rPr lang="fr-FR" sz="3200" dirty="0" smtClean="0"/>
              <a:t>, jeux de données, etc.</a:t>
            </a:r>
          </a:p>
          <a:p>
            <a:r>
              <a:rPr lang="fr-FR" sz="3200" dirty="0"/>
              <a:t> </a:t>
            </a:r>
            <a:r>
              <a:rPr lang="fr-FR" sz="3200" dirty="0" smtClean="0"/>
              <a:t>Utiliser la plateforme de publication (y compris </a:t>
            </a:r>
            <a:r>
              <a:rPr lang="fr-FR" sz="3200" dirty="0" err="1" smtClean="0"/>
              <a:t>peer-review</a:t>
            </a:r>
            <a:r>
              <a:rPr lang="fr-FR" sz="3200" dirty="0" smtClean="0"/>
              <a:t>) </a:t>
            </a:r>
            <a:r>
              <a:rPr lang="fr-FR" sz="3200" b="1" dirty="0" smtClean="0"/>
              <a:t>réservée</a:t>
            </a:r>
            <a:r>
              <a:rPr lang="fr-FR" sz="3200" dirty="0" smtClean="0"/>
              <a:t> de son organisme de financement</a:t>
            </a:r>
          </a:p>
          <a:p>
            <a:pPr lvl="1"/>
            <a:r>
              <a:rPr lang="fr-FR" sz="3200" b="1" dirty="0" smtClean="0">
                <a:hlinkClick r:id="rId3"/>
              </a:rPr>
              <a:t>Open </a:t>
            </a:r>
            <a:r>
              <a:rPr lang="fr-FR" sz="3200" b="1" dirty="0" err="1" smtClean="0">
                <a:hlinkClick r:id="rId3"/>
              </a:rPr>
              <a:t>Research</a:t>
            </a:r>
            <a:r>
              <a:rPr lang="fr-FR" sz="3200" b="1" dirty="0" smtClean="0">
                <a:hlinkClick r:id="rId3"/>
              </a:rPr>
              <a:t> Europe</a:t>
            </a:r>
            <a:r>
              <a:rPr lang="fr-FR" sz="3200" b="1" dirty="0" smtClean="0"/>
              <a:t>, </a:t>
            </a:r>
            <a:r>
              <a:rPr lang="fr-FR" sz="3200" b="1" dirty="0" err="1" smtClean="0">
                <a:hlinkClick r:id="rId4"/>
              </a:rPr>
              <a:t>Wellcome</a:t>
            </a:r>
            <a:r>
              <a:rPr lang="fr-FR" sz="3200" b="1" dirty="0" smtClean="0">
                <a:hlinkClick r:id="rId4"/>
              </a:rPr>
              <a:t> Open </a:t>
            </a:r>
            <a:r>
              <a:rPr lang="fr-FR" sz="3200" b="1" dirty="0" err="1" smtClean="0">
                <a:hlinkClick r:id="rId4"/>
              </a:rPr>
              <a:t>Research</a:t>
            </a:r>
            <a:endParaRPr lang="fr-FR" sz="32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22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03" y="2067911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Des questions?</a:t>
            </a:r>
          </a:p>
          <a:p>
            <a:r>
              <a:rPr lang="fr-FR" dirty="0"/>
              <a:t> </a:t>
            </a:r>
            <a:r>
              <a:rPr lang="fr-FR" dirty="0" smtClean="0"/>
              <a:t>Contact </a:t>
            </a:r>
            <a:r>
              <a:rPr lang="fr-FR" dirty="0" smtClean="0"/>
              <a:t>: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5" y="198124"/>
            <a:ext cx="2183442" cy="302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6993"/>
            <a:ext cx="10515600" cy="1325563"/>
          </a:xfrm>
        </p:spPr>
        <p:txBody>
          <a:bodyPr/>
          <a:lstStyle/>
          <a:p>
            <a:r>
              <a:rPr lang="fr-FR" dirty="0" smtClean="0"/>
              <a:t>Libre accès?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9320" y="1096168"/>
            <a:ext cx="10515600" cy="612775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https://doi.org/10.1093/eurheartj/ehaa1040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" y="1708943"/>
            <a:ext cx="10058400" cy="451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6993"/>
            <a:ext cx="10515600" cy="1325563"/>
          </a:xfrm>
        </p:spPr>
        <p:txBody>
          <a:bodyPr/>
          <a:lstStyle/>
          <a:p>
            <a:r>
              <a:rPr lang="fr-FR" dirty="0" smtClean="0"/>
              <a:t>Libre accès?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9320" y="1096168"/>
            <a:ext cx="10515600" cy="612775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https://doi.org/10.1111/ced.14170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3436"/>
            <a:ext cx="10058400" cy="475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98958"/>
            <a:ext cx="1904607" cy="263714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modèles de libre accès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Rien n’est simple, tout se complique.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- 2021-05-11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9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023992" y="362624"/>
            <a:ext cx="4392488" cy="604867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19536" y="542644"/>
            <a:ext cx="4464496" cy="5976664"/>
          </a:xfrm>
          <a:prstGeom prst="rect">
            <a:avLst/>
          </a:prstGeom>
          <a:solidFill>
            <a:srgbClr val="187A39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90" y="4891908"/>
            <a:ext cx="2923809" cy="137142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1" y="4723114"/>
            <a:ext cx="3649410" cy="17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5520" y="408336"/>
            <a:ext cx="4464496" cy="5976664"/>
          </a:xfrm>
          <a:prstGeom prst="rect">
            <a:avLst/>
          </a:prstGeom>
          <a:solidFill>
            <a:srgbClr val="187A39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8" name="Triangle rectangle 7"/>
          <p:cNvSpPr/>
          <p:nvPr/>
        </p:nvSpPr>
        <p:spPr>
          <a:xfrm>
            <a:off x="5394506" y="308613"/>
            <a:ext cx="4301895" cy="5996568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9" name="Triangle rectangle 8"/>
          <p:cNvSpPr/>
          <p:nvPr/>
        </p:nvSpPr>
        <p:spPr>
          <a:xfrm rot="10800000">
            <a:off x="5389186" y="308613"/>
            <a:ext cx="4315682" cy="2079720"/>
          </a:xfrm>
          <a:custGeom>
            <a:avLst/>
            <a:gdLst>
              <a:gd name="connsiteX0" fmla="*/ 0 w 4307215"/>
              <a:gd name="connsiteY0" fmla="*/ 2672386 h 2672386"/>
              <a:gd name="connsiteX1" fmla="*/ 0 w 4307215"/>
              <a:gd name="connsiteY1" fmla="*/ 0 h 2672386"/>
              <a:gd name="connsiteX2" fmla="*/ 4307215 w 4307215"/>
              <a:gd name="connsiteY2" fmla="*/ 2672386 h 2672386"/>
              <a:gd name="connsiteX3" fmla="*/ 0 w 4307215"/>
              <a:gd name="connsiteY3" fmla="*/ 2672386 h 2672386"/>
              <a:gd name="connsiteX0" fmla="*/ 8467 w 4315682"/>
              <a:gd name="connsiteY0" fmla="*/ 2079720 h 2079720"/>
              <a:gd name="connsiteX1" fmla="*/ 0 w 4315682"/>
              <a:gd name="connsiteY1" fmla="*/ 0 h 2079720"/>
              <a:gd name="connsiteX2" fmla="*/ 4315682 w 4315682"/>
              <a:gd name="connsiteY2" fmla="*/ 2079720 h 2079720"/>
              <a:gd name="connsiteX3" fmla="*/ 8467 w 4315682"/>
              <a:gd name="connsiteY3" fmla="*/ 2079720 h 207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5682" h="2079720">
                <a:moveTo>
                  <a:pt x="8467" y="2079720"/>
                </a:moveTo>
                <a:cubicBezTo>
                  <a:pt x="5645" y="1386480"/>
                  <a:pt x="2822" y="693240"/>
                  <a:pt x="0" y="0"/>
                </a:cubicBezTo>
                <a:lnTo>
                  <a:pt x="4315682" y="2079720"/>
                </a:lnTo>
                <a:lnTo>
                  <a:pt x="8467" y="207972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603528" y="250262"/>
            <a:ext cx="8640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Pt </a:t>
            </a:r>
            <a:r>
              <a:rPr lang="fr-FR" sz="1100" dirty="0">
                <a:solidFill>
                  <a:srgbClr val="FFFFFF"/>
                </a:solidFill>
                <a:latin typeface="Corbel" panose="020B0503020204020204" pitchFamily="34" charset="0"/>
              </a:rPr>
              <a:t>ou</a:t>
            </a:r>
          </a:p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</a:p>
        </p:txBody>
      </p:sp>
      <p:sp>
        <p:nvSpPr>
          <p:cNvPr id="15" name="Triangle isocèle 14"/>
          <p:cNvSpPr/>
          <p:nvPr/>
        </p:nvSpPr>
        <p:spPr>
          <a:xfrm rot="14259641">
            <a:off x="4329175" y="2822174"/>
            <a:ext cx="7059119" cy="863073"/>
          </a:xfrm>
          <a:custGeom>
            <a:avLst/>
            <a:gdLst>
              <a:gd name="connsiteX0" fmla="*/ 0 w 3893447"/>
              <a:gd name="connsiteY0" fmla="*/ 964738 h 964738"/>
              <a:gd name="connsiteX1" fmla="*/ 3893447 w 3893447"/>
              <a:gd name="connsiteY1" fmla="*/ 0 h 964738"/>
              <a:gd name="connsiteX2" fmla="*/ 3893447 w 3893447"/>
              <a:gd name="connsiteY2" fmla="*/ 964738 h 964738"/>
              <a:gd name="connsiteX3" fmla="*/ 0 w 3893447"/>
              <a:gd name="connsiteY3" fmla="*/ 964738 h 964738"/>
              <a:gd name="connsiteX0" fmla="*/ 0 w 3893447"/>
              <a:gd name="connsiteY0" fmla="*/ 964738 h 1294012"/>
              <a:gd name="connsiteX1" fmla="*/ 3893447 w 3893447"/>
              <a:gd name="connsiteY1" fmla="*/ 0 h 1294012"/>
              <a:gd name="connsiteX2" fmla="*/ 488283 w 3893447"/>
              <a:gd name="connsiteY2" fmla="*/ 1294012 h 1294012"/>
              <a:gd name="connsiteX3" fmla="*/ 0 w 3893447"/>
              <a:gd name="connsiteY3" fmla="*/ 964738 h 1294012"/>
              <a:gd name="connsiteX0" fmla="*/ 0 w 5870971"/>
              <a:gd name="connsiteY0" fmla="*/ 875131 h 1204405"/>
              <a:gd name="connsiteX1" fmla="*/ 5870971 w 5870971"/>
              <a:gd name="connsiteY1" fmla="*/ 0 h 1204405"/>
              <a:gd name="connsiteX2" fmla="*/ 488283 w 5870971"/>
              <a:gd name="connsiteY2" fmla="*/ 1204405 h 1204405"/>
              <a:gd name="connsiteX3" fmla="*/ 0 w 5870971"/>
              <a:gd name="connsiteY3" fmla="*/ 875131 h 1204405"/>
              <a:gd name="connsiteX0" fmla="*/ 0 w 7102505"/>
              <a:gd name="connsiteY0" fmla="*/ 446138 h 775412"/>
              <a:gd name="connsiteX1" fmla="*/ 7102505 w 7102505"/>
              <a:gd name="connsiteY1" fmla="*/ 0 h 775412"/>
              <a:gd name="connsiteX2" fmla="*/ 488283 w 7102505"/>
              <a:gd name="connsiteY2" fmla="*/ 775412 h 775412"/>
              <a:gd name="connsiteX3" fmla="*/ 0 w 7102505"/>
              <a:gd name="connsiteY3" fmla="*/ 446138 h 775412"/>
              <a:gd name="connsiteX0" fmla="*/ 0 w 7102505"/>
              <a:gd name="connsiteY0" fmla="*/ 446138 h 863073"/>
              <a:gd name="connsiteX1" fmla="*/ 7102505 w 7102505"/>
              <a:gd name="connsiteY1" fmla="*/ 0 h 863073"/>
              <a:gd name="connsiteX2" fmla="*/ 1054082 w 7102505"/>
              <a:gd name="connsiteY2" fmla="*/ 863073 h 863073"/>
              <a:gd name="connsiteX3" fmla="*/ 0 w 7102505"/>
              <a:gd name="connsiteY3" fmla="*/ 446138 h 863073"/>
              <a:gd name="connsiteX0" fmla="*/ 0 w 7059119"/>
              <a:gd name="connsiteY0" fmla="*/ 393440 h 863073"/>
              <a:gd name="connsiteX1" fmla="*/ 7059119 w 7059119"/>
              <a:gd name="connsiteY1" fmla="*/ 0 h 863073"/>
              <a:gd name="connsiteX2" fmla="*/ 1010696 w 7059119"/>
              <a:gd name="connsiteY2" fmla="*/ 863073 h 863073"/>
              <a:gd name="connsiteX3" fmla="*/ 0 w 7059119"/>
              <a:gd name="connsiteY3" fmla="*/ 393440 h 86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19" h="863073">
                <a:moveTo>
                  <a:pt x="0" y="393440"/>
                </a:moveTo>
                <a:lnTo>
                  <a:pt x="7059119" y="0"/>
                </a:lnTo>
                <a:lnTo>
                  <a:pt x="1010696" y="863073"/>
                </a:lnTo>
                <a:lnTo>
                  <a:pt x="0" y="393440"/>
                </a:lnTo>
                <a:close/>
              </a:path>
            </a:pathLst>
          </a:custGeom>
          <a:pattFill prst="wdUpDiag">
            <a:fgClr>
              <a:srgbClr val="FFCC00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75520" y="408336"/>
            <a:ext cx="1872208" cy="597666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DDDDDD"/>
              </a:solidFill>
              <a:latin typeface="Corbel" panose="020B050302020402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93" y="409347"/>
            <a:ext cx="1123121" cy="1123121"/>
          </a:xfrm>
          <a:prstGeom prst="rect">
            <a:avLst/>
          </a:prstGeom>
        </p:spPr>
      </p:pic>
      <p:sp>
        <p:nvSpPr>
          <p:cNvPr id="2" name="Triangle rectangle 1"/>
          <p:cNvSpPr/>
          <p:nvPr/>
        </p:nvSpPr>
        <p:spPr>
          <a:xfrm rot="19612504">
            <a:off x="7206556" y="-530288"/>
            <a:ext cx="1887465" cy="5908358"/>
          </a:xfrm>
          <a:custGeom>
            <a:avLst/>
            <a:gdLst>
              <a:gd name="connsiteX0" fmla="*/ 0 w 1254232"/>
              <a:gd name="connsiteY0" fmla="*/ 3620942 h 3620942"/>
              <a:gd name="connsiteX1" fmla="*/ 0 w 1254232"/>
              <a:gd name="connsiteY1" fmla="*/ 0 h 3620942"/>
              <a:gd name="connsiteX2" fmla="*/ 1254232 w 1254232"/>
              <a:gd name="connsiteY2" fmla="*/ 3620942 h 3620942"/>
              <a:gd name="connsiteX3" fmla="*/ 0 w 1254232"/>
              <a:gd name="connsiteY3" fmla="*/ 3620942 h 3620942"/>
              <a:gd name="connsiteX0" fmla="*/ 619457 w 1254232"/>
              <a:gd name="connsiteY0" fmla="*/ 6188618 h 6188618"/>
              <a:gd name="connsiteX1" fmla="*/ 0 w 1254232"/>
              <a:gd name="connsiteY1" fmla="*/ 0 h 6188618"/>
              <a:gd name="connsiteX2" fmla="*/ 1254232 w 1254232"/>
              <a:gd name="connsiteY2" fmla="*/ 3620942 h 6188618"/>
              <a:gd name="connsiteX3" fmla="*/ 619457 w 1254232"/>
              <a:gd name="connsiteY3" fmla="*/ 6188618 h 6188618"/>
              <a:gd name="connsiteX0" fmla="*/ 619457 w 1784417"/>
              <a:gd name="connsiteY0" fmla="*/ 6188618 h 6188618"/>
              <a:gd name="connsiteX1" fmla="*/ 0 w 1784417"/>
              <a:gd name="connsiteY1" fmla="*/ 0 h 6188618"/>
              <a:gd name="connsiteX2" fmla="*/ 1784417 w 1784417"/>
              <a:gd name="connsiteY2" fmla="*/ 4280294 h 6188618"/>
              <a:gd name="connsiteX3" fmla="*/ 619457 w 1784417"/>
              <a:gd name="connsiteY3" fmla="*/ 6188618 h 6188618"/>
              <a:gd name="connsiteX0" fmla="*/ 598185 w 1784417"/>
              <a:gd name="connsiteY0" fmla="*/ 6174738 h 6174738"/>
              <a:gd name="connsiteX1" fmla="*/ 0 w 1784417"/>
              <a:gd name="connsiteY1" fmla="*/ 0 h 6174738"/>
              <a:gd name="connsiteX2" fmla="*/ 1784417 w 1784417"/>
              <a:gd name="connsiteY2" fmla="*/ 4280294 h 6174738"/>
              <a:gd name="connsiteX3" fmla="*/ 598185 w 1784417"/>
              <a:gd name="connsiteY3" fmla="*/ 6174738 h 6174738"/>
              <a:gd name="connsiteX0" fmla="*/ 701233 w 1887465"/>
              <a:gd name="connsiteY0" fmla="*/ 5908358 h 5908358"/>
              <a:gd name="connsiteX1" fmla="*/ 0 w 1887465"/>
              <a:gd name="connsiteY1" fmla="*/ 0 h 5908358"/>
              <a:gd name="connsiteX2" fmla="*/ 1887465 w 1887465"/>
              <a:gd name="connsiteY2" fmla="*/ 4013914 h 5908358"/>
              <a:gd name="connsiteX3" fmla="*/ 701233 w 1887465"/>
              <a:gd name="connsiteY3" fmla="*/ 5908358 h 590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7465" h="5908358">
                <a:moveTo>
                  <a:pt x="701233" y="5908358"/>
                </a:moveTo>
                <a:lnTo>
                  <a:pt x="0" y="0"/>
                </a:lnTo>
                <a:lnTo>
                  <a:pt x="1887465" y="4013914"/>
                </a:lnTo>
                <a:lnTo>
                  <a:pt x="701233" y="5908358"/>
                </a:lnTo>
                <a:close/>
              </a:path>
            </a:pathLst>
          </a:custGeom>
          <a:solidFill>
            <a:srgbClr val="B3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693553" y="3606114"/>
            <a:ext cx="864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Au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700026" y="2840868"/>
            <a:ext cx="864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Cu</a:t>
            </a:r>
          </a:p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Sn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4522" y="5493497"/>
            <a:ext cx="7603066" cy="63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17" y="4325692"/>
            <a:ext cx="572280" cy="11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1325563"/>
          </a:xfrm>
        </p:spPr>
        <p:txBody>
          <a:bodyPr/>
          <a:lstStyle/>
          <a:p>
            <a:r>
              <a:rPr lang="fr-FR" dirty="0" smtClean="0"/>
              <a:t>Rien n’est simple…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553720" y="149764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3200" i="1" dirty="0" smtClean="0">
                <a:solidFill>
                  <a:schemeClr val="accent6">
                    <a:lumMod val="75000"/>
                  </a:schemeClr>
                </a:solidFill>
              </a:rPr>
              <a:t>Green open </a:t>
            </a:r>
            <a:r>
              <a:rPr lang="fr-FR" sz="3200" i="1" dirty="0" err="1" smtClean="0">
                <a:solidFill>
                  <a:schemeClr val="accent6">
                    <a:lumMod val="75000"/>
                  </a:schemeClr>
                </a:solidFill>
              </a:rPr>
              <a:t>access</a:t>
            </a: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 = archives ouvertes</a:t>
            </a:r>
          </a:p>
          <a:p>
            <a:r>
              <a:rPr lang="fr-FR" dirty="0" smtClean="0"/>
              <a:t>Publications </a:t>
            </a:r>
            <a:r>
              <a:rPr lang="fr-FR" dirty="0"/>
              <a:t>déposées et archivées sur des serveurs </a:t>
            </a:r>
            <a:r>
              <a:rPr lang="fr-FR" dirty="0" smtClean="0"/>
              <a:t>tiers</a:t>
            </a:r>
          </a:p>
          <a:p>
            <a:r>
              <a:rPr lang="fr-FR" dirty="0" smtClean="0"/>
              <a:t>Différents </a:t>
            </a:r>
            <a:r>
              <a:rPr lang="fr-FR" dirty="0"/>
              <a:t>types de publication, à différents stades de publication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456680" y="1497648"/>
            <a:ext cx="557276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3200" i="1" dirty="0" smtClean="0">
                <a:solidFill>
                  <a:srgbClr val="FFC000"/>
                </a:solidFill>
              </a:rPr>
              <a:t>Gold open </a:t>
            </a:r>
            <a:r>
              <a:rPr lang="fr-FR" sz="3200" i="1" dirty="0" err="1" smtClean="0">
                <a:solidFill>
                  <a:srgbClr val="FFC000"/>
                </a:solidFill>
              </a:rPr>
              <a:t>access</a:t>
            </a:r>
            <a:r>
              <a:rPr lang="fr-FR" sz="3200" i="1" dirty="0" smtClean="0">
                <a:solidFill>
                  <a:srgbClr val="FFC000"/>
                </a:solidFill>
              </a:rPr>
              <a:t> </a:t>
            </a:r>
            <a:r>
              <a:rPr lang="fr-FR" sz="3200" dirty="0" smtClean="0">
                <a:solidFill>
                  <a:srgbClr val="FFC000"/>
                </a:solidFill>
              </a:rPr>
              <a:t>= revues en libre accès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fr-FR" dirty="0" smtClean="0"/>
              <a:t>Articles accessibles en libre accès sur le site de la revue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fr-FR" dirty="0" smtClean="0"/>
              <a:t>Différents </a:t>
            </a:r>
            <a:r>
              <a:rPr lang="fr-FR" dirty="0"/>
              <a:t>modèles économiques : </a:t>
            </a:r>
            <a:r>
              <a:rPr lang="fr-FR" dirty="0" smtClean="0"/>
              <a:t>frais de publication (APC), </a:t>
            </a:r>
            <a:r>
              <a:rPr lang="fr-FR" dirty="0"/>
              <a:t>barrière flottante, </a:t>
            </a:r>
            <a:r>
              <a:rPr lang="fr-FR" dirty="0" smtClean="0"/>
              <a:t>financement public etc</a:t>
            </a:r>
            <a:r>
              <a:rPr lang="fr-FR" dirty="0"/>
              <a:t>.</a:t>
            </a:r>
          </a:p>
          <a:p>
            <a:pPr>
              <a:buFont typeface="Calibri" panose="020F0502020204030204" pitchFamily="34" charset="0"/>
              <a:buChar char="→"/>
            </a:pPr>
            <a:endParaRPr lang="fr-FR" dirty="0" smtClean="0"/>
          </a:p>
          <a:p>
            <a:pPr>
              <a:buFont typeface="Calibri" panose="020F0502020204030204" pitchFamily="34" charset="0"/>
              <a:buChar char="→"/>
            </a:pP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Le libre accès en bref - 2021-05-11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8</a:t>
            </a:fld>
            <a:endParaRPr lang="fr-FR"/>
          </a:p>
        </p:txBody>
      </p:sp>
      <p:cxnSp>
        <p:nvCxnSpPr>
          <p:cNvPr id="7" name="Connecteur droit 6"/>
          <p:cNvCxnSpPr>
            <a:stCxn id="4" idx="2"/>
          </p:cNvCxnSpPr>
          <p:nvPr/>
        </p:nvCxnSpPr>
        <p:spPr>
          <a:xfrm>
            <a:off x="6096000" y="1314768"/>
            <a:ext cx="5080" cy="4995545"/>
          </a:xfrm>
          <a:prstGeom prst="line">
            <a:avLst/>
          </a:prstGeom>
          <a:ln w="508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933" y="5073847"/>
            <a:ext cx="2372360" cy="111097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73" y="5002632"/>
            <a:ext cx="2196987" cy="118218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69" y="5217940"/>
            <a:ext cx="968323" cy="96688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507" y="5137402"/>
            <a:ext cx="2009333" cy="10474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72" b="21426"/>
          <a:stretch/>
        </p:blipFill>
        <p:spPr>
          <a:xfrm>
            <a:off x="174811" y="5268753"/>
            <a:ext cx="2669680" cy="9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4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7133"/>
            <a:ext cx="10515600" cy="1325563"/>
          </a:xfrm>
        </p:spPr>
        <p:txBody>
          <a:bodyPr/>
          <a:lstStyle/>
          <a:p>
            <a:r>
              <a:rPr lang="fr-FR" dirty="0" smtClean="0"/>
              <a:t>Les différents stades de publication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Le libre accès en bref - 2021-05-11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9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6" y="1686977"/>
            <a:ext cx="8261621" cy="379781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36191" y="6075144"/>
            <a:ext cx="686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rbel" panose="020B0503020204020204" pitchFamily="34" charset="0"/>
              </a:rPr>
              <a:t>Source image : </a:t>
            </a:r>
            <a:r>
              <a:rPr lang="en-US" sz="1200" dirty="0">
                <a:latin typeface="Corbel" panose="020B0503020204020204" pitchFamily="34" charset="0"/>
              </a:rPr>
              <a:t>Marwick, B. (2017). Open Science in Archaeology. </a:t>
            </a:r>
            <a:r>
              <a:rPr lang="en-US" sz="1200" i="1" dirty="0">
                <a:latin typeface="Corbel" panose="020B0503020204020204" pitchFamily="34" charset="0"/>
              </a:rPr>
              <a:t>Open Science Framework</a:t>
            </a:r>
            <a:r>
              <a:rPr lang="en-US" sz="1200" dirty="0">
                <a:latin typeface="Corbel" panose="020B0503020204020204" pitchFamily="34" charset="0"/>
              </a:rPr>
              <a:t>. </a:t>
            </a:r>
            <a:r>
              <a:rPr lang="en-US" sz="1200" dirty="0">
                <a:latin typeface="Corbel" panose="020B0503020204020204" pitchFamily="34" charset="0"/>
                <a:hlinkClick r:id="rId4"/>
              </a:rPr>
              <a:t>https://doi.org/10.17605/OSF.IO/3D6XX</a:t>
            </a:r>
            <a:endParaRPr lang="en-US" sz="1200" dirty="0">
              <a:latin typeface="Corbel" panose="020B0503020204020204" pitchFamily="34" charset="0"/>
            </a:endParaRPr>
          </a:p>
          <a:p>
            <a:endParaRPr lang="fr-FR" sz="1200" dirty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14814" y="1562696"/>
            <a:ext cx="33588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 err="1" smtClean="0">
                <a:latin typeface="Corbel" panose="020B0503020204020204" pitchFamily="34" charset="0"/>
              </a:rPr>
              <a:t>Author’s</a:t>
            </a:r>
            <a:r>
              <a:rPr lang="fr-FR" b="1" i="1" dirty="0" smtClean="0">
                <a:latin typeface="Corbel" panose="020B0503020204020204" pitchFamily="34" charset="0"/>
              </a:rPr>
              <a:t> </a:t>
            </a:r>
            <a:r>
              <a:rPr lang="fr-FR" b="1" i="1" dirty="0" err="1" smtClean="0">
                <a:latin typeface="Corbel" panose="020B0503020204020204" pitchFamily="34" charset="0"/>
              </a:rPr>
              <a:t>accepted</a:t>
            </a:r>
            <a:r>
              <a:rPr lang="fr-FR" b="1" i="1" dirty="0" smtClean="0">
                <a:latin typeface="Corbel" panose="020B0503020204020204" pitchFamily="34" charset="0"/>
              </a:rPr>
              <a:t> </a:t>
            </a:r>
            <a:r>
              <a:rPr lang="fr-FR" b="1" i="1" dirty="0" err="1" smtClean="0">
                <a:latin typeface="Corbel" panose="020B0503020204020204" pitchFamily="34" charset="0"/>
              </a:rPr>
              <a:t>manuscript</a:t>
            </a:r>
            <a:r>
              <a:rPr lang="fr-FR" b="1" i="1" dirty="0" smtClean="0">
                <a:latin typeface="Corbel" panose="020B0503020204020204" pitchFamily="34" charset="0"/>
              </a:rPr>
              <a:t> </a:t>
            </a:r>
            <a:r>
              <a:rPr lang="fr-FR" dirty="0" smtClean="0">
                <a:latin typeface="Corbel" panose="020B0503020204020204" pitchFamily="34" charset="0"/>
              </a:rPr>
              <a:t>= </a:t>
            </a:r>
          </a:p>
          <a:p>
            <a:r>
              <a:rPr lang="fr-FR" dirty="0" smtClean="0">
                <a:latin typeface="Corbel" panose="020B0503020204020204" pitchFamily="34" charset="0"/>
              </a:rPr>
              <a:t>Manuscrit accepté =</a:t>
            </a:r>
          </a:p>
          <a:p>
            <a:r>
              <a:rPr lang="fr-FR" dirty="0">
                <a:latin typeface="Corbel" panose="020B0503020204020204" pitchFamily="34" charset="0"/>
              </a:rPr>
              <a:t>manuscrit auteur de la version définitive de l’article accepté pour publication, sans les mentions de copyright de l’éditeur. </a:t>
            </a:r>
            <a:endParaRPr lang="fr-FR" dirty="0" smtClean="0">
              <a:latin typeface="Corbel" panose="020B0503020204020204" pitchFamily="34" charset="0"/>
            </a:endParaRPr>
          </a:p>
          <a:p>
            <a:r>
              <a:rPr lang="fr-FR" b="1" dirty="0" smtClean="0">
                <a:latin typeface="Corbel" panose="020B0503020204020204" pitchFamily="34" charset="0"/>
              </a:rPr>
              <a:t>/!\ </a:t>
            </a:r>
            <a:r>
              <a:rPr lang="fr-FR" dirty="0" smtClean="0">
                <a:latin typeface="Corbel" panose="020B0503020204020204" pitchFamily="34" charset="0"/>
              </a:rPr>
              <a:t>Les </a:t>
            </a:r>
            <a:r>
              <a:rPr lang="fr-FR" dirty="0">
                <a:latin typeface="Corbel" panose="020B0503020204020204" pitchFamily="34" charset="0"/>
              </a:rPr>
              <a:t>épreuves, les </a:t>
            </a:r>
            <a:r>
              <a:rPr lang="fr-FR" b="1" i="1" dirty="0" err="1">
                <a:latin typeface="Corbel" panose="020B0503020204020204" pitchFamily="34" charset="0"/>
              </a:rPr>
              <a:t>proofs</a:t>
            </a:r>
            <a:r>
              <a:rPr lang="fr-FR" dirty="0">
                <a:latin typeface="Corbel" panose="020B0503020204020204" pitchFamily="34" charset="0"/>
              </a:rPr>
              <a:t>, sont assimilées à un fichier éditeur et non à un fichier </a:t>
            </a:r>
            <a:r>
              <a:rPr lang="fr-FR" dirty="0" smtClean="0">
                <a:latin typeface="Corbel" panose="020B0503020204020204" pitchFamily="34" charset="0"/>
              </a:rPr>
              <a:t>auteur.</a:t>
            </a:r>
          </a:p>
        </p:txBody>
      </p:sp>
      <p:grpSp>
        <p:nvGrpSpPr>
          <p:cNvPr id="8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 rot="5400000">
            <a:off x="9116960" y="4599269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714814" y="5125301"/>
            <a:ext cx="3358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>
                <a:latin typeface="Corbel" panose="020B0503020204020204" pitchFamily="34" charset="0"/>
                <a:hlinkClick r:id="rId5"/>
              </a:rPr>
              <a:t>Direct2AAM</a:t>
            </a:r>
            <a:r>
              <a:rPr lang="fr-FR" dirty="0">
                <a:latin typeface="Corbel" panose="020B0503020204020204" pitchFamily="34" charset="0"/>
              </a:rPr>
              <a:t> : mode d’emploi pour récupérer la dernière version de vos manuscrits sur les systèmes de soumission d’articles des éditeurs</a:t>
            </a:r>
            <a:endParaRPr lang="fr-FR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1454</Words>
  <Application>Microsoft Office PowerPoint</Application>
  <PresentationFormat>Grand écran</PresentationFormat>
  <Paragraphs>157</Paragraphs>
  <Slides>23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Tahoma</vt:lpstr>
      <vt:lpstr>Thème Office</vt:lpstr>
      <vt:lpstr>Le libre accès en bref : notions clés et modèles de libre accès </vt:lpstr>
      <vt:lpstr>Programme</vt:lpstr>
      <vt:lpstr>Libre accès?</vt:lpstr>
      <vt:lpstr>Libre accès?</vt:lpstr>
      <vt:lpstr>Les modèles de libre accès</vt:lpstr>
      <vt:lpstr>Présentation PowerPoint</vt:lpstr>
      <vt:lpstr>Présentation PowerPoint</vt:lpstr>
      <vt:lpstr>Rien n’est simple…</vt:lpstr>
      <vt:lpstr>Les différents stades de publication</vt:lpstr>
      <vt:lpstr>Manuscrit accepté</vt:lpstr>
      <vt:lpstr>… tout se complique</vt:lpstr>
      <vt:lpstr>Les licences de réutilisation</vt:lpstr>
      <vt:lpstr>Les vrais et les faux amis du gold</vt:lpstr>
      <vt:lpstr>Les faux amis du green : réseaux sociaux académiques</vt:lpstr>
      <vt:lpstr>Droits, recommandations et obligations en matière de libre accès</vt:lpstr>
      <vt:lpstr>Qu’avez-vous le droit de faire?</vt:lpstr>
      <vt:lpstr>Embargo?</vt:lpstr>
      <vt:lpstr>Que vous recommande-t-on?</vt:lpstr>
      <vt:lpstr>Que devez-vous faire?</vt:lpstr>
      <vt:lpstr>La voie verte : critères de choix d’une archive ouverte</vt:lpstr>
      <vt:lpstr>Critères de choix d’une archive ouverte 1/2</vt:lpstr>
      <vt:lpstr>Critères de choix d’une archive ouverte 2/2</vt:lpstr>
      <vt:lpstr>Merci pour votre attention</vt:lpstr>
    </vt:vector>
  </TitlesOfParts>
  <Company>Direction de la Documentation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libre accès en bref : notions clés et modèles de libre accès</dc:title>
  <dc:creator>Frédérique Flamerie De Lachapelle</dc:creator>
  <cp:lastModifiedBy>Frédérique Flamerie De Lachapelle</cp:lastModifiedBy>
  <cp:revision>43</cp:revision>
  <dcterms:created xsi:type="dcterms:W3CDTF">2021-04-30T15:31:12Z</dcterms:created>
  <dcterms:modified xsi:type="dcterms:W3CDTF">2021-08-19T14:19:19Z</dcterms:modified>
</cp:coreProperties>
</file>