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270" r:id="rId5"/>
    <p:sldId id="295" r:id="rId6"/>
    <p:sldId id="296" r:id="rId7"/>
    <p:sldId id="305" r:id="rId8"/>
    <p:sldId id="306" r:id="rId9"/>
    <p:sldId id="311" r:id="rId10"/>
    <p:sldId id="307" r:id="rId11"/>
    <p:sldId id="309" r:id="rId12"/>
    <p:sldId id="298" r:id="rId13"/>
    <p:sldId id="299" r:id="rId14"/>
    <p:sldId id="302" r:id="rId15"/>
    <p:sldId id="304" r:id="rId16"/>
    <p:sldId id="290" r:id="rId17"/>
    <p:sldId id="300" r:id="rId18"/>
    <p:sldId id="285" r:id="rId19"/>
    <p:sldId id="301" r:id="rId20"/>
    <p:sldId id="291" r:id="rId21"/>
    <p:sldId id="292" r:id="rId22"/>
    <p:sldId id="308" r:id="rId23"/>
    <p:sldId id="310" r:id="rId24"/>
    <p:sldId id="313" r:id="rId25"/>
    <p:sldId id="314" r:id="rId26"/>
    <p:sldId id="312" r:id="rId27"/>
    <p:sldId id="294" r:id="rId28"/>
    <p:sldId id="282" r:id="rId29"/>
    <p:sldId id="284"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6700"/>
    <a:srgbClr val="ED7F3D"/>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6" autoAdjust="0"/>
    <p:restoredTop sz="78136" autoAdjust="0"/>
  </p:normalViewPr>
  <p:slideViewPr>
    <p:cSldViewPr snapToGrid="0">
      <p:cViewPr varScale="1">
        <p:scale>
          <a:sx n="67" d="100"/>
          <a:sy n="67" d="100"/>
        </p:scale>
        <p:origin x="1018" y="72"/>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19/08/2021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2786796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D2081A-C8E3-4BE0-93BB-66BF6745A86C}" type="slidenum">
              <a:rPr lang="fr-FR" smtClean="0"/>
              <a:t>21</a:t>
            </a:fld>
            <a:endParaRPr lang="fr-FR"/>
          </a:p>
        </p:txBody>
      </p:sp>
    </p:spTree>
    <p:extLst>
      <p:ext uri="{BB962C8B-B14F-4D97-AF65-F5344CB8AC3E}">
        <p14:creationId xmlns:p14="http://schemas.microsoft.com/office/powerpoint/2010/main" val="295616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D2081A-C8E3-4BE0-93BB-66BF6745A86C}" type="slidenum">
              <a:rPr lang="fr-FR" smtClean="0"/>
              <a:t>22</a:t>
            </a:fld>
            <a:endParaRPr lang="fr-FR"/>
          </a:p>
        </p:txBody>
      </p:sp>
    </p:spTree>
    <p:extLst>
      <p:ext uri="{BB962C8B-B14F-4D97-AF65-F5344CB8AC3E}">
        <p14:creationId xmlns:p14="http://schemas.microsoft.com/office/powerpoint/2010/main" val="213997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23</a:t>
            </a:fld>
            <a:endParaRPr lang="fr-FR"/>
          </a:p>
        </p:txBody>
      </p:sp>
    </p:spTree>
    <p:extLst>
      <p:ext uri="{BB962C8B-B14F-4D97-AF65-F5344CB8AC3E}">
        <p14:creationId xmlns:p14="http://schemas.microsoft.com/office/powerpoint/2010/main" val="255088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24</a:t>
            </a:fld>
            <a:endParaRPr lang="fr-FR"/>
          </a:p>
        </p:txBody>
      </p:sp>
    </p:spTree>
    <p:extLst>
      <p:ext uri="{BB962C8B-B14F-4D97-AF65-F5344CB8AC3E}">
        <p14:creationId xmlns:p14="http://schemas.microsoft.com/office/powerpoint/2010/main" val="212757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25</a:t>
            </a:fld>
            <a:endParaRPr lang="fr-FR"/>
          </a:p>
        </p:txBody>
      </p:sp>
    </p:spTree>
    <p:extLst>
      <p:ext uri="{BB962C8B-B14F-4D97-AF65-F5344CB8AC3E}">
        <p14:creationId xmlns:p14="http://schemas.microsoft.com/office/powerpoint/2010/main" val="2204351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26</a:t>
            </a:fld>
            <a:endParaRPr lang="fr-FR"/>
          </a:p>
        </p:txBody>
      </p:sp>
    </p:spTree>
    <p:extLst>
      <p:ext uri="{BB962C8B-B14F-4D97-AF65-F5344CB8AC3E}">
        <p14:creationId xmlns:p14="http://schemas.microsoft.com/office/powerpoint/2010/main" val="3997831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27</a:t>
            </a:fld>
            <a:endParaRPr lang="fr-FR"/>
          </a:p>
        </p:txBody>
      </p:sp>
    </p:spTree>
    <p:extLst>
      <p:ext uri="{BB962C8B-B14F-4D97-AF65-F5344CB8AC3E}">
        <p14:creationId xmlns:p14="http://schemas.microsoft.com/office/powerpoint/2010/main" val="302065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39BD9693-1761-4AE0-8E3F-05F53D65968F}" type="datetime1">
              <a:rPr lang="fr-FR" smtClean="0"/>
              <a:t>19/08/2021</a:t>
            </a:fld>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FE61C615-8BE6-44AE-833E-73785FF98C6F}"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34D58AB9-3E4B-494E-B268-7AC16592F571}"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B2C68A1-6B7D-436A-96D3-B17782C0E295}" type="datetime1">
              <a:rPr lang="fr-FR" smtClean="0"/>
              <a:t>19/08/2021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Focus sur les revues en libre accès - 2021-06-17</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71F862C3-B8FC-46B7-813B-C264193EB419}"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DAEDD1A7-947A-4A4E-872B-63233EC964CF}"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Focus sur les revues en libre accès - 2021-06-17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577CE43D-DE2C-4D1A-AD30-9376508A4D3B}" type="datetime1">
              <a:rPr lang="fr-FR" smtClean="0"/>
              <a:t>19/08/2021</a:t>
            </a:fld>
            <a:endParaRPr lang="fr-FR"/>
          </a:p>
        </p:txBody>
      </p:sp>
      <p:sp>
        <p:nvSpPr>
          <p:cNvPr id="8" name="Espace réservé du pied de page 7"/>
          <p:cNvSpPr>
            <a:spLocks noGrp="1"/>
          </p:cNvSpPr>
          <p:nvPr>
            <p:ph type="ftr" sz="quarter" idx="11"/>
          </p:nvPr>
        </p:nvSpPr>
        <p:spPr/>
        <p:txBody>
          <a:bodyPr/>
          <a:lstStyle/>
          <a:p>
            <a:r>
              <a:rPr lang="fr-FR" smtClean="0"/>
              <a:t>F. Flamerie - Focus sur les revues en libre accès - 2021-06-17</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55FE4B7A-8A08-4ECA-8BEE-8843CD2EBAE0}" type="datetime1">
              <a:rPr lang="fr-FR" smtClean="0"/>
              <a:t>19/08/2021</a:t>
            </a:fld>
            <a:endParaRPr lang="fr-FR"/>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B84A6653-A4DC-4BEC-8BCF-3599A75ADEBD}" type="datetime1">
              <a:rPr lang="fr-FR" smtClean="0"/>
              <a:t>19/08/2021</a:t>
            </a:fld>
            <a:endParaRPr lang="fr-FR"/>
          </a:p>
        </p:txBody>
      </p:sp>
      <p:sp>
        <p:nvSpPr>
          <p:cNvPr id="3" name="Espace réservé du pied de page 2"/>
          <p:cNvSpPr>
            <a:spLocks noGrp="1"/>
          </p:cNvSpPr>
          <p:nvPr>
            <p:ph type="ftr" sz="quarter" idx="11"/>
          </p:nvPr>
        </p:nvSpPr>
        <p:spPr/>
        <p:txBody>
          <a:bodyPr/>
          <a:lstStyle/>
          <a:p>
            <a:r>
              <a:rPr lang="fr-FR" smtClean="0"/>
              <a:t>F. Flamerie - Focus sur les revues en libre accès - 2021-06-17</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CE4E328E-4A47-4F2B-A30C-980B9B0522A2}"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Focus sur les revues en libre accès - 2021-06-17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5E98757D-C9EA-4D89-899D-F2F7A8B275FB}"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Focus sur les revues en libre accès - 2021-06-17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Focus sur les revues en libre accès - 2021-06-17</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371/journal.pone.023343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ations.copernicus.org/apc_information.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ations.copernicus.org/for_authors/article_processing_charges.html" TargetMode="External"/><Relationship Id="rId2" Type="http://schemas.openxmlformats.org/officeDocument/2006/relationships/hyperlink" Target="https://ajph.aphapublications.org/authorinstructions/editorial-policies" TargetMode="External"/><Relationship Id="rId1" Type="http://schemas.openxmlformats.org/officeDocument/2006/relationships/slideLayout" Target="../slideLayouts/slideLayout2.xml"/><Relationship Id="rId4" Type="http://schemas.openxmlformats.org/officeDocument/2006/relationships/hyperlink" Target="https://www.pnas.org/authors/fees-and-licens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edpsciences.org/fr/national-open-access-deal-in-france/revues-concernees-par-l-accord-national" TargetMode="External"/><Relationship Id="rId2" Type="http://schemas.openxmlformats.org/officeDocument/2006/relationships/hyperlink" Target="https://insermbiblio.inist.fr/category/publications?link=42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r.fr/fr/lanr-et-la-recherche/engagements-et-valeurs/la-science-ouver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lsevier.com/about/policies/open-access-licens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5281/zenodo.40909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3390/publications702002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cademic.oup.com/nar/pages/Abou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24318/cope.2019.3.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4318/cope.2019.3.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aj.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i.org/10.24318/cope.2019.3.6" TargetMode="External"/><Relationship Id="rId4" Type="http://schemas.openxmlformats.org/officeDocument/2006/relationships/hyperlink" Target="https://nursingeditors.com/journals-directory"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thinkchecksubmit.org/" TargetMode="External"/><Relationship Id="rId3" Type="http://schemas.openxmlformats.org/officeDocument/2006/relationships/hyperlink" Target="https://thinkchecksubmit.org/check/" TargetMode="External"/><Relationship Id="rId7" Type="http://schemas.openxmlformats.org/officeDocument/2006/relationships/hyperlink" Target="https://doi.org/10.18167/coopist/003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app.lib.uliege.be/compass-to-publish/pages/7/M%C3%A9thodologie" TargetMode="External"/><Relationship Id="rId5" Type="http://schemas.openxmlformats.org/officeDocument/2006/relationships/hyperlink" Target="https://app.lib.uliege.be/compass-to-publish/" TargetMode="External"/><Relationship Id="rId4" Type="http://schemas.openxmlformats.org/officeDocument/2006/relationships/hyperlink" Target="https://thinkchecksubmit.org/" TargetMode="External"/><Relationship Id="rId9" Type="http://schemas.openxmlformats.org/officeDocument/2006/relationships/image" Target="../media/image6.jpg"/></Relationships>
</file>

<file path=ppt/slides/_rels/slide27.xml.rels><?xml version="1.0" encoding="UTF-8" standalone="yes"?>
<Relationships xmlns="http://schemas.openxmlformats.org/package/2006/relationships"><Relationship Id="rId3" Type="http://schemas.openxmlformats.org/officeDocument/2006/relationships/hyperlink" Target="https://doaj.org/" TargetMode="External"/><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qoam.eu/" TargetMode="External"/><Relationship Id="rId4" Type="http://schemas.openxmlformats.org/officeDocument/2006/relationships/hyperlink" Target="https://doaj.org/apply/sea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ellcomeopenresearch.org/" TargetMode="External"/><Relationship Id="rId2" Type="http://schemas.openxmlformats.org/officeDocument/2006/relationships/hyperlink" Target="https://open-research-europe.ec.europa.eu/"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peercommunityin.org/current-pci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77/2158244018816717" TargetMode="External"/><Relationship Id="rId2" Type="http://schemas.openxmlformats.org/officeDocument/2006/relationships/hyperlink" Target="https://www.intact-project.org/openap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7717/peerj.4375"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airn.info/services-aux-particuliers.php" TargetMode="External"/><Relationship Id="rId2" Type="http://schemas.openxmlformats.org/officeDocument/2006/relationships/hyperlink" Target="https://doi.org/10.1093/eurheartj/ehaa1040"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ams.org/publications/journals/journalsframework/cams" TargetMode="External"/><Relationship Id="rId2" Type="http://schemas.openxmlformats.org/officeDocument/2006/relationships/hyperlink" Target="https://journals.openedition.org/" TargetMode="External"/><Relationship Id="rId1" Type="http://schemas.openxmlformats.org/officeDocument/2006/relationships/slideLayout" Target="../slideLayouts/slideLayout4.xml"/><Relationship Id="rId5" Type="http://schemas.openxmlformats.org/officeDocument/2006/relationships/hyperlink" Target="https://doi.org/10.5281/zenodo.4558704" TargetMode="External"/><Relationship Id="rId4" Type="http://schemas.openxmlformats.org/officeDocument/2006/relationships/hyperlink" Target="https://open.u-bordeaux.fr/journa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Focus sur les revues en libre accès : enjeux économiques, juridiques et éditoriaux</a:t>
            </a:r>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3.2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modèles avec frais</a:t>
            </a:r>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10" name="Rectangle 9"/>
          <p:cNvSpPr/>
          <p:nvPr/>
        </p:nvSpPr>
        <p:spPr>
          <a:xfrm>
            <a:off x="838200" y="3503235"/>
            <a:ext cx="9677400" cy="3016210"/>
          </a:xfrm>
          <a:prstGeom prst="rect">
            <a:avLst/>
          </a:prstGeom>
        </p:spPr>
        <p:txBody>
          <a:bodyPr wrap="square">
            <a:spAutoFit/>
          </a:bodyPr>
          <a:lstStyle/>
          <a:p>
            <a:r>
              <a:rPr lang="fr-FR" i="1" dirty="0" smtClean="0">
                <a:latin typeface="Corbel" panose="020B0503020204020204" pitchFamily="34" charset="0"/>
              </a:rPr>
              <a:t>Données du </a:t>
            </a:r>
            <a:r>
              <a:rPr lang="fr-FR" i="1" dirty="0">
                <a:latin typeface="Corbel" panose="020B0503020204020204" pitchFamily="34" charset="0"/>
              </a:rPr>
              <a:t>projet Open </a:t>
            </a:r>
            <a:r>
              <a:rPr lang="fr-FR" i="1" dirty="0" smtClean="0">
                <a:latin typeface="Corbel" panose="020B0503020204020204" pitchFamily="34" charset="0"/>
              </a:rPr>
              <a:t>APC, pour les </a:t>
            </a:r>
            <a:r>
              <a:rPr lang="fr-FR" i="1" dirty="0">
                <a:latin typeface="Corbel" panose="020B0503020204020204" pitchFamily="34" charset="0"/>
              </a:rPr>
              <a:t>années 2005-2018, pour 158 organismes de recherche</a:t>
            </a:r>
            <a:r>
              <a:rPr lang="fr-FR" i="1" dirty="0" smtClean="0">
                <a:latin typeface="Corbel" panose="020B0503020204020204" pitchFamily="34" charset="0"/>
              </a:rPr>
              <a:t>.</a:t>
            </a:r>
          </a:p>
          <a:p>
            <a:endParaRPr lang="fr-FR" sz="2000" dirty="0">
              <a:latin typeface="Corbel" panose="020B0503020204020204" pitchFamily="34" charset="0"/>
            </a:endParaRPr>
          </a:p>
          <a:p>
            <a:pPr marL="447675"/>
            <a:r>
              <a:rPr lang="fr-FR" sz="2400" dirty="0" smtClean="0">
                <a:solidFill>
                  <a:schemeClr val="tx1">
                    <a:lumMod val="75000"/>
                    <a:lumOff val="25000"/>
                  </a:schemeClr>
                </a:solidFill>
                <a:latin typeface="Corbel" panose="020B0503020204020204" pitchFamily="34" charset="0"/>
              </a:rPr>
              <a:t>« There </a:t>
            </a:r>
            <a:r>
              <a:rPr lang="fr-FR" sz="2400" dirty="0" err="1" smtClean="0">
                <a:solidFill>
                  <a:schemeClr val="tx1">
                    <a:lumMod val="75000"/>
                    <a:lumOff val="25000"/>
                  </a:schemeClr>
                </a:solidFill>
                <a:latin typeface="Corbel" panose="020B0503020204020204" pitchFamily="34" charset="0"/>
              </a:rPr>
              <a:t>is</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hence</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concern</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that</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hybrid</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APCs</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often</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reflect</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traditional</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publishers</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concern</a:t>
            </a:r>
            <a:r>
              <a:rPr lang="fr-FR" sz="2400" dirty="0" smtClean="0">
                <a:solidFill>
                  <a:schemeClr val="tx1">
                    <a:lumMod val="75000"/>
                    <a:lumOff val="25000"/>
                  </a:schemeClr>
                </a:solidFill>
                <a:latin typeface="Corbel" panose="020B0503020204020204" pitchFamily="34" charset="0"/>
              </a:rPr>
              <a:t> to </a:t>
            </a:r>
            <a:r>
              <a:rPr lang="fr-FR" sz="2400" dirty="0" err="1" smtClean="0">
                <a:solidFill>
                  <a:schemeClr val="tx1">
                    <a:lumMod val="75000"/>
                    <a:lumOff val="25000"/>
                  </a:schemeClr>
                </a:solidFill>
                <a:latin typeface="Corbel" panose="020B0503020204020204" pitchFamily="34" charset="0"/>
              </a:rPr>
              <a:t>maintain</a:t>
            </a:r>
            <a:r>
              <a:rPr lang="fr-FR" sz="2400" dirty="0" smtClean="0">
                <a:solidFill>
                  <a:schemeClr val="tx1">
                    <a:lumMod val="75000"/>
                    <a:lumOff val="25000"/>
                  </a:schemeClr>
                </a:solidFill>
                <a:latin typeface="Corbel" panose="020B0503020204020204" pitchFamily="34" charset="0"/>
              </a:rPr>
              <a:t> </a:t>
            </a:r>
            <a:r>
              <a:rPr lang="fr-FR" sz="2400" dirty="0" err="1" smtClean="0">
                <a:solidFill>
                  <a:schemeClr val="tx1">
                    <a:lumMod val="75000"/>
                    <a:lumOff val="25000"/>
                  </a:schemeClr>
                </a:solidFill>
                <a:latin typeface="Corbel" panose="020B0503020204020204" pitchFamily="34" charset="0"/>
              </a:rPr>
              <a:t>existing</a:t>
            </a:r>
            <a:r>
              <a:rPr lang="fr-FR" sz="2400" dirty="0" smtClean="0">
                <a:solidFill>
                  <a:schemeClr val="tx1">
                    <a:lumMod val="75000"/>
                    <a:lumOff val="25000"/>
                  </a:schemeClr>
                </a:solidFill>
                <a:latin typeface="Corbel" panose="020B0503020204020204" pitchFamily="34" charset="0"/>
              </a:rPr>
              <a:t> </a:t>
            </a:r>
            <a:r>
              <a:rPr lang="fr-FR" sz="2400" dirty="0">
                <a:solidFill>
                  <a:schemeClr val="tx1">
                    <a:lumMod val="75000"/>
                    <a:lumOff val="25000"/>
                  </a:schemeClr>
                </a:solidFill>
                <a:latin typeface="Corbel" panose="020B0503020204020204" pitchFamily="34" charset="0"/>
              </a:rPr>
              <a:t>profit </a:t>
            </a:r>
            <a:r>
              <a:rPr lang="fr-FR" sz="2400" dirty="0" err="1">
                <a:solidFill>
                  <a:schemeClr val="tx1">
                    <a:lumMod val="75000"/>
                    <a:lumOff val="25000"/>
                  </a:schemeClr>
                </a:solidFill>
                <a:latin typeface="Corbel" panose="020B0503020204020204" pitchFamily="34" charset="0"/>
              </a:rPr>
              <a:t>margins</a:t>
            </a:r>
            <a:r>
              <a:rPr lang="fr-FR" sz="2400" dirty="0">
                <a:solidFill>
                  <a:schemeClr val="tx1">
                    <a:lumMod val="75000"/>
                    <a:lumOff val="25000"/>
                  </a:schemeClr>
                </a:solidFill>
                <a:latin typeface="Corbel" panose="020B0503020204020204" pitchFamily="34" charset="0"/>
              </a:rPr>
              <a:t> and </a:t>
            </a:r>
            <a:r>
              <a:rPr lang="fr-FR" sz="2400" dirty="0" err="1">
                <a:solidFill>
                  <a:schemeClr val="tx1">
                    <a:lumMod val="75000"/>
                    <a:lumOff val="25000"/>
                  </a:schemeClr>
                </a:solidFill>
                <a:latin typeface="Corbel" panose="020B0503020204020204" pitchFamily="34" charset="0"/>
              </a:rPr>
              <a:t>market</a:t>
            </a:r>
            <a:r>
              <a:rPr lang="fr-FR" sz="2400" dirty="0">
                <a:solidFill>
                  <a:schemeClr val="tx1">
                    <a:lumMod val="75000"/>
                    <a:lumOff val="25000"/>
                  </a:schemeClr>
                </a:solidFill>
                <a:latin typeface="Corbel" panose="020B0503020204020204" pitchFamily="34" charset="0"/>
              </a:rPr>
              <a:t> position </a:t>
            </a:r>
            <a:r>
              <a:rPr lang="fr-FR" sz="2400" dirty="0" err="1">
                <a:solidFill>
                  <a:schemeClr val="tx1">
                    <a:lumMod val="75000"/>
                    <a:lumOff val="25000"/>
                  </a:schemeClr>
                </a:solidFill>
                <a:latin typeface="Corbel" panose="020B0503020204020204" pitchFamily="34" charset="0"/>
              </a:rPr>
              <a:t>rather</a:t>
            </a:r>
            <a:r>
              <a:rPr lang="fr-FR" sz="2400" dirty="0">
                <a:solidFill>
                  <a:schemeClr val="tx1">
                    <a:lumMod val="75000"/>
                    <a:lumOff val="25000"/>
                  </a:schemeClr>
                </a:solidFill>
                <a:latin typeface="Corbel" panose="020B0503020204020204" pitchFamily="34" charset="0"/>
              </a:rPr>
              <a:t> </a:t>
            </a:r>
            <a:r>
              <a:rPr lang="fr-FR" sz="2400" dirty="0" err="1">
                <a:solidFill>
                  <a:schemeClr val="tx1">
                    <a:lumMod val="75000"/>
                    <a:lumOff val="25000"/>
                  </a:schemeClr>
                </a:solidFill>
                <a:latin typeface="Corbel" panose="020B0503020204020204" pitchFamily="34" charset="0"/>
              </a:rPr>
              <a:t>than</a:t>
            </a:r>
            <a:r>
              <a:rPr lang="fr-FR" sz="2400" dirty="0">
                <a:solidFill>
                  <a:schemeClr val="tx1">
                    <a:lumMod val="75000"/>
                    <a:lumOff val="25000"/>
                  </a:schemeClr>
                </a:solidFill>
                <a:latin typeface="Corbel" panose="020B0503020204020204" pitchFamily="34" charset="0"/>
              </a:rPr>
              <a:t> the </a:t>
            </a:r>
            <a:r>
              <a:rPr lang="fr-FR" sz="2400" dirty="0" err="1">
                <a:solidFill>
                  <a:schemeClr val="tx1">
                    <a:lumMod val="75000"/>
                    <a:lumOff val="25000"/>
                  </a:schemeClr>
                </a:solidFill>
                <a:latin typeface="Corbel" panose="020B0503020204020204" pitchFamily="34" charset="0"/>
              </a:rPr>
              <a:t>true</a:t>
            </a:r>
            <a:r>
              <a:rPr lang="fr-FR" sz="2400" dirty="0">
                <a:solidFill>
                  <a:schemeClr val="tx1">
                    <a:lumMod val="75000"/>
                    <a:lumOff val="25000"/>
                  </a:schemeClr>
                </a:solidFill>
                <a:latin typeface="Corbel" panose="020B0503020204020204" pitchFamily="34" charset="0"/>
              </a:rPr>
              <a:t> </a:t>
            </a:r>
            <a:r>
              <a:rPr lang="fr-FR" sz="2400" dirty="0" err="1">
                <a:solidFill>
                  <a:schemeClr val="tx1">
                    <a:lumMod val="75000"/>
                    <a:lumOff val="25000"/>
                  </a:schemeClr>
                </a:solidFill>
                <a:latin typeface="Corbel" panose="020B0503020204020204" pitchFamily="34" charset="0"/>
              </a:rPr>
              <a:t>costs</a:t>
            </a:r>
            <a:r>
              <a:rPr lang="fr-FR" sz="2400" dirty="0">
                <a:solidFill>
                  <a:schemeClr val="tx1">
                    <a:lumMod val="75000"/>
                    <a:lumOff val="25000"/>
                  </a:schemeClr>
                </a:solidFill>
                <a:latin typeface="Corbel" panose="020B0503020204020204" pitchFamily="34" charset="0"/>
              </a:rPr>
              <a:t> of </a:t>
            </a:r>
            <a:r>
              <a:rPr lang="fr-FR" sz="2400" dirty="0" err="1">
                <a:solidFill>
                  <a:schemeClr val="tx1">
                    <a:lumMod val="75000"/>
                    <a:lumOff val="25000"/>
                  </a:schemeClr>
                </a:solidFill>
                <a:latin typeface="Corbel" panose="020B0503020204020204" pitchFamily="34" charset="0"/>
              </a:rPr>
              <a:t>publishing</a:t>
            </a:r>
            <a:r>
              <a:rPr lang="fr-FR" sz="2400" dirty="0" smtClean="0">
                <a:solidFill>
                  <a:schemeClr val="tx1">
                    <a:lumMod val="75000"/>
                    <a:lumOff val="25000"/>
                  </a:schemeClr>
                </a:solidFill>
                <a:latin typeface="Corbel" panose="020B0503020204020204" pitchFamily="34" charset="0"/>
              </a:rPr>
              <a:t>. »</a:t>
            </a:r>
            <a:endParaRPr lang="fr-FR" sz="2400" dirty="0">
              <a:solidFill>
                <a:schemeClr val="tx1">
                  <a:lumMod val="75000"/>
                  <a:lumOff val="25000"/>
                </a:schemeClr>
              </a:solidFill>
              <a:latin typeface="Corbel" panose="020B0503020204020204" pitchFamily="34" charset="0"/>
            </a:endParaRPr>
          </a:p>
          <a:p>
            <a:endParaRPr lang="fr-FR" sz="2400" dirty="0" smtClean="0">
              <a:latin typeface="Corbel" panose="020B0503020204020204" pitchFamily="34" charset="0"/>
            </a:endParaRPr>
          </a:p>
          <a:p>
            <a:r>
              <a:rPr lang="fr-FR" sz="1600" dirty="0" smtClean="0">
                <a:solidFill>
                  <a:schemeClr val="tx1">
                    <a:lumMod val="75000"/>
                    <a:lumOff val="25000"/>
                  </a:schemeClr>
                </a:solidFill>
                <a:latin typeface="Corbel" panose="020B0503020204020204" pitchFamily="34" charset="0"/>
              </a:rPr>
              <a:t>Source </a:t>
            </a:r>
            <a:r>
              <a:rPr lang="fr-FR" sz="1600" dirty="0">
                <a:solidFill>
                  <a:schemeClr val="tx1">
                    <a:lumMod val="75000"/>
                    <a:lumOff val="25000"/>
                  </a:schemeClr>
                </a:solidFill>
                <a:latin typeface="Corbel" panose="020B0503020204020204" pitchFamily="34" charset="0"/>
              </a:rPr>
              <a:t>: Ross-</a:t>
            </a:r>
            <a:r>
              <a:rPr lang="fr-FR" sz="1600" dirty="0" err="1">
                <a:solidFill>
                  <a:schemeClr val="tx1">
                    <a:lumMod val="75000"/>
                    <a:lumOff val="25000"/>
                  </a:schemeClr>
                </a:solidFill>
                <a:latin typeface="Corbel" panose="020B0503020204020204" pitchFamily="34" charset="0"/>
              </a:rPr>
              <a:t>Hellauer</a:t>
            </a:r>
            <a:r>
              <a:rPr lang="fr-FR" sz="1600" dirty="0">
                <a:solidFill>
                  <a:schemeClr val="tx1">
                    <a:lumMod val="75000"/>
                    <a:lumOff val="25000"/>
                  </a:schemeClr>
                </a:solidFill>
                <a:latin typeface="Corbel" panose="020B0503020204020204" pitchFamily="34" charset="0"/>
              </a:rPr>
              <a:t>, T., Schmidt, B., &amp; Kramer, B. (2018). Are </a:t>
            </a:r>
            <a:r>
              <a:rPr lang="fr-FR" sz="1600" dirty="0" err="1">
                <a:solidFill>
                  <a:schemeClr val="tx1">
                    <a:lumMod val="75000"/>
                    <a:lumOff val="25000"/>
                  </a:schemeClr>
                </a:solidFill>
                <a:latin typeface="Corbel" panose="020B0503020204020204" pitchFamily="34" charset="0"/>
              </a:rPr>
              <a:t>Funder</a:t>
            </a:r>
            <a:r>
              <a:rPr lang="fr-FR" sz="1600" dirty="0">
                <a:solidFill>
                  <a:schemeClr val="tx1">
                    <a:lumMod val="75000"/>
                    <a:lumOff val="25000"/>
                  </a:schemeClr>
                </a:solidFill>
                <a:latin typeface="Corbel" panose="020B0503020204020204" pitchFamily="34" charset="0"/>
              </a:rPr>
              <a:t> Open Access </a:t>
            </a:r>
            <a:r>
              <a:rPr lang="fr-FR" sz="1600" dirty="0" err="1">
                <a:solidFill>
                  <a:schemeClr val="tx1">
                    <a:lumMod val="75000"/>
                    <a:lumOff val="25000"/>
                  </a:schemeClr>
                </a:solidFill>
                <a:latin typeface="Corbel" panose="020B0503020204020204" pitchFamily="34" charset="0"/>
              </a:rPr>
              <a:t>Platforms</a:t>
            </a:r>
            <a:r>
              <a:rPr lang="fr-FR" sz="1600" dirty="0">
                <a:solidFill>
                  <a:schemeClr val="tx1">
                    <a:lumMod val="75000"/>
                    <a:lumOff val="25000"/>
                  </a:schemeClr>
                </a:solidFill>
                <a:latin typeface="Corbel" panose="020B0503020204020204" pitchFamily="34" charset="0"/>
              </a:rPr>
              <a:t> a Good </a:t>
            </a:r>
            <a:r>
              <a:rPr lang="fr-FR" sz="1600" dirty="0" err="1">
                <a:solidFill>
                  <a:schemeClr val="tx1">
                    <a:lumMod val="75000"/>
                    <a:lumOff val="25000"/>
                  </a:schemeClr>
                </a:solidFill>
                <a:latin typeface="Corbel" panose="020B0503020204020204" pitchFamily="34" charset="0"/>
              </a:rPr>
              <a:t>Idea</a:t>
            </a:r>
            <a:r>
              <a:rPr lang="fr-FR" sz="1600" dirty="0">
                <a:solidFill>
                  <a:schemeClr val="tx1">
                    <a:lumMod val="75000"/>
                    <a:lumOff val="25000"/>
                  </a:schemeClr>
                </a:solidFill>
                <a:latin typeface="Corbel" panose="020B0503020204020204" pitchFamily="34" charset="0"/>
              </a:rPr>
              <a:t>?: SAGE Open, 8(4). https://doi.org/10.1177/2158244018816717</a:t>
            </a:r>
          </a:p>
          <a:p>
            <a:endParaRPr lang="fr-FR" sz="2400" i="1" dirty="0">
              <a:latin typeface="Corbel" panose="020B0503020204020204" pitchFamily="34"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3768584280"/>
              </p:ext>
            </p:extLst>
          </p:nvPr>
        </p:nvGraphicFramePr>
        <p:xfrm>
          <a:off x="838200" y="1638637"/>
          <a:ext cx="9780036" cy="1799043"/>
        </p:xfrm>
        <a:graphic>
          <a:graphicData uri="http://schemas.openxmlformats.org/drawingml/2006/table">
            <a:tbl>
              <a:tblPr firstRow="1" bandRow="1">
                <a:tableStyleId>{8EC20E35-A176-4012-BC5E-935CFFF8708E}</a:tableStyleId>
              </a:tblPr>
              <a:tblGrid>
                <a:gridCol w="3260012"/>
                <a:gridCol w="3260012"/>
                <a:gridCol w="3260012"/>
              </a:tblGrid>
              <a:tr h="599681">
                <a:tc>
                  <a:txBody>
                    <a:bodyPr/>
                    <a:lstStyle/>
                    <a:p>
                      <a:r>
                        <a:rPr lang="fr-FR" sz="2800" dirty="0" smtClean="0">
                          <a:latin typeface="Corbel" panose="020B0503020204020204" pitchFamily="34" charset="0"/>
                        </a:rPr>
                        <a:t>Valeur en € </a:t>
                      </a:r>
                      <a:endParaRPr lang="fr-FR" sz="2800" dirty="0">
                        <a:latin typeface="Corbel" panose="020B0503020204020204" pitchFamily="34" charset="0"/>
                      </a:endParaRPr>
                    </a:p>
                  </a:txBody>
                  <a:tcPr/>
                </a:tc>
                <a:tc>
                  <a:txBody>
                    <a:bodyPr/>
                    <a:lstStyle/>
                    <a:p>
                      <a:r>
                        <a:rPr lang="fr-FR" sz="2800" dirty="0" smtClean="0">
                          <a:latin typeface="Corbel" panose="020B0503020204020204" pitchFamily="34" charset="0"/>
                        </a:rPr>
                        <a:t>Revues "Full Gold" </a:t>
                      </a:r>
                      <a:endParaRPr lang="fr-FR" sz="2800" dirty="0">
                        <a:latin typeface="Corbel" panose="020B0503020204020204" pitchFamily="34" charset="0"/>
                      </a:endParaRPr>
                    </a:p>
                  </a:txBody>
                  <a:tcPr/>
                </a:tc>
                <a:tc>
                  <a:txBody>
                    <a:bodyPr/>
                    <a:lstStyle/>
                    <a:p>
                      <a:r>
                        <a:rPr lang="fr-FR" sz="2800" dirty="0" smtClean="0">
                          <a:latin typeface="Corbel" panose="020B0503020204020204" pitchFamily="34" charset="0"/>
                        </a:rPr>
                        <a:t>Revues hybrides</a:t>
                      </a:r>
                      <a:endParaRPr lang="fr-FR" sz="2800" dirty="0">
                        <a:latin typeface="Corbel" panose="020B0503020204020204" pitchFamily="34" charset="0"/>
                      </a:endParaRPr>
                    </a:p>
                  </a:txBody>
                  <a:tcPr/>
                </a:tc>
              </a:tr>
              <a:tr h="599681">
                <a:tc>
                  <a:txBody>
                    <a:bodyPr/>
                    <a:lstStyle/>
                    <a:p>
                      <a:r>
                        <a:rPr lang="fr-FR" sz="2800" dirty="0" smtClean="0">
                          <a:latin typeface="Corbel" panose="020B0503020204020204" pitchFamily="34" charset="0"/>
                        </a:rPr>
                        <a:t>moyenne</a:t>
                      </a:r>
                      <a:endParaRPr lang="fr-FR" sz="2800"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smtClean="0">
                          <a:latin typeface="Corbel" panose="020B0503020204020204" pitchFamily="34" charset="0"/>
                        </a:rPr>
                        <a:t>1481 	</a:t>
                      </a:r>
                      <a:endParaRPr lang="fr-FR" sz="2800"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smtClean="0">
                          <a:latin typeface="Corbel" panose="020B0503020204020204" pitchFamily="34" charset="0"/>
                        </a:rPr>
                        <a:t>2490</a:t>
                      </a:r>
                    </a:p>
                  </a:txBody>
                  <a:tcPr/>
                </a:tc>
              </a:tr>
              <a:tr h="599681">
                <a:tc>
                  <a:txBody>
                    <a:bodyPr/>
                    <a:lstStyle/>
                    <a:p>
                      <a:r>
                        <a:rPr lang="fr-FR" sz="2800" dirty="0" smtClean="0">
                          <a:latin typeface="Corbel" panose="020B0503020204020204" pitchFamily="34" charset="0"/>
                        </a:rPr>
                        <a:t>médiane</a:t>
                      </a:r>
                      <a:endParaRPr lang="fr-FR" sz="2800" dirty="0">
                        <a:latin typeface="Corbel" panose="020B0503020204020204" pitchFamily="34" charset="0"/>
                      </a:endParaRPr>
                    </a:p>
                  </a:txBody>
                  <a:tcPr/>
                </a:tc>
                <a:tc>
                  <a:txBody>
                    <a:bodyPr/>
                    <a:lstStyle/>
                    <a:p>
                      <a:r>
                        <a:rPr lang="fr-FR" sz="2800" dirty="0" smtClean="0">
                          <a:latin typeface="Corbel" panose="020B0503020204020204" pitchFamily="34" charset="0"/>
                        </a:rPr>
                        <a:t>1407</a:t>
                      </a:r>
                      <a:endParaRPr lang="fr-FR" sz="2800" dirty="0">
                        <a:latin typeface="Corbel" panose="020B0503020204020204" pitchFamily="34" charset="0"/>
                      </a:endParaRPr>
                    </a:p>
                  </a:txBody>
                  <a:tcPr/>
                </a:tc>
                <a:tc>
                  <a:txBody>
                    <a:bodyPr/>
                    <a:lstStyle/>
                    <a:p>
                      <a:r>
                        <a:rPr lang="fr-FR" sz="2800" dirty="0" smtClean="0">
                          <a:latin typeface="Corbel" panose="020B0503020204020204" pitchFamily="34" charset="0"/>
                        </a:rPr>
                        <a:t>2443</a:t>
                      </a:r>
                      <a:endParaRPr lang="fr-FR" sz="2800" dirty="0">
                        <a:latin typeface="Corbel" panose="020B0503020204020204" pitchFamily="34" charset="0"/>
                      </a:endParaRPr>
                    </a:p>
                  </a:txBody>
                  <a:tcPr/>
                </a:tc>
              </a:tr>
            </a:tbl>
          </a:graphicData>
        </a:graphic>
      </p:graphicFrame>
      <p:sp>
        <p:nvSpPr>
          <p:cNvPr id="4" name="Espace réservé du numéro de diapositive 3"/>
          <p:cNvSpPr>
            <a:spLocks noGrp="1"/>
          </p:cNvSpPr>
          <p:nvPr>
            <p:ph type="sldNum" sz="quarter" idx="12"/>
          </p:nvPr>
        </p:nvSpPr>
        <p:spPr/>
        <p:txBody>
          <a:bodyPr/>
          <a:lstStyle/>
          <a:p>
            <a:fld id="{99E13252-68E5-4994-B57B-B03F39B52C7D}" type="slidenum">
              <a:rPr lang="fr-FR" smtClean="0"/>
              <a:t>10</a:t>
            </a:fld>
            <a:endParaRPr lang="fr-FR"/>
          </a:p>
        </p:txBody>
      </p:sp>
    </p:spTree>
    <p:extLst>
      <p:ext uri="{BB962C8B-B14F-4D97-AF65-F5344CB8AC3E}">
        <p14:creationId xmlns:p14="http://schemas.microsoft.com/office/powerpoint/2010/main" val="402514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9536"/>
            <a:ext cx="10515600" cy="1325563"/>
          </a:xfrm>
        </p:spPr>
        <p:txBody>
          <a:bodyPr/>
          <a:lstStyle/>
          <a:p>
            <a:r>
              <a:rPr lang="fr-FR" dirty="0" smtClean="0"/>
              <a:t>Revues </a:t>
            </a:r>
            <a:r>
              <a:rPr lang="fr-FR" i="1" dirty="0" smtClean="0"/>
              <a:t>full gold </a:t>
            </a:r>
            <a:r>
              <a:rPr lang="fr-FR" dirty="0" smtClean="0"/>
              <a:t>: quels acteurs?</a:t>
            </a:r>
            <a:endParaRPr lang="fr-FR" dirty="0"/>
          </a:p>
        </p:txBody>
      </p:sp>
      <p:sp>
        <p:nvSpPr>
          <p:cNvPr id="7" name="Espace réservé du contenu 6"/>
          <p:cNvSpPr>
            <a:spLocks noGrp="1"/>
          </p:cNvSpPr>
          <p:nvPr>
            <p:ph idx="1"/>
          </p:nvPr>
        </p:nvSpPr>
        <p:spPr>
          <a:xfrm>
            <a:off x="838200" y="1307843"/>
            <a:ext cx="10515600" cy="4942486"/>
          </a:xfrm>
        </p:spPr>
        <p:txBody>
          <a:bodyPr>
            <a:normAutofit/>
          </a:bodyPr>
          <a:lstStyle/>
          <a:p>
            <a:pPr marL="0" indent="0">
              <a:buNone/>
            </a:pPr>
            <a:r>
              <a:rPr lang="fr-FR" dirty="0" smtClean="0"/>
              <a:t>Analyse d’un ensemble de 1390 revues labellisées (DOAJ </a:t>
            </a:r>
            <a:r>
              <a:rPr lang="fr-FR" dirty="0" err="1" smtClean="0"/>
              <a:t>Seal</a:t>
            </a:r>
            <a:r>
              <a:rPr lang="fr-FR" dirty="0" smtClean="0"/>
              <a:t>)</a:t>
            </a:r>
          </a:p>
          <a:p>
            <a:r>
              <a:rPr lang="fr-FR" dirty="0"/>
              <a:t> </a:t>
            </a:r>
            <a:r>
              <a:rPr lang="fr-FR" dirty="0" smtClean="0"/>
              <a:t>Répartition par </a:t>
            </a:r>
            <a:r>
              <a:rPr lang="fr-FR" b="1" dirty="0" smtClean="0"/>
              <a:t>nombre de revues </a:t>
            </a:r>
            <a:r>
              <a:rPr lang="fr-FR" dirty="0" smtClean="0"/>
              <a:t>: éditeurs dominants</a:t>
            </a:r>
          </a:p>
          <a:p>
            <a:pPr lvl="1"/>
            <a:r>
              <a:rPr lang="fr-FR" dirty="0" err="1"/>
              <a:t>BioMed</a:t>
            </a:r>
            <a:r>
              <a:rPr lang="fr-FR" dirty="0"/>
              <a:t> Central, </a:t>
            </a:r>
            <a:r>
              <a:rPr lang="fr-FR" dirty="0" err="1"/>
              <a:t>Hindawi</a:t>
            </a:r>
            <a:r>
              <a:rPr lang="fr-FR" dirty="0"/>
              <a:t>, MDPI et </a:t>
            </a:r>
            <a:r>
              <a:rPr lang="fr-FR" dirty="0" smtClean="0"/>
              <a:t>Springer Open</a:t>
            </a:r>
            <a:endParaRPr lang="fr-FR" dirty="0"/>
          </a:p>
          <a:p>
            <a:pPr lvl="1"/>
            <a:r>
              <a:rPr lang="fr-FR" dirty="0"/>
              <a:t>63% des revues </a:t>
            </a:r>
            <a:endParaRPr lang="fr-FR" dirty="0" smtClean="0"/>
          </a:p>
          <a:p>
            <a:r>
              <a:rPr lang="fr-FR" dirty="0" smtClean="0"/>
              <a:t> </a:t>
            </a:r>
            <a:r>
              <a:rPr lang="fr-FR" dirty="0"/>
              <a:t>Répartition par </a:t>
            </a:r>
            <a:r>
              <a:rPr lang="fr-FR" b="1" dirty="0"/>
              <a:t>nombre d’articles </a:t>
            </a:r>
            <a:r>
              <a:rPr lang="fr-FR" dirty="0"/>
              <a:t>publiés : éditeurs </a:t>
            </a:r>
            <a:r>
              <a:rPr lang="fr-FR" dirty="0" smtClean="0"/>
              <a:t>dominants</a:t>
            </a:r>
          </a:p>
          <a:p>
            <a:pPr lvl="1"/>
            <a:r>
              <a:rPr lang="fr-FR" dirty="0" err="1" smtClean="0"/>
              <a:t>PLoS</a:t>
            </a:r>
            <a:r>
              <a:rPr lang="fr-FR" dirty="0" smtClean="0"/>
              <a:t> : 20% des articles, dans 7 revues - puis MDPI, </a:t>
            </a:r>
            <a:r>
              <a:rPr lang="fr-FR" dirty="0" err="1" smtClean="0"/>
              <a:t>Hindawi</a:t>
            </a:r>
            <a:r>
              <a:rPr lang="fr-FR" dirty="0" smtClean="0"/>
              <a:t>, </a:t>
            </a:r>
            <a:r>
              <a:rPr lang="fr-FR" dirty="0" err="1"/>
              <a:t>BioMed</a:t>
            </a:r>
            <a:r>
              <a:rPr lang="fr-FR" dirty="0"/>
              <a:t> </a:t>
            </a:r>
            <a:r>
              <a:rPr lang="fr-FR" dirty="0" smtClean="0"/>
              <a:t>Central</a:t>
            </a:r>
          </a:p>
          <a:p>
            <a:pPr lvl="1"/>
            <a:r>
              <a:rPr lang="fr-FR" dirty="0" smtClean="0"/>
              <a:t>65% des articles</a:t>
            </a:r>
          </a:p>
          <a:p>
            <a:r>
              <a:rPr lang="fr-FR" dirty="0"/>
              <a:t> </a:t>
            </a:r>
            <a:r>
              <a:rPr lang="fr-FR" dirty="0" smtClean="0"/>
              <a:t>Répartition par discipline : focus </a:t>
            </a:r>
            <a:r>
              <a:rPr lang="fr-FR" b="1" dirty="0" smtClean="0"/>
              <a:t>médecine</a:t>
            </a:r>
            <a:endParaRPr lang="fr-FR" b="1" dirty="0"/>
          </a:p>
          <a:p>
            <a:pPr lvl="1"/>
            <a:r>
              <a:rPr lang="fr-FR" dirty="0" smtClean="0"/>
              <a:t>50</a:t>
            </a:r>
            <a:r>
              <a:rPr lang="fr-FR" dirty="0"/>
              <a:t>% des titres de revue et 40% des articles </a:t>
            </a:r>
            <a:endParaRPr lang="fr-FR" dirty="0" smtClean="0"/>
          </a:p>
          <a:p>
            <a:pPr lvl="1"/>
            <a:r>
              <a:rPr lang="fr-FR" dirty="0" smtClean="0"/>
              <a:t>Titres les plus chers : + de 50% des titres ont des APC &gt; 1000$</a:t>
            </a:r>
            <a:endParaRPr lang="fr-FR" dirty="0"/>
          </a:p>
          <a:p>
            <a:pPr marL="457200" lvl="1" indent="0">
              <a:buNone/>
            </a:pPr>
            <a:endParaRPr lang="fr-FR" dirty="0" smtClean="0"/>
          </a:p>
          <a:p>
            <a:pPr lvl="1"/>
            <a:endParaRPr lang="fr-FR" dirty="0" smtClean="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10" name="Rectangle 9"/>
          <p:cNvSpPr/>
          <p:nvPr/>
        </p:nvSpPr>
        <p:spPr>
          <a:xfrm>
            <a:off x="838200" y="5864684"/>
            <a:ext cx="11597833" cy="584775"/>
          </a:xfrm>
          <a:prstGeom prst="rect">
            <a:avLst/>
          </a:prstGeom>
        </p:spPr>
        <p:txBody>
          <a:bodyPr wrap="square">
            <a:spAutoFit/>
          </a:bodyPr>
          <a:lstStyle/>
          <a:p>
            <a:r>
              <a:rPr lang="fr-FR" sz="1600" dirty="0" smtClean="0">
                <a:solidFill>
                  <a:schemeClr val="tx1">
                    <a:lumMod val="75000"/>
                    <a:lumOff val="25000"/>
                  </a:schemeClr>
                </a:solidFill>
                <a:latin typeface="Corbel" panose="020B0503020204020204" pitchFamily="34" charset="0"/>
              </a:rPr>
              <a:t>Source </a:t>
            </a:r>
            <a:r>
              <a:rPr lang="fr-FR" sz="1600" dirty="0">
                <a:solidFill>
                  <a:schemeClr val="tx1">
                    <a:lumMod val="75000"/>
                    <a:lumOff val="25000"/>
                  </a:schemeClr>
                </a:solidFill>
                <a:latin typeface="Corbel" panose="020B0503020204020204" pitchFamily="34" charset="0"/>
              </a:rPr>
              <a:t>: </a:t>
            </a:r>
            <a:r>
              <a:rPr lang="en-US" sz="1600" dirty="0">
                <a:solidFill>
                  <a:schemeClr val="tx1">
                    <a:lumMod val="75000"/>
                    <a:lumOff val="25000"/>
                  </a:schemeClr>
                </a:solidFill>
                <a:latin typeface="Corbel" panose="020B0503020204020204" pitchFamily="34" charset="0"/>
              </a:rPr>
              <a:t>Rodrigues, R. S., </a:t>
            </a:r>
            <a:r>
              <a:rPr lang="en-US" sz="1600" dirty="0" err="1">
                <a:solidFill>
                  <a:schemeClr val="tx1">
                    <a:lumMod val="75000"/>
                    <a:lumOff val="25000"/>
                  </a:schemeClr>
                </a:solidFill>
                <a:latin typeface="Corbel" panose="020B0503020204020204" pitchFamily="34" charset="0"/>
              </a:rPr>
              <a:t>Abadal</a:t>
            </a:r>
            <a:r>
              <a:rPr lang="en-US" sz="1600" dirty="0">
                <a:solidFill>
                  <a:schemeClr val="tx1">
                    <a:lumMod val="75000"/>
                    <a:lumOff val="25000"/>
                  </a:schemeClr>
                </a:solidFill>
                <a:latin typeface="Corbel" panose="020B0503020204020204" pitchFamily="34" charset="0"/>
              </a:rPr>
              <a:t>, E., &amp; </a:t>
            </a:r>
            <a:r>
              <a:rPr lang="en-US" sz="1600" dirty="0" err="1">
                <a:solidFill>
                  <a:schemeClr val="tx1">
                    <a:lumMod val="75000"/>
                    <a:lumOff val="25000"/>
                  </a:schemeClr>
                </a:solidFill>
                <a:latin typeface="Corbel" panose="020B0503020204020204" pitchFamily="34" charset="0"/>
              </a:rPr>
              <a:t>Araújo</a:t>
            </a:r>
            <a:r>
              <a:rPr lang="en-US" sz="1600" dirty="0">
                <a:solidFill>
                  <a:schemeClr val="tx1">
                    <a:lumMod val="75000"/>
                    <a:lumOff val="25000"/>
                  </a:schemeClr>
                </a:solidFill>
                <a:latin typeface="Corbel" panose="020B0503020204020204" pitchFamily="34" charset="0"/>
              </a:rPr>
              <a:t>, B. K. H. de. (2020). Open access publishers : The new players. </a:t>
            </a:r>
            <a:r>
              <a:rPr lang="en-US" sz="1600" i="1" dirty="0">
                <a:solidFill>
                  <a:schemeClr val="tx1">
                    <a:lumMod val="75000"/>
                    <a:lumOff val="25000"/>
                  </a:schemeClr>
                </a:solidFill>
                <a:latin typeface="Corbel" panose="020B0503020204020204" pitchFamily="34" charset="0"/>
              </a:rPr>
              <a:t>PLOS ONE</a:t>
            </a:r>
            <a:r>
              <a:rPr lang="en-US" sz="1600" dirty="0">
                <a:solidFill>
                  <a:schemeClr val="tx1">
                    <a:lumMod val="75000"/>
                    <a:lumOff val="25000"/>
                  </a:schemeClr>
                </a:solidFill>
                <a:latin typeface="Corbel" panose="020B0503020204020204" pitchFamily="34" charset="0"/>
              </a:rPr>
              <a:t>, </a:t>
            </a:r>
            <a:r>
              <a:rPr lang="en-US" sz="1600" i="1" dirty="0">
                <a:solidFill>
                  <a:schemeClr val="tx1">
                    <a:lumMod val="75000"/>
                    <a:lumOff val="25000"/>
                  </a:schemeClr>
                </a:solidFill>
                <a:latin typeface="Corbel" panose="020B0503020204020204" pitchFamily="34" charset="0"/>
              </a:rPr>
              <a:t>15</a:t>
            </a:r>
            <a:r>
              <a:rPr lang="en-US" sz="1600" dirty="0">
                <a:solidFill>
                  <a:schemeClr val="tx1">
                    <a:lumMod val="75000"/>
                    <a:lumOff val="25000"/>
                  </a:schemeClr>
                </a:solidFill>
                <a:latin typeface="Corbel" panose="020B0503020204020204" pitchFamily="34" charset="0"/>
              </a:rPr>
              <a:t>(6), e0233432. </a:t>
            </a:r>
            <a:r>
              <a:rPr lang="en-US" sz="1600" dirty="0">
                <a:solidFill>
                  <a:schemeClr val="tx1">
                    <a:lumMod val="75000"/>
                    <a:lumOff val="25000"/>
                  </a:schemeClr>
                </a:solidFill>
                <a:latin typeface="Corbel" panose="020B0503020204020204" pitchFamily="34" charset="0"/>
                <a:hlinkClick r:id="rId2"/>
              </a:rPr>
              <a:t>https://</a:t>
            </a:r>
            <a:r>
              <a:rPr lang="en-US" sz="1600" dirty="0" smtClean="0">
                <a:solidFill>
                  <a:schemeClr val="tx1">
                    <a:lumMod val="75000"/>
                    <a:lumOff val="25000"/>
                  </a:schemeClr>
                </a:solidFill>
                <a:latin typeface="Corbel" panose="020B0503020204020204" pitchFamily="34" charset="0"/>
                <a:hlinkClick r:id="rId2"/>
              </a:rPr>
              <a:t>doi.org/10.1371/journal.pone.0233432</a:t>
            </a:r>
            <a:endParaRPr lang="fr-FR" sz="1600" dirty="0">
              <a:solidFill>
                <a:schemeClr val="tx1">
                  <a:lumMod val="75000"/>
                  <a:lumOff val="25000"/>
                </a:schemeClr>
              </a:solidFill>
              <a:latin typeface="Corbel" panose="020B0503020204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355575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Le juste prix?</a:t>
            </a:r>
            <a:endParaRPr lang="fr-FR" dirty="0"/>
          </a:p>
        </p:txBody>
      </p:sp>
      <p:sp>
        <p:nvSpPr>
          <p:cNvPr id="3" name="Espace réservé du contenu 2"/>
          <p:cNvSpPr>
            <a:spLocks noGrp="1"/>
          </p:cNvSpPr>
          <p:nvPr>
            <p:ph sz="half" idx="1"/>
          </p:nvPr>
        </p:nvSpPr>
        <p:spPr>
          <a:xfrm>
            <a:off x="838199" y="1299723"/>
            <a:ext cx="10610461" cy="870922"/>
          </a:xfrm>
        </p:spPr>
        <p:txBody>
          <a:bodyPr/>
          <a:lstStyle/>
          <a:p>
            <a:pPr marL="0" indent="0">
              <a:buNone/>
            </a:pPr>
            <a:r>
              <a:rPr lang="fr-FR" dirty="0" smtClean="0">
                <a:hlinkClick r:id="rId2"/>
              </a:rPr>
              <a:t>Analyse des coûts de publication d’un article par l’éditeur </a:t>
            </a:r>
            <a:r>
              <a:rPr lang="fr-FR" dirty="0" err="1" smtClean="0">
                <a:hlinkClick r:id="rId2"/>
              </a:rPr>
              <a:t>Copernicus</a:t>
            </a:r>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229" y="1908770"/>
            <a:ext cx="10058400" cy="4185705"/>
          </a:xfrm>
          <a:prstGeom prst="rect">
            <a:avLst/>
          </a:prstGeom>
        </p:spPr>
      </p:pic>
      <p:sp>
        <p:nvSpPr>
          <p:cNvPr id="4" name="Espace réservé du numéro de diapositive 3"/>
          <p:cNvSpPr>
            <a:spLocks noGrp="1"/>
          </p:cNvSpPr>
          <p:nvPr>
            <p:ph type="sldNum" sz="quarter" idx="12"/>
          </p:nvPr>
        </p:nvSpPr>
        <p:spPr/>
        <p:txBody>
          <a:bodyPr/>
          <a:lstStyle/>
          <a:p>
            <a:fld id="{99E13252-68E5-4994-B57B-B03F39B52C7D}" type="slidenum">
              <a:rPr lang="fr-FR" smtClean="0"/>
              <a:t>12</a:t>
            </a:fld>
            <a:endParaRPr lang="fr-FR"/>
          </a:p>
        </p:txBody>
      </p:sp>
    </p:spTree>
    <p:extLst>
      <p:ext uri="{BB962C8B-B14F-4D97-AF65-F5344CB8AC3E}">
        <p14:creationId xmlns:p14="http://schemas.microsoft.com/office/powerpoint/2010/main" val="23766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Modulations tarifaires</a:t>
            </a:r>
            <a:endParaRPr lang="fr-FR" dirty="0"/>
          </a:p>
        </p:txBody>
      </p:sp>
      <p:sp>
        <p:nvSpPr>
          <p:cNvPr id="7" name="Espace réservé du contenu 6"/>
          <p:cNvSpPr>
            <a:spLocks noGrp="1"/>
          </p:cNvSpPr>
          <p:nvPr>
            <p:ph idx="1"/>
          </p:nvPr>
        </p:nvSpPr>
        <p:spPr>
          <a:xfrm>
            <a:off x="582560" y="1217899"/>
            <a:ext cx="10515600" cy="5310719"/>
          </a:xfrm>
        </p:spPr>
        <p:txBody>
          <a:bodyPr>
            <a:normAutofit fontScale="85000" lnSpcReduction="20000"/>
          </a:bodyPr>
          <a:lstStyle/>
          <a:p>
            <a:pPr>
              <a:lnSpc>
                <a:spcPct val="120000"/>
              </a:lnSpc>
            </a:pPr>
            <a:r>
              <a:rPr lang="fr-FR" dirty="0" smtClean="0"/>
              <a:t> </a:t>
            </a:r>
            <a:r>
              <a:rPr lang="fr-FR" altLang="fr-FR" b="1" dirty="0" smtClean="0"/>
              <a:t>Raisons </a:t>
            </a:r>
            <a:r>
              <a:rPr lang="fr-FR" altLang="fr-FR" b="1" dirty="0"/>
              <a:t>institutionnelles</a:t>
            </a:r>
            <a:r>
              <a:rPr lang="fr-FR" altLang="fr-FR" dirty="0"/>
              <a:t> : les éditeurs proposent différents types de contrat aux organismes de recherche pour que les chercheurs qui leur sont affiliés bénéficient de tarifs réduits voire nuls </a:t>
            </a:r>
            <a:r>
              <a:rPr lang="fr-FR" altLang="fr-FR" dirty="0" smtClean="0"/>
              <a:t>d'APC. - cf. diapos </a:t>
            </a:r>
            <a:r>
              <a:rPr lang="fr-FR" altLang="fr-FR" dirty="0" err="1" smtClean="0"/>
              <a:t>suiv</a:t>
            </a:r>
            <a:endParaRPr lang="fr-FR" altLang="fr-FR" dirty="0" smtClean="0"/>
          </a:p>
          <a:p>
            <a:pPr>
              <a:lnSpc>
                <a:spcPct val="120000"/>
              </a:lnSpc>
            </a:pPr>
            <a:r>
              <a:rPr lang="fr-FR" altLang="fr-FR" b="1" dirty="0" smtClean="0"/>
              <a:t>Raisons </a:t>
            </a:r>
            <a:r>
              <a:rPr lang="fr-FR" altLang="fr-FR" b="1" dirty="0"/>
              <a:t>éditoriales</a:t>
            </a:r>
            <a:r>
              <a:rPr lang="fr-FR" altLang="fr-FR" dirty="0"/>
              <a:t> : au lancement de la </a:t>
            </a:r>
            <a:r>
              <a:rPr lang="fr-FR" altLang="fr-FR" dirty="0" smtClean="0"/>
              <a:t>revue </a:t>
            </a:r>
            <a:r>
              <a:rPr lang="fr-FR" altLang="fr-FR" dirty="0"/>
              <a:t>pour encourager la soumission </a:t>
            </a:r>
            <a:r>
              <a:rPr lang="fr-FR" altLang="fr-FR" dirty="0" smtClean="0"/>
              <a:t>d'articles, en </a:t>
            </a:r>
            <a:r>
              <a:rPr lang="fr-FR" altLang="fr-FR" dirty="0"/>
              <a:t>fonction d'une sélection effectuée par les </a:t>
            </a:r>
            <a:r>
              <a:rPr lang="fr-FR" altLang="fr-FR" dirty="0" smtClean="0"/>
              <a:t>éditeurs - voir </a:t>
            </a:r>
            <a:r>
              <a:rPr lang="fr-FR" altLang="fr-FR" dirty="0"/>
              <a:t>par exemple </a:t>
            </a:r>
            <a:r>
              <a:rPr lang="fr-FR" altLang="fr-FR" i="1" dirty="0" smtClean="0">
                <a:hlinkClick r:id="rId2"/>
              </a:rPr>
              <a:t>AJPH  : </a:t>
            </a:r>
            <a:r>
              <a:rPr lang="fr-FR" altLang="fr-FR" i="1" dirty="0" err="1" smtClean="0">
                <a:hlinkClick r:id="rId2"/>
              </a:rPr>
              <a:t>choice</a:t>
            </a:r>
            <a:r>
              <a:rPr lang="fr-FR" altLang="fr-FR" i="1" dirty="0" smtClean="0">
                <a:hlinkClick r:id="rId2"/>
              </a:rPr>
              <a:t> of Editor-in-Chief</a:t>
            </a:r>
            <a:r>
              <a:rPr lang="fr-FR" altLang="fr-FR" dirty="0" smtClean="0"/>
              <a:t> , etc. </a:t>
            </a:r>
          </a:p>
          <a:p>
            <a:pPr>
              <a:lnSpc>
                <a:spcPct val="120000"/>
              </a:lnSpc>
            </a:pPr>
            <a:r>
              <a:rPr lang="fr-FR" altLang="fr-FR" b="1" dirty="0"/>
              <a:t> </a:t>
            </a:r>
            <a:r>
              <a:rPr lang="fr-FR" altLang="fr-FR" b="1" dirty="0" smtClean="0"/>
              <a:t>Raisons </a:t>
            </a:r>
            <a:r>
              <a:rPr lang="fr-FR" altLang="fr-FR" b="1" dirty="0"/>
              <a:t>techniques</a:t>
            </a:r>
            <a:r>
              <a:rPr lang="fr-FR" altLang="fr-FR" dirty="0"/>
              <a:t> : les revues </a:t>
            </a:r>
            <a:r>
              <a:rPr lang="fr-FR" altLang="fr-FR" dirty="0" smtClean="0"/>
              <a:t>éditées </a:t>
            </a:r>
            <a:r>
              <a:rPr lang="fr-FR" altLang="fr-FR" dirty="0"/>
              <a:t>par </a:t>
            </a:r>
            <a:r>
              <a:rPr lang="fr-FR" altLang="fr-FR" dirty="0" err="1" smtClean="0"/>
              <a:t>Copernicus</a:t>
            </a:r>
            <a:r>
              <a:rPr lang="fr-FR" altLang="fr-FR" dirty="0" smtClean="0"/>
              <a:t> </a:t>
            </a:r>
            <a:r>
              <a:rPr lang="fr-FR" altLang="fr-FR" dirty="0"/>
              <a:t>prévoient des frais différents pour les soumissions au format Word et </a:t>
            </a:r>
            <a:r>
              <a:rPr lang="fr-FR" altLang="fr-FR" dirty="0" err="1"/>
              <a:t>LaTeX</a:t>
            </a:r>
            <a:r>
              <a:rPr lang="fr-FR" altLang="fr-FR" dirty="0"/>
              <a:t> - voir </a:t>
            </a:r>
            <a:r>
              <a:rPr lang="fr-FR" altLang="fr-FR" dirty="0" smtClean="0"/>
              <a:t>la </a:t>
            </a:r>
            <a:r>
              <a:rPr lang="fr-FR" altLang="fr-FR" dirty="0" smtClean="0">
                <a:hlinkClick r:id="rId3"/>
              </a:rPr>
              <a:t>page APC de </a:t>
            </a:r>
            <a:r>
              <a:rPr lang="fr-FR" altLang="fr-FR" dirty="0" err="1" smtClean="0">
                <a:hlinkClick r:id="rId3"/>
              </a:rPr>
              <a:t>Copernicus</a:t>
            </a:r>
            <a:endParaRPr lang="fr-FR" altLang="fr-FR" dirty="0" smtClean="0"/>
          </a:p>
          <a:p>
            <a:pPr>
              <a:lnSpc>
                <a:spcPct val="120000"/>
              </a:lnSpc>
            </a:pPr>
            <a:r>
              <a:rPr lang="fr-FR" altLang="fr-FR" b="1" dirty="0" smtClean="0"/>
              <a:t>Raisons </a:t>
            </a:r>
            <a:r>
              <a:rPr lang="fr-FR" altLang="fr-FR" b="1" dirty="0"/>
              <a:t>juridiques</a:t>
            </a:r>
            <a:r>
              <a:rPr lang="fr-FR" altLang="fr-FR" dirty="0"/>
              <a:t> : certains éditeurs prévoient une tarification différente en fonction du type de licence choisi </a:t>
            </a:r>
            <a:r>
              <a:rPr lang="fr-FR" altLang="fr-FR" dirty="0" smtClean="0"/>
              <a:t>- exemple </a:t>
            </a:r>
            <a:r>
              <a:rPr lang="fr-FR" altLang="fr-FR" dirty="0">
                <a:hlinkClick r:id="rId4"/>
              </a:rPr>
              <a:t>les tarifs APC de </a:t>
            </a:r>
            <a:r>
              <a:rPr lang="fr-FR" altLang="fr-FR" dirty="0" smtClean="0">
                <a:hlinkClick r:id="rId4"/>
              </a:rPr>
              <a:t>PNAS</a:t>
            </a:r>
            <a:endParaRPr lang="fr-FR" altLang="fr-FR" dirty="0" smtClean="0"/>
          </a:p>
          <a:p>
            <a:pPr>
              <a:lnSpc>
                <a:spcPct val="120000"/>
              </a:lnSpc>
            </a:pPr>
            <a:r>
              <a:rPr lang="fr-FR" altLang="fr-FR" dirty="0"/>
              <a:t> </a:t>
            </a:r>
            <a:r>
              <a:rPr lang="fr-FR" altLang="fr-FR" b="1" dirty="0" smtClean="0"/>
              <a:t>Autres</a:t>
            </a:r>
            <a:r>
              <a:rPr lang="fr-FR" altLang="fr-FR" dirty="0" smtClean="0"/>
              <a:t> : géographiques - tarifs réduits ou nuls pour certains pays et régions </a:t>
            </a:r>
            <a:endParaRPr lang="fr-FR" altLang="fr-FR" dirty="0"/>
          </a:p>
          <a:p>
            <a:pPr>
              <a:lnSpc>
                <a:spcPct val="120000"/>
              </a:lnSpc>
            </a:pPr>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8" name="Rectangle 1"/>
          <p:cNvSpPr>
            <a:spLocks noChangeArrowheads="1"/>
          </p:cNvSpPr>
          <p:nvPr/>
        </p:nvSpPr>
        <p:spPr bwMode="auto">
          <a:xfrm>
            <a:off x="838200" y="3393569"/>
            <a:ext cx="10607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72495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Réductions tarifaires institutionnelles</a:t>
            </a:r>
            <a:endParaRPr lang="fr-FR" dirty="0"/>
          </a:p>
        </p:txBody>
      </p:sp>
      <p:sp>
        <p:nvSpPr>
          <p:cNvPr id="7" name="Espace réservé du contenu 6"/>
          <p:cNvSpPr>
            <a:spLocks noGrp="1"/>
          </p:cNvSpPr>
          <p:nvPr>
            <p:ph idx="1"/>
          </p:nvPr>
        </p:nvSpPr>
        <p:spPr>
          <a:xfrm>
            <a:off x="582559" y="1107064"/>
            <a:ext cx="11119446" cy="5614412"/>
          </a:xfrm>
        </p:spPr>
        <p:txBody>
          <a:bodyPr>
            <a:normAutofit fontScale="77500" lnSpcReduction="20000"/>
          </a:bodyPr>
          <a:lstStyle/>
          <a:p>
            <a:pPr>
              <a:lnSpc>
                <a:spcPct val="120000"/>
              </a:lnSpc>
            </a:pPr>
            <a:r>
              <a:rPr lang="fr-FR" dirty="0" smtClean="0"/>
              <a:t> </a:t>
            </a:r>
            <a:r>
              <a:rPr lang="fr-FR" altLang="fr-FR" b="1" dirty="0" smtClean="0"/>
              <a:t>Inserm </a:t>
            </a:r>
            <a:r>
              <a:rPr lang="fr-FR" altLang="fr-FR" dirty="0" smtClean="0"/>
              <a:t>: voir </a:t>
            </a:r>
            <a:r>
              <a:rPr lang="fr-FR" altLang="fr-FR" dirty="0" err="1" smtClean="0">
                <a:hlinkClick r:id="rId2"/>
              </a:rPr>
              <a:t>Insermbiblio</a:t>
            </a:r>
            <a:r>
              <a:rPr lang="fr-FR" altLang="fr-FR" dirty="0" smtClean="0">
                <a:hlinkClick r:id="rId2"/>
              </a:rPr>
              <a:t> - </a:t>
            </a:r>
            <a:r>
              <a:rPr lang="fr-FR" dirty="0">
                <a:hlinkClick r:id="rId2"/>
              </a:rPr>
              <a:t>Frais de publication </a:t>
            </a:r>
            <a:endParaRPr lang="fr-FR" dirty="0" smtClean="0"/>
          </a:p>
          <a:p>
            <a:pPr lvl="1">
              <a:lnSpc>
                <a:spcPct val="120000"/>
              </a:lnSpc>
            </a:pPr>
            <a:r>
              <a:rPr lang="fr-FR" altLang="fr-FR" dirty="0" smtClean="0"/>
              <a:t>15% </a:t>
            </a:r>
            <a:r>
              <a:rPr lang="fr-FR" altLang="fr-FR" dirty="0" err="1" smtClean="0"/>
              <a:t>BioMed</a:t>
            </a:r>
            <a:r>
              <a:rPr lang="fr-FR" altLang="fr-FR" dirty="0" smtClean="0"/>
              <a:t> Central et Springer Nature</a:t>
            </a:r>
          </a:p>
          <a:p>
            <a:pPr>
              <a:lnSpc>
                <a:spcPct val="120000"/>
              </a:lnSpc>
            </a:pPr>
            <a:r>
              <a:rPr lang="fr-FR" altLang="fr-FR" b="1" dirty="0" err="1" smtClean="0"/>
              <a:t>Univ</a:t>
            </a:r>
            <a:r>
              <a:rPr lang="fr-FR" altLang="fr-FR" b="1" dirty="0" smtClean="0"/>
              <a:t>. Bordeaux - non exhaustif - + d’infos : équipe bibliothèque numérique </a:t>
            </a:r>
            <a:r>
              <a:rPr lang="fr-FR" altLang="fr-FR" b="1" dirty="0" err="1" smtClean="0"/>
              <a:t>univ</a:t>
            </a:r>
            <a:r>
              <a:rPr lang="fr-FR" altLang="fr-FR" b="1" dirty="0" smtClean="0"/>
              <a:t> Bordeaux</a:t>
            </a:r>
            <a:endParaRPr lang="fr-FR" altLang="fr-FR" dirty="0" smtClean="0"/>
          </a:p>
          <a:p>
            <a:pPr lvl="1">
              <a:lnSpc>
                <a:spcPct val="120000"/>
              </a:lnSpc>
            </a:pPr>
            <a:r>
              <a:rPr lang="fr-FR" dirty="0" smtClean="0"/>
              <a:t>Elsevier : remise de 25% sur </a:t>
            </a:r>
            <a:r>
              <a:rPr lang="fr-FR" dirty="0"/>
              <a:t>le tarif public des APC des revues hybrides et </a:t>
            </a:r>
            <a:r>
              <a:rPr lang="fr-FR" i="1" dirty="0"/>
              <a:t>full </a:t>
            </a:r>
            <a:r>
              <a:rPr lang="fr-FR" i="1" dirty="0" smtClean="0"/>
              <a:t>gold</a:t>
            </a:r>
            <a:r>
              <a:rPr lang="fr-FR" dirty="0" smtClean="0"/>
              <a:t>, sauf : </a:t>
            </a:r>
            <a:r>
              <a:rPr lang="fr-FR" dirty="0"/>
              <a:t>Lancet, revues de la collection </a:t>
            </a:r>
            <a:r>
              <a:rPr lang="fr-FR" dirty="0" err="1"/>
              <a:t>Cell</a:t>
            </a:r>
            <a:r>
              <a:rPr lang="fr-FR" dirty="0"/>
              <a:t> </a:t>
            </a:r>
            <a:r>
              <a:rPr lang="fr-FR" dirty="0" err="1" smtClean="0"/>
              <a:t>Press</a:t>
            </a:r>
            <a:r>
              <a:rPr lang="fr-FR" dirty="0" smtClean="0"/>
              <a:t>, certaines revues de sociétés savantes -&gt; liste disponible sur demande</a:t>
            </a:r>
          </a:p>
          <a:p>
            <a:pPr lvl="1">
              <a:lnSpc>
                <a:spcPct val="120000"/>
              </a:lnSpc>
            </a:pPr>
            <a:r>
              <a:rPr lang="fr-FR" dirty="0" smtClean="0"/>
              <a:t>EDP Sciences : exemption des APC pour 29 </a:t>
            </a:r>
            <a:r>
              <a:rPr lang="fr-FR" dirty="0"/>
              <a:t>revues </a:t>
            </a:r>
            <a:r>
              <a:rPr lang="fr-FR" dirty="0" smtClean="0"/>
              <a:t>-&gt; </a:t>
            </a:r>
            <a:r>
              <a:rPr lang="fr-FR" dirty="0" smtClean="0">
                <a:hlinkClick r:id="rId3"/>
              </a:rPr>
              <a:t>liste en ligne</a:t>
            </a:r>
            <a:endParaRPr lang="fr-FR" dirty="0" smtClean="0"/>
          </a:p>
          <a:p>
            <a:pPr lvl="1">
              <a:lnSpc>
                <a:spcPct val="120000"/>
              </a:lnSpc>
            </a:pPr>
            <a:r>
              <a:rPr lang="fr-FR" dirty="0" err="1" smtClean="0"/>
              <a:t>Thieme</a:t>
            </a:r>
            <a:r>
              <a:rPr lang="fr-FR" dirty="0" smtClean="0"/>
              <a:t> </a:t>
            </a:r>
            <a:r>
              <a:rPr lang="fr-FR" dirty="0"/>
              <a:t>: </a:t>
            </a:r>
            <a:r>
              <a:rPr lang="fr-FR" dirty="0" smtClean="0"/>
              <a:t>remise </a:t>
            </a:r>
            <a:r>
              <a:rPr lang="fr-FR" dirty="0"/>
              <a:t>de 50% </a:t>
            </a:r>
            <a:r>
              <a:rPr lang="fr-FR" dirty="0" smtClean="0"/>
              <a:t>sur le tarif des APC dans 5 </a:t>
            </a:r>
            <a:r>
              <a:rPr lang="fr-FR" dirty="0"/>
              <a:t>revues hybrides </a:t>
            </a:r>
            <a:r>
              <a:rPr lang="fr-FR" dirty="0" smtClean="0"/>
              <a:t>: </a:t>
            </a:r>
            <a:r>
              <a:rPr lang="fr-FR" dirty="0"/>
              <a:t>1250 € au lieu de 2500 €. </a:t>
            </a:r>
            <a:endParaRPr lang="fr-FR" dirty="0" smtClean="0"/>
          </a:p>
          <a:p>
            <a:pPr lvl="2"/>
            <a:r>
              <a:rPr lang="fr-FR" dirty="0" err="1"/>
              <a:t>Phamacopsychiatry</a:t>
            </a:r>
            <a:endParaRPr lang="fr-FR" dirty="0"/>
          </a:p>
          <a:p>
            <a:pPr lvl="2"/>
            <a:r>
              <a:rPr lang="fr-FR" dirty="0"/>
              <a:t>Planta </a:t>
            </a:r>
            <a:r>
              <a:rPr lang="fr-FR" dirty="0" err="1"/>
              <a:t>Medica</a:t>
            </a:r>
            <a:endParaRPr lang="fr-FR" dirty="0"/>
          </a:p>
          <a:p>
            <a:pPr lvl="2"/>
            <a:r>
              <a:rPr lang="fr-FR" dirty="0" err="1"/>
              <a:t>Synfacts</a:t>
            </a:r>
            <a:endParaRPr lang="fr-FR" dirty="0"/>
          </a:p>
          <a:p>
            <a:pPr lvl="2"/>
            <a:r>
              <a:rPr lang="fr-FR" dirty="0" err="1"/>
              <a:t>Synlett</a:t>
            </a:r>
            <a:endParaRPr lang="fr-FR" dirty="0"/>
          </a:p>
          <a:p>
            <a:pPr lvl="2"/>
            <a:r>
              <a:rPr lang="fr-FR" dirty="0" err="1" smtClean="0"/>
              <a:t>Synthesis</a:t>
            </a:r>
            <a:endParaRPr lang="fr-FR" dirty="0" smtClean="0"/>
          </a:p>
          <a:p>
            <a:pPr lvl="1">
              <a:lnSpc>
                <a:spcPct val="120000"/>
              </a:lnSpc>
            </a:pPr>
            <a:r>
              <a:rPr lang="fr-FR" dirty="0" smtClean="0"/>
              <a:t>PNAS : remise de 23% en tant qu’institution abonnée à la revue</a:t>
            </a:r>
          </a:p>
          <a:p>
            <a:pPr lvl="1">
              <a:lnSpc>
                <a:spcPct val="120000"/>
              </a:lnSpc>
            </a:pPr>
            <a:r>
              <a:rPr lang="fr-FR" dirty="0" smtClean="0"/>
              <a:t>Remises appliquées automatiquement lorsque l’auteur correspondant a une adresse @u-bordeaux.fr</a:t>
            </a:r>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8" name="Rectangle 1"/>
          <p:cNvSpPr>
            <a:spLocks noChangeArrowheads="1"/>
          </p:cNvSpPr>
          <p:nvPr/>
        </p:nvSpPr>
        <p:spPr bwMode="auto">
          <a:xfrm>
            <a:off x="838200" y="3393569"/>
            <a:ext cx="10607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34841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2955" y="0"/>
            <a:ext cx="12083845" cy="1325563"/>
          </a:xfrm>
        </p:spPr>
        <p:txBody>
          <a:bodyPr/>
          <a:lstStyle/>
          <a:p>
            <a:r>
              <a:rPr lang="fr-FR" dirty="0" smtClean="0"/>
              <a:t>Perspectives: </a:t>
            </a:r>
            <a:r>
              <a:rPr lang="fr-FR" dirty="0"/>
              <a:t>les revues « transformatives »</a:t>
            </a:r>
          </a:p>
        </p:txBody>
      </p:sp>
      <p:sp>
        <p:nvSpPr>
          <p:cNvPr id="7" name="Espace réservé du contenu 6"/>
          <p:cNvSpPr>
            <a:spLocks noGrp="1"/>
          </p:cNvSpPr>
          <p:nvPr>
            <p:ph idx="1"/>
          </p:nvPr>
        </p:nvSpPr>
        <p:spPr>
          <a:xfrm>
            <a:off x="582560" y="1217899"/>
            <a:ext cx="11046022" cy="5321445"/>
          </a:xfrm>
        </p:spPr>
        <p:txBody>
          <a:bodyPr>
            <a:normAutofit fontScale="70000" lnSpcReduction="20000"/>
          </a:bodyPr>
          <a:lstStyle/>
          <a:p>
            <a:pPr marL="342900" indent="-342900">
              <a:lnSpc>
                <a:spcPct val="120000"/>
              </a:lnSpc>
            </a:pPr>
            <a:r>
              <a:rPr lang="fr-FR" dirty="0" smtClean="0"/>
              <a:t> </a:t>
            </a:r>
            <a:r>
              <a:rPr lang="fr-FR" sz="2900" dirty="0"/>
              <a:t>Les frais de publication dans les revues hybrides s’ajoutent aux frais d’abonnement payés par les organismes de </a:t>
            </a:r>
            <a:r>
              <a:rPr lang="fr-FR" sz="2900" dirty="0" smtClean="0"/>
              <a:t>recherche ; </a:t>
            </a:r>
            <a:r>
              <a:rPr lang="fr-FR" sz="2900" dirty="0"/>
              <a:t>ce modèle est </a:t>
            </a:r>
            <a:r>
              <a:rPr lang="fr-FR" sz="2900" dirty="0" smtClean="0"/>
              <a:t>ainsi le </a:t>
            </a:r>
            <a:r>
              <a:rPr lang="fr-FR" sz="2900" dirty="0"/>
              <a:t>moins </a:t>
            </a:r>
            <a:r>
              <a:rPr lang="fr-FR" sz="2900" dirty="0" smtClean="0"/>
              <a:t>avantageux économiquement pour la dépense publique.</a:t>
            </a:r>
            <a:endParaRPr lang="fr-FR" sz="2900" dirty="0"/>
          </a:p>
          <a:p>
            <a:pPr marL="342900" indent="-342900">
              <a:lnSpc>
                <a:spcPct val="120000"/>
              </a:lnSpc>
            </a:pPr>
            <a:r>
              <a:rPr lang="fr-FR" sz="2900" dirty="0" smtClean="0"/>
              <a:t>Les frais de publication dans des revues hybrides sont </a:t>
            </a:r>
            <a:r>
              <a:rPr lang="fr-FR" sz="2900" b="1" dirty="0" smtClean="0"/>
              <a:t>exclus des dépenses éligibles</a:t>
            </a:r>
            <a:r>
              <a:rPr lang="fr-FR" sz="2900" dirty="0" smtClean="0"/>
              <a:t> par certains organismes de financement : </a:t>
            </a:r>
          </a:p>
          <a:p>
            <a:pPr marL="800100" lvl="1" indent="-342900">
              <a:lnSpc>
                <a:spcPct val="120000"/>
              </a:lnSpc>
            </a:pPr>
            <a:r>
              <a:rPr lang="fr-FR" sz="2900" dirty="0" smtClean="0"/>
              <a:t>ANR - actuel</a:t>
            </a:r>
          </a:p>
          <a:p>
            <a:pPr marL="800100" lvl="1" indent="-342900">
              <a:lnSpc>
                <a:spcPct val="120000"/>
              </a:lnSpc>
            </a:pPr>
            <a:r>
              <a:rPr lang="fr-FR" sz="2900" dirty="0" smtClean="0"/>
              <a:t>Union européenne - </a:t>
            </a:r>
            <a:r>
              <a:rPr lang="fr-FR" sz="2900" b="1" dirty="0" smtClean="0"/>
              <a:t>à partir d’Horizon Europe</a:t>
            </a:r>
            <a:endParaRPr lang="fr-FR" sz="2900" dirty="0" smtClean="0"/>
          </a:p>
          <a:p>
            <a:pPr>
              <a:lnSpc>
                <a:spcPct val="120000"/>
              </a:lnSpc>
            </a:pPr>
            <a:r>
              <a:rPr lang="fr-FR" sz="2900" dirty="0" smtClean="0"/>
              <a:t> Nouvelle catégorie de revues pour mise en conformité avec ces politiques</a:t>
            </a:r>
          </a:p>
          <a:p>
            <a:pPr marL="360363" indent="0">
              <a:lnSpc>
                <a:spcPct val="120000"/>
              </a:lnSpc>
              <a:buNone/>
            </a:pPr>
            <a:r>
              <a:rPr lang="fr-FR" dirty="0" smtClean="0">
                <a:solidFill>
                  <a:schemeClr val="tx1">
                    <a:lumMod val="75000"/>
                    <a:lumOff val="25000"/>
                  </a:schemeClr>
                </a:solidFill>
              </a:rPr>
              <a:t>« Journal </a:t>
            </a:r>
            <a:r>
              <a:rPr lang="fr-FR" dirty="0">
                <a:solidFill>
                  <a:schemeClr val="tx1">
                    <a:lumMod val="75000"/>
                    <a:lumOff val="25000"/>
                  </a:schemeClr>
                </a:solidFill>
              </a:rPr>
              <a:t>dit transformatif : des journaux qui s’engagent à effectuer la transition vers un journal entièrement ouvert. De plus, un journal transformatif doit progressivement augmenter la part de son contenu en libre accès et compenser les revenus procurés par les abonnements par des paiements pour les services de publication (pour éviter les doubles paiements</a:t>
            </a:r>
            <a:r>
              <a:rPr lang="fr-FR" dirty="0" smtClean="0">
                <a:solidFill>
                  <a:schemeClr val="tx1">
                    <a:lumMod val="75000"/>
                    <a:lumOff val="25000"/>
                  </a:schemeClr>
                </a:solidFill>
              </a:rPr>
              <a:t>). »</a:t>
            </a:r>
            <a:endParaRPr lang="fr-FR" dirty="0">
              <a:solidFill>
                <a:schemeClr val="tx1">
                  <a:lumMod val="75000"/>
                  <a:lumOff val="25000"/>
                </a:schemeClr>
              </a:solidFill>
            </a:endParaRPr>
          </a:p>
          <a:p>
            <a:pPr marL="0" indent="0">
              <a:lnSpc>
                <a:spcPct val="120000"/>
              </a:lnSpc>
              <a:buNone/>
            </a:pPr>
            <a:r>
              <a:rPr lang="fr-FR" sz="2300" dirty="0" smtClean="0">
                <a:solidFill>
                  <a:schemeClr val="tx1">
                    <a:lumMod val="75000"/>
                    <a:lumOff val="25000"/>
                  </a:schemeClr>
                </a:solidFill>
              </a:rPr>
              <a:t>Source </a:t>
            </a:r>
            <a:r>
              <a:rPr lang="fr-FR" sz="2300" dirty="0">
                <a:solidFill>
                  <a:schemeClr val="tx1">
                    <a:lumMod val="75000"/>
                    <a:lumOff val="25000"/>
                  </a:schemeClr>
                </a:solidFill>
              </a:rPr>
              <a:t>: Agence nationale de la recherche. (2021, mai). </a:t>
            </a:r>
            <a:r>
              <a:rPr lang="fr-FR" sz="2300" i="1" dirty="0">
                <a:solidFill>
                  <a:schemeClr val="tx1">
                    <a:lumMod val="75000"/>
                    <a:lumOff val="25000"/>
                  </a:schemeClr>
                </a:solidFill>
              </a:rPr>
              <a:t>La politique Science Ouverte à l’ANR</a:t>
            </a:r>
            <a:r>
              <a:rPr lang="fr-FR" sz="2300" dirty="0">
                <a:solidFill>
                  <a:schemeClr val="tx1">
                    <a:lumMod val="75000"/>
                    <a:lumOff val="25000"/>
                  </a:schemeClr>
                </a:solidFill>
              </a:rPr>
              <a:t>. Webinaire. </a:t>
            </a:r>
            <a:r>
              <a:rPr lang="fr-FR" sz="2300" dirty="0">
                <a:solidFill>
                  <a:schemeClr val="tx1">
                    <a:lumMod val="75000"/>
                    <a:lumOff val="25000"/>
                  </a:schemeClr>
                </a:solidFill>
                <a:hlinkClick r:id="rId2"/>
              </a:rPr>
              <a:t>https://anr.fr/fr/lanr-et-la-recherche/engagements-et-valeurs/la-science-ouverte/</a:t>
            </a:r>
            <a:endParaRPr lang="fr-FR" sz="2300" dirty="0">
              <a:solidFill>
                <a:schemeClr val="tx1">
                  <a:lumMod val="75000"/>
                  <a:lumOff val="25000"/>
                </a:schemeClr>
              </a:solidFill>
            </a:endParaRPr>
          </a:p>
          <a:p>
            <a:pPr>
              <a:lnSpc>
                <a:spcPct val="120000"/>
              </a:lnSpc>
            </a:pPr>
            <a:endParaRPr lang="fr-FR" dirty="0" smtClean="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8" name="Rectangle 1"/>
          <p:cNvSpPr>
            <a:spLocks noChangeArrowheads="1"/>
          </p:cNvSpPr>
          <p:nvPr/>
        </p:nvSpPr>
        <p:spPr bwMode="auto">
          <a:xfrm>
            <a:off x="838200" y="3393569"/>
            <a:ext cx="10607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389418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Enjeux juridiques</a:t>
            </a:r>
            <a:endParaRPr lang="fr-FR" dirty="0"/>
          </a:p>
        </p:txBody>
      </p:sp>
      <p:sp>
        <p:nvSpPr>
          <p:cNvPr id="8" name="Espace réservé du texte 7"/>
          <p:cNvSpPr>
            <a:spLocks noGrp="1"/>
          </p:cNvSpPr>
          <p:nvPr>
            <p:ph type="body" idx="1"/>
          </p:nvPr>
        </p:nvSpPr>
        <p:spPr/>
        <p:txBody>
          <a:bodyPr/>
          <a:lstStyle/>
          <a:p>
            <a:r>
              <a:rPr lang="fr-FR" dirty="0" err="1" smtClean="0"/>
              <a:t>Creative</a:t>
            </a:r>
            <a:r>
              <a:rPr lang="fr-FR" dirty="0" smtClean="0"/>
              <a:t> Commons et autres licences de publication</a:t>
            </a:r>
          </a:p>
          <a:p>
            <a:r>
              <a:rPr lang="fr-FR" dirty="0" smtClean="0"/>
              <a:t>Comment choisir une licence de publication?</a:t>
            </a:r>
          </a:p>
          <a:p>
            <a:endParaRPr lang="fr-FR" dirty="0"/>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16</a:t>
            </a:fld>
            <a:endParaRPr lang="fr-FR"/>
          </a:p>
        </p:txBody>
      </p:sp>
    </p:spTree>
    <p:extLst>
      <p:ext uri="{BB962C8B-B14F-4D97-AF65-F5344CB8AC3E}">
        <p14:creationId xmlns:p14="http://schemas.microsoft.com/office/powerpoint/2010/main" val="20326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9662" y="318943"/>
            <a:ext cx="10515600" cy="1325563"/>
          </a:xfrm>
        </p:spPr>
        <p:txBody>
          <a:bodyPr/>
          <a:lstStyle/>
          <a:p>
            <a:r>
              <a:rPr lang="fr-FR" dirty="0" smtClean="0"/>
              <a:t>Licences de publication</a:t>
            </a:r>
            <a:endParaRPr lang="fr-FR" dirty="0"/>
          </a:p>
        </p:txBody>
      </p:sp>
      <p:sp>
        <p:nvSpPr>
          <p:cNvPr id="3" name="Espace réservé du contenu 2"/>
          <p:cNvSpPr>
            <a:spLocks noGrp="1"/>
          </p:cNvSpPr>
          <p:nvPr>
            <p:ph idx="1"/>
          </p:nvPr>
        </p:nvSpPr>
        <p:spPr>
          <a:xfrm>
            <a:off x="399662" y="1545707"/>
            <a:ext cx="3715139" cy="4351338"/>
          </a:xfrm>
        </p:spPr>
        <p:txBody>
          <a:bodyPr>
            <a:normAutofit fontScale="92500"/>
          </a:bodyPr>
          <a:lstStyle/>
          <a:p>
            <a:r>
              <a:rPr lang="fr-FR" dirty="0" smtClean="0"/>
              <a:t> Certains éditeurs proposent des licences de publication propres, différentes des licences </a:t>
            </a:r>
            <a:r>
              <a:rPr lang="fr-FR" dirty="0" err="1" smtClean="0"/>
              <a:t>Creative</a:t>
            </a:r>
            <a:r>
              <a:rPr lang="fr-FR" dirty="0" smtClean="0"/>
              <a:t> Commons et comportant en général des </a:t>
            </a:r>
            <a:r>
              <a:rPr lang="fr-FR" dirty="0"/>
              <a:t>droits de réutilisation </a:t>
            </a:r>
            <a:r>
              <a:rPr lang="fr-FR" dirty="0" smtClean="0"/>
              <a:t>plus restreints.</a:t>
            </a:r>
          </a:p>
          <a:p>
            <a:r>
              <a:rPr lang="fr-FR" dirty="0"/>
              <a:t> </a:t>
            </a:r>
            <a:r>
              <a:rPr lang="fr-FR" dirty="0" smtClean="0"/>
              <a:t>Exemple : </a:t>
            </a:r>
            <a:r>
              <a:rPr lang="fr-FR" dirty="0" smtClean="0">
                <a:hlinkClick r:id="rId2"/>
              </a:rPr>
              <a:t>Elsevier User License</a:t>
            </a:r>
            <a:endParaRPr lang="fr-FR" dirty="0" smtClean="0"/>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pic>
        <p:nvPicPr>
          <p:cNvPr id="6" name="Image 5"/>
          <p:cNvPicPr>
            <a:picLocks noChangeAspect="1"/>
          </p:cNvPicPr>
          <p:nvPr/>
        </p:nvPicPr>
        <p:blipFill>
          <a:blip r:embed="rId3"/>
          <a:stretch>
            <a:fillRect/>
          </a:stretch>
        </p:blipFill>
        <p:spPr>
          <a:xfrm>
            <a:off x="4305300" y="1405163"/>
            <a:ext cx="7696200" cy="4632426"/>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spTree>
    <p:extLst>
      <p:ext uri="{BB962C8B-B14F-4D97-AF65-F5344CB8AC3E}">
        <p14:creationId xmlns:p14="http://schemas.microsoft.com/office/powerpoint/2010/main" val="86529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6790"/>
            <a:ext cx="10515600" cy="1325563"/>
          </a:xfrm>
        </p:spPr>
        <p:txBody>
          <a:bodyPr/>
          <a:lstStyle/>
          <a:p>
            <a:r>
              <a:rPr lang="fr-FR" dirty="0" err="1" smtClean="0"/>
              <a:t>Creative</a:t>
            </a:r>
            <a:r>
              <a:rPr lang="fr-FR" dirty="0" smtClean="0"/>
              <a:t> Commons</a:t>
            </a:r>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67" y="898484"/>
            <a:ext cx="10058400" cy="4694745"/>
          </a:xfrm>
          <a:prstGeom prst="rect">
            <a:avLst/>
          </a:prstGeom>
        </p:spPr>
      </p:pic>
      <p:sp>
        <p:nvSpPr>
          <p:cNvPr id="12" name="Rectangle 11"/>
          <p:cNvSpPr/>
          <p:nvPr/>
        </p:nvSpPr>
        <p:spPr>
          <a:xfrm>
            <a:off x="1425145" y="5899900"/>
            <a:ext cx="9214022" cy="584775"/>
          </a:xfrm>
          <a:prstGeom prst="rect">
            <a:avLst/>
          </a:prstGeom>
        </p:spPr>
        <p:txBody>
          <a:bodyPr wrap="square">
            <a:spAutoFit/>
          </a:bodyPr>
          <a:lstStyle/>
          <a:p>
            <a:r>
              <a:rPr lang="pt-BR" sz="1600" dirty="0" smtClean="0">
                <a:latin typeface="Corbel" panose="020B0503020204020204" pitchFamily="34" charset="0"/>
              </a:rPr>
              <a:t>Afficher l’image entière : ASAPbio</a:t>
            </a:r>
            <a:r>
              <a:rPr lang="pt-BR" sz="1600" dirty="0">
                <a:latin typeface="Corbel" panose="020B0503020204020204" pitchFamily="34" charset="0"/>
              </a:rPr>
              <a:t>. Licensing Diagram. </a:t>
            </a:r>
            <a:r>
              <a:rPr lang="pt-BR" sz="1600" dirty="0" smtClean="0">
                <a:latin typeface="Corbel" panose="020B0503020204020204" pitchFamily="34" charset="0"/>
              </a:rPr>
              <a:t>2018</a:t>
            </a:r>
            <a:r>
              <a:rPr lang="pt-BR" sz="1600" dirty="0">
                <a:latin typeface="Corbel" panose="020B0503020204020204" pitchFamily="34" charset="0"/>
              </a:rPr>
              <a:t>. http://asapbio.org/licensing-faq/licensing-diagram-2018-10-04.</a:t>
            </a:r>
            <a:endParaRPr lang="fr-FR" sz="1600" dirty="0">
              <a:latin typeface="Corbel" panose="020B0503020204020204" pitchFamily="34" charset="0"/>
            </a:endParaRPr>
          </a:p>
        </p:txBody>
      </p:sp>
      <p:grpSp>
        <p:nvGrpSpPr>
          <p:cNvPr id="13" name="Arrow19" descr="{&quot;Key&quot;:&quot;POWER_USER_SHAPE_ICON&quot;,&quot;Value&quot;:&quot;POWER_USER_SHAPE_ICON_STYLE_1&quot;}"/>
          <p:cNvGrpSpPr>
            <a:grpSpLocks noChangeAspect="1"/>
          </p:cNvGrpSpPr>
          <p:nvPr/>
        </p:nvGrpSpPr>
        <p:grpSpPr>
          <a:xfrm>
            <a:off x="899131" y="6004568"/>
            <a:ext cx="404457" cy="351782"/>
            <a:chOff x="1412032" y="2732632"/>
            <a:chExt cx="1016496" cy="884112"/>
          </a:xfrm>
          <a:solidFill>
            <a:schemeClr val="bg1">
              <a:lumMod val="50000"/>
            </a:schemeClr>
          </a:solidFill>
        </p:grpSpPr>
        <p:sp>
          <p:nvSpPr>
            <p:cNvPr id="14" name="Chevron 13"/>
            <p:cNvSpPr/>
            <p:nvPr/>
          </p:nvSpPr>
          <p:spPr>
            <a:xfrm>
              <a:off x="1412032"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lumMod val="50000"/>
                  </a:schemeClr>
                </a:solidFill>
                <a:effectLst/>
                <a:uLnTx/>
                <a:uFillTx/>
                <a:latin typeface="Calibri" panose="020F0502020204030204"/>
                <a:ea typeface="+mn-ea"/>
                <a:cs typeface="+mn-cs"/>
              </a:endParaRPr>
            </a:p>
          </p:txBody>
        </p:sp>
        <p:sp>
          <p:nvSpPr>
            <p:cNvPr id="15" name="Chevron 14"/>
            <p:cNvSpPr/>
            <p:nvPr/>
          </p:nvSpPr>
          <p:spPr>
            <a:xfrm>
              <a:off x="1852464"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lumMod val="50000"/>
                  </a:schemeClr>
                </a:solidFill>
                <a:effectLst/>
                <a:uLnTx/>
                <a:uFillTx/>
                <a:latin typeface="Calibri" panose="020F0502020204030204"/>
                <a:ea typeface="+mn-ea"/>
                <a:cs typeface="+mn-cs"/>
              </a:endParaRPr>
            </a:p>
          </p:txBody>
        </p:sp>
      </p:gr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18</a:t>
            </a:fld>
            <a:endParaRPr lang="fr-FR" dirty="0"/>
          </a:p>
        </p:txBody>
      </p:sp>
    </p:spTree>
    <p:extLst>
      <p:ext uri="{BB962C8B-B14F-4D97-AF65-F5344CB8AC3E}">
        <p14:creationId xmlns:p14="http://schemas.microsoft.com/office/powerpoint/2010/main" val="329249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choisir?</a:t>
            </a:r>
            <a:endParaRPr lang="fr-FR" dirty="0"/>
          </a:p>
        </p:txBody>
      </p:sp>
      <p:sp>
        <p:nvSpPr>
          <p:cNvPr id="3" name="Espace réservé du contenu 2"/>
          <p:cNvSpPr>
            <a:spLocks noGrp="1"/>
          </p:cNvSpPr>
          <p:nvPr>
            <p:ph idx="1"/>
          </p:nvPr>
        </p:nvSpPr>
        <p:spPr>
          <a:xfrm>
            <a:off x="838200" y="1461731"/>
            <a:ext cx="10515600" cy="4730725"/>
          </a:xfrm>
        </p:spPr>
        <p:txBody>
          <a:bodyPr/>
          <a:lstStyle/>
          <a:p>
            <a:pPr>
              <a:lnSpc>
                <a:spcPct val="100000"/>
              </a:lnSpc>
            </a:pPr>
            <a:r>
              <a:rPr lang="fr-FR" dirty="0" smtClean="0"/>
              <a:t> Obligation émanant d’organismes de financement </a:t>
            </a:r>
          </a:p>
          <a:p>
            <a:pPr lvl="1">
              <a:lnSpc>
                <a:spcPct val="100000"/>
              </a:lnSpc>
            </a:pPr>
            <a:r>
              <a:rPr lang="fr-FR" dirty="0" smtClean="0"/>
              <a:t>licence CC-BY </a:t>
            </a:r>
            <a:r>
              <a:rPr lang="fr-FR" b="1" dirty="0" smtClean="0"/>
              <a:t>recommandée</a:t>
            </a:r>
            <a:r>
              <a:rPr lang="fr-FR" dirty="0" smtClean="0"/>
              <a:t> ANR et Union européenne Horizon 2020</a:t>
            </a:r>
          </a:p>
          <a:p>
            <a:pPr lvl="1">
              <a:lnSpc>
                <a:spcPct val="100000"/>
              </a:lnSpc>
            </a:pPr>
            <a:r>
              <a:rPr lang="fr-FR" dirty="0" smtClean="0"/>
              <a:t>licence CC-BY </a:t>
            </a:r>
            <a:r>
              <a:rPr lang="fr-FR" b="1" dirty="0" smtClean="0"/>
              <a:t>obligatoire</a:t>
            </a:r>
            <a:r>
              <a:rPr lang="fr-FR" dirty="0" smtClean="0"/>
              <a:t> ANR2022 et Union européenne Horizon Europe</a:t>
            </a:r>
          </a:p>
          <a:p>
            <a:pPr lvl="1">
              <a:lnSpc>
                <a:spcPct val="100000"/>
              </a:lnSpc>
            </a:pPr>
            <a:r>
              <a:rPr lang="fr-FR" dirty="0" smtClean="0"/>
              <a:t>Uniquement pour les articles de revue, règles différentes pour chapitres de livre, livres // données de recherche</a:t>
            </a:r>
          </a:p>
          <a:p>
            <a:pPr>
              <a:lnSpc>
                <a:spcPct val="100000"/>
              </a:lnSpc>
            </a:pPr>
            <a:r>
              <a:rPr lang="en-US" dirty="0" smtClean="0"/>
              <a:t> Guide Creative Commons des Pays-Bas avec </a:t>
            </a:r>
            <a:r>
              <a:rPr lang="en-US" dirty="0" err="1" smtClean="0"/>
              <a:t>exemples</a:t>
            </a:r>
            <a:r>
              <a:rPr lang="en-US" dirty="0" smtClean="0"/>
              <a:t> </a:t>
            </a:r>
            <a:r>
              <a:rPr lang="en-US" dirty="0" err="1" smtClean="0"/>
              <a:t>d’usages</a:t>
            </a:r>
            <a:r>
              <a:rPr lang="en-US" dirty="0" smtClean="0"/>
              <a:t> </a:t>
            </a:r>
            <a:r>
              <a:rPr lang="en-US" dirty="0" err="1" smtClean="0"/>
              <a:t>permis</a:t>
            </a:r>
            <a:r>
              <a:rPr lang="en-US" dirty="0" smtClean="0"/>
              <a:t>/non </a:t>
            </a:r>
            <a:r>
              <a:rPr lang="en-US" dirty="0" err="1" smtClean="0"/>
              <a:t>permis</a:t>
            </a:r>
            <a:r>
              <a:rPr lang="en-US" dirty="0" smtClean="0"/>
              <a:t> par les </a:t>
            </a:r>
            <a:r>
              <a:rPr lang="en-US" dirty="0" err="1" smtClean="0"/>
              <a:t>différentes</a:t>
            </a:r>
            <a:r>
              <a:rPr lang="en-US" dirty="0" smtClean="0"/>
              <a:t> options</a:t>
            </a:r>
            <a:endParaRPr lang="en-US" dirty="0"/>
          </a:p>
          <a:p>
            <a:pPr marL="0" indent="0">
              <a:lnSpc>
                <a:spcPct val="100000"/>
              </a:lnSpc>
              <a:buNone/>
            </a:pPr>
            <a:r>
              <a:rPr lang="en-US" sz="2000" dirty="0" err="1"/>
              <a:t>Braak</a:t>
            </a:r>
            <a:r>
              <a:rPr lang="en-US" sz="2000" dirty="0"/>
              <a:t>, P., </a:t>
            </a:r>
            <a:r>
              <a:rPr lang="en-US" sz="2000" dirty="0" err="1"/>
              <a:t>Jonge</a:t>
            </a:r>
            <a:r>
              <a:rPr lang="en-US" sz="2000" dirty="0"/>
              <a:t>, H. de, </a:t>
            </a:r>
            <a:r>
              <a:rPr lang="en-US" sz="2000" dirty="0" err="1"/>
              <a:t>Trentacosti</a:t>
            </a:r>
            <a:r>
              <a:rPr lang="en-US" sz="2000" dirty="0"/>
              <a:t>, G., </a:t>
            </a:r>
            <a:r>
              <a:rPr lang="en-US" sz="2000" dirty="0" err="1"/>
              <a:t>Verhagen</a:t>
            </a:r>
            <a:r>
              <a:rPr lang="en-US" sz="2000" dirty="0"/>
              <a:t>, I., &amp; </a:t>
            </a:r>
            <a:r>
              <a:rPr lang="en-US" sz="2000" dirty="0" err="1"/>
              <a:t>Woutersen-Windhouwer</a:t>
            </a:r>
            <a:r>
              <a:rPr lang="en-US" sz="2000" dirty="0"/>
              <a:t>, S. (2020). </a:t>
            </a:r>
            <a:r>
              <a:rPr lang="en-US" sz="2000" i="1" dirty="0"/>
              <a:t>Guide to Creative Commons for Scholarly Publications and Educational Resources</a:t>
            </a:r>
            <a:r>
              <a:rPr lang="en-US" sz="2000" dirty="0"/>
              <a:t>. </a:t>
            </a:r>
            <a:r>
              <a:rPr lang="en-US" sz="2000" dirty="0">
                <a:hlinkClick r:id="rId2"/>
              </a:rPr>
              <a:t>https://</a:t>
            </a:r>
            <a:r>
              <a:rPr lang="en-US" sz="2000" dirty="0" smtClean="0">
                <a:hlinkClick r:id="rId2"/>
              </a:rPr>
              <a:t>doi.org/10.5281/zenodo.4090923</a:t>
            </a:r>
            <a:endParaRPr lang="en-US" sz="2000" dirty="0" smtClean="0"/>
          </a:p>
        </p:txBody>
      </p:sp>
      <p:sp>
        <p:nvSpPr>
          <p:cNvPr id="4" name="Espace réservé du pied de page 3"/>
          <p:cNvSpPr>
            <a:spLocks noGrp="1"/>
          </p:cNvSpPr>
          <p:nvPr>
            <p:ph type="ftr" sz="quarter" idx="11"/>
          </p:nvPr>
        </p:nvSpPr>
        <p:spPr/>
        <p:txBody>
          <a:bodyPr/>
          <a:lstStyle/>
          <a:p>
            <a:r>
              <a:rPr lang="fr-FR" dirty="0" smtClean="0"/>
              <a:t>F. Flamerie - Focus sur les revues en libre accès - 2021-06-17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Tree>
    <p:extLst>
      <p:ext uri="{BB962C8B-B14F-4D97-AF65-F5344CB8AC3E}">
        <p14:creationId xmlns:p14="http://schemas.microsoft.com/office/powerpoint/2010/main" val="348713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396735"/>
            <a:ext cx="10515600" cy="5191893"/>
          </a:xfrm>
        </p:spPr>
        <p:txBody>
          <a:bodyPr>
            <a:normAutofit fontScale="85000" lnSpcReduction="20000"/>
          </a:bodyPr>
          <a:lstStyle/>
          <a:p>
            <a:pPr marL="0" indent="0">
              <a:lnSpc>
                <a:spcPct val="120000"/>
              </a:lnSpc>
              <a:buNone/>
            </a:pPr>
            <a:r>
              <a:rPr lang="fr-FR" sz="2000" i="1" dirty="0"/>
              <a:t>Entre revues dites « full gold open </a:t>
            </a:r>
            <a:r>
              <a:rPr lang="fr-FR" sz="2000" i="1" dirty="0" err="1"/>
              <a:t>access</a:t>
            </a:r>
            <a:r>
              <a:rPr lang="fr-FR" sz="2000" i="1" dirty="0"/>
              <a:t> », « hybrides » ou encore « prédatrices », le paysage des revues scientifiques se voit à la fois enrichi et complexifié avec le développement de la publication en libre accès. Cette session propose d’éclairer les enjeux économiques, juridiques et éditoriaux des revues en libre accès.</a:t>
            </a:r>
            <a:endParaRPr lang="fr-FR" sz="2000" i="1" dirty="0" smtClean="0"/>
          </a:p>
          <a:p>
            <a:pPr>
              <a:lnSpc>
                <a:spcPct val="120000"/>
              </a:lnSpc>
            </a:pPr>
            <a:r>
              <a:rPr lang="fr-FR" dirty="0" smtClean="0"/>
              <a:t> </a:t>
            </a:r>
            <a:r>
              <a:rPr lang="fr-FR" sz="3600" dirty="0"/>
              <a:t>Enjeux économiques : comment identifier et comprendre les montants de frais de publication (APC), ainsi que les remises tarifaires applicables </a:t>
            </a:r>
            <a:r>
              <a:rPr lang="fr-FR" sz="3600" dirty="0" smtClean="0"/>
              <a:t>?</a:t>
            </a:r>
          </a:p>
          <a:p>
            <a:pPr>
              <a:lnSpc>
                <a:spcPct val="120000"/>
              </a:lnSpc>
            </a:pPr>
            <a:r>
              <a:rPr lang="fr-FR" sz="3600" dirty="0" smtClean="0"/>
              <a:t> Enjeux </a:t>
            </a:r>
            <a:r>
              <a:rPr lang="fr-FR" sz="3600" dirty="0"/>
              <a:t>juridiques : comment choisir une licence de publication </a:t>
            </a:r>
            <a:r>
              <a:rPr lang="fr-FR" sz="3600" dirty="0" smtClean="0"/>
              <a:t>?</a:t>
            </a:r>
          </a:p>
          <a:p>
            <a:pPr>
              <a:lnSpc>
                <a:spcPct val="120000"/>
              </a:lnSpc>
            </a:pPr>
            <a:r>
              <a:rPr lang="fr-FR" sz="3600" dirty="0" smtClean="0"/>
              <a:t>Enjeux </a:t>
            </a:r>
            <a:r>
              <a:rPr lang="fr-FR" sz="3600" dirty="0"/>
              <a:t>éditoriaux : quels sont les modèles éditoriaux des revues en libre </a:t>
            </a:r>
            <a:r>
              <a:rPr lang="fr-FR" sz="3600" dirty="0" smtClean="0"/>
              <a:t>accès </a:t>
            </a:r>
            <a:r>
              <a:rPr lang="fr-FR" sz="3600" dirty="0"/>
              <a:t>? comment évaluer la qualité d’une revue en libre </a:t>
            </a:r>
            <a:r>
              <a:rPr lang="fr-FR" sz="3600" dirty="0" smtClean="0"/>
              <a:t>accès?</a:t>
            </a:r>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Enjeux éditoriaux</a:t>
            </a:r>
            <a:endParaRPr lang="fr-FR" dirty="0"/>
          </a:p>
        </p:txBody>
      </p:sp>
      <p:sp>
        <p:nvSpPr>
          <p:cNvPr id="8" name="Espace réservé du texte 7"/>
          <p:cNvSpPr>
            <a:spLocks noGrp="1"/>
          </p:cNvSpPr>
          <p:nvPr>
            <p:ph type="body" idx="1"/>
          </p:nvPr>
        </p:nvSpPr>
        <p:spPr/>
        <p:txBody>
          <a:bodyPr/>
          <a:lstStyle/>
          <a:p>
            <a:r>
              <a:rPr lang="fr-FR" dirty="0" smtClean="0"/>
              <a:t>Modèles éditoriaux spécifiques aux revues en libre accès</a:t>
            </a:r>
          </a:p>
          <a:p>
            <a:r>
              <a:rPr lang="fr-FR" dirty="0" smtClean="0"/>
              <a:t>Evaluer la qualité d’une revue en libre accès</a:t>
            </a:r>
          </a:p>
          <a:p>
            <a:r>
              <a:rPr lang="fr-FR" dirty="0" smtClean="0"/>
              <a:t>Perspectives : des articles revus par les pairs sans revue</a:t>
            </a:r>
          </a:p>
          <a:p>
            <a:endParaRPr lang="fr-FR" dirty="0"/>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20</a:t>
            </a:fld>
            <a:endParaRPr lang="fr-FR"/>
          </a:p>
        </p:txBody>
      </p:sp>
    </p:spTree>
    <p:extLst>
      <p:ext uri="{BB962C8B-B14F-4D97-AF65-F5344CB8AC3E}">
        <p14:creationId xmlns:p14="http://schemas.microsoft.com/office/powerpoint/2010/main" val="232909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p:cNvSpPr txBox="1">
            <a:spLocks/>
          </p:cNvSpPr>
          <p:nvPr/>
        </p:nvSpPr>
        <p:spPr>
          <a:xfrm>
            <a:off x="1415480" y="15808"/>
            <a:ext cx="936104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re 2"/>
          <p:cNvSpPr>
            <a:spLocks noGrp="1"/>
          </p:cNvSpPr>
          <p:nvPr>
            <p:ph type="title"/>
          </p:nvPr>
        </p:nvSpPr>
        <p:spPr>
          <a:xfrm>
            <a:off x="836894" y="15808"/>
            <a:ext cx="9144000" cy="1143000"/>
          </a:xfrm>
        </p:spPr>
        <p:txBody>
          <a:bodyPr/>
          <a:lstStyle/>
          <a:p>
            <a:r>
              <a:rPr lang="fr-FR" dirty="0" smtClean="0"/>
              <a:t>Modèles éditoriaux - </a:t>
            </a:r>
            <a:r>
              <a:rPr lang="fr-FR" dirty="0" err="1" smtClean="0"/>
              <a:t>megajournals</a:t>
            </a:r>
            <a:r>
              <a:rPr lang="fr-FR" dirty="0" smtClean="0"/>
              <a:t> </a:t>
            </a:r>
            <a:endParaRPr lang="fr-FR" dirty="0"/>
          </a:p>
        </p:txBody>
      </p:sp>
      <p:sp>
        <p:nvSpPr>
          <p:cNvPr id="4" name="Espace réservé du contenu 3"/>
          <p:cNvSpPr>
            <a:spLocks noGrp="1"/>
          </p:cNvSpPr>
          <p:nvPr>
            <p:ph idx="1"/>
          </p:nvPr>
        </p:nvSpPr>
        <p:spPr>
          <a:xfrm>
            <a:off x="770678" y="1278896"/>
            <a:ext cx="10760922" cy="5722268"/>
          </a:xfrm>
        </p:spPr>
        <p:txBody>
          <a:bodyPr>
            <a:noAutofit/>
          </a:bodyPr>
          <a:lstStyle/>
          <a:p>
            <a:pPr>
              <a:spcAft>
                <a:spcPts val="1800"/>
              </a:spcAft>
            </a:pPr>
            <a:r>
              <a:rPr lang="fr-FR" sz="4000" dirty="0" smtClean="0"/>
              <a:t>Exemples :  </a:t>
            </a:r>
            <a:r>
              <a:rPr lang="en-US" sz="3600" dirty="0" err="1" smtClean="0"/>
              <a:t>Plos</a:t>
            </a:r>
            <a:r>
              <a:rPr lang="en-US" sz="3600" dirty="0" smtClean="0"/>
              <a:t> </a:t>
            </a:r>
            <a:r>
              <a:rPr lang="en-US" sz="3600" dirty="0"/>
              <a:t>One, Scientific </a:t>
            </a:r>
            <a:r>
              <a:rPr lang="en-US" sz="3600" dirty="0" smtClean="0"/>
              <a:t>Reports, BMJ Open, etc. </a:t>
            </a:r>
          </a:p>
          <a:p>
            <a:pPr>
              <a:spcAft>
                <a:spcPts val="1800"/>
              </a:spcAft>
            </a:pPr>
            <a:r>
              <a:rPr lang="en-US" sz="3600" dirty="0" smtClean="0"/>
              <a:t> </a:t>
            </a:r>
            <a:r>
              <a:rPr lang="en-US" sz="3600" dirty="0" err="1" smtClean="0"/>
              <a:t>Caractéristiques</a:t>
            </a:r>
            <a:r>
              <a:rPr lang="en-US" sz="3600" dirty="0" smtClean="0"/>
              <a:t> </a:t>
            </a:r>
          </a:p>
          <a:p>
            <a:pPr lvl="1"/>
            <a:r>
              <a:rPr lang="fr-FR" sz="2800" dirty="0" smtClean="0"/>
              <a:t>couverture </a:t>
            </a:r>
            <a:r>
              <a:rPr lang="fr-FR" sz="2800" dirty="0"/>
              <a:t>large en termes de </a:t>
            </a:r>
            <a:r>
              <a:rPr lang="fr-FR" sz="2800" b="1" dirty="0"/>
              <a:t>domaines </a:t>
            </a:r>
            <a:r>
              <a:rPr lang="fr-FR" sz="2800" b="1" dirty="0" smtClean="0"/>
              <a:t>scientifiques</a:t>
            </a:r>
            <a:endParaRPr lang="fr-FR" sz="2800" dirty="0"/>
          </a:p>
          <a:p>
            <a:pPr lvl="1"/>
            <a:r>
              <a:rPr lang="fr-FR" sz="2800" dirty="0" smtClean="0"/>
              <a:t>nombre </a:t>
            </a:r>
            <a:r>
              <a:rPr lang="fr-FR" sz="2800" dirty="0"/>
              <a:t>très important d'articles </a:t>
            </a:r>
            <a:r>
              <a:rPr lang="fr-FR" sz="2800" dirty="0" smtClean="0"/>
              <a:t>publiés</a:t>
            </a:r>
            <a:endParaRPr lang="fr-FR" sz="2800" dirty="0"/>
          </a:p>
          <a:p>
            <a:pPr lvl="1"/>
            <a:r>
              <a:rPr lang="fr-FR" sz="2800" dirty="0" smtClean="0"/>
              <a:t>publication </a:t>
            </a:r>
            <a:r>
              <a:rPr lang="fr-FR" sz="2800" dirty="0"/>
              <a:t>en libre accès des </a:t>
            </a:r>
            <a:r>
              <a:rPr lang="fr-FR" sz="2800" dirty="0" smtClean="0"/>
              <a:t>articles</a:t>
            </a:r>
            <a:endParaRPr lang="fr-FR" sz="2800" dirty="0"/>
          </a:p>
          <a:p>
            <a:pPr lvl="1"/>
            <a:r>
              <a:rPr lang="fr-FR" sz="2800" dirty="0" smtClean="0"/>
              <a:t>critères </a:t>
            </a:r>
            <a:r>
              <a:rPr lang="fr-FR" sz="2800" dirty="0"/>
              <a:t>d'acceptation fondés uniquement sur la rigueur technique ou scientifique, </a:t>
            </a:r>
            <a:r>
              <a:rPr lang="fr-FR" sz="2800" b="1" i="1" dirty="0" err="1"/>
              <a:t>technical</a:t>
            </a:r>
            <a:r>
              <a:rPr lang="fr-FR" sz="2800" b="1" i="1" dirty="0"/>
              <a:t>/</a:t>
            </a:r>
            <a:r>
              <a:rPr lang="fr-FR" sz="2800" b="1" i="1" dirty="0" err="1"/>
              <a:t>scientific</a:t>
            </a:r>
            <a:r>
              <a:rPr lang="fr-FR" sz="2800" b="1" i="1" dirty="0"/>
              <a:t> </a:t>
            </a:r>
            <a:r>
              <a:rPr lang="fr-FR" sz="2800" b="1" i="1" dirty="0" err="1" smtClean="0"/>
              <a:t>soundness</a:t>
            </a:r>
            <a:endParaRPr lang="fr-FR" sz="2800"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dirty="0"/>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pPr/>
              <a:t>21</a:t>
            </a:fld>
            <a:endParaRPr lang="fr-FR" dirty="0"/>
          </a:p>
        </p:txBody>
      </p:sp>
    </p:spTree>
    <p:extLst>
      <p:ext uri="{BB962C8B-B14F-4D97-AF65-F5344CB8AC3E}">
        <p14:creationId xmlns:p14="http://schemas.microsoft.com/office/powerpoint/2010/main" val="2699954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p:cNvSpPr txBox="1">
            <a:spLocks/>
          </p:cNvSpPr>
          <p:nvPr/>
        </p:nvSpPr>
        <p:spPr>
          <a:xfrm>
            <a:off x="1415480" y="15808"/>
            <a:ext cx="936104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re 2"/>
          <p:cNvSpPr>
            <a:spLocks noGrp="1"/>
          </p:cNvSpPr>
          <p:nvPr>
            <p:ph type="title"/>
          </p:nvPr>
        </p:nvSpPr>
        <p:spPr>
          <a:xfrm>
            <a:off x="646090" y="137342"/>
            <a:ext cx="9144000" cy="1143000"/>
          </a:xfrm>
        </p:spPr>
        <p:txBody>
          <a:bodyPr>
            <a:normAutofit fontScale="90000"/>
          </a:bodyPr>
          <a:lstStyle/>
          <a:p>
            <a:r>
              <a:rPr lang="fr-FR" dirty="0" smtClean="0"/>
              <a:t>Modèles éditoriaux - revues « miroir »</a:t>
            </a:r>
            <a:endParaRPr lang="fr-FR" dirty="0"/>
          </a:p>
        </p:txBody>
      </p:sp>
      <p:sp>
        <p:nvSpPr>
          <p:cNvPr id="4" name="Espace réservé du contenu 3"/>
          <p:cNvSpPr>
            <a:spLocks noGrp="1"/>
          </p:cNvSpPr>
          <p:nvPr>
            <p:ph idx="1"/>
          </p:nvPr>
        </p:nvSpPr>
        <p:spPr>
          <a:xfrm>
            <a:off x="646090" y="1401876"/>
            <a:ext cx="10760922" cy="5160969"/>
          </a:xfrm>
        </p:spPr>
        <p:txBody>
          <a:bodyPr>
            <a:noAutofit/>
          </a:bodyPr>
          <a:lstStyle/>
          <a:p>
            <a:pPr marL="625475" indent="0">
              <a:spcAft>
                <a:spcPts val="1800"/>
              </a:spcAft>
              <a:buNone/>
            </a:pPr>
            <a:r>
              <a:rPr lang="en-US" sz="2400" dirty="0" smtClean="0">
                <a:solidFill>
                  <a:schemeClr val="tx1">
                    <a:lumMod val="75000"/>
                    <a:lumOff val="25000"/>
                  </a:schemeClr>
                </a:solidFill>
              </a:rPr>
              <a:t>“Another </a:t>
            </a:r>
            <a:r>
              <a:rPr lang="en-US" sz="2400" dirty="0">
                <a:solidFill>
                  <a:schemeClr val="tx1">
                    <a:lumMod val="75000"/>
                    <a:lumOff val="25000"/>
                  </a:schemeClr>
                </a:solidFill>
              </a:rPr>
              <a:t>expression of this reluctant stance to flipping is the emergence of so-called mirror journals</a:t>
            </a:r>
            <a:r>
              <a:rPr lang="en-US" sz="2400" dirty="0" smtClean="0">
                <a:solidFill>
                  <a:schemeClr val="tx1">
                    <a:lumMod val="75000"/>
                    <a:lumOff val="25000"/>
                  </a:schemeClr>
                </a:solidFill>
              </a:rPr>
              <a:t>: new </a:t>
            </a:r>
            <a:r>
              <a:rPr lang="en-US" sz="2400" dirty="0">
                <a:solidFill>
                  <a:schemeClr val="tx1">
                    <a:lumMod val="75000"/>
                    <a:lumOff val="25000"/>
                  </a:schemeClr>
                </a:solidFill>
              </a:rPr>
              <a:t>fully OA journals that capitalize on existing subscription journals. Instead of converting the subscription journal to OA, a separate OA version runs alongside it, sharing the same aims and scope, almost the same name, an identical editorial board, and the same submission system (e.g., the newly-founded Research Policy X and Water Research X journals by Elsevier). While not technically hybrid OA anymore, the strategic function of mirror journals for publishers appears similar: retaining the subscription-based core of the business while selling optional OA and potentially circumventing the hybrid ban that has become part of some funding policies</a:t>
            </a:r>
            <a:r>
              <a:rPr lang="en-US" sz="2400" dirty="0" smtClean="0">
                <a:solidFill>
                  <a:schemeClr val="tx1">
                    <a:lumMod val="75000"/>
                    <a:lumOff val="25000"/>
                  </a:schemeClr>
                </a:solidFill>
              </a:rPr>
              <a:t>.”</a:t>
            </a:r>
          </a:p>
          <a:p>
            <a:pPr marL="0" indent="0">
              <a:spcAft>
                <a:spcPts val="1800"/>
              </a:spcAft>
              <a:buNone/>
            </a:pPr>
            <a:r>
              <a:rPr lang="en-US" sz="2000" dirty="0" smtClean="0">
                <a:solidFill>
                  <a:schemeClr val="tx1">
                    <a:lumMod val="75000"/>
                    <a:lumOff val="25000"/>
                  </a:schemeClr>
                </a:solidFill>
              </a:rPr>
              <a:t>Source: </a:t>
            </a:r>
            <a:r>
              <a:rPr lang="en-US" sz="2000" dirty="0">
                <a:solidFill>
                  <a:schemeClr val="tx1">
                    <a:lumMod val="75000"/>
                    <a:lumOff val="25000"/>
                  </a:schemeClr>
                </a:solidFill>
              </a:rPr>
              <a:t>Matthias, L., </a:t>
            </a:r>
            <a:r>
              <a:rPr lang="en-US" sz="2000" dirty="0" err="1">
                <a:solidFill>
                  <a:schemeClr val="tx1">
                    <a:lumMod val="75000"/>
                    <a:lumOff val="25000"/>
                  </a:schemeClr>
                </a:solidFill>
              </a:rPr>
              <a:t>Jahn</a:t>
            </a:r>
            <a:r>
              <a:rPr lang="en-US" sz="2000" dirty="0">
                <a:solidFill>
                  <a:schemeClr val="tx1">
                    <a:lumMod val="75000"/>
                    <a:lumOff val="25000"/>
                  </a:schemeClr>
                </a:solidFill>
              </a:rPr>
              <a:t>, N., &amp; </a:t>
            </a:r>
            <a:r>
              <a:rPr lang="en-US" sz="2000" dirty="0" err="1">
                <a:solidFill>
                  <a:schemeClr val="tx1">
                    <a:lumMod val="75000"/>
                    <a:lumOff val="25000"/>
                  </a:schemeClr>
                </a:solidFill>
              </a:rPr>
              <a:t>Laakso</a:t>
            </a:r>
            <a:r>
              <a:rPr lang="en-US" sz="2000" dirty="0">
                <a:solidFill>
                  <a:schemeClr val="tx1">
                    <a:lumMod val="75000"/>
                    <a:lumOff val="25000"/>
                  </a:schemeClr>
                </a:solidFill>
              </a:rPr>
              <a:t>, M. (2019). The Two-Way Street of Open Access Journal Publishing : Flip </a:t>
            </a:r>
            <a:r>
              <a:rPr lang="en-US" sz="2000" dirty="0" smtClean="0">
                <a:solidFill>
                  <a:schemeClr val="tx1">
                    <a:lumMod val="75000"/>
                    <a:lumOff val="25000"/>
                  </a:schemeClr>
                </a:solidFill>
              </a:rPr>
              <a:t>It </a:t>
            </a:r>
            <a:r>
              <a:rPr lang="en-US" sz="2000" dirty="0">
                <a:solidFill>
                  <a:schemeClr val="tx1">
                    <a:lumMod val="75000"/>
                    <a:lumOff val="25000"/>
                  </a:schemeClr>
                </a:solidFill>
              </a:rPr>
              <a:t>and Reverse It. Publications, 7(2), 23. </a:t>
            </a:r>
            <a:r>
              <a:rPr lang="en-US" sz="2000" dirty="0">
                <a:solidFill>
                  <a:schemeClr val="tx1">
                    <a:lumMod val="75000"/>
                    <a:lumOff val="25000"/>
                  </a:schemeClr>
                </a:solidFill>
                <a:hlinkClick r:id="rId3"/>
              </a:rPr>
              <a:t>https://</a:t>
            </a:r>
            <a:r>
              <a:rPr lang="en-US" sz="2000" dirty="0" smtClean="0">
                <a:solidFill>
                  <a:schemeClr val="tx1">
                    <a:lumMod val="75000"/>
                    <a:lumOff val="25000"/>
                  </a:schemeClr>
                </a:solidFill>
                <a:hlinkClick r:id="rId3"/>
              </a:rPr>
              <a:t>doi.org/10.3390/publications7020023</a:t>
            </a:r>
            <a:endParaRPr lang="en-US" sz="2000" dirty="0" smtClean="0">
              <a:solidFill>
                <a:schemeClr val="tx1">
                  <a:lumMod val="75000"/>
                  <a:lumOff val="25000"/>
                </a:schemeClr>
              </a:solidFill>
            </a:endParaRPr>
          </a:p>
          <a:p>
            <a:pPr marL="0" indent="0">
              <a:spcAft>
                <a:spcPts val="1800"/>
              </a:spcAft>
              <a:buNone/>
            </a:pPr>
            <a:r>
              <a:rPr lang="en-US" sz="2000" dirty="0" smtClean="0"/>
              <a:t>NB : </a:t>
            </a:r>
            <a:r>
              <a:rPr lang="en-US" sz="2000" i="1" dirty="0"/>
              <a:t>Flipping</a:t>
            </a:r>
            <a:r>
              <a:rPr lang="en-US" sz="2000" dirty="0"/>
              <a:t> = conversion </a:t>
            </a:r>
            <a:r>
              <a:rPr lang="en-US" sz="2000" dirty="0" err="1"/>
              <a:t>en</a:t>
            </a:r>
            <a:r>
              <a:rPr lang="en-US" sz="2000" dirty="0"/>
              <a:t> </a:t>
            </a:r>
            <a:r>
              <a:rPr lang="en-US" sz="2000" dirty="0" err="1"/>
              <a:t>libre</a:t>
            </a:r>
            <a:r>
              <a:rPr lang="en-US" sz="2000" dirty="0"/>
              <a:t> </a:t>
            </a:r>
            <a:r>
              <a:rPr lang="en-US" sz="2000" dirty="0" err="1"/>
              <a:t>accès</a:t>
            </a:r>
            <a:r>
              <a:rPr lang="en-US" sz="2000" dirty="0"/>
              <a:t> </a:t>
            </a:r>
            <a:r>
              <a:rPr lang="en-US" sz="2000" dirty="0" smtClean="0"/>
              <a:t>- </a:t>
            </a:r>
            <a:r>
              <a:rPr lang="en-US" sz="2000" dirty="0" err="1"/>
              <a:t>exemple</a:t>
            </a:r>
            <a:r>
              <a:rPr lang="en-US" sz="2000" dirty="0"/>
              <a:t> </a:t>
            </a:r>
            <a:r>
              <a:rPr lang="en-US" sz="2000" dirty="0">
                <a:hlinkClick r:id="rId4"/>
              </a:rPr>
              <a:t>Nucleic </a:t>
            </a:r>
            <a:r>
              <a:rPr lang="en-US" sz="2000" dirty="0" smtClean="0">
                <a:hlinkClick r:id="rId4"/>
              </a:rPr>
              <a:t>Acids </a:t>
            </a:r>
            <a:r>
              <a:rPr lang="en-US" sz="2000" dirty="0">
                <a:hlinkClick r:id="rId4"/>
              </a:rPr>
              <a:t>Research </a:t>
            </a:r>
            <a:r>
              <a:rPr lang="en-US" sz="2000" dirty="0"/>
              <a:t>(OUP</a:t>
            </a:r>
            <a:r>
              <a:rPr lang="en-US" sz="2000" dirty="0" smtClean="0"/>
              <a:t>)</a:t>
            </a:r>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dirty="0"/>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2369968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7" y="247615"/>
            <a:ext cx="10961077" cy="1325563"/>
          </a:xfrm>
        </p:spPr>
        <p:txBody>
          <a:bodyPr>
            <a:normAutofit/>
          </a:bodyPr>
          <a:lstStyle/>
          <a:p>
            <a:r>
              <a:rPr lang="fr-FR" dirty="0" smtClean="0"/>
              <a:t>Revues en libre accès et revues prédatrices</a:t>
            </a:r>
            <a:endParaRPr lang="fr-FR" dirty="0"/>
          </a:p>
        </p:txBody>
      </p:sp>
      <p:sp>
        <p:nvSpPr>
          <p:cNvPr id="3" name="Espace réservé du contenu 2"/>
          <p:cNvSpPr>
            <a:spLocks noGrp="1"/>
          </p:cNvSpPr>
          <p:nvPr>
            <p:ph idx="1"/>
          </p:nvPr>
        </p:nvSpPr>
        <p:spPr>
          <a:xfrm>
            <a:off x="838197" y="1476741"/>
            <a:ext cx="10652763" cy="4976046"/>
          </a:xfrm>
        </p:spPr>
        <p:txBody>
          <a:bodyPr>
            <a:normAutofit fontScale="92500" lnSpcReduction="10000"/>
          </a:bodyPr>
          <a:lstStyle/>
          <a:p>
            <a:pPr>
              <a:lnSpc>
                <a:spcPct val="120000"/>
              </a:lnSpc>
            </a:pPr>
            <a:r>
              <a:rPr lang="fr-FR" dirty="0" smtClean="0"/>
              <a:t> Le libre accès est également une opportunité pour les éditeurs et les revues dits « prédateurs », qui profitent alors souvent du </a:t>
            </a:r>
            <a:r>
              <a:rPr lang="fr-FR" dirty="0"/>
              <a:t>modèle </a:t>
            </a:r>
            <a:r>
              <a:rPr lang="fr-FR" dirty="0" smtClean="0"/>
              <a:t>auteur-payeur. </a:t>
            </a:r>
          </a:p>
          <a:p>
            <a:pPr>
              <a:lnSpc>
                <a:spcPct val="120000"/>
              </a:lnSpc>
            </a:pPr>
            <a:r>
              <a:rPr lang="fr-FR" dirty="0" smtClean="0"/>
              <a:t> Caractéristiques généralement associées suffisantes pour caractériser une publication comme « prédatrice »</a:t>
            </a:r>
          </a:p>
          <a:p>
            <a:pPr lvl="1">
              <a:lnSpc>
                <a:spcPct val="120000"/>
              </a:lnSpc>
            </a:pPr>
            <a:r>
              <a:rPr lang="en-US" dirty="0" smtClean="0"/>
              <a:t>APC </a:t>
            </a:r>
            <a:r>
              <a:rPr lang="en-US" dirty="0" err="1" smtClean="0"/>
              <a:t>cachés</a:t>
            </a:r>
            <a:r>
              <a:rPr lang="en-US" dirty="0" smtClean="0"/>
              <a:t> </a:t>
            </a:r>
            <a:r>
              <a:rPr lang="en-US" dirty="0" err="1" smtClean="0"/>
              <a:t>ou</a:t>
            </a:r>
            <a:r>
              <a:rPr lang="en-US" dirty="0" smtClean="0"/>
              <a:t> </a:t>
            </a:r>
            <a:r>
              <a:rPr lang="en-US" dirty="0" err="1" smtClean="0"/>
              <a:t>peu</a:t>
            </a:r>
            <a:r>
              <a:rPr lang="en-US" dirty="0" smtClean="0"/>
              <a:t> </a:t>
            </a:r>
            <a:r>
              <a:rPr lang="en-US" dirty="0" err="1" smtClean="0"/>
              <a:t>clairs</a:t>
            </a:r>
            <a:r>
              <a:rPr lang="en-US" dirty="0" smtClean="0"/>
              <a:t>,</a:t>
            </a:r>
          </a:p>
          <a:p>
            <a:pPr lvl="1">
              <a:lnSpc>
                <a:spcPct val="120000"/>
              </a:lnSpc>
            </a:pPr>
            <a:r>
              <a:rPr lang="fr-FR" dirty="0" smtClean="0"/>
              <a:t>absence d'une revue par les pairs </a:t>
            </a:r>
            <a:r>
              <a:rPr lang="fr-FR" dirty="0"/>
              <a:t>de </a:t>
            </a:r>
            <a:r>
              <a:rPr lang="fr-FR" dirty="0" smtClean="0"/>
              <a:t>qualité, effectuée par des </a:t>
            </a:r>
            <a:r>
              <a:rPr lang="fr-FR" dirty="0"/>
              <a:t>experts du domaine</a:t>
            </a:r>
            <a:r>
              <a:rPr lang="en-US" dirty="0" smtClean="0"/>
              <a:t>, et</a:t>
            </a:r>
          </a:p>
          <a:p>
            <a:pPr lvl="1">
              <a:lnSpc>
                <a:spcPct val="120000"/>
              </a:lnSpc>
            </a:pPr>
            <a:r>
              <a:rPr lang="fr-FR" dirty="0" smtClean="0"/>
              <a:t>garantie </a:t>
            </a:r>
            <a:r>
              <a:rPr lang="fr-FR" dirty="0"/>
              <a:t>d'acceptation et/ou </a:t>
            </a:r>
            <a:r>
              <a:rPr lang="fr-FR" dirty="0" smtClean="0"/>
              <a:t>promesse </a:t>
            </a:r>
            <a:r>
              <a:rPr lang="fr-FR" dirty="0"/>
              <a:t>de délais de publication très rapides (par exemple, en une semaine ou en 48 heures</a:t>
            </a:r>
            <a:r>
              <a:rPr lang="fr-FR" dirty="0" smtClean="0"/>
              <a:t>).</a:t>
            </a:r>
          </a:p>
          <a:p>
            <a:pPr marL="0" indent="0">
              <a:lnSpc>
                <a:spcPct val="120000"/>
              </a:lnSpc>
              <a:buNone/>
            </a:pPr>
            <a:r>
              <a:rPr lang="fr-FR" sz="1900" dirty="0" smtClean="0"/>
              <a:t>Voir : </a:t>
            </a:r>
            <a:r>
              <a:rPr lang="en-US" sz="1900" dirty="0"/>
              <a:t>COPE Council. (2019). </a:t>
            </a:r>
            <a:r>
              <a:rPr lang="en-US" sz="1900" i="1" dirty="0"/>
              <a:t>COPE Discussion document : Predatory Publishing</a:t>
            </a:r>
            <a:r>
              <a:rPr lang="en-US" sz="1900" dirty="0"/>
              <a:t> (version 1). Committee on Publication Ethics. </a:t>
            </a:r>
            <a:r>
              <a:rPr lang="en-US" sz="1900" dirty="0">
                <a:hlinkClick r:id="rId3"/>
              </a:rPr>
              <a:t>https://doi.org/10.24318/cope.2019.3.6</a:t>
            </a:r>
            <a:endParaRPr lang="en-US" sz="1900" dirty="0"/>
          </a:p>
          <a:p>
            <a:pPr marL="457200" lvl="1" indent="0">
              <a:lnSpc>
                <a:spcPct val="120000"/>
              </a:lnSpc>
              <a:buNone/>
            </a:pPr>
            <a:endParaRPr lang="fr-FR" dirty="0" smtClean="0"/>
          </a:p>
          <a:p>
            <a:pPr marL="457200" lvl="1" indent="0">
              <a:lnSpc>
                <a:spcPct val="120000"/>
              </a:lnSpc>
              <a:buNone/>
            </a:pPr>
            <a:endParaRPr lang="fr-FR" dirty="0" smtClean="0"/>
          </a:p>
        </p:txBody>
      </p:sp>
      <p:sp>
        <p:nvSpPr>
          <p:cNvPr id="6" name="Espace réservé du pied de page 5"/>
          <p:cNvSpPr>
            <a:spLocks noGrp="1"/>
          </p:cNvSpPr>
          <p:nvPr>
            <p:ph type="ftr" sz="quarter" idx="11"/>
          </p:nvPr>
        </p:nvSpPr>
        <p:spPr/>
        <p:txBody>
          <a:bodyPr/>
          <a:lstStyle/>
          <a:p>
            <a:r>
              <a:rPr lang="fr-FR" smtClean="0"/>
              <a:t>F. Flamerie - Focus sur les revues en libre accès - 2021-06-17</a:t>
            </a:r>
            <a:endParaRPr lang="fr-FR" dirty="0"/>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23</a:t>
            </a:fld>
            <a:endParaRPr lang="fr-FR" dirty="0"/>
          </a:p>
        </p:txBody>
      </p:sp>
    </p:spTree>
    <p:extLst>
      <p:ext uri="{BB962C8B-B14F-4D97-AF65-F5344CB8AC3E}">
        <p14:creationId xmlns:p14="http://schemas.microsoft.com/office/powerpoint/2010/main" val="26244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6" y="145317"/>
            <a:ext cx="10961077" cy="1325563"/>
          </a:xfrm>
        </p:spPr>
        <p:txBody>
          <a:bodyPr>
            <a:normAutofit/>
          </a:bodyPr>
          <a:lstStyle/>
          <a:p>
            <a:r>
              <a:rPr lang="fr-FR" dirty="0" smtClean="0"/>
              <a:t>Revues en libre accès et revues prédatrices</a:t>
            </a:r>
            <a:endParaRPr lang="fr-FR" dirty="0"/>
          </a:p>
        </p:txBody>
      </p:sp>
      <p:sp>
        <p:nvSpPr>
          <p:cNvPr id="3" name="Espace réservé du contenu 2"/>
          <p:cNvSpPr>
            <a:spLocks noGrp="1"/>
          </p:cNvSpPr>
          <p:nvPr>
            <p:ph idx="1"/>
          </p:nvPr>
        </p:nvSpPr>
        <p:spPr>
          <a:xfrm>
            <a:off x="838196" y="1341121"/>
            <a:ext cx="10723883" cy="5516880"/>
          </a:xfrm>
        </p:spPr>
        <p:txBody>
          <a:bodyPr>
            <a:normAutofit fontScale="85000" lnSpcReduction="20000"/>
          </a:bodyPr>
          <a:lstStyle/>
          <a:p>
            <a:pPr marL="0" indent="0">
              <a:lnSpc>
                <a:spcPct val="120000"/>
              </a:lnSpc>
              <a:buNone/>
            </a:pPr>
            <a:r>
              <a:rPr lang="fr-FR" dirty="0" smtClean="0"/>
              <a:t>Indicateurs complémentaires pour identifier des revues prédatrices (liste non exhaustive)</a:t>
            </a:r>
          </a:p>
          <a:p>
            <a:pPr lvl="1">
              <a:lnSpc>
                <a:spcPct val="120000"/>
              </a:lnSpc>
            </a:pPr>
            <a:r>
              <a:rPr lang="en-US" dirty="0" smtClean="0">
                <a:solidFill>
                  <a:schemeClr val="bg2">
                    <a:lumMod val="50000"/>
                  </a:schemeClr>
                </a:solidFill>
              </a:rPr>
              <a:t>Incomplete </a:t>
            </a:r>
            <a:r>
              <a:rPr lang="en-US" dirty="0">
                <a:solidFill>
                  <a:schemeClr val="bg2">
                    <a:lumMod val="50000"/>
                  </a:schemeClr>
                </a:solidFill>
              </a:rPr>
              <a:t>or misleading reporting of policies (including copyright and user licenses), processes, personnel, performance, and affiliations in the journal’s website or </a:t>
            </a:r>
            <a:r>
              <a:rPr lang="en-US" dirty="0" smtClean="0">
                <a:solidFill>
                  <a:schemeClr val="bg2">
                    <a:lumMod val="50000"/>
                  </a:schemeClr>
                </a:solidFill>
              </a:rPr>
              <a:t>correspondence,</a:t>
            </a:r>
          </a:p>
          <a:p>
            <a:pPr lvl="1">
              <a:lnSpc>
                <a:spcPct val="120000"/>
              </a:lnSpc>
            </a:pPr>
            <a:r>
              <a:rPr lang="en-US" dirty="0" smtClean="0">
                <a:solidFill>
                  <a:schemeClr val="bg2">
                    <a:lumMod val="50000"/>
                  </a:schemeClr>
                </a:solidFill>
              </a:rPr>
              <a:t>Poor </a:t>
            </a:r>
            <a:r>
              <a:rPr lang="en-US" dirty="0">
                <a:solidFill>
                  <a:schemeClr val="bg2">
                    <a:lumMod val="50000"/>
                  </a:schemeClr>
                </a:solidFill>
              </a:rPr>
              <a:t>language usage (including poor grammar) and low production quality, both in the presentation of the journal’s description and guidelines, and in some of the articles that are published</a:t>
            </a:r>
            <a:r>
              <a:rPr lang="en-US" dirty="0" smtClean="0">
                <a:solidFill>
                  <a:schemeClr val="bg2">
                    <a:lumMod val="50000"/>
                  </a:schemeClr>
                </a:solidFill>
              </a:rPr>
              <a:t>,</a:t>
            </a:r>
          </a:p>
          <a:p>
            <a:pPr lvl="1">
              <a:lnSpc>
                <a:spcPct val="120000"/>
              </a:lnSpc>
            </a:pPr>
            <a:r>
              <a:rPr lang="en-US" dirty="0" smtClean="0">
                <a:solidFill>
                  <a:schemeClr val="bg2">
                    <a:lumMod val="50000"/>
                  </a:schemeClr>
                </a:solidFill>
              </a:rPr>
              <a:t>The </a:t>
            </a:r>
            <a:r>
              <a:rPr lang="en-US" dirty="0">
                <a:solidFill>
                  <a:schemeClr val="bg2">
                    <a:lumMod val="50000"/>
                  </a:schemeClr>
                </a:solidFill>
              </a:rPr>
              <a:t>lack of ethics policies and need for ethics declarations, particularly related to animal and human studies, conflicts of interest, and study funding</a:t>
            </a:r>
            <a:r>
              <a:rPr lang="en-US" dirty="0" smtClean="0">
                <a:solidFill>
                  <a:schemeClr val="bg2">
                    <a:lumMod val="50000"/>
                  </a:schemeClr>
                </a:solidFill>
              </a:rPr>
              <a:t>,</a:t>
            </a:r>
          </a:p>
          <a:p>
            <a:pPr lvl="1">
              <a:lnSpc>
                <a:spcPct val="120000"/>
              </a:lnSpc>
            </a:pPr>
            <a:r>
              <a:rPr lang="en-US" dirty="0" smtClean="0">
                <a:solidFill>
                  <a:schemeClr val="bg2">
                    <a:lumMod val="50000"/>
                  </a:schemeClr>
                </a:solidFill>
              </a:rPr>
              <a:t>The </a:t>
            </a:r>
            <a:r>
              <a:rPr lang="en-US" dirty="0">
                <a:solidFill>
                  <a:schemeClr val="bg2">
                    <a:lumMod val="50000"/>
                  </a:schemeClr>
                </a:solidFill>
              </a:rPr>
              <a:t>lack of any corrections/retractions of articles, </a:t>
            </a:r>
            <a:r>
              <a:rPr lang="en-US" dirty="0" smtClean="0">
                <a:solidFill>
                  <a:schemeClr val="bg2">
                    <a:lumMod val="50000"/>
                  </a:schemeClr>
                </a:solidFill>
              </a:rPr>
              <a:t>and</a:t>
            </a:r>
          </a:p>
          <a:p>
            <a:pPr lvl="1">
              <a:lnSpc>
                <a:spcPct val="120000"/>
              </a:lnSpc>
            </a:pPr>
            <a:r>
              <a:rPr lang="en-US" dirty="0" smtClean="0">
                <a:solidFill>
                  <a:schemeClr val="bg2">
                    <a:lumMod val="50000"/>
                  </a:schemeClr>
                </a:solidFill>
              </a:rPr>
              <a:t>The </a:t>
            </a:r>
            <a:r>
              <a:rPr lang="en-US" dirty="0">
                <a:solidFill>
                  <a:schemeClr val="bg2">
                    <a:lumMod val="50000"/>
                  </a:schemeClr>
                </a:solidFill>
              </a:rPr>
              <a:t>lack of ability for articles to be retrieved on an electronic search platform in perpetuity, or for articles to be retrieved at all despite being listed in a table of contents.</a:t>
            </a:r>
            <a:endParaRPr lang="fr-FR" dirty="0" smtClean="0">
              <a:solidFill>
                <a:schemeClr val="bg2">
                  <a:lumMod val="50000"/>
                </a:schemeClr>
              </a:solidFill>
            </a:endParaRPr>
          </a:p>
          <a:p>
            <a:pPr marL="457200" lvl="1" indent="0">
              <a:lnSpc>
                <a:spcPct val="120000"/>
              </a:lnSpc>
              <a:buNone/>
            </a:pPr>
            <a:endParaRPr lang="en-US" dirty="0"/>
          </a:p>
          <a:p>
            <a:pPr marL="0" lvl="1" indent="0">
              <a:lnSpc>
                <a:spcPct val="120000"/>
              </a:lnSpc>
              <a:buNone/>
            </a:pPr>
            <a:r>
              <a:rPr lang="en-US" sz="1900" dirty="0" smtClean="0"/>
              <a:t>Source : COPE </a:t>
            </a:r>
            <a:r>
              <a:rPr lang="en-US" sz="1900" dirty="0"/>
              <a:t>Council. (2019). </a:t>
            </a:r>
            <a:r>
              <a:rPr lang="en-US" sz="1900" i="1" dirty="0"/>
              <a:t>COPE Discussion document : Predatory Publishing</a:t>
            </a:r>
            <a:r>
              <a:rPr lang="en-US" sz="1900" dirty="0"/>
              <a:t> (version 1). Committee on Publication Ethics. </a:t>
            </a:r>
            <a:r>
              <a:rPr lang="en-US" sz="1900" dirty="0">
                <a:hlinkClick r:id="rId3"/>
              </a:rPr>
              <a:t>https://</a:t>
            </a:r>
            <a:r>
              <a:rPr lang="en-US" sz="1900" dirty="0" smtClean="0">
                <a:hlinkClick r:id="rId3"/>
              </a:rPr>
              <a:t>doi.org/10.24318/cope.2019.3.6</a:t>
            </a:r>
            <a:endParaRPr lang="en-US" sz="1900" dirty="0"/>
          </a:p>
        </p:txBody>
      </p:sp>
      <p:sp>
        <p:nvSpPr>
          <p:cNvPr id="6" name="Espace réservé du pied de page 5"/>
          <p:cNvSpPr>
            <a:spLocks noGrp="1"/>
          </p:cNvSpPr>
          <p:nvPr>
            <p:ph type="ftr" sz="quarter" idx="11"/>
          </p:nvPr>
        </p:nvSpPr>
        <p:spPr/>
        <p:txBody>
          <a:bodyPr/>
          <a:lstStyle/>
          <a:p>
            <a:r>
              <a:rPr lang="fr-FR" smtClean="0"/>
              <a:t>F. Flamerie - Focus sur les revues en libre accès - 2021-06-17</a:t>
            </a:r>
            <a:endParaRPr lang="fr-FR" dirty="0"/>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2562962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6" y="125439"/>
            <a:ext cx="10961077" cy="1325563"/>
          </a:xfrm>
        </p:spPr>
        <p:txBody>
          <a:bodyPr>
            <a:normAutofit/>
          </a:bodyPr>
          <a:lstStyle/>
          <a:p>
            <a:r>
              <a:rPr lang="fr-FR" dirty="0" smtClean="0"/>
              <a:t>Revues en libre accès et revues prédatrices</a:t>
            </a:r>
            <a:endParaRPr lang="fr-FR" dirty="0"/>
          </a:p>
        </p:txBody>
      </p:sp>
      <p:sp>
        <p:nvSpPr>
          <p:cNvPr id="3" name="Espace réservé du contenu 2"/>
          <p:cNvSpPr>
            <a:spLocks noGrp="1"/>
          </p:cNvSpPr>
          <p:nvPr>
            <p:ph idx="1"/>
          </p:nvPr>
        </p:nvSpPr>
        <p:spPr>
          <a:xfrm>
            <a:off x="838196" y="1341121"/>
            <a:ext cx="10723883" cy="5516880"/>
          </a:xfrm>
        </p:spPr>
        <p:txBody>
          <a:bodyPr>
            <a:normAutofit/>
          </a:bodyPr>
          <a:lstStyle/>
          <a:p>
            <a:pPr marL="0" indent="0">
              <a:lnSpc>
                <a:spcPct val="120000"/>
              </a:lnSpc>
              <a:buNone/>
            </a:pPr>
            <a:r>
              <a:rPr lang="fr-FR" dirty="0" smtClean="0"/>
              <a:t>Listes blanches permettant d’établir la fiabilité d’un éditeur / d’une publications</a:t>
            </a:r>
            <a:endParaRPr lang="en-US" dirty="0" smtClean="0"/>
          </a:p>
          <a:p>
            <a:pPr lvl="1">
              <a:lnSpc>
                <a:spcPct val="120000"/>
              </a:lnSpc>
            </a:pPr>
            <a:r>
              <a:rPr lang="fr-FR" dirty="0" smtClean="0"/>
              <a:t>Editeur membre de COPE (</a:t>
            </a:r>
            <a:r>
              <a:rPr lang="en-US" dirty="0" smtClean="0"/>
              <a:t>Committee </a:t>
            </a:r>
            <a:r>
              <a:rPr lang="en-US" dirty="0"/>
              <a:t>on Publication </a:t>
            </a:r>
            <a:r>
              <a:rPr lang="en-US" dirty="0" smtClean="0"/>
              <a:t>Ethics) </a:t>
            </a:r>
            <a:r>
              <a:rPr lang="fr-FR" dirty="0" smtClean="0"/>
              <a:t>ou OASPA (</a:t>
            </a:r>
            <a:r>
              <a:rPr lang="en-US" dirty="0" smtClean="0"/>
              <a:t>Open </a:t>
            </a:r>
            <a:r>
              <a:rPr lang="en-US" dirty="0"/>
              <a:t>Access Scholarly Publishers </a:t>
            </a:r>
            <a:r>
              <a:rPr lang="en-US" dirty="0" smtClean="0"/>
              <a:t>Association)</a:t>
            </a:r>
            <a:endParaRPr lang="fr-FR" dirty="0" smtClean="0"/>
          </a:p>
          <a:p>
            <a:pPr lvl="1">
              <a:lnSpc>
                <a:spcPct val="120000"/>
              </a:lnSpc>
            </a:pPr>
            <a:r>
              <a:rPr lang="fr-FR" dirty="0" smtClean="0"/>
              <a:t>Inclusion de la revue dans le DOAJ - </a:t>
            </a:r>
            <a:r>
              <a:rPr lang="fr-FR" dirty="0">
                <a:hlinkClick r:id="rId3"/>
              </a:rPr>
              <a:t>Directory of open </a:t>
            </a:r>
            <a:r>
              <a:rPr lang="fr-FR" dirty="0" err="1">
                <a:hlinkClick r:id="rId3"/>
              </a:rPr>
              <a:t>access</a:t>
            </a:r>
            <a:r>
              <a:rPr lang="fr-FR" dirty="0">
                <a:hlinkClick r:id="rId3"/>
              </a:rPr>
              <a:t> </a:t>
            </a:r>
            <a:r>
              <a:rPr lang="fr-FR" dirty="0" err="1">
                <a:hlinkClick r:id="rId3"/>
              </a:rPr>
              <a:t>journals</a:t>
            </a:r>
            <a:r>
              <a:rPr lang="fr-FR" dirty="0"/>
              <a:t> </a:t>
            </a:r>
            <a:endParaRPr lang="fr-FR" dirty="0" smtClean="0"/>
          </a:p>
          <a:p>
            <a:pPr lvl="1">
              <a:lnSpc>
                <a:spcPct val="120000"/>
              </a:lnSpc>
            </a:pPr>
            <a:r>
              <a:rPr lang="fr-FR" dirty="0" smtClean="0"/>
              <a:t>Inclusion de la revue (libre accès ou non) dans une liste spécialisée, exemple : </a:t>
            </a:r>
            <a:r>
              <a:rPr lang="en-US" dirty="0" smtClean="0"/>
              <a:t>“</a:t>
            </a:r>
            <a:r>
              <a:rPr lang="en-US" dirty="0" smtClean="0">
                <a:hlinkClick r:id="rId4"/>
              </a:rPr>
              <a:t>Directory </a:t>
            </a:r>
            <a:r>
              <a:rPr lang="en-US" dirty="0">
                <a:hlinkClick r:id="rId4"/>
              </a:rPr>
              <a:t>of nursing </a:t>
            </a:r>
            <a:r>
              <a:rPr lang="en-US" dirty="0" smtClean="0">
                <a:hlinkClick r:id="rId4"/>
              </a:rPr>
              <a:t>journals</a:t>
            </a:r>
            <a:r>
              <a:rPr lang="en-US" dirty="0" smtClean="0"/>
              <a:t>”, </a:t>
            </a:r>
            <a:r>
              <a:rPr lang="en-US" dirty="0" err="1" smtClean="0"/>
              <a:t>maintenue</a:t>
            </a:r>
            <a:r>
              <a:rPr lang="en-US" dirty="0" smtClean="0"/>
              <a:t> par Nurse </a:t>
            </a:r>
            <a:r>
              <a:rPr lang="en-US" dirty="0"/>
              <a:t>author &amp; editor </a:t>
            </a:r>
            <a:r>
              <a:rPr lang="en-US" dirty="0" smtClean="0"/>
              <a:t>et International </a:t>
            </a:r>
            <a:r>
              <a:rPr lang="en-US" dirty="0"/>
              <a:t>academy of nursing editors. </a:t>
            </a:r>
            <a:endParaRPr lang="fr-FR" dirty="0" smtClean="0"/>
          </a:p>
          <a:p>
            <a:pPr marL="457200" lvl="1" indent="0">
              <a:lnSpc>
                <a:spcPct val="120000"/>
              </a:lnSpc>
              <a:buNone/>
            </a:pPr>
            <a:endParaRPr lang="en-US" sz="1600" dirty="0" smtClean="0"/>
          </a:p>
          <a:p>
            <a:pPr marL="0" lvl="1" indent="0">
              <a:lnSpc>
                <a:spcPct val="120000"/>
              </a:lnSpc>
              <a:buNone/>
            </a:pPr>
            <a:r>
              <a:rPr lang="en-US" sz="1600" dirty="0" smtClean="0"/>
              <a:t>Source : COPE </a:t>
            </a:r>
            <a:r>
              <a:rPr lang="en-US" sz="1600" dirty="0"/>
              <a:t>Council. (2019). </a:t>
            </a:r>
            <a:r>
              <a:rPr lang="en-US" sz="1600" i="1" dirty="0"/>
              <a:t>COPE Discussion document : Predatory Publishing</a:t>
            </a:r>
            <a:r>
              <a:rPr lang="en-US" sz="1600" dirty="0"/>
              <a:t> (version 1). Committee on Publication Ethics. </a:t>
            </a:r>
            <a:r>
              <a:rPr lang="en-US" sz="1600" dirty="0">
                <a:hlinkClick r:id="rId5"/>
              </a:rPr>
              <a:t>https://</a:t>
            </a:r>
            <a:r>
              <a:rPr lang="en-US" sz="1600" dirty="0" smtClean="0">
                <a:hlinkClick r:id="rId5"/>
              </a:rPr>
              <a:t>doi.org/10.24318/cope.2019.3.6</a:t>
            </a:r>
            <a:endParaRPr lang="en-US" sz="1600" dirty="0"/>
          </a:p>
        </p:txBody>
      </p:sp>
      <p:sp>
        <p:nvSpPr>
          <p:cNvPr id="6" name="Espace réservé du pied de page 5"/>
          <p:cNvSpPr>
            <a:spLocks noGrp="1"/>
          </p:cNvSpPr>
          <p:nvPr>
            <p:ph type="ftr" sz="quarter" idx="11"/>
          </p:nvPr>
        </p:nvSpPr>
        <p:spPr/>
        <p:txBody>
          <a:bodyPr/>
          <a:lstStyle/>
          <a:p>
            <a:r>
              <a:rPr lang="fr-FR" dirty="0" smtClean="0"/>
              <a:t>F. Flamerie - Focus sur les revues en libre accès - 2021-06-17</a:t>
            </a:r>
            <a:endParaRPr lang="fr-FR" dirty="0"/>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25</a:t>
            </a:fld>
            <a:endParaRPr lang="fr-FR" dirty="0"/>
          </a:p>
        </p:txBody>
      </p:sp>
    </p:spTree>
    <p:extLst>
      <p:ext uri="{BB962C8B-B14F-4D97-AF65-F5344CB8AC3E}">
        <p14:creationId xmlns:p14="http://schemas.microsoft.com/office/powerpoint/2010/main" val="3572034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373917"/>
            <a:ext cx="10961077" cy="1325563"/>
          </a:xfrm>
        </p:spPr>
        <p:txBody>
          <a:bodyPr>
            <a:normAutofit/>
          </a:bodyPr>
          <a:lstStyle/>
          <a:p>
            <a:r>
              <a:rPr lang="fr-FR" dirty="0" smtClean="0"/>
              <a:t>Revues en libre accès et revues prédatrices</a:t>
            </a:r>
            <a:endParaRPr lang="fr-FR" dirty="0"/>
          </a:p>
        </p:txBody>
      </p:sp>
      <p:sp>
        <p:nvSpPr>
          <p:cNvPr id="3" name="Espace réservé du contenu 2"/>
          <p:cNvSpPr>
            <a:spLocks noGrp="1"/>
          </p:cNvSpPr>
          <p:nvPr>
            <p:ph idx="1"/>
          </p:nvPr>
        </p:nvSpPr>
        <p:spPr>
          <a:xfrm>
            <a:off x="838199" y="1578987"/>
            <a:ext cx="7315202" cy="4752692"/>
          </a:xfrm>
        </p:spPr>
        <p:txBody>
          <a:bodyPr>
            <a:normAutofit/>
          </a:bodyPr>
          <a:lstStyle/>
          <a:p>
            <a:pPr marL="0" indent="0">
              <a:lnSpc>
                <a:spcPct val="120000"/>
              </a:lnSpc>
              <a:buNone/>
            </a:pPr>
            <a:r>
              <a:rPr lang="fr-FR" dirty="0" smtClean="0"/>
              <a:t>Ressources complémentaires en français</a:t>
            </a:r>
          </a:p>
          <a:p>
            <a:pPr lvl="1">
              <a:lnSpc>
                <a:spcPct val="120000"/>
              </a:lnSpc>
            </a:pPr>
            <a:r>
              <a:rPr lang="fr-FR" dirty="0" smtClean="0"/>
              <a:t>Test court : </a:t>
            </a:r>
            <a:r>
              <a:rPr lang="fr-FR" dirty="0"/>
              <a:t>rubrique </a:t>
            </a:r>
            <a:r>
              <a:rPr lang="fr-FR" u="sng" dirty="0">
                <a:hlinkClick r:id="rId3"/>
              </a:rPr>
              <a:t>Check</a:t>
            </a:r>
            <a:r>
              <a:rPr lang="fr-FR" dirty="0"/>
              <a:t> sur le site </a:t>
            </a:r>
            <a:r>
              <a:rPr lang="fr-FR" u="sng" dirty="0" err="1">
                <a:hlinkClick r:id="rId4"/>
              </a:rPr>
              <a:t>Think</a:t>
            </a:r>
            <a:r>
              <a:rPr lang="fr-FR" u="sng" dirty="0">
                <a:hlinkClick r:id="rId4"/>
              </a:rPr>
              <a:t>, check, </a:t>
            </a:r>
            <a:r>
              <a:rPr lang="fr-FR" u="sng" dirty="0" err="1">
                <a:hlinkClick r:id="rId4"/>
              </a:rPr>
              <a:t>submit</a:t>
            </a:r>
            <a:r>
              <a:rPr lang="fr-FR" u="sng" dirty="0"/>
              <a:t> </a:t>
            </a:r>
            <a:r>
              <a:rPr lang="fr-FR" dirty="0"/>
              <a:t>- disponible en </a:t>
            </a:r>
            <a:r>
              <a:rPr lang="fr-FR" dirty="0" smtClean="0"/>
              <a:t>français ; aussi pour les livres et les chapitres de livre</a:t>
            </a:r>
          </a:p>
          <a:p>
            <a:pPr lvl="1">
              <a:lnSpc>
                <a:spcPct val="120000"/>
              </a:lnSpc>
            </a:pPr>
            <a:r>
              <a:rPr lang="fr-FR" dirty="0" smtClean="0"/>
              <a:t>Test structuré long : </a:t>
            </a:r>
            <a:r>
              <a:rPr lang="fr-FR" u="sng" dirty="0" err="1">
                <a:hlinkClick r:id="rId5"/>
              </a:rPr>
              <a:t>Compass</a:t>
            </a:r>
            <a:r>
              <a:rPr lang="fr-FR" u="sng" dirty="0">
                <a:hlinkClick r:id="rId5"/>
              </a:rPr>
              <a:t> to </a:t>
            </a:r>
            <a:r>
              <a:rPr lang="fr-FR" u="sng" dirty="0" err="1">
                <a:hlinkClick r:id="rId5"/>
              </a:rPr>
              <a:t>Publish</a:t>
            </a:r>
            <a:r>
              <a:rPr lang="fr-FR" dirty="0"/>
              <a:t> (</a:t>
            </a:r>
            <a:r>
              <a:rPr lang="fr-FR" dirty="0" err="1"/>
              <a:t>Univ</a:t>
            </a:r>
            <a:r>
              <a:rPr lang="fr-FR" dirty="0"/>
              <a:t> Liège) </a:t>
            </a:r>
            <a:r>
              <a:rPr lang="fr-FR" dirty="0" smtClean="0"/>
              <a:t>: </a:t>
            </a:r>
            <a:r>
              <a:rPr lang="fr-FR" dirty="0">
                <a:hlinkClick r:id="rId6"/>
              </a:rPr>
              <a:t>examen </a:t>
            </a:r>
            <a:r>
              <a:rPr lang="fr-FR" dirty="0" err="1">
                <a:hlinkClick r:id="rId6"/>
              </a:rPr>
              <a:t>critérié</a:t>
            </a:r>
            <a:r>
              <a:rPr lang="fr-FR" dirty="0">
                <a:hlinkClick r:id="rId6"/>
              </a:rPr>
              <a:t> et </a:t>
            </a:r>
            <a:r>
              <a:rPr lang="fr-FR" dirty="0" smtClean="0">
                <a:hlinkClick r:id="rId6"/>
              </a:rPr>
              <a:t>transparent</a:t>
            </a:r>
            <a:r>
              <a:rPr lang="fr-FR" dirty="0" smtClean="0"/>
              <a:t>, attribuant un score « d’authenticité »</a:t>
            </a:r>
          </a:p>
          <a:p>
            <a:pPr lvl="1">
              <a:lnSpc>
                <a:spcPct val="120000"/>
              </a:lnSpc>
            </a:pPr>
            <a:r>
              <a:rPr lang="fr-FR" dirty="0" smtClean="0"/>
              <a:t>Liste d’indices du guide (</a:t>
            </a:r>
            <a:r>
              <a:rPr lang="fr-FR" dirty="0" err="1" smtClean="0"/>
              <a:t>Cirad</a:t>
            </a:r>
            <a:r>
              <a:rPr lang="fr-FR" dirty="0" smtClean="0"/>
              <a:t>) </a:t>
            </a:r>
            <a:r>
              <a:rPr lang="fr-FR" u="sng" dirty="0">
                <a:hlinkClick r:id="rId7"/>
              </a:rPr>
              <a:t>Eviter les éditeurs </a:t>
            </a:r>
            <a:r>
              <a:rPr lang="fr-FR" u="sng" dirty="0" smtClean="0">
                <a:hlinkClick r:id="rId7"/>
              </a:rPr>
              <a:t>prédateurs : définition et indices</a:t>
            </a:r>
            <a:r>
              <a:rPr lang="fr-FR" dirty="0" smtClean="0"/>
              <a:t> </a:t>
            </a:r>
          </a:p>
        </p:txBody>
      </p:sp>
      <p:pic>
        <p:nvPicPr>
          <p:cNvPr id="9" name="Image 8">
            <a:hlinkClick r:id="rId8"/>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96258" y="1603658"/>
            <a:ext cx="3303018" cy="4607528"/>
          </a:xfrm>
          <a:prstGeom prst="rect">
            <a:avLst/>
          </a:prstGeom>
        </p:spPr>
      </p:pic>
      <p:sp>
        <p:nvSpPr>
          <p:cNvPr id="6" name="Espace réservé du pied de page 5"/>
          <p:cNvSpPr>
            <a:spLocks noGrp="1"/>
          </p:cNvSpPr>
          <p:nvPr>
            <p:ph type="ftr" sz="quarter" idx="11"/>
          </p:nvPr>
        </p:nvSpPr>
        <p:spPr/>
        <p:txBody>
          <a:bodyPr/>
          <a:lstStyle/>
          <a:p>
            <a:r>
              <a:rPr lang="fr-FR" smtClean="0"/>
              <a:t>F. Flamerie - Focus sur les revues en libre accès - 2021-06-17</a:t>
            </a:r>
            <a:endParaRPr lang="fr-FR" dirty="0"/>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26</a:t>
            </a:fld>
            <a:endParaRPr lang="fr-FR" dirty="0"/>
          </a:p>
        </p:txBody>
      </p:sp>
    </p:spTree>
    <p:extLst>
      <p:ext uri="{BB962C8B-B14F-4D97-AF65-F5344CB8AC3E}">
        <p14:creationId xmlns:p14="http://schemas.microsoft.com/office/powerpoint/2010/main" val="828927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9145" y="168976"/>
            <a:ext cx="11086480" cy="1301535"/>
          </a:xfrm>
        </p:spPr>
        <p:txBody>
          <a:bodyPr>
            <a:normAutofit/>
          </a:bodyPr>
          <a:lstStyle/>
          <a:p>
            <a:r>
              <a:rPr lang="fr-FR" dirty="0"/>
              <a:t>Evaluer la qualité d’une revue en libre accès</a:t>
            </a:r>
          </a:p>
        </p:txBody>
      </p:sp>
      <p:sp>
        <p:nvSpPr>
          <p:cNvPr id="6" name="Espace réservé du contenu 2"/>
          <p:cNvSpPr>
            <a:spLocks noGrp="1"/>
          </p:cNvSpPr>
          <p:nvPr>
            <p:ph idx="1"/>
          </p:nvPr>
        </p:nvSpPr>
        <p:spPr>
          <a:xfrm>
            <a:off x="627099" y="1470511"/>
            <a:ext cx="6792273" cy="5250964"/>
          </a:xfrm>
        </p:spPr>
        <p:txBody>
          <a:bodyPr>
            <a:normAutofit fontScale="70000" lnSpcReduction="20000"/>
          </a:bodyPr>
          <a:lstStyle/>
          <a:p>
            <a:pPr>
              <a:lnSpc>
                <a:spcPct val="120000"/>
              </a:lnSpc>
            </a:pPr>
            <a:r>
              <a:rPr lang="fr-FR" dirty="0" smtClean="0"/>
              <a:t> </a:t>
            </a:r>
            <a:r>
              <a:rPr lang="fr-FR" dirty="0">
                <a:hlinkClick r:id="rId3"/>
              </a:rPr>
              <a:t>DOAJ - Directory of open </a:t>
            </a:r>
            <a:r>
              <a:rPr lang="fr-FR" dirty="0" err="1">
                <a:hlinkClick r:id="rId3"/>
              </a:rPr>
              <a:t>access</a:t>
            </a:r>
            <a:r>
              <a:rPr lang="fr-FR" dirty="0">
                <a:hlinkClick r:id="rId3"/>
              </a:rPr>
              <a:t> </a:t>
            </a:r>
            <a:r>
              <a:rPr lang="fr-FR" dirty="0" err="1" smtClean="0">
                <a:hlinkClick r:id="rId3"/>
              </a:rPr>
              <a:t>journals</a:t>
            </a:r>
            <a:r>
              <a:rPr lang="fr-FR" dirty="0" smtClean="0"/>
              <a:t> :  recense </a:t>
            </a:r>
            <a:r>
              <a:rPr lang="fr-FR" dirty="0"/>
              <a:t>des revues en libre accès répondant à </a:t>
            </a:r>
            <a:r>
              <a:rPr lang="fr-FR" dirty="0" smtClean="0"/>
              <a:t>des critères </a:t>
            </a:r>
            <a:r>
              <a:rPr lang="fr-FR" dirty="0"/>
              <a:t>de </a:t>
            </a:r>
            <a:r>
              <a:rPr lang="fr-FR" dirty="0" smtClean="0"/>
              <a:t>qualité définis</a:t>
            </a:r>
          </a:p>
          <a:p>
            <a:pPr lvl="1">
              <a:lnSpc>
                <a:spcPct val="120000"/>
              </a:lnSpc>
            </a:pPr>
            <a:r>
              <a:rPr lang="fr-FR" dirty="0" smtClean="0"/>
              <a:t>Sous-ensemble </a:t>
            </a:r>
            <a:r>
              <a:rPr lang="fr-FR" dirty="0" smtClean="0">
                <a:hlinkClick r:id="rId4"/>
              </a:rPr>
              <a:t>DOAJ </a:t>
            </a:r>
            <a:r>
              <a:rPr lang="fr-FR" dirty="0" err="1" smtClean="0">
                <a:hlinkClick r:id="rId4"/>
              </a:rPr>
              <a:t>Seal</a:t>
            </a:r>
            <a:r>
              <a:rPr lang="fr-FR" dirty="0" smtClean="0">
                <a:hlinkClick r:id="rId4"/>
              </a:rPr>
              <a:t> </a:t>
            </a:r>
            <a:r>
              <a:rPr lang="fr-FR" dirty="0" smtClean="0"/>
              <a:t>de revues répondant à des critères complémentaires</a:t>
            </a:r>
          </a:p>
          <a:p>
            <a:pPr>
              <a:lnSpc>
                <a:spcPct val="120000"/>
              </a:lnSpc>
            </a:pPr>
            <a:r>
              <a:rPr lang="fr-FR" dirty="0" smtClean="0"/>
              <a:t> Site </a:t>
            </a:r>
            <a:r>
              <a:rPr lang="fr-FR" u="sng" dirty="0" err="1">
                <a:hlinkClick r:id="rId5"/>
              </a:rPr>
              <a:t>Quality</a:t>
            </a:r>
            <a:r>
              <a:rPr lang="fr-FR" u="sng" dirty="0">
                <a:hlinkClick r:id="rId5"/>
              </a:rPr>
              <a:t> Open Access </a:t>
            </a:r>
            <a:r>
              <a:rPr lang="fr-FR" u="sng" dirty="0" err="1">
                <a:hlinkClick r:id="rId5"/>
              </a:rPr>
              <a:t>Market</a:t>
            </a:r>
            <a:r>
              <a:rPr lang="fr-FR" dirty="0"/>
              <a:t> </a:t>
            </a:r>
            <a:r>
              <a:rPr lang="fr-FR" dirty="0" smtClean="0"/>
              <a:t>: publie </a:t>
            </a:r>
            <a:r>
              <a:rPr lang="fr-FR" dirty="0"/>
              <a:t>des cartes d'évaluation des revues. </a:t>
            </a:r>
          </a:p>
          <a:p>
            <a:pPr marL="0" indent="0">
              <a:lnSpc>
                <a:spcPct val="120000"/>
              </a:lnSpc>
              <a:buNone/>
            </a:pPr>
            <a:r>
              <a:rPr lang="fr-FR" dirty="0"/>
              <a:t>A partir de leur expérience de publication, les auteurs peuvent contribuer à ces cartes en indiquant une note de 1 à 5 pour les items suivants :</a:t>
            </a:r>
          </a:p>
          <a:p>
            <a:pPr lvl="1">
              <a:lnSpc>
                <a:spcPct val="120000"/>
              </a:lnSpc>
            </a:pPr>
            <a:r>
              <a:rPr lang="en-GB" i="1" dirty="0" smtClean="0"/>
              <a:t>The </a:t>
            </a:r>
            <a:r>
              <a:rPr lang="en-GB" i="1" dirty="0"/>
              <a:t>editor of the journal is responsive.</a:t>
            </a:r>
            <a:endParaRPr lang="fr-FR" dirty="0"/>
          </a:p>
          <a:p>
            <a:pPr lvl="1">
              <a:lnSpc>
                <a:spcPct val="120000"/>
              </a:lnSpc>
            </a:pPr>
            <a:r>
              <a:rPr lang="en-GB" i="1" dirty="0"/>
              <a:t>The peer review of the journal has added value.</a:t>
            </a:r>
            <a:endParaRPr lang="fr-FR" dirty="0"/>
          </a:p>
          <a:p>
            <a:pPr lvl="1">
              <a:lnSpc>
                <a:spcPct val="120000"/>
              </a:lnSpc>
            </a:pPr>
            <a:r>
              <a:rPr lang="en-GB" i="1" dirty="0"/>
              <a:t>I would recommend scholars to submit their work to this journal.</a:t>
            </a:r>
            <a:endParaRPr lang="fr-FR" dirty="0"/>
          </a:p>
          <a:p>
            <a:pPr lvl="1">
              <a:lnSpc>
                <a:spcPct val="120000"/>
              </a:lnSpc>
            </a:pPr>
            <a:r>
              <a:rPr lang="en-GB" i="1" dirty="0"/>
              <a:t>I would deem this journal good value for money.</a:t>
            </a:r>
            <a:endParaRPr lang="fr-FR" dirty="0"/>
          </a:p>
          <a:p>
            <a:pPr>
              <a:lnSpc>
                <a:spcPct val="120000"/>
              </a:lnSpc>
            </a:pPr>
            <a:endParaRPr lang="fr-FR" dirty="0"/>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8173" y="1470511"/>
            <a:ext cx="4489167" cy="1904673"/>
          </a:xfrm>
          <a:prstGeom prst="rect">
            <a:avLst/>
          </a:prstGeom>
        </p:spPr>
      </p:pic>
      <p:pic>
        <p:nvPicPr>
          <p:cNvPr id="9" name="Image 8"/>
          <p:cNvPicPr>
            <a:picLocks noChangeAspect="1"/>
          </p:cNvPicPr>
          <p:nvPr/>
        </p:nvPicPr>
        <p:blipFill rotWithShape="1">
          <a:blip r:embed="rId7" cstate="print">
            <a:extLst>
              <a:ext uri="{28A0092B-C50C-407E-A947-70E740481C1C}">
                <a14:useLocalDpi xmlns:a14="http://schemas.microsoft.com/office/drawing/2010/main" val="0"/>
              </a:ext>
            </a:extLst>
          </a:blip>
          <a:srcRect b="11116"/>
          <a:stretch/>
        </p:blipFill>
        <p:spPr>
          <a:xfrm>
            <a:off x="7419372" y="3941443"/>
            <a:ext cx="4407968" cy="1030520"/>
          </a:xfrm>
          <a:prstGeom prst="rect">
            <a:avLst/>
          </a:prstGeom>
        </p:spPr>
      </p:pic>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27</a:t>
            </a:fld>
            <a:endParaRPr lang="fr-FR" dirty="0"/>
          </a:p>
        </p:txBody>
      </p:sp>
    </p:spTree>
    <p:extLst>
      <p:ext uri="{BB962C8B-B14F-4D97-AF65-F5344CB8AC3E}">
        <p14:creationId xmlns:p14="http://schemas.microsoft.com/office/powerpoint/2010/main" val="2103299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 des articles revus par les pairs sans revue</a:t>
            </a:r>
            <a:endParaRPr lang="fr-FR" dirty="0"/>
          </a:p>
        </p:txBody>
      </p:sp>
      <p:sp>
        <p:nvSpPr>
          <p:cNvPr id="3" name="Espace réservé du contenu 2"/>
          <p:cNvSpPr>
            <a:spLocks noGrp="1"/>
          </p:cNvSpPr>
          <p:nvPr>
            <p:ph idx="1"/>
          </p:nvPr>
        </p:nvSpPr>
        <p:spPr>
          <a:xfrm>
            <a:off x="838200" y="1847849"/>
            <a:ext cx="6048736" cy="4873625"/>
          </a:xfrm>
        </p:spPr>
        <p:txBody>
          <a:bodyPr>
            <a:normAutofit fontScale="85000" lnSpcReduction="10000"/>
          </a:bodyPr>
          <a:lstStyle/>
          <a:p>
            <a:pPr>
              <a:lnSpc>
                <a:spcPct val="120000"/>
              </a:lnSpc>
            </a:pPr>
            <a:r>
              <a:rPr lang="fr-FR" dirty="0" smtClean="0"/>
              <a:t> Les plateformes de publication des organismes de financement -&gt; soumission réservée</a:t>
            </a:r>
          </a:p>
          <a:p>
            <a:pPr lvl="1">
              <a:lnSpc>
                <a:spcPct val="120000"/>
              </a:lnSpc>
            </a:pPr>
            <a:r>
              <a:rPr lang="fr-FR" b="1" dirty="0">
                <a:hlinkClick r:id="rId2"/>
              </a:rPr>
              <a:t>Open </a:t>
            </a:r>
            <a:r>
              <a:rPr lang="fr-FR" b="1" dirty="0" err="1">
                <a:hlinkClick r:id="rId2"/>
              </a:rPr>
              <a:t>Research</a:t>
            </a:r>
            <a:r>
              <a:rPr lang="fr-FR" b="1" dirty="0">
                <a:hlinkClick r:id="rId2"/>
              </a:rPr>
              <a:t> </a:t>
            </a:r>
            <a:r>
              <a:rPr lang="fr-FR" b="1" dirty="0" smtClean="0">
                <a:hlinkClick r:id="rId2"/>
              </a:rPr>
              <a:t>Europe</a:t>
            </a:r>
            <a:endParaRPr lang="fr-FR" b="1" dirty="0" smtClean="0"/>
          </a:p>
          <a:p>
            <a:pPr lvl="1">
              <a:lnSpc>
                <a:spcPct val="120000"/>
              </a:lnSpc>
            </a:pPr>
            <a:r>
              <a:rPr lang="fr-FR" b="1" dirty="0" err="1" smtClean="0">
                <a:hlinkClick r:id="rId3"/>
              </a:rPr>
              <a:t>Wellcome</a:t>
            </a:r>
            <a:r>
              <a:rPr lang="fr-FR" b="1" dirty="0" smtClean="0">
                <a:hlinkClick r:id="rId3"/>
              </a:rPr>
              <a:t> </a:t>
            </a:r>
            <a:r>
              <a:rPr lang="fr-FR" b="1" dirty="0">
                <a:hlinkClick r:id="rId3"/>
              </a:rPr>
              <a:t>Open </a:t>
            </a:r>
            <a:r>
              <a:rPr lang="fr-FR" b="1" dirty="0" err="1">
                <a:hlinkClick r:id="rId3"/>
              </a:rPr>
              <a:t>Research</a:t>
            </a:r>
            <a:endParaRPr lang="fr-FR" b="1" dirty="0"/>
          </a:p>
          <a:p>
            <a:pPr>
              <a:lnSpc>
                <a:spcPct val="120000"/>
              </a:lnSpc>
            </a:pPr>
            <a:r>
              <a:rPr lang="fr-FR" dirty="0" smtClean="0"/>
              <a:t> Initiatives telles que </a:t>
            </a:r>
            <a:r>
              <a:rPr lang="fr-FR" b="1" dirty="0" smtClean="0"/>
              <a:t>PCI </a:t>
            </a:r>
            <a:r>
              <a:rPr lang="fr-FR" dirty="0" smtClean="0"/>
              <a:t>- </a:t>
            </a:r>
            <a:r>
              <a:rPr lang="fr-FR" i="1" dirty="0" smtClean="0"/>
              <a:t>Peer </a:t>
            </a:r>
            <a:r>
              <a:rPr lang="fr-FR" i="1" dirty="0" err="1" smtClean="0"/>
              <a:t>Community</a:t>
            </a:r>
            <a:r>
              <a:rPr lang="fr-FR" i="1" dirty="0" smtClean="0"/>
              <a:t> In</a:t>
            </a:r>
          </a:p>
          <a:p>
            <a:pPr lvl="1">
              <a:lnSpc>
                <a:spcPct val="120000"/>
              </a:lnSpc>
            </a:pPr>
            <a:r>
              <a:rPr lang="fr-FR" dirty="0" smtClean="0"/>
              <a:t>Evaluation et recommandation de prépublications</a:t>
            </a:r>
          </a:p>
          <a:p>
            <a:pPr lvl="1">
              <a:lnSpc>
                <a:spcPct val="120000"/>
              </a:lnSpc>
            </a:pPr>
            <a:r>
              <a:rPr lang="fr-FR" dirty="0" smtClean="0"/>
              <a:t>Organisation par communauté disciplinaire : </a:t>
            </a:r>
            <a:r>
              <a:rPr lang="fr-FR" dirty="0" smtClean="0">
                <a:hlinkClick r:id="rId4"/>
              </a:rPr>
              <a:t>13 PCI </a:t>
            </a:r>
            <a:r>
              <a:rPr lang="fr-FR" dirty="0" smtClean="0"/>
              <a:t>actuellement</a:t>
            </a:r>
          </a:p>
          <a:p>
            <a:pPr lvl="1">
              <a:lnSpc>
                <a:spcPct val="120000"/>
              </a:lnSpc>
            </a:pPr>
            <a:r>
              <a:rPr lang="fr-FR" dirty="0" err="1" smtClean="0"/>
              <a:t>Supporting</a:t>
            </a:r>
            <a:r>
              <a:rPr lang="fr-FR" dirty="0" smtClean="0"/>
              <a:t> organisations : </a:t>
            </a:r>
            <a:r>
              <a:rPr lang="fr-FR" dirty="0" err="1" smtClean="0"/>
              <a:t>Univ</a:t>
            </a:r>
            <a:r>
              <a:rPr lang="fr-FR" dirty="0" smtClean="0"/>
              <a:t>. Bordeaux, </a:t>
            </a:r>
            <a:r>
              <a:rPr lang="fr-FR" dirty="0" err="1" smtClean="0"/>
              <a:t>Inria</a:t>
            </a:r>
            <a:r>
              <a:rPr lang="fr-FR" dirty="0" smtClean="0"/>
              <a:t>, IRD, etc.</a:t>
            </a:r>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6936" y="1108912"/>
            <a:ext cx="5241154" cy="524743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pPr/>
              <a:t>28</a:t>
            </a:fld>
            <a:endParaRPr lang="fr-FR" dirty="0"/>
          </a:p>
        </p:txBody>
      </p:sp>
    </p:spTree>
    <p:extLst>
      <p:ext uri="{BB962C8B-B14F-4D97-AF65-F5344CB8AC3E}">
        <p14:creationId xmlns:p14="http://schemas.microsoft.com/office/powerpoint/2010/main" val="212598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a:t>
            </a:r>
            <a:r>
              <a:rPr lang="fr-FR" dirty="0"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29</a:t>
            </a:fld>
            <a:endParaRPr lang="fr-FR"/>
          </a:p>
        </p:txBody>
      </p:sp>
    </p:spTree>
    <p:extLst>
      <p:ext uri="{BB962C8B-B14F-4D97-AF65-F5344CB8AC3E}">
        <p14:creationId xmlns:p14="http://schemas.microsoft.com/office/powerpoint/2010/main" val="1147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Enjeux économiques</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smtClean="0"/>
              <a:t>Typologie économique des revues en libre accès</a:t>
            </a:r>
          </a:p>
          <a:p>
            <a:r>
              <a:rPr lang="fr-FR" dirty="0" smtClean="0"/>
              <a:t>Identifier et comprendre les frais de publication (APC)</a:t>
            </a:r>
          </a:p>
          <a:p>
            <a:r>
              <a:rPr lang="fr-FR" dirty="0" smtClean="0"/>
              <a:t>Remises tarifaires applicables</a:t>
            </a:r>
          </a:p>
          <a:p>
            <a:r>
              <a:rPr lang="fr-FR" dirty="0" smtClean="0"/>
              <a:t>Perspectives : les revues « transformatives »</a:t>
            </a:r>
          </a:p>
          <a:p>
            <a:endParaRPr lang="fr-FR" dirty="0"/>
          </a:p>
        </p:txBody>
      </p:sp>
      <p:sp>
        <p:nvSpPr>
          <p:cNvPr id="4" name="Espace réservé du pied de page 3"/>
          <p:cNvSpPr>
            <a:spLocks noGrp="1"/>
          </p:cNvSpPr>
          <p:nvPr>
            <p:ph type="ftr" sz="quarter" idx="11"/>
          </p:nvPr>
        </p:nvSpPr>
        <p:spPr/>
        <p:txBody>
          <a:bodyPr/>
          <a:lstStyle/>
          <a:p>
            <a:r>
              <a:rPr lang="fr-FR" smtClean="0"/>
              <a:t>F. Flamerie - Focus sur les revues en libre accès - 2021-06-17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a:t>
            </a:fld>
            <a:endParaRPr lang="fr-FR"/>
          </a:p>
        </p:txBody>
      </p:sp>
    </p:spTree>
    <p:extLst>
      <p:ext uri="{BB962C8B-B14F-4D97-AF65-F5344CB8AC3E}">
        <p14:creationId xmlns:p14="http://schemas.microsoft.com/office/powerpoint/2010/main" val="9809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737188" y="1917277"/>
            <a:ext cx="1060550" cy="923330"/>
          </a:xfrm>
          <a:prstGeom prst="rect">
            <a:avLst/>
          </a:prstGeom>
          <a:noFill/>
        </p:spPr>
        <p:txBody>
          <a:bodyPr wrap="square" rtlCol="0">
            <a:spAutoFit/>
          </a:bodyPr>
          <a:lstStyle/>
          <a:p>
            <a:r>
              <a:rPr lang="en-US" dirty="0">
                <a:solidFill>
                  <a:srgbClr val="FFFFFF"/>
                </a:solidFill>
                <a:latin typeface="Corbel" panose="020B0503020204020204" pitchFamily="34" charset="0"/>
              </a:rPr>
              <a:t>APC</a:t>
            </a:r>
          </a:p>
          <a:p>
            <a:r>
              <a:rPr lang="fr-FR" dirty="0">
                <a:solidFill>
                  <a:srgbClr val="FFFFFF"/>
                </a:solidFill>
                <a:latin typeface="Corbel" panose="020B0503020204020204" pitchFamily="34" charset="0"/>
              </a:rPr>
              <a:t>0$</a:t>
            </a:r>
          </a:p>
          <a:p>
            <a:endParaRPr lang="fr-FR" dirty="0">
              <a:solidFill>
                <a:srgbClr val="FFFFFF"/>
              </a:solidFill>
            </a:endParaRPr>
          </a:p>
        </p:txBody>
      </p:sp>
      <p:sp>
        <p:nvSpPr>
          <p:cNvPr id="17" name="ZoneTexte 16"/>
          <p:cNvSpPr txBox="1"/>
          <p:nvPr/>
        </p:nvSpPr>
        <p:spPr>
          <a:xfrm>
            <a:off x="7674433" y="535550"/>
            <a:ext cx="864096" cy="1446550"/>
          </a:xfrm>
          <a:prstGeom prst="rect">
            <a:avLst/>
          </a:prstGeom>
          <a:noFill/>
        </p:spPr>
        <p:txBody>
          <a:bodyPr wrap="square" rtlCol="0">
            <a:spAutoFit/>
          </a:bodyPr>
          <a:lstStyle/>
          <a:p>
            <a:r>
              <a:rPr lang="fr-FR" sz="4400" dirty="0">
                <a:solidFill>
                  <a:srgbClr val="FFFFFF"/>
                </a:solidFill>
                <a:latin typeface="Corbel" panose="020B0503020204020204" pitchFamily="34" charset="0"/>
              </a:rPr>
              <a:t>Pt</a:t>
            </a:r>
          </a:p>
          <a:p>
            <a:r>
              <a:rPr lang="fr-FR" sz="4400" dirty="0">
                <a:solidFill>
                  <a:srgbClr val="FFFFFF"/>
                </a:solidFill>
                <a:latin typeface="Corbel" panose="020B0503020204020204" pitchFamily="34" charset="0"/>
              </a:rPr>
              <a:t>C</a:t>
            </a:r>
          </a:p>
        </p:txBody>
      </p:sp>
      <p:sp>
        <p:nvSpPr>
          <p:cNvPr id="23" name="Triangle rectangle 22"/>
          <p:cNvSpPr/>
          <p:nvPr/>
        </p:nvSpPr>
        <p:spPr>
          <a:xfrm>
            <a:off x="4265042" y="334015"/>
            <a:ext cx="4301895" cy="5996568"/>
          </a:xfrm>
          <a:prstGeom prst="rtTriangl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24" name="Triangle rectangle 8"/>
          <p:cNvSpPr/>
          <p:nvPr/>
        </p:nvSpPr>
        <p:spPr>
          <a:xfrm rot="10800000">
            <a:off x="4259722" y="334015"/>
            <a:ext cx="4315682" cy="2079720"/>
          </a:xfrm>
          <a:custGeom>
            <a:avLst/>
            <a:gdLst>
              <a:gd name="connsiteX0" fmla="*/ 0 w 4307215"/>
              <a:gd name="connsiteY0" fmla="*/ 2672386 h 2672386"/>
              <a:gd name="connsiteX1" fmla="*/ 0 w 4307215"/>
              <a:gd name="connsiteY1" fmla="*/ 0 h 2672386"/>
              <a:gd name="connsiteX2" fmla="*/ 4307215 w 4307215"/>
              <a:gd name="connsiteY2" fmla="*/ 2672386 h 2672386"/>
              <a:gd name="connsiteX3" fmla="*/ 0 w 4307215"/>
              <a:gd name="connsiteY3" fmla="*/ 2672386 h 2672386"/>
              <a:gd name="connsiteX0" fmla="*/ 8467 w 4315682"/>
              <a:gd name="connsiteY0" fmla="*/ 2079720 h 2079720"/>
              <a:gd name="connsiteX1" fmla="*/ 0 w 4315682"/>
              <a:gd name="connsiteY1" fmla="*/ 0 h 2079720"/>
              <a:gd name="connsiteX2" fmla="*/ 4315682 w 4315682"/>
              <a:gd name="connsiteY2" fmla="*/ 2079720 h 2079720"/>
              <a:gd name="connsiteX3" fmla="*/ 8467 w 4315682"/>
              <a:gd name="connsiteY3" fmla="*/ 2079720 h 2079720"/>
            </a:gdLst>
            <a:ahLst/>
            <a:cxnLst>
              <a:cxn ang="0">
                <a:pos x="connsiteX0" y="connsiteY0"/>
              </a:cxn>
              <a:cxn ang="0">
                <a:pos x="connsiteX1" y="connsiteY1"/>
              </a:cxn>
              <a:cxn ang="0">
                <a:pos x="connsiteX2" y="connsiteY2"/>
              </a:cxn>
              <a:cxn ang="0">
                <a:pos x="connsiteX3" y="connsiteY3"/>
              </a:cxn>
            </a:cxnLst>
            <a:rect l="l" t="t" r="r" b="b"/>
            <a:pathLst>
              <a:path w="4315682" h="2079720">
                <a:moveTo>
                  <a:pt x="8467" y="2079720"/>
                </a:moveTo>
                <a:cubicBezTo>
                  <a:pt x="5645" y="1386480"/>
                  <a:pt x="2822" y="693240"/>
                  <a:pt x="0" y="0"/>
                </a:cubicBezTo>
                <a:lnTo>
                  <a:pt x="4315682" y="2079720"/>
                </a:lnTo>
                <a:lnTo>
                  <a:pt x="8467" y="2079720"/>
                </a:ln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25" name="ZoneTexte 24"/>
          <p:cNvSpPr txBox="1"/>
          <p:nvPr/>
        </p:nvSpPr>
        <p:spPr>
          <a:xfrm>
            <a:off x="5872480" y="334015"/>
            <a:ext cx="2925258" cy="1477328"/>
          </a:xfrm>
          <a:prstGeom prst="rect">
            <a:avLst/>
          </a:prstGeom>
          <a:noFill/>
        </p:spPr>
        <p:txBody>
          <a:bodyPr wrap="square" rtlCol="0">
            <a:spAutoFit/>
          </a:bodyPr>
          <a:lstStyle/>
          <a:p>
            <a:r>
              <a:rPr lang="fr-FR" sz="4400" dirty="0">
                <a:solidFill>
                  <a:srgbClr val="FFFFFF"/>
                </a:solidFill>
                <a:latin typeface="Corbel" panose="020B0503020204020204" pitchFamily="34" charset="0"/>
              </a:rPr>
              <a:t>Diamant</a:t>
            </a:r>
          </a:p>
          <a:p>
            <a:pPr algn="ctr"/>
            <a:r>
              <a:rPr lang="en-US" sz="2800" dirty="0">
                <a:solidFill>
                  <a:srgbClr val="FFFFFF"/>
                </a:solidFill>
                <a:latin typeface="Corbel" panose="020B0503020204020204" pitchFamily="34" charset="0"/>
              </a:rPr>
              <a:t>APC </a:t>
            </a:r>
            <a:r>
              <a:rPr lang="fr-FR" sz="2800" dirty="0">
                <a:solidFill>
                  <a:srgbClr val="FFFFFF"/>
                </a:solidFill>
                <a:latin typeface="Corbel" panose="020B0503020204020204" pitchFamily="34" charset="0"/>
              </a:rPr>
              <a:t>0€</a:t>
            </a:r>
          </a:p>
          <a:p>
            <a:endParaRPr lang="fr-FR" dirty="0">
              <a:solidFill>
                <a:srgbClr val="FFFFFF"/>
              </a:solidFill>
              <a:latin typeface="Corbel" panose="020B0503020204020204" pitchFamily="34" charset="0"/>
            </a:endParaRPr>
          </a:p>
        </p:txBody>
      </p:sp>
      <p:sp>
        <p:nvSpPr>
          <p:cNvPr id="26" name="Triangle isocèle 14"/>
          <p:cNvSpPr/>
          <p:nvPr/>
        </p:nvSpPr>
        <p:spPr>
          <a:xfrm rot="14259641">
            <a:off x="3232244" y="2788472"/>
            <a:ext cx="7059119" cy="940084"/>
          </a:xfrm>
          <a:custGeom>
            <a:avLst/>
            <a:gdLst>
              <a:gd name="connsiteX0" fmla="*/ 0 w 3893447"/>
              <a:gd name="connsiteY0" fmla="*/ 964738 h 964738"/>
              <a:gd name="connsiteX1" fmla="*/ 3893447 w 3893447"/>
              <a:gd name="connsiteY1" fmla="*/ 0 h 964738"/>
              <a:gd name="connsiteX2" fmla="*/ 3893447 w 3893447"/>
              <a:gd name="connsiteY2" fmla="*/ 964738 h 964738"/>
              <a:gd name="connsiteX3" fmla="*/ 0 w 3893447"/>
              <a:gd name="connsiteY3" fmla="*/ 964738 h 964738"/>
              <a:gd name="connsiteX0" fmla="*/ 0 w 3893447"/>
              <a:gd name="connsiteY0" fmla="*/ 964738 h 1294012"/>
              <a:gd name="connsiteX1" fmla="*/ 3893447 w 3893447"/>
              <a:gd name="connsiteY1" fmla="*/ 0 h 1294012"/>
              <a:gd name="connsiteX2" fmla="*/ 488283 w 3893447"/>
              <a:gd name="connsiteY2" fmla="*/ 1294012 h 1294012"/>
              <a:gd name="connsiteX3" fmla="*/ 0 w 3893447"/>
              <a:gd name="connsiteY3" fmla="*/ 964738 h 1294012"/>
              <a:gd name="connsiteX0" fmla="*/ 0 w 5870971"/>
              <a:gd name="connsiteY0" fmla="*/ 875131 h 1204405"/>
              <a:gd name="connsiteX1" fmla="*/ 5870971 w 5870971"/>
              <a:gd name="connsiteY1" fmla="*/ 0 h 1204405"/>
              <a:gd name="connsiteX2" fmla="*/ 488283 w 5870971"/>
              <a:gd name="connsiteY2" fmla="*/ 1204405 h 1204405"/>
              <a:gd name="connsiteX3" fmla="*/ 0 w 5870971"/>
              <a:gd name="connsiteY3" fmla="*/ 875131 h 1204405"/>
              <a:gd name="connsiteX0" fmla="*/ 0 w 7102505"/>
              <a:gd name="connsiteY0" fmla="*/ 446138 h 775412"/>
              <a:gd name="connsiteX1" fmla="*/ 7102505 w 7102505"/>
              <a:gd name="connsiteY1" fmla="*/ 0 h 775412"/>
              <a:gd name="connsiteX2" fmla="*/ 488283 w 7102505"/>
              <a:gd name="connsiteY2" fmla="*/ 775412 h 775412"/>
              <a:gd name="connsiteX3" fmla="*/ 0 w 7102505"/>
              <a:gd name="connsiteY3" fmla="*/ 446138 h 775412"/>
              <a:gd name="connsiteX0" fmla="*/ 0 w 7102505"/>
              <a:gd name="connsiteY0" fmla="*/ 446138 h 863073"/>
              <a:gd name="connsiteX1" fmla="*/ 7102505 w 7102505"/>
              <a:gd name="connsiteY1" fmla="*/ 0 h 863073"/>
              <a:gd name="connsiteX2" fmla="*/ 1054082 w 7102505"/>
              <a:gd name="connsiteY2" fmla="*/ 863073 h 863073"/>
              <a:gd name="connsiteX3" fmla="*/ 0 w 7102505"/>
              <a:gd name="connsiteY3" fmla="*/ 446138 h 863073"/>
              <a:gd name="connsiteX0" fmla="*/ 0 w 7059119"/>
              <a:gd name="connsiteY0" fmla="*/ 393440 h 863073"/>
              <a:gd name="connsiteX1" fmla="*/ 7059119 w 7059119"/>
              <a:gd name="connsiteY1" fmla="*/ 0 h 863073"/>
              <a:gd name="connsiteX2" fmla="*/ 1010696 w 7059119"/>
              <a:gd name="connsiteY2" fmla="*/ 863073 h 863073"/>
              <a:gd name="connsiteX3" fmla="*/ 0 w 7059119"/>
              <a:gd name="connsiteY3" fmla="*/ 393440 h 863073"/>
              <a:gd name="connsiteX0" fmla="*/ 0 w 7059119"/>
              <a:gd name="connsiteY0" fmla="*/ 393440 h 940084"/>
              <a:gd name="connsiteX1" fmla="*/ 7059119 w 7059119"/>
              <a:gd name="connsiteY1" fmla="*/ 0 h 940084"/>
              <a:gd name="connsiteX2" fmla="*/ 951532 w 7059119"/>
              <a:gd name="connsiteY2" fmla="*/ 940084 h 940084"/>
              <a:gd name="connsiteX3" fmla="*/ 0 w 7059119"/>
              <a:gd name="connsiteY3" fmla="*/ 393440 h 940084"/>
            </a:gdLst>
            <a:ahLst/>
            <a:cxnLst>
              <a:cxn ang="0">
                <a:pos x="connsiteX0" y="connsiteY0"/>
              </a:cxn>
              <a:cxn ang="0">
                <a:pos x="connsiteX1" y="connsiteY1"/>
              </a:cxn>
              <a:cxn ang="0">
                <a:pos x="connsiteX2" y="connsiteY2"/>
              </a:cxn>
              <a:cxn ang="0">
                <a:pos x="connsiteX3" y="connsiteY3"/>
              </a:cxn>
            </a:cxnLst>
            <a:rect l="l" t="t" r="r" b="b"/>
            <a:pathLst>
              <a:path w="7059119" h="940084">
                <a:moveTo>
                  <a:pt x="0" y="393440"/>
                </a:moveTo>
                <a:lnTo>
                  <a:pt x="7059119" y="0"/>
                </a:lnTo>
                <a:lnTo>
                  <a:pt x="951532" y="940084"/>
                </a:lnTo>
                <a:lnTo>
                  <a:pt x="0" y="393440"/>
                </a:lnTo>
                <a:close/>
              </a:path>
            </a:pathLst>
          </a:custGeom>
          <a:pattFill prst="wdUpDiag">
            <a:fgClr>
              <a:srgbClr val="FFCC00"/>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27" name="Triangle rectangle 1"/>
          <p:cNvSpPr/>
          <p:nvPr/>
        </p:nvSpPr>
        <p:spPr>
          <a:xfrm rot="19612504">
            <a:off x="6082375" y="-539974"/>
            <a:ext cx="2000162" cy="5961211"/>
          </a:xfrm>
          <a:custGeom>
            <a:avLst/>
            <a:gdLst>
              <a:gd name="connsiteX0" fmla="*/ 0 w 1254232"/>
              <a:gd name="connsiteY0" fmla="*/ 3620942 h 3620942"/>
              <a:gd name="connsiteX1" fmla="*/ 0 w 1254232"/>
              <a:gd name="connsiteY1" fmla="*/ 0 h 3620942"/>
              <a:gd name="connsiteX2" fmla="*/ 1254232 w 1254232"/>
              <a:gd name="connsiteY2" fmla="*/ 3620942 h 3620942"/>
              <a:gd name="connsiteX3" fmla="*/ 0 w 1254232"/>
              <a:gd name="connsiteY3" fmla="*/ 3620942 h 3620942"/>
              <a:gd name="connsiteX0" fmla="*/ 619457 w 1254232"/>
              <a:gd name="connsiteY0" fmla="*/ 6188618 h 6188618"/>
              <a:gd name="connsiteX1" fmla="*/ 0 w 1254232"/>
              <a:gd name="connsiteY1" fmla="*/ 0 h 6188618"/>
              <a:gd name="connsiteX2" fmla="*/ 1254232 w 1254232"/>
              <a:gd name="connsiteY2" fmla="*/ 3620942 h 6188618"/>
              <a:gd name="connsiteX3" fmla="*/ 619457 w 1254232"/>
              <a:gd name="connsiteY3" fmla="*/ 6188618 h 6188618"/>
              <a:gd name="connsiteX0" fmla="*/ 619457 w 1784417"/>
              <a:gd name="connsiteY0" fmla="*/ 6188618 h 6188618"/>
              <a:gd name="connsiteX1" fmla="*/ 0 w 1784417"/>
              <a:gd name="connsiteY1" fmla="*/ 0 h 6188618"/>
              <a:gd name="connsiteX2" fmla="*/ 1784417 w 1784417"/>
              <a:gd name="connsiteY2" fmla="*/ 4280294 h 6188618"/>
              <a:gd name="connsiteX3" fmla="*/ 619457 w 1784417"/>
              <a:gd name="connsiteY3" fmla="*/ 6188618 h 6188618"/>
              <a:gd name="connsiteX0" fmla="*/ 598185 w 1784417"/>
              <a:gd name="connsiteY0" fmla="*/ 6174738 h 6174738"/>
              <a:gd name="connsiteX1" fmla="*/ 0 w 1784417"/>
              <a:gd name="connsiteY1" fmla="*/ 0 h 6174738"/>
              <a:gd name="connsiteX2" fmla="*/ 1784417 w 1784417"/>
              <a:gd name="connsiteY2" fmla="*/ 4280294 h 6174738"/>
              <a:gd name="connsiteX3" fmla="*/ 598185 w 1784417"/>
              <a:gd name="connsiteY3" fmla="*/ 6174738 h 6174738"/>
              <a:gd name="connsiteX0" fmla="*/ 701233 w 1887465"/>
              <a:gd name="connsiteY0" fmla="*/ 5908358 h 5908358"/>
              <a:gd name="connsiteX1" fmla="*/ 0 w 1887465"/>
              <a:gd name="connsiteY1" fmla="*/ 0 h 5908358"/>
              <a:gd name="connsiteX2" fmla="*/ 1887465 w 1887465"/>
              <a:gd name="connsiteY2" fmla="*/ 4013914 h 5908358"/>
              <a:gd name="connsiteX3" fmla="*/ 701233 w 1887465"/>
              <a:gd name="connsiteY3" fmla="*/ 5908358 h 5908358"/>
              <a:gd name="connsiteX0" fmla="*/ 701233 w 2000162"/>
              <a:gd name="connsiteY0" fmla="*/ 5908358 h 5908358"/>
              <a:gd name="connsiteX1" fmla="*/ 0 w 2000162"/>
              <a:gd name="connsiteY1" fmla="*/ 0 h 5908358"/>
              <a:gd name="connsiteX2" fmla="*/ 2000162 w 2000162"/>
              <a:gd name="connsiteY2" fmla="*/ 4066452 h 5908358"/>
              <a:gd name="connsiteX3" fmla="*/ 701233 w 2000162"/>
              <a:gd name="connsiteY3" fmla="*/ 5908358 h 5908358"/>
              <a:gd name="connsiteX0" fmla="*/ 782230 w 2000162"/>
              <a:gd name="connsiteY0" fmla="*/ 5961211 h 5961211"/>
              <a:gd name="connsiteX1" fmla="*/ 0 w 2000162"/>
              <a:gd name="connsiteY1" fmla="*/ 0 h 5961211"/>
              <a:gd name="connsiteX2" fmla="*/ 2000162 w 2000162"/>
              <a:gd name="connsiteY2" fmla="*/ 4066452 h 5961211"/>
              <a:gd name="connsiteX3" fmla="*/ 782230 w 2000162"/>
              <a:gd name="connsiteY3" fmla="*/ 5961211 h 5961211"/>
            </a:gdLst>
            <a:ahLst/>
            <a:cxnLst>
              <a:cxn ang="0">
                <a:pos x="connsiteX0" y="connsiteY0"/>
              </a:cxn>
              <a:cxn ang="0">
                <a:pos x="connsiteX1" y="connsiteY1"/>
              </a:cxn>
              <a:cxn ang="0">
                <a:pos x="connsiteX2" y="connsiteY2"/>
              </a:cxn>
              <a:cxn ang="0">
                <a:pos x="connsiteX3" y="connsiteY3"/>
              </a:cxn>
            </a:cxnLst>
            <a:rect l="l" t="t" r="r" b="b"/>
            <a:pathLst>
              <a:path w="2000162" h="5961211">
                <a:moveTo>
                  <a:pt x="782230" y="5961211"/>
                </a:moveTo>
                <a:lnTo>
                  <a:pt x="0" y="0"/>
                </a:lnTo>
                <a:lnTo>
                  <a:pt x="2000162" y="4066452"/>
                </a:lnTo>
                <a:lnTo>
                  <a:pt x="782230" y="5961211"/>
                </a:lnTo>
                <a:close/>
              </a:path>
            </a:pathLst>
          </a:custGeom>
          <a:solidFill>
            <a:srgbClr val="B3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4469567" y="4075227"/>
            <a:ext cx="2775672" cy="2554545"/>
          </a:xfrm>
          <a:prstGeom prst="rect">
            <a:avLst/>
          </a:prstGeom>
          <a:noFill/>
        </p:spPr>
        <p:txBody>
          <a:bodyPr wrap="square" rtlCol="0">
            <a:spAutoFit/>
          </a:bodyPr>
          <a:lstStyle/>
          <a:p>
            <a:r>
              <a:rPr lang="fr-FR" sz="4400" i="1" dirty="0">
                <a:solidFill>
                  <a:srgbClr val="FFFFFF"/>
                </a:solidFill>
                <a:latin typeface="Corbel" panose="020B0503020204020204" pitchFamily="34" charset="0"/>
              </a:rPr>
              <a:t>Full Gold</a:t>
            </a:r>
          </a:p>
          <a:p>
            <a:r>
              <a:rPr lang="en-US" sz="3600" dirty="0">
                <a:solidFill>
                  <a:srgbClr val="FFFFFF"/>
                </a:solidFill>
                <a:latin typeface="Corbel" panose="020B0503020204020204" pitchFamily="34" charset="0"/>
              </a:rPr>
              <a:t>APC </a:t>
            </a:r>
            <a:r>
              <a:rPr lang="en-US" sz="3600" dirty="0" err="1">
                <a:solidFill>
                  <a:srgbClr val="FFFFFF"/>
                </a:solidFill>
                <a:latin typeface="Corbel" panose="020B0503020204020204" pitchFamily="34" charset="0"/>
              </a:rPr>
              <a:t>médian</a:t>
            </a:r>
            <a:r>
              <a:rPr lang="en-US" sz="3600" dirty="0">
                <a:solidFill>
                  <a:srgbClr val="FFFFFF"/>
                </a:solidFill>
                <a:latin typeface="Corbel" panose="020B0503020204020204" pitchFamily="34" charset="0"/>
              </a:rPr>
              <a:t> 1407</a:t>
            </a:r>
            <a:r>
              <a:rPr lang="fr-FR" sz="3600" dirty="0">
                <a:solidFill>
                  <a:srgbClr val="FFFFFF"/>
                </a:solidFill>
                <a:latin typeface="Corbel" panose="020B0503020204020204" pitchFamily="34" charset="0"/>
              </a:rPr>
              <a:t>€</a:t>
            </a:r>
          </a:p>
          <a:p>
            <a:endParaRPr lang="fr-FR" sz="4400" dirty="0">
              <a:solidFill>
                <a:srgbClr val="FFFFFF"/>
              </a:solidFill>
              <a:latin typeface="Corbel" panose="020B0503020204020204" pitchFamily="34" charset="0"/>
            </a:endParaRPr>
          </a:p>
        </p:txBody>
      </p:sp>
      <p:sp>
        <p:nvSpPr>
          <p:cNvPr id="29" name="ZoneTexte 28"/>
          <p:cNvSpPr txBox="1"/>
          <p:nvPr/>
        </p:nvSpPr>
        <p:spPr>
          <a:xfrm>
            <a:off x="6613205" y="2492656"/>
            <a:ext cx="1925325" cy="1200329"/>
          </a:xfrm>
          <a:prstGeom prst="rect">
            <a:avLst/>
          </a:prstGeom>
          <a:noFill/>
        </p:spPr>
        <p:txBody>
          <a:bodyPr wrap="square" rtlCol="0">
            <a:spAutoFit/>
          </a:bodyPr>
          <a:lstStyle/>
          <a:p>
            <a:pPr algn="r"/>
            <a:r>
              <a:rPr lang="fr-FR" sz="4400" dirty="0">
                <a:solidFill>
                  <a:srgbClr val="FFFFFF"/>
                </a:solidFill>
                <a:latin typeface="Corbel" panose="020B0503020204020204" pitchFamily="34" charset="0"/>
              </a:rPr>
              <a:t>Bronze</a:t>
            </a:r>
            <a:r>
              <a:rPr lang="en-US" sz="2800" dirty="0">
                <a:solidFill>
                  <a:srgbClr val="FFFFFF"/>
                </a:solidFill>
                <a:latin typeface="Corbel" panose="020B0503020204020204" pitchFamily="34" charset="0"/>
              </a:rPr>
              <a:t>APC </a:t>
            </a:r>
            <a:r>
              <a:rPr lang="fr-FR" sz="2800" dirty="0">
                <a:solidFill>
                  <a:srgbClr val="FFFFFF"/>
                </a:solidFill>
                <a:latin typeface="Corbel" panose="020B0503020204020204" pitchFamily="34" charset="0"/>
              </a:rPr>
              <a:t>0€</a:t>
            </a:r>
          </a:p>
        </p:txBody>
      </p:sp>
      <p:sp>
        <p:nvSpPr>
          <p:cNvPr id="7" name="Rectangle à coins arrondis 6"/>
          <p:cNvSpPr/>
          <p:nvPr/>
        </p:nvSpPr>
        <p:spPr>
          <a:xfrm>
            <a:off x="8981949" y="4211515"/>
            <a:ext cx="2981647" cy="2114920"/>
          </a:xfrm>
          <a:prstGeom prst="roundRect">
            <a:avLst/>
          </a:prstGeom>
          <a:pattFill prst="wdUpDiag">
            <a:fgClr>
              <a:srgbClr val="FFCC00"/>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400" dirty="0">
                <a:solidFill>
                  <a:schemeClr val="bg1">
                    <a:lumMod val="50000"/>
                  </a:schemeClr>
                </a:solidFill>
                <a:latin typeface="Corbel" panose="020B0503020204020204" pitchFamily="34" charset="0"/>
              </a:rPr>
              <a:t>Hybride</a:t>
            </a:r>
          </a:p>
          <a:p>
            <a:r>
              <a:rPr lang="en-US" sz="3600" dirty="0">
                <a:solidFill>
                  <a:schemeClr val="bg1">
                    <a:lumMod val="50000"/>
                  </a:schemeClr>
                </a:solidFill>
                <a:latin typeface="Corbel" panose="020B0503020204020204" pitchFamily="34" charset="0"/>
              </a:rPr>
              <a:t>APC </a:t>
            </a:r>
            <a:r>
              <a:rPr lang="en-US" sz="3600" dirty="0" err="1">
                <a:solidFill>
                  <a:schemeClr val="bg1">
                    <a:lumMod val="50000"/>
                  </a:schemeClr>
                </a:solidFill>
                <a:latin typeface="Corbel" panose="020B0503020204020204" pitchFamily="34" charset="0"/>
              </a:rPr>
              <a:t>médian</a:t>
            </a:r>
            <a:r>
              <a:rPr lang="en-US" sz="3600" dirty="0">
                <a:solidFill>
                  <a:schemeClr val="bg1">
                    <a:lumMod val="50000"/>
                  </a:schemeClr>
                </a:solidFill>
                <a:latin typeface="Corbel" panose="020B0503020204020204" pitchFamily="34" charset="0"/>
              </a:rPr>
              <a:t> 2443</a:t>
            </a:r>
            <a:r>
              <a:rPr lang="fr-FR" sz="3600" dirty="0">
                <a:solidFill>
                  <a:schemeClr val="bg1">
                    <a:lumMod val="50000"/>
                  </a:schemeClr>
                </a:solidFill>
                <a:latin typeface="Corbel" panose="020B0503020204020204" pitchFamily="34" charset="0"/>
              </a:rPr>
              <a:t>€</a:t>
            </a:r>
          </a:p>
        </p:txBody>
      </p:sp>
      <p:sp>
        <p:nvSpPr>
          <p:cNvPr id="10" name="Flèche gauche 9"/>
          <p:cNvSpPr/>
          <p:nvPr/>
        </p:nvSpPr>
        <p:spPr>
          <a:xfrm>
            <a:off x="8579078" y="5403561"/>
            <a:ext cx="307210" cy="241797"/>
          </a:xfrm>
          <a:prstGeom prst="leftArrow">
            <a:avLst/>
          </a:prstGeom>
          <a:pattFill prst="wdUpDiag">
            <a:fgClr>
              <a:srgbClr val="FFCC00"/>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4400">
              <a:solidFill>
                <a:schemeClr val="bg1">
                  <a:lumMod val="50000"/>
                </a:schemeClr>
              </a:solidFill>
              <a:latin typeface="Corbel" panose="020B0503020204020204" pitchFamily="34" charset="0"/>
            </a:endParaRPr>
          </a:p>
        </p:txBody>
      </p:sp>
      <p:sp>
        <p:nvSpPr>
          <p:cNvPr id="5" name="Rectangle 4"/>
          <p:cNvSpPr/>
          <p:nvPr/>
        </p:nvSpPr>
        <p:spPr>
          <a:xfrm>
            <a:off x="15968" y="5338583"/>
            <a:ext cx="3974801" cy="1200329"/>
          </a:xfrm>
          <a:prstGeom prst="rect">
            <a:avLst/>
          </a:prstGeom>
        </p:spPr>
        <p:txBody>
          <a:bodyPr wrap="square">
            <a:spAutoFit/>
          </a:bodyPr>
          <a:lstStyle/>
          <a:p>
            <a:r>
              <a:rPr lang="fr-FR" sz="1200" dirty="0">
                <a:latin typeface="Corbel" panose="020B0503020204020204" pitchFamily="34" charset="0"/>
              </a:rPr>
              <a:t>Les données proviennent du </a:t>
            </a:r>
            <a:r>
              <a:rPr lang="fr-FR" sz="1200" dirty="0">
                <a:latin typeface="Corbel" panose="020B0503020204020204" pitchFamily="34" charset="0"/>
                <a:hlinkClick r:id="rId2"/>
              </a:rPr>
              <a:t>projet </a:t>
            </a:r>
            <a:r>
              <a:rPr lang="fr-FR" sz="1200" dirty="0" smtClean="0">
                <a:latin typeface="Corbel" panose="020B0503020204020204" pitchFamily="34" charset="0"/>
                <a:hlinkClick r:id="rId2"/>
              </a:rPr>
              <a:t>Open APC </a:t>
            </a:r>
            <a:r>
              <a:rPr lang="fr-FR" sz="1200" dirty="0" smtClean="0">
                <a:latin typeface="Corbel" panose="020B0503020204020204" pitchFamily="34" charset="0"/>
              </a:rPr>
              <a:t>et couvrent </a:t>
            </a:r>
            <a:r>
              <a:rPr lang="fr-FR" sz="1200" dirty="0">
                <a:latin typeface="Corbel" panose="020B0503020204020204" pitchFamily="34" charset="0"/>
              </a:rPr>
              <a:t>les années 2005-2018, pour 158 organismes de recherche</a:t>
            </a:r>
            <a:r>
              <a:rPr lang="fr-FR" sz="1200" dirty="0" smtClean="0">
                <a:latin typeface="Corbel" panose="020B0503020204020204" pitchFamily="34" charset="0"/>
              </a:rPr>
              <a:t>. </a:t>
            </a:r>
          </a:p>
          <a:p>
            <a:r>
              <a:rPr lang="fr-FR" sz="1200" dirty="0" smtClean="0">
                <a:latin typeface="Corbel" panose="020B0503020204020204" pitchFamily="34" charset="0"/>
              </a:rPr>
              <a:t>Source : </a:t>
            </a:r>
            <a:r>
              <a:rPr lang="en-US" sz="1200" dirty="0">
                <a:latin typeface="Corbel" panose="020B0503020204020204" pitchFamily="34" charset="0"/>
              </a:rPr>
              <a:t>Ross-</a:t>
            </a:r>
            <a:r>
              <a:rPr lang="en-US" sz="1200" dirty="0" err="1">
                <a:latin typeface="Corbel" panose="020B0503020204020204" pitchFamily="34" charset="0"/>
              </a:rPr>
              <a:t>Hellauer</a:t>
            </a:r>
            <a:r>
              <a:rPr lang="en-US" sz="1200" dirty="0">
                <a:latin typeface="Corbel" panose="020B0503020204020204" pitchFamily="34" charset="0"/>
              </a:rPr>
              <a:t>, T., Schmidt, B., &amp; Kramer, B. (2018). Are Funder Open Access Platforms a Good Idea?: </a:t>
            </a:r>
            <a:r>
              <a:rPr lang="en-US" sz="1200" i="1" dirty="0">
                <a:latin typeface="Corbel" panose="020B0503020204020204" pitchFamily="34" charset="0"/>
              </a:rPr>
              <a:t>SAGE Open</a:t>
            </a:r>
            <a:r>
              <a:rPr lang="en-US" sz="1200" dirty="0">
                <a:latin typeface="Corbel" panose="020B0503020204020204" pitchFamily="34" charset="0"/>
              </a:rPr>
              <a:t>, </a:t>
            </a:r>
            <a:r>
              <a:rPr lang="en-US" sz="1200" i="1" dirty="0">
                <a:latin typeface="Corbel" panose="020B0503020204020204" pitchFamily="34" charset="0"/>
              </a:rPr>
              <a:t>8</a:t>
            </a:r>
            <a:r>
              <a:rPr lang="en-US" sz="1200" dirty="0">
                <a:latin typeface="Corbel" panose="020B0503020204020204" pitchFamily="34" charset="0"/>
              </a:rPr>
              <a:t>(4), 1‑16. </a:t>
            </a:r>
            <a:r>
              <a:rPr lang="en-US" sz="1200" dirty="0">
                <a:latin typeface="Corbel" panose="020B0503020204020204" pitchFamily="34" charset="0"/>
                <a:hlinkClick r:id="rId3"/>
              </a:rPr>
              <a:t>https://doi.org/10.1177/2158244018816717</a:t>
            </a:r>
            <a:endParaRPr lang="en-US" sz="1200" dirty="0">
              <a:latin typeface="Corbel" panose="020B0503020204020204" pitchFamily="34" charset="0"/>
            </a:endParaRPr>
          </a:p>
          <a:p>
            <a:endParaRPr lang="fr-FR" sz="1200" dirty="0">
              <a:latin typeface="Corbel" panose="020B0503020204020204" pitchFamily="34" charset="0"/>
            </a:endParaRPr>
          </a:p>
        </p:txBody>
      </p:sp>
      <p:sp>
        <p:nvSpPr>
          <p:cNvPr id="6" name="Titre 5"/>
          <p:cNvSpPr>
            <a:spLocks noGrp="1"/>
          </p:cNvSpPr>
          <p:nvPr>
            <p:ph type="title"/>
          </p:nvPr>
        </p:nvSpPr>
        <p:spPr>
          <a:xfrm>
            <a:off x="149726" y="382186"/>
            <a:ext cx="4106849" cy="1325563"/>
          </a:xfrm>
        </p:spPr>
        <p:txBody>
          <a:bodyPr>
            <a:normAutofit fontScale="90000"/>
          </a:bodyPr>
          <a:lstStyle/>
          <a:p>
            <a:r>
              <a:rPr lang="fr-FR" dirty="0" smtClean="0"/>
              <a:t>Typologie économique des revues</a:t>
            </a:r>
            <a:endParaRPr lang="fr-FR" i="1" dirty="0"/>
          </a:p>
        </p:txBody>
      </p:sp>
      <p:sp>
        <p:nvSpPr>
          <p:cNvPr id="2" name="Espace réservé du pied de page 1"/>
          <p:cNvSpPr>
            <a:spLocks noGrp="1"/>
          </p:cNvSpPr>
          <p:nvPr>
            <p:ph type="ftr" sz="quarter" idx="11"/>
          </p:nvPr>
        </p:nvSpPr>
        <p:spPr/>
        <p:txBody>
          <a:bodyPr/>
          <a:lstStyle/>
          <a:p>
            <a:r>
              <a:rPr lang="fr-FR" smtClean="0"/>
              <a:t>F. Flamerie - Focus sur les revues en libre accès - 2021-06-17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4</a:t>
            </a:fld>
            <a:endParaRPr lang="fr-FR" dirty="0"/>
          </a:p>
        </p:txBody>
      </p:sp>
    </p:spTree>
    <p:extLst>
      <p:ext uri="{BB962C8B-B14F-4D97-AF65-F5344CB8AC3E}">
        <p14:creationId xmlns:p14="http://schemas.microsoft.com/office/powerpoint/2010/main" val="325543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5386" y="33573"/>
            <a:ext cx="10515600" cy="1325563"/>
          </a:xfrm>
        </p:spPr>
        <p:txBody>
          <a:bodyPr/>
          <a:lstStyle/>
          <a:p>
            <a:r>
              <a:rPr lang="fr-FR" dirty="0" smtClean="0"/>
              <a:t>Typologie économique des revues</a:t>
            </a:r>
            <a:endParaRPr lang="fr-FR" dirty="0"/>
          </a:p>
        </p:txBody>
      </p:sp>
      <p:sp>
        <p:nvSpPr>
          <p:cNvPr id="7" name="Espace réservé du contenu 6"/>
          <p:cNvSpPr>
            <a:spLocks noGrp="1"/>
          </p:cNvSpPr>
          <p:nvPr>
            <p:ph sz="half" idx="2"/>
          </p:nvPr>
        </p:nvSpPr>
        <p:spPr>
          <a:xfrm>
            <a:off x="695386" y="1359136"/>
            <a:ext cx="10306910" cy="5362339"/>
          </a:xfrm>
        </p:spPr>
        <p:txBody>
          <a:bodyPr>
            <a:normAutofit/>
          </a:bodyPr>
          <a:lstStyle/>
          <a:p>
            <a:pPr marL="0" indent="0">
              <a:lnSpc>
                <a:spcPct val="100000"/>
              </a:lnSpc>
              <a:buNone/>
            </a:pPr>
            <a:r>
              <a:rPr lang="fr-FR" sz="3500" dirty="0" smtClean="0">
                <a:solidFill>
                  <a:srgbClr val="FFC000"/>
                </a:solidFill>
              </a:rPr>
              <a:t>Les vrais et faux amis du </a:t>
            </a:r>
            <a:r>
              <a:rPr lang="fr-FR" sz="3500" i="1" dirty="0" smtClean="0">
                <a:solidFill>
                  <a:srgbClr val="FFC000"/>
                </a:solidFill>
              </a:rPr>
              <a:t>gold open </a:t>
            </a:r>
            <a:r>
              <a:rPr lang="fr-FR" sz="3500" i="1" dirty="0" err="1" smtClean="0">
                <a:solidFill>
                  <a:srgbClr val="FFC000"/>
                </a:solidFill>
              </a:rPr>
              <a:t>access</a:t>
            </a:r>
            <a:r>
              <a:rPr lang="fr-FR" sz="3500" i="1" dirty="0" smtClean="0">
                <a:solidFill>
                  <a:srgbClr val="FFC000"/>
                </a:solidFill>
              </a:rPr>
              <a:t> </a:t>
            </a:r>
            <a:endParaRPr lang="fr-FR" sz="3500" dirty="0" smtClean="0"/>
          </a:p>
          <a:p>
            <a:pPr>
              <a:lnSpc>
                <a:spcPct val="100000"/>
              </a:lnSpc>
              <a:buFont typeface="Calibri" panose="020F0502020204030204" pitchFamily="34" charset="0"/>
              <a:buChar char="→"/>
            </a:pPr>
            <a:r>
              <a:rPr lang="fr-FR" dirty="0" smtClean="0"/>
              <a:t> </a:t>
            </a:r>
            <a:r>
              <a:rPr lang="fr-FR" b="1" i="1" dirty="0" smtClean="0">
                <a:solidFill>
                  <a:schemeClr val="accent4"/>
                </a:solidFill>
              </a:rPr>
              <a:t>Full gold </a:t>
            </a:r>
            <a:r>
              <a:rPr lang="fr-FR" dirty="0" smtClean="0"/>
              <a:t>: tous les articles sont en libre accès immédiat avec une licence de réutilisation</a:t>
            </a:r>
          </a:p>
          <a:p>
            <a:pPr lvl="1">
              <a:lnSpc>
                <a:spcPct val="100000"/>
              </a:lnSpc>
              <a:buFont typeface="Corbel" panose="020B0503020204020204" pitchFamily="34" charset="0"/>
              <a:buChar char="›"/>
            </a:pPr>
            <a:r>
              <a:rPr lang="fr-FR" dirty="0"/>
              <a:t>Diamant : sous-ensemble du </a:t>
            </a:r>
            <a:r>
              <a:rPr lang="fr-FR" i="1" dirty="0" smtClean="0"/>
              <a:t>full gold </a:t>
            </a:r>
            <a:r>
              <a:rPr lang="fr-FR" dirty="0"/>
              <a:t>: pas de frais de </a:t>
            </a:r>
            <a:r>
              <a:rPr lang="fr-FR" dirty="0" smtClean="0"/>
              <a:t>publication</a:t>
            </a:r>
          </a:p>
          <a:p>
            <a:pPr>
              <a:lnSpc>
                <a:spcPct val="100000"/>
              </a:lnSpc>
              <a:buFont typeface="Calibri" panose="020F0502020204030204" pitchFamily="34" charset="0"/>
              <a:buChar char="→"/>
            </a:pPr>
            <a:r>
              <a:rPr lang="fr-FR" b="1" dirty="0" smtClean="0">
                <a:solidFill>
                  <a:srgbClr val="B36700"/>
                </a:solidFill>
              </a:rPr>
              <a:t>Bronze</a:t>
            </a:r>
            <a:r>
              <a:rPr lang="fr-FR" dirty="0" smtClean="0">
                <a:solidFill>
                  <a:schemeClr val="accent3">
                    <a:lumMod val="75000"/>
                  </a:schemeClr>
                </a:solidFill>
              </a:rPr>
              <a:t> </a:t>
            </a:r>
            <a:r>
              <a:rPr lang="fr-FR" dirty="0" smtClean="0"/>
              <a:t>: pas de licence de réutilisation, pas forcément d’immédiateté</a:t>
            </a:r>
          </a:p>
          <a:p>
            <a:pPr>
              <a:lnSpc>
                <a:spcPct val="100000"/>
              </a:lnSpc>
              <a:buFont typeface="Calibri" panose="020F0502020204030204" pitchFamily="34" charset="0"/>
              <a:buChar char="→"/>
            </a:pPr>
            <a:r>
              <a:rPr lang="fr-FR" b="1" dirty="0" smtClean="0">
                <a:solidFill>
                  <a:schemeClr val="accent3">
                    <a:lumMod val="75000"/>
                  </a:schemeClr>
                </a:solidFill>
              </a:rPr>
              <a:t>Hybride</a:t>
            </a:r>
            <a:r>
              <a:rPr lang="fr-FR" dirty="0" smtClean="0"/>
              <a:t> : libre accès à l’unité dans une revue sur abonnement, avec une licence de réutilisation</a:t>
            </a:r>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dirty="0"/>
          </a:p>
        </p:txBody>
      </p:sp>
      <p:sp>
        <p:nvSpPr>
          <p:cNvPr id="9" name="Rectangle 8"/>
          <p:cNvSpPr/>
          <p:nvPr/>
        </p:nvSpPr>
        <p:spPr>
          <a:xfrm>
            <a:off x="630761" y="5894685"/>
            <a:ext cx="11153140" cy="738664"/>
          </a:xfrm>
          <a:prstGeom prst="rect">
            <a:avLst/>
          </a:prstGeom>
        </p:spPr>
        <p:txBody>
          <a:bodyPr wrap="square">
            <a:spAutoFit/>
          </a:bodyPr>
          <a:lstStyle/>
          <a:p>
            <a:r>
              <a:rPr lang="en-US" sz="1400" dirty="0" smtClean="0">
                <a:latin typeface="Corbel" panose="020B0503020204020204" pitchFamily="34" charset="0"/>
              </a:rPr>
              <a:t>Pour des details </a:t>
            </a:r>
            <a:r>
              <a:rPr lang="en-US" sz="1400" dirty="0" err="1" smtClean="0">
                <a:latin typeface="Corbel" panose="020B0503020204020204" pitchFamily="34" charset="0"/>
              </a:rPr>
              <a:t>concernant</a:t>
            </a:r>
            <a:r>
              <a:rPr lang="en-US" sz="1400" dirty="0" smtClean="0">
                <a:latin typeface="Corbel" panose="020B0503020204020204" pitchFamily="34" charset="0"/>
              </a:rPr>
              <a:t> la </a:t>
            </a:r>
            <a:r>
              <a:rPr lang="en-US" sz="1400" dirty="0" err="1" smtClean="0">
                <a:latin typeface="Corbel" panose="020B0503020204020204" pitchFamily="34" charset="0"/>
              </a:rPr>
              <a:t>terminologie</a:t>
            </a:r>
            <a:r>
              <a:rPr lang="en-US" sz="1400" dirty="0" smtClean="0">
                <a:latin typeface="Corbel" panose="020B0503020204020204" pitchFamily="34" charset="0"/>
              </a:rPr>
              <a:t>, </a:t>
            </a:r>
            <a:r>
              <a:rPr lang="en-US" sz="1400" dirty="0" err="1" smtClean="0">
                <a:latin typeface="Corbel" panose="020B0503020204020204" pitchFamily="34" charset="0"/>
              </a:rPr>
              <a:t>voir</a:t>
            </a:r>
            <a:r>
              <a:rPr lang="en-US" sz="1400" dirty="0" smtClean="0">
                <a:latin typeface="Corbel" panose="020B0503020204020204" pitchFamily="34" charset="0"/>
              </a:rPr>
              <a:t> : </a:t>
            </a:r>
            <a:r>
              <a:rPr lang="en-US" sz="1400" dirty="0" err="1" smtClean="0">
                <a:latin typeface="Corbel" panose="020B0503020204020204" pitchFamily="34" charset="0"/>
              </a:rPr>
              <a:t>Piwowar</a:t>
            </a:r>
            <a:r>
              <a:rPr lang="en-US" sz="1400" dirty="0">
                <a:latin typeface="Corbel" panose="020B0503020204020204" pitchFamily="34" charset="0"/>
              </a:rPr>
              <a:t>, H., </a:t>
            </a:r>
            <a:r>
              <a:rPr lang="en-US" sz="1400" dirty="0" err="1">
                <a:latin typeface="Corbel" panose="020B0503020204020204" pitchFamily="34" charset="0"/>
              </a:rPr>
              <a:t>Priem</a:t>
            </a:r>
            <a:r>
              <a:rPr lang="en-US" sz="1400" dirty="0">
                <a:latin typeface="Corbel" panose="020B0503020204020204" pitchFamily="34" charset="0"/>
              </a:rPr>
              <a:t>, J., </a:t>
            </a:r>
            <a:r>
              <a:rPr lang="en-US" sz="1400" dirty="0" err="1">
                <a:latin typeface="Corbel" panose="020B0503020204020204" pitchFamily="34" charset="0"/>
              </a:rPr>
              <a:t>Larivière</a:t>
            </a:r>
            <a:r>
              <a:rPr lang="en-US" sz="1400" dirty="0">
                <a:latin typeface="Corbel" panose="020B0503020204020204" pitchFamily="34" charset="0"/>
              </a:rPr>
              <a:t>, V., </a:t>
            </a:r>
            <a:r>
              <a:rPr lang="en-US" sz="1400" dirty="0" err="1">
                <a:latin typeface="Corbel" panose="020B0503020204020204" pitchFamily="34" charset="0"/>
              </a:rPr>
              <a:t>Alperin</a:t>
            </a:r>
            <a:r>
              <a:rPr lang="en-US" sz="1400" dirty="0">
                <a:latin typeface="Corbel" panose="020B0503020204020204" pitchFamily="34" charset="0"/>
              </a:rPr>
              <a:t>, J. P., Matthias, L., Norlander, B., Farley, A., West, J., &amp; </a:t>
            </a:r>
            <a:r>
              <a:rPr lang="en-US" sz="1400" dirty="0" err="1">
                <a:latin typeface="Corbel" panose="020B0503020204020204" pitchFamily="34" charset="0"/>
              </a:rPr>
              <a:t>Haustein</a:t>
            </a:r>
            <a:r>
              <a:rPr lang="en-US" sz="1400" dirty="0">
                <a:latin typeface="Corbel" panose="020B0503020204020204" pitchFamily="34" charset="0"/>
              </a:rPr>
              <a:t>, S. (2018). The state of OA : A large-scale analysis of the prevalence and impact of Open Access articles. </a:t>
            </a:r>
            <a:r>
              <a:rPr lang="en-US" sz="1400" i="1" dirty="0" err="1">
                <a:latin typeface="Corbel" panose="020B0503020204020204" pitchFamily="34" charset="0"/>
              </a:rPr>
              <a:t>PeerJ</a:t>
            </a:r>
            <a:r>
              <a:rPr lang="en-US" sz="1400" dirty="0">
                <a:latin typeface="Corbel" panose="020B0503020204020204" pitchFamily="34" charset="0"/>
              </a:rPr>
              <a:t>, </a:t>
            </a:r>
            <a:r>
              <a:rPr lang="en-US" sz="1400" i="1" dirty="0">
                <a:latin typeface="Corbel" panose="020B0503020204020204" pitchFamily="34" charset="0"/>
              </a:rPr>
              <a:t>6</a:t>
            </a:r>
            <a:r>
              <a:rPr lang="en-US" sz="1400" dirty="0">
                <a:latin typeface="Corbel" panose="020B0503020204020204" pitchFamily="34" charset="0"/>
              </a:rPr>
              <a:t>, e4375. </a:t>
            </a:r>
            <a:r>
              <a:rPr lang="en-US" sz="1400" dirty="0">
                <a:latin typeface="Corbel" panose="020B0503020204020204" pitchFamily="34" charset="0"/>
                <a:hlinkClick r:id="rId2"/>
              </a:rPr>
              <a:t>https://doi.org/10.7717/peerj.4375</a:t>
            </a:r>
            <a:endParaRPr lang="en-US" sz="1400" dirty="0">
              <a:effectLst/>
              <a:latin typeface="Corbel" panose="020B0503020204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5</a:t>
            </a:fld>
            <a:endParaRPr lang="fr-FR"/>
          </a:p>
        </p:txBody>
      </p:sp>
    </p:spTree>
    <p:extLst>
      <p:ext uri="{BB962C8B-B14F-4D97-AF65-F5344CB8AC3E}">
        <p14:creationId xmlns:p14="http://schemas.microsoft.com/office/powerpoint/2010/main" val="836341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602226" y="314325"/>
            <a:ext cx="10515600" cy="1325563"/>
          </a:xfrm>
        </p:spPr>
        <p:txBody>
          <a:bodyPr/>
          <a:lstStyle/>
          <a:p>
            <a:r>
              <a:rPr lang="fr-FR" dirty="0" smtClean="0"/>
              <a:t>Les modèles sans frais : bronze</a:t>
            </a:r>
            <a:endParaRPr lang="fr-FR" dirty="0"/>
          </a:p>
        </p:txBody>
      </p:sp>
      <p:sp>
        <p:nvSpPr>
          <p:cNvPr id="11" name="Espace réservé du contenu 10"/>
          <p:cNvSpPr>
            <a:spLocks noGrp="1"/>
          </p:cNvSpPr>
          <p:nvPr>
            <p:ph sz="half" idx="2"/>
          </p:nvPr>
        </p:nvSpPr>
        <p:spPr>
          <a:xfrm>
            <a:off x="698090" y="1425677"/>
            <a:ext cx="11139949" cy="5295798"/>
          </a:xfrm>
        </p:spPr>
        <p:txBody>
          <a:bodyPr>
            <a:normAutofit/>
          </a:bodyPr>
          <a:lstStyle/>
          <a:p>
            <a:pPr marL="0" indent="0">
              <a:lnSpc>
                <a:spcPct val="100000"/>
              </a:lnSpc>
              <a:buNone/>
            </a:pPr>
            <a:r>
              <a:rPr lang="fr-FR" sz="3000" b="1" dirty="0" smtClean="0"/>
              <a:t>Exemples - non exhaustif </a:t>
            </a:r>
          </a:p>
          <a:p>
            <a:pPr>
              <a:lnSpc>
                <a:spcPct val="100000"/>
              </a:lnSpc>
              <a:buFont typeface="Calibri" panose="020F0502020204030204" pitchFamily="34" charset="0"/>
              <a:buChar char="→"/>
            </a:pPr>
            <a:r>
              <a:rPr lang="fr-FR" dirty="0" smtClean="0"/>
              <a:t> Articles marqués comme « free » sur les sites d’éditeur</a:t>
            </a:r>
          </a:p>
          <a:p>
            <a:pPr lvl="1">
              <a:lnSpc>
                <a:spcPct val="100000"/>
              </a:lnSpc>
              <a:buFont typeface="Corbel" panose="020B0503020204020204" pitchFamily="34" charset="0"/>
              <a:buChar char="›"/>
            </a:pPr>
            <a:r>
              <a:rPr lang="fr-FR" dirty="0" smtClean="0"/>
              <a:t>exemple : </a:t>
            </a:r>
            <a:r>
              <a:rPr lang="fr-FR" dirty="0">
                <a:hlinkClick r:id="rId2"/>
              </a:rPr>
              <a:t>https://</a:t>
            </a:r>
            <a:r>
              <a:rPr lang="fr-FR" dirty="0" smtClean="0">
                <a:hlinkClick r:id="rId2"/>
              </a:rPr>
              <a:t>doi.org/10.1093/eurheartj/ehaa1040</a:t>
            </a:r>
            <a:endParaRPr lang="fr-FR" dirty="0" smtClean="0"/>
          </a:p>
          <a:p>
            <a:pPr>
              <a:lnSpc>
                <a:spcPct val="100000"/>
              </a:lnSpc>
              <a:buFont typeface="Calibri" panose="020F0502020204030204" pitchFamily="34" charset="0"/>
              <a:buChar char="→"/>
            </a:pPr>
            <a:r>
              <a:rPr lang="fr-FR" dirty="0" smtClean="0"/>
              <a:t>Modèle de la « barrière mobile », plutôt en SHS</a:t>
            </a:r>
          </a:p>
          <a:p>
            <a:pPr lvl="1">
              <a:lnSpc>
                <a:spcPct val="100000"/>
              </a:lnSpc>
              <a:buFont typeface="Corbel" panose="020B0503020204020204" pitchFamily="34" charset="0"/>
              <a:buChar char="›"/>
            </a:pPr>
            <a:r>
              <a:rPr lang="fr-FR" dirty="0" smtClean="0"/>
              <a:t>exemple </a:t>
            </a:r>
            <a:r>
              <a:rPr lang="fr-FR" dirty="0" smtClean="0">
                <a:hlinkClick r:id="rId3"/>
              </a:rPr>
              <a:t>CAIRN</a:t>
            </a:r>
            <a:r>
              <a:rPr lang="fr-FR" dirty="0" smtClean="0"/>
              <a:t> - page « Services aux particuliers »</a:t>
            </a:r>
            <a:endParaRPr lang="fr-FR" dirty="0"/>
          </a:p>
          <a:p>
            <a:pPr marL="457200" lvl="1" indent="0">
              <a:lnSpc>
                <a:spcPct val="100000"/>
              </a:lnSpc>
              <a:buNone/>
            </a:pPr>
            <a:r>
              <a:rPr lang="fr-FR" dirty="0" smtClean="0">
                <a:solidFill>
                  <a:schemeClr val="tx1">
                    <a:lumMod val="75000"/>
                    <a:lumOff val="25000"/>
                  </a:schemeClr>
                </a:solidFill>
              </a:rPr>
              <a:t>« Pour </a:t>
            </a:r>
            <a:r>
              <a:rPr lang="fr-FR" dirty="0">
                <a:solidFill>
                  <a:schemeClr val="tx1">
                    <a:lumMod val="75000"/>
                    <a:lumOff val="25000"/>
                  </a:schemeClr>
                </a:solidFill>
              </a:rPr>
              <a:t>les revues, Cairn.info ayant opté pour le principe dit de la « barrière mobile », le texte intégral des articles datant de 3 ans en moyenne (cette durée varie selon les revues) est également consultable en accès gratuit, alors que celui des numéros les plus récents est habituellement proposé en accès conditionnel (vente de numéros ou vente d’article à l’unité, suivant les choix de chaque éditeur</a:t>
            </a:r>
            <a:r>
              <a:rPr lang="fr-FR" dirty="0" smtClean="0">
                <a:solidFill>
                  <a:schemeClr val="tx1">
                    <a:lumMod val="75000"/>
                    <a:lumOff val="25000"/>
                  </a:schemeClr>
                </a:solidFill>
              </a:rPr>
              <a:t>). »</a:t>
            </a:r>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2" name="Espace réservé du numéro de diapositive 1"/>
          <p:cNvSpPr>
            <a:spLocks noGrp="1"/>
          </p:cNvSpPr>
          <p:nvPr>
            <p:ph type="sldNum" sz="quarter" idx="12"/>
          </p:nvPr>
        </p:nvSpPr>
        <p:spPr/>
        <p:txBody>
          <a:bodyPr/>
          <a:lstStyle/>
          <a:p>
            <a:fld id="{99E13252-68E5-4994-B57B-B03F39B52C7D}" type="slidenum">
              <a:rPr lang="fr-FR" smtClean="0"/>
              <a:t>6</a:t>
            </a:fld>
            <a:endParaRPr lang="fr-FR"/>
          </a:p>
        </p:txBody>
      </p:sp>
    </p:spTree>
    <p:extLst>
      <p:ext uri="{BB962C8B-B14F-4D97-AF65-F5344CB8AC3E}">
        <p14:creationId xmlns:p14="http://schemas.microsoft.com/office/powerpoint/2010/main" val="266719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602226" y="314325"/>
            <a:ext cx="10515600" cy="1325563"/>
          </a:xfrm>
        </p:spPr>
        <p:txBody>
          <a:bodyPr/>
          <a:lstStyle/>
          <a:p>
            <a:r>
              <a:rPr lang="fr-FR" dirty="0" smtClean="0"/>
              <a:t>Les modèles sans frais : diamant</a:t>
            </a:r>
            <a:endParaRPr lang="fr-FR" dirty="0"/>
          </a:p>
        </p:txBody>
      </p:sp>
      <p:sp>
        <p:nvSpPr>
          <p:cNvPr id="10" name="Espace réservé du contenu 9"/>
          <p:cNvSpPr>
            <a:spLocks noGrp="1"/>
          </p:cNvSpPr>
          <p:nvPr>
            <p:ph sz="half" idx="1"/>
          </p:nvPr>
        </p:nvSpPr>
        <p:spPr>
          <a:xfrm>
            <a:off x="602227" y="1482617"/>
            <a:ext cx="8008374" cy="4351338"/>
          </a:xfrm>
        </p:spPr>
        <p:txBody>
          <a:bodyPr>
            <a:normAutofit fontScale="92500"/>
          </a:bodyPr>
          <a:lstStyle/>
          <a:p>
            <a:pPr>
              <a:lnSpc>
                <a:spcPct val="110000"/>
              </a:lnSpc>
            </a:pPr>
            <a:r>
              <a:rPr lang="fr-FR" dirty="0" smtClean="0"/>
              <a:t>Adoption variable en fonction des disciplines </a:t>
            </a:r>
          </a:p>
          <a:p>
            <a:pPr lvl="1">
              <a:lnSpc>
                <a:spcPct val="110000"/>
              </a:lnSpc>
            </a:pPr>
            <a:r>
              <a:rPr lang="fr-FR" dirty="0" smtClean="0"/>
              <a:t>plus fréquent en SHS : 66% des revues diamant - ex: plateforme </a:t>
            </a:r>
            <a:r>
              <a:rPr lang="fr-FR" dirty="0" err="1" smtClean="0">
                <a:hlinkClick r:id="rId2"/>
              </a:rPr>
              <a:t>OpenEditions</a:t>
            </a:r>
            <a:r>
              <a:rPr lang="fr-FR" dirty="0" smtClean="0">
                <a:hlinkClick r:id="rId2"/>
              </a:rPr>
              <a:t> </a:t>
            </a:r>
            <a:r>
              <a:rPr lang="fr-FR" dirty="0" err="1" smtClean="0">
                <a:hlinkClick r:id="rId2"/>
              </a:rPr>
              <a:t>Journals</a:t>
            </a:r>
            <a:endParaRPr lang="fr-FR" dirty="0" smtClean="0"/>
          </a:p>
          <a:p>
            <a:pPr lvl="1">
              <a:lnSpc>
                <a:spcPct val="110000"/>
              </a:lnSpc>
            </a:pPr>
            <a:r>
              <a:rPr lang="fr-FR" dirty="0" smtClean="0"/>
              <a:t>modèle de revue en libre accès plébiscité en mathématiques (</a:t>
            </a:r>
            <a:r>
              <a:rPr lang="en-US" dirty="0"/>
              <a:t>American Mathematical Society </a:t>
            </a:r>
            <a:r>
              <a:rPr lang="en-US" dirty="0" smtClean="0"/>
              <a:t>: </a:t>
            </a:r>
            <a:r>
              <a:rPr lang="en-US" i="1" dirty="0" smtClean="0">
                <a:hlinkClick r:id="rId3"/>
              </a:rPr>
              <a:t>Communications </a:t>
            </a:r>
            <a:r>
              <a:rPr lang="en-US" i="1" dirty="0">
                <a:hlinkClick r:id="rId3"/>
              </a:rPr>
              <a:t>of the American Mathematical </a:t>
            </a:r>
            <a:r>
              <a:rPr lang="en-US" i="1" dirty="0" smtClean="0">
                <a:hlinkClick r:id="rId3"/>
              </a:rPr>
              <a:t>Society</a:t>
            </a:r>
            <a:r>
              <a:rPr lang="en-US" i="1" dirty="0" smtClean="0"/>
              <a:t>),</a:t>
            </a:r>
            <a:r>
              <a:rPr lang="fr-FR" dirty="0" smtClean="0"/>
              <a:t> informatique </a:t>
            </a:r>
          </a:p>
          <a:p>
            <a:pPr>
              <a:lnSpc>
                <a:spcPct val="110000"/>
              </a:lnSpc>
            </a:pPr>
            <a:r>
              <a:rPr lang="fr-FR" dirty="0" smtClean="0"/>
              <a:t> Licences de publication variables : CC-BY pour 37%</a:t>
            </a:r>
          </a:p>
          <a:p>
            <a:pPr>
              <a:lnSpc>
                <a:spcPct val="110000"/>
              </a:lnSpc>
            </a:pPr>
            <a:r>
              <a:rPr lang="fr-FR" dirty="0" smtClean="0"/>
              <a:t> Principalement publiées par des universités : 42% des revues diamant - ex: </a:t>
            </a:r>
            <a:r>
              <a:rPr lang="fr-FR" dirty="0" smtClean="0">
                <a:hlinkClick r:id="rId4"/>
              </a:rPr>
              <a:t>Plateforme </a:t>
            </a:r>
            <a:r>
              <a:rPr lang="fr-FR" dirty="0" err="1" smtClean="0">
                <a:hlinkClick r:id="rId4"/>
              </a:rPr>
              <a:t>univ</a:t>
            </a:r>
            <a:r>
              <a:rPr lang="fr-FR" dirty="0" smtClean="0">
                <a:hlinkClick r:id="rId4"/>
              </a:rPr>
              <a:t>. Bordeaux</a:t>
            </a:r>
            <a:endParaRPr lang="fr-FR" dirty="0"/>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2" name="ZoneTexte 1"/>
          <p:cNvSpPr txBox="1"/>
          <p:nvPr/>
        </p:nvSpPr>
        <p:spPr>
          <a:xfrm>
            <a:off x="740831" y="5908166"/>
            <a:ext cx="11230345" cy="738664"/>
          </a:xfrm>
          <a:prstGeom prst="rect">
            <a:avLst/>
          </a:prstGeom>
          <a:noFill/>
        </p:spPr>
        <p:txBody>
          <a:bodyPr wrap="square" rtlCol="0">
            <a:spAutoFit/>
          </a:bodyPr>
          <a:lstStyle/>
          <a:p>
            <a:r>
              <a:rPr lang="fr-FR" sz="1400" dirty="0" smtClean="0">
                <a:solidFill>
                  <a:schemeClr val="tx1">
                    <a:lumMod val="75000"/>
                    <a:lumOff val="25000"/>
                  </a:schemeClr>
                </a:solidFill>
                <a:latin typeface="Corbel" panose="020B0503020204020204" pitchFamily="34" charset="0"/>
              </a:rPr>
              <a:t>Source des données chiffrées : </a:t>
            </a:r>
            <a:r>
              <a:rPr lang="fr-FR" sz="1400" dirty="0">
                <a:solidFill>
                  <a:schemeClr val="tx1">
                    <a:lumMod val="75000"/>
                    <a:lumOff val="25000"/>
                  </a:schemeClr>
                </a:solidFill>
                <a:latin typeface="Corbel" panose="020B0503020204020204" pitchFamily="34" charset="0"/>
              </a:rPr>
              <a:t>Bosman, J., </a:t>
            </a:r>
            <a:r>
              <a:rPr lang="fr-FR" sz="1400" dirty="0" err="1">
                <a:solidFill>
                  <a:schemeClr val="tx1">
                    <a:lumMod val="75000"/>
                    <a:lumOff val="25000"/>
                  </a:schemeClr>
                </a:solidFill>
                <a:latin typeface="Corbel" panose="020B0503020204020204" pitchFamily="34" charset="0"/>
              </a:rPr>
              <a:t>Frantsvåg</a:t>
            </a:r>
            <a:r>
              <a:rPr lang="fr-FR" sz="1400" dirty="0">
                <a:solidFill>
                  <a:schemeClr val="tx1">
                    <a:lumMod val="75000"/>
                    <a:lumOff val="25000"/>
                  </a:schemeClr>
                </a:solidFill>
                <a:latin typeface="Corbel" panose="020B0503020204020204" pitchFamily="34" charset="0"/>
              </a:rPr>
              <a:t>, J. E., Kramer, B., Langlais, P.-C., &amp; </a:t>
            </a:r>
            <a:r>
              <a:rPr lang="fr-FR" sz="1400" dirty="0" err="1">
                <a:solidFill>
                  <a:schemeClr val="tx1">
                    <a:lumMod val="75000"/>
                    <a:lumOff val="25000"/>
                  </a:schemeClr>
                </a:solidFill>
                <a:latin typeface="Corbel" panose="020B0503020204020204" pitchFamily="34" charset="0"/>
              </a:rPr>
              <a:t>Proudman</a:t>
            </a:r>
            <a:r>
              <a:rPr lang="fr-FR" sz="1400" dirty="0">
                <a:solidFill>
                  <a:schemeClr val="tx1">
                    <a:lumMod val="75000"/>
                    <a:lumOff val="25000"/>
                  </a:schemeClr>
                </a:solidFill>
                <a:latin typeface="Corbel" panose="020B0503020204020204" pitchFamily="34" charset="0"/>
              </a:rPr>
              <a:t>, V. (2021). </a:t>
            </a:r>
            <a:r>
              <a:rPr lang="fr-FR" sz="1400" i="1" dirty="0">
                <a:solidFill>
                  <a:schemeClr val="tx1">
                    <a:lumMod val="75000"/>
                    <a:lumOff val="25000"/>
                  </a:schemeClr>
                </a:solidFill>
                <a:latin typeface="Corbel" panose="020B0503020204020204" pitchFamily="34" charset="0"/>
              </a:rPr>
              <a:t>OA </a:t>
            </a:r>
            <a:r>
              <a:rPr lang="fr-FR" sz="1400" i="1" dirty="0" err="1">
                <a:solidFill>
                  <a:schemeClr val="tx1">
                    <a:lumMod val="75000"/>
                    <a:lumOff val="25000"/>
                  </a:schemeClr>
                </a:solidFill>
                <a:latin typeface="Corbel" panose="020B0503020204020204" pitchFamily="34" charset="0"/>
              </a:rPr>
              <a:t>Diamond</a:t>
            </a:r>
            <a:r>
              <a:rPr lang="fr-FR" sz="1400" i="1" dirty="0">
                <a:solidFill>
                  <a:schemeClr val="tx1">
                    <a:lumMod val="75000"/>
                    <a:lumOff val="25000"/>
                  </a:schemeClr>
                </a:solidFill>
                <a:latin typeface="Corbel" panose="020B0503020204020204" pitchFamily="34" charset="0"/>
              </a:rPr>
              <a:t> </a:t>
            </a:r>
            <a:r>
              <a:rPr lang="fr-FR" sz="1400" i="1" dirty="0" err="1">
                <a:solidFill>
                  <a:schemeClr val="tx1">
                    <a:lumMod val="75000"/>
                    <a:lumOff val="25000"/>
                  </a:schemeClr>
                </a:solidFill>
                <a:latin typeface="Corbel" panose="020B0503020204020204" pitchFamily="34" charset="0"/>
              </a:rPr>
              <a:t>Journals</a:t>
            </a:r>
            <a:r>
              <a:rPr lang="fr-FR" sz="1400" i="1" dirty="0">
                <a:solidFill>
                  <a:schemeClr val="tx1">
                    <a:lumMod val="75000"/>
                    <a:lumOff val="25000"/>
                  </a:schemeClr>
                </a:solidFill>
                <a:latin typeface="Corbel" panose="020B0503020204020204" pitchFamily="34" charset="0"/>
              </a:rPr>
              <a:t> </a:t>
            </a:r>
            <a:r>
              <a:rPr lang="fr-FR" sz="1400" i="1" dirty="0" err="1">
                <a:solidFill>
                  <a:schemeClr val="tx1">
                    <a:lumMod val="75000"/>
                    <a:lumOff val="25000"/>
                  </a:schemeClr>
                </a:solidFill>
                <a:latin typeface="Corbel" panose="020B0503020204020204" pitchFamily="34" charset="0"/>
              </a:rPr>
              <a:t>Study</a:t>
            </a:r>
            <a:r>
              <a:rPr lang="fr-FR" sz="1400" i="1" dirty="0">
                <a:solidFill>
                  <a:schemeClr val="tx1">
                    <a:lumMod val="75000"/>
                    <a:lumOff val="25000"/>
                  </a:schemeClr>
                </a:solidFill>
                <a:latin typeface="Corbel" panose="020B0503020204020204" pitchFamily="34" charset="0"/>
              </a:rPr>
              <a:t>. Part 1 : </a:t>
            </a:r>
            <a:r>
              <a:rPr lang="fr-FR" sz="1400" i="1" dirty="0" err="1">
                <a:solidFill>
                  <a:schemeClr val="tx1">
                    <a:lumMod val="75000"/>
                    <a:lumOff val="25000"/>
                  </a:schemeClr>
                </a:solidFill>
                <a:latin typeface="Corbel" panose="020B0503020204020204" pitchFamily="34" charset="0"/>
              </a:rPr>
              <a:t>Findings</a:t>
            </a:r>
            <a:r>
              <a:rPr lang="fr-FR" sz="1400" dirty="0">
                <a:solidFill>
                  <a:schemeClr val="tx1">
                    <a:lumMod val="75000"/>
                    <a:lumOff val="25000"/>
                  </a:schemeClr>
                </a:solidFill>
                <a:latin typeface="Corbel" panose="020B0503020204020204" pitchFamily="34" charset="0"/>
              </a:rPr>
              <a:t>. </a:t>
            </a:r>
            <a:r>
              <a:rPr lang="fr-FR" sz="1400" dirty="0" err="1">
                <a:solidFill>
                  <a:schemeClr val="tx1">
                    <a:lumMod val="75000"/>
                    <a:lumOff val="25000"/>
                  </a:schemeClr>
                </a:solidFill>
                <a:latin typeface="Corbel" panose="020B0503020204020204" pitchFamily="34" charset="0"/>
              </a:rPr>
              <a:t>cOAlition</a:t>
            </a:r>
            <a:r>
              <a:rPr lang="fr-FR" sz="1400" dirty="0">
                <a:solidFill>
                  <a:schemeClr val="tx1">
                    <a:lumMod val="75000"/>
                    <a:lumOff val="25000"/>
                  </a:schemeClr>
                </a:solidFill>
                <a:latin typeface="Corbel" panose="020B0503020204020204" pitchFamily="34" charset="0"/>
              </a:rPr>
              <a:t> S. </a:t>
            </a:r>
            <a:r>
              <a:rPr lang="fr-FR" sz="1400" dirty="0">
                <a:solidFill>
                  <a:schemeClr val="tx1">
                    <a:lumMod val="75000"/>
                    <a:lumOff val="25000"/>
                  </a:schemeClr>
                </a:solidFill>
                <a:latin typeface="Corbel" panose="020B0503020204020204" pitchFamily="34" charset="0"/>
                <a:hlinkClick r:id="rId5"/>
              </a:rPr>
              <a:t>https://doi.org/10.5281/zenodo.4558704</a:t>
            </a:r>
            <a:endParaRPr lang="fr-FR" sz="1400" dirty="0">
              <a:solidFill>
                <a:schemeClr val="tx1">
                  <a:lumMod val="75000"/>
                  <a:lumOff val="25000"/>
                </a:schemeClr>
              </a:solidFill>
              <a:latin typeface="Corbel" panose="020B0503020204020204" pitchFamily="34" charset="0"/>
            </a:endParaRPr>
          </a:p>
          <a:p>
            <a:r>
              <a:rPr lang="fr-FR" sz="1400" dirty="0" smtClean="0">
                <a:solidFill>
                  <a:schemeClr val="tx1">
                    <a:lumMod val="75000"/>
                    <a:lumOff val="25000"/>
                  </a:schemeClr>
                </a:solidFill>
                <a:latin typeface="Corbel" panose="020B0503020204020204" pitchFamily="34" charset="0"/>
              </a:rPr>
              <a:t> </a:t>
            </a:r>
            <a:endParaRPr lang="fr-FR" sz="1400" dirty="0">
              <a:solidFill>
                <a:schemeClr val="tx1">
                  <a:lumMod val="75000"/>
                  <a:lumOff val="25000"/>
                </a:schemeClr>
              </a:solidFill>
              <a:latin typeface="Corbel" panose="020B0503020204020204" pitchFamily="34" charset="0"/>
            </a:endParaRPr>
          </a:p>
        </p:txBody>
      </p:sp>
      <p:sp>
        <p:nvSpPr>
          <p:cNvPr id="3" name="ZoneTexte 2"/>
          <p:cNvSpPr txBox="1"/>
          <p:nvPr/>
        </p:nvSpPr>
        <p:spPr>
          <a:xfrm>
            <a:off x="8759890" y="1482617"/>
            <a:ext cx="3211286" cy="4154984"/>
          </a:xfrm>
          <a:prstGeom prst="rect">
            <a:avLst/>
          </a:prstGeom>
          <a:solidFill>
            <a:srgbClr val="00B0F0"/>
          </a:solidFill>
        </p:spPr>
        <p:txBody>
          <a:bodyPr wrap="square" rtlCol="0">
            <a:spAutoFit/>
          </a:bodyPr>
          <a:lstStyle/>
          <a:p>
            <a:r>
              <a:rPr lang="fr-FR" sz="2400" b="1" dirty="0" smtClean="0">
                <a:solidFill>
                  <a:schemeClr val="bg1"/>
                </a:solidFill>
                <a:latin typeface="Corbel" panose="020B0503020204020204" pitchFamily="34" charset="0"/>
              </a:rPr>
              <a:t>Volumétrie annuelle estimée 2017-2019</a:t>
            </a:r>
          </a:p>
          <a:p>
            <a:pPr marL="285750" indent="-285750">
              <a:buFont typeface="Arial" panose="020B0604020202020204" pitchFamily="34" charset="0"/>
              <a:buChar char="•"/>
            </a:pPr>
            <a:r>
              <a:rPr lang="en-US" sz="2400" dirty="0" smtClean="0">
                <a:solidFill>
                  <a:schemeClr val="bg1"/>
                </a:solidFill>
                <a:latin typeface="Corbel" panose="020B0503020204020204" pitchFamily="34" charset="0"/>
              </a:rPr>
              <a:t>356’000 </a:t>
            </a:r>
            <a:r>
              <a:rPr lang="en-US" sz="2400" dirty="0">
                <a:solidFill>
                  <a:schemeClr val="bg1"/>
                </a:solidFill>
                <a:latin typeface="Corbel" panose="020B0503020204020204" pitchFamily="34" charset="0"/>
              </a:rPr>
              <a:t>articles </a:t>
            </a:r>
            <a:r>
              <a:rPr lang="en-US" sz="2400" dirty="0" err="1" smtClean="0">
                <a:solidFill>
                  <a:schemeClr val="bg1"/>
                </a:solidFill>
                <a:latin typeface="Corbel" panose="020B0503020204020204" pitchFamily="34" charset="0"/>
              </a:rPr>
              <a:t>dans</a:t>
            </a:r>
            <a:r>
              <a:rPr lang="en-US" sz="2400" dirty="0" smtClean="0">
                <a:solidFill>
                  <a:schemeClr val="bg1"/>
                </a:solidFill>
                <a:latin typeface="Corbel" panose="020B0503020204020204" pitchFamily="34" charset="0"/>
              </a:rPr>
              <a:t> 10’449 revues </a:t>
            </a:r>
            <a:r>
              <a:rPr lang="en-US" sz="2400" dirty="0" err="1" smtClean="0">
                <a:solidFill>
                  <a:schemeClr val="bg1"/>
                </a:solidFill>
                <a:latin typeface="Corbel" panose="020B0503020204020204" pitchFamily="34" charset="0"/>
              </a:rPr>
              <a:t>diamant</a:t>
            </a:r>
            <a:endParaRPr lang="en-US" sz="2400" dirty="0">
              <a:solidFill>
                <a:schemeClr val="bg1"/>
              </a:solidFill>
              <a:latin typeface="Corbel" panose="020B0503020204020204" pitchFamily="34" charset="0"/>
            </a:endParaRPr>
          </a:p>
          <a:p>
            <a:pPr marL="285750" indent="-285750">
              <a:buFont typeface="Arial" panose="020B0604020202020204" pitchFamily="34" charset="0"/>
              <a:buChar char="•"/>
            </a:pPr>
            <a:r>
              <a:rPr lang="en-US" sz="2400" dirty="0" smtClean="0">
                <a:solidFill>
                  <a:schemeClr val="bg1"/>
                </a:solidFill>
                <a:latin typeface="Corbel" panose="020B0503020204020204" pitchFamily="34" charset="0"/>
              </a:rPr>
              <a:t>453’000 </a:t>
            </a:r>
            <a:r>
              <a:rPr lang="en-US" sz="2400" dirty="0">
                <a:solidFill>
                  <a:schemeClr val="bg1"/>
                </a:solidFill>
                <a:latin typeface="Corbel" panose="020B0503020204020204" pitchFamily="34" charset="0"/>
              </a:rPr>
              <a:t>articles </a:t>
            </a:r>
            <a:r>
              <a:rPr lang="en-US" sz="2400" dirty="0" err="1" smtClean="0">
                <a:solidFill>
                  <a:schemeClr val="bg1"/>
                </a:solidFill>
                <a:latin typeface="Corbel" panose="020B0503020204020204" pitchFamily="34" charset="0"/>
              </a:rPr>
              <a:t>dans</a:t>
            </a:r>
            <a:r>
              <a:rPr lang="en-US" sz="2400" dirty="0" smtClean="0">
                <a:solidFill>
                  <a:schemeClr val="bg1"/>
                </a:solidFill>
                <a:latin typeface="Corbel" panose="020B0503020204020204" pitchFamily="34" charset="0"/>
              </a:rPr>
              <a:t> 3’919 revues </a:t>
            </a:r>
            <a:r>
              <a:rPr lang="fr-FR" sz="2400" i="1" dirty="0" smtClean="0">
                <a:solidFill>
                  <a:schemeClr val="bg1"/>
                </a:solidFill>
                <a:latin typeface="Corbel" panose="020B0503020204020204" pitchFamily="34" charset="0"/>
              </a:rPr>
              <a:t>full gold</a:t>
            </a:r>
          </a:p>
          <a:p>
            <a:r>
              <a:rPr lang="fr-FR" sz="2400" dirty="0" smtClean="0">
                <a:solidFill>
                  <a:schemeClr val="bg1"/>
                </a:solidFill>
                <a:latin typeface="Corbel" panose="020B0503020204020204" pitchFamily="34" charset="0"/>
              </a:rPr>
              <a:t>-&gt; au total 4 à 4,4millions articles dans env. 40’000 revues</a:t>
            </a:r>
          </a:p>
          <a:p>
            <a:pPr marL="285750" indent="-285750">
              <a:buFont typeface="Arial" panose="020B0604020202020204" pitchFamily="34" charset="0"/>
              <a:buChar char="•"/>
            </a:pPr>
            <a:endParaRPr lang="fr-FR" sz="2400" dirty="0">
              <a:solidFill>
                <a:schemeClr val="bg1"/>
              </a:solidFill>
              <a:latin typeface="Corbel" panose="020B0503020204020204" pitchFamily="34" charset="0"/>
            </a:endParaRP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7</a:t>
            </a:fld>
            <a:endParaRPr lang="fr-FR"/>
          </a:p>
        </p:txBody>
      </p:sp>
    </p:spTree>
    <p:extLst>
      <p:ext uri="{BB962C8B-B14F-4D97-AF65-F5344CB8AC3E}">
        <p14:creationId xmlns:p14="http://schemas.microsoft.com/office/powerpoint/2010/main" val="3778021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Quizz BPH</a:t>
            </a:r>
            <a:endParaRPr lang="fr-FR" dirty="0"/>
          </a:p>
        </p:txBody>
      </p:sp>
      <p:sp>
        <p:nvSpPr>
          <p:cNvPr id="3" name="Espace réservé du contenu 2"/>
          <p:cNvSpPr>
            <a:spLocks noGrp="1"/>
          </p:cNvSpPr>
          <p:nvPr>
            <p:ph sz="half" idx="1"/>
          </p:nvPr>
        </p:nvSpPr>
        <p:spPr>
          <a:xfrm>
            <a:off x="838200" y="1472617"/>
            <a:ext cx="10805932" cy="5101804"/>
          </a:xfrm>
        </p:spPr>
        <p:txBody>
          <a:bodyPr>
            <a:normAutofit lnSpcReduction="10000"/>
          </a:bodyPr>
          <a:lstStyle/>
          <a:p>
            <a:r>
              <a:rPr lang="fr-FR" dirty="0" smtClean="0"/>
              <a:t> </a:t>
            </a:r>
            <a:r>
              <a:rPr lang="fr-FR" b="1" dirty="0" smtClean="0"/>
              <a:t>Données </a:t>
            </a:r>
            <a:r>
              <a:rPr lang="fr-FR" b="1" dirty="0" err="1" smtClean="0"/>
              <a:t>Scopus</a:t>
            </a:r>
            <a:r>
              <a:rPr lang="fr-FR" b="1" dirty="0" smtClean="0"/>
              <a:t> - période 2018-2020 - 1213 articles ayant au moins un co-auteur BPH </a:t>
            </a:r>
          </a:p>
          <a:p>
            <a:r>
              <a:rPr lang="fr-FR" dirty="0" smtClean="0"/>
              <a:t>Quelle </a:t>
            </a:r>
            <a:r>
              <a:rPr lang="fr-FR" dirty="0"/>
              <a:t>part </a:t>
            </a:r>
            <a:r>
              <a:rPr lang="fr-FR" dirty="0" smtClean="0"/>
              <a:t>de ces articles ont-ils été </a:t>
            </a:r>
            <a:r>
              <a:rPr lang="fr-FR" dirty="0"/>
              <a:t>publiés selon le modèle </a:t>
            </a:r>
            <a:r>
              <a:rPr lang="fr-FR" i="1" dirty="0" smtClean="0"/>
              <a:t>full gold </a:t>
            </a:r>
            <a:r>
              <a:rPr lang="fr-FR" dirty="0"/>
              <a:t>ou hybride?</a:t>
            </a:r>
          </a:p>
          <a:p>
            <a:pPr lvl="1"/>
            <a:r>
              <a:rPr lang="fr-FR" dirty="0"/>
              <a:t>Plus de 60%</a:t>
            </a:r>
          </a:p>
          <a:p>
            <a:pPr lvl="1"/>
            <a:r>
              <a:rPr lang="fr-FR" dirty="0"/>
              <a:t>Entre 40 et 60%</a:t>
            </a:r>
          </a:p>
          <a:p>
            <a:pPr lvl="1"/>
            <a:r>
              <a:rPr lang="fr-FR" dirty="0"/>
              <a:t>Entre 20 et 40% </a:t>
            </a:r>
            <a:endParaRPr lang="fr-FR" dirty="0" smtClean="0"/>
          </a:p>
          <a:p>
            <a:pPr lvl="1"/>
            <a:r>
              <a:rPr lang="fr-FR" dirty="0" smtClean="0"/>
              <a:t>Moins </a:t>
            </a:r>
            <a:r>
              <a:rPr lang="fr-FR" dirty="0"/>
              <a:t>de 20</a:t>
            </a:r>
            <a:r>
              <a:rPr lang="fr-FR" dirty="0" smtClean="0"/>
              <a:t>% </a:t>
            </a:r>
          </a:p>
          <a:p>
            <a:r>
              <a:rPr lang="fr-FR" dirty="0" smtClean="0"/>
              <a:t>Dans quelle revue principalement?</a:t>
            </a:r>
          </a:p>
          <a:p>
            <a:pPr lvl="1"/>
            <a:r>
              <a:rPr lang="fr-FR" dirty="0"/>
              <a:t>BMC </a:t>
            </a:r>
            <a:r>
              <a:rPr lang="fr-FR" dirty="0" err="1"/>
              <a:t>Health</a:t>
            </a:r>
            <a:r>
              <a:rPr lang="fr-FR" dirty="0"/>
              <a:t> Services </a:t>
            </a:r>
            <a:r>
              <a:rPr lang="fr-FR" dirty="0" err="1" smtClean="0"/>
              <a:t>Research</a:t>
            </a:r>
            <a:endParaRPr lang="fr-FR" dirty="0" smtClean="0"/>
          </a:p>
          <a:p>
            <a:pPr lvl="1"/>
            <a:r>
              <a:rPr lang="fr-FR" dirty="0" smtClean="0"/>
              <a:t>Journal of the International AIDS Society </a:t>
            </a:r>
          </a:p>
          <a:p>
            <a:pPr lvl="1"/>
            <a:r>
              <a:rPr lang="fr-FR" dirty="0" err="1" smtClean="0"/>
              <a:t>PLoS</a:t>
            </a:r>
            <a:r>
              <a:rPr lang="fr-FR" dirty="0" smtClean="0"/>
              <a:t> One </a:t>
            </a:r>
          </a:p>
          <a:p>
            <a:pPr lvl="1"/>
            <a:r>
              <a:rPr lang="fr-FR" dirty="0" smtClean="0"/>
              <a:t>Nature Communications</a:t>
            </a:r>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8</a:t>
            </a:fld>
            <a:endParaRPr lang="fr-FR"/>
          </a:p>
        </p:txBody>
      </p:sp>
    </p:spTree>
    <p:extLst>
      <p:ext uri="{BB962C8B-B14F-4D97-AF65-F5344CB8AC3E}">
        <p14:creationId xmlns:p14="http://schemas.microsoft.com/office/powerpoint/2010/main" val="280415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Quizz BPH - Réponses</a:t>
            </a:r>
            <a:endParaRPr lang="fr-FR" dirty="0"/>
          </a:p>
        </p:txBody>
      </p:sp>
      <p:sp>
        <p:nvSpPr>
          <p:cNvPr id="3" name="Espace réservé du contenu 2"/>
          <p:cNvSpPr>
            <a:spLocks noGrp="1"/>
          </p:cNvSpPr>
          <p:nvPr>
            <p:ph sz="half" idx="1"/>
          </p:nvPr>
        </p:nvSpPr>
        <p:spPr>
          <a:xfrm>
            <a:off x="838200" y="1478404"/>
            <a:ext cx="10794357" cy="5379596"/>
          </a:xfrm>
        </p:spPr>
        <p:txBody>
          <a:bodyPr>
            <a:normAutofit lnSpcReduction="10000"/>
          </a:bodyPr>
          <a:lstStyle/>
          <a:p>
            <a:r>
              <a:rPr lang="fr-FR" dirty="0" smtClean="0"/>
              <a:t> </a:t>
            </a:r>
            <a:r>
              <a:rPr lang="fr-FR" b="1" dirty="0"/>
              <a:t>Données </a:t>
            </a:r>
            <a:r>
              <a:rPr lang="fr-FR" b="1" dirty="0" err="1"/>
              <a:t>Scopus</a:t>
            </a:r>
            <a:r>
              <a:rPr lang="fr-FR" b="1" dirty="0"/>
              <a:t> - période 2018-2020 - 1213 articles ayant au moins un co-auteur BPH </a:t>
            </a:r>
          </a:p>
          <a:p>
            <a:r>
              <a:rPr lang="fr-FR" dirty="0" smtClean="0"/>
              <a:t>Quelle </a:t>
            </a:r>
            <a:r>
              <a:rPr lang="fr-FR" dirty="0"/>
              <a:t>part </a:t>
            </a:r>
            <a:r>
              <a:rPr lang="fr-FR" dirty="0" smtClean="0"/>
              <a:t>de ces articles ont-ils été </a:t>
            </a:r>
            <a:r>
              <a:rPr lang="fr-FR" dirty="0"/>
              <a:t>publiés selon le modèle </a:t>
            </a:r>
            <a:r>
              <a:rPr lang="fr-FR" i="1" dirty="0" smtClean="0"/>
              <a:t>full gold </a:t>
            </a:r>
            <a:r>
              <a:rPr lang="fr-FR" dirty="0"/>
              <a:t>ou hybride?</a:t>
            </a:r>
          </a:p>
          <a:p>
            <a:pPr lvl="1"/>
            <a:r>
              <a:rPr lang="fr-FR" dirty="0"/>
              <a:t>Plus de 60%</a:t>
            </a:r>
          </a:p>
          <a:p>
            <a:pPr lvl="1"/>
            <a:r>
              <a:rPr lang="fr-FR" dirty="0"/>
              <a:t>Entre 40 et 60%</a:t>
            </a:r>
          </a:p>
          <a:p>
            <a:pPr lvl="1"/>
            <a:r>
              <a:rPr lang="fr-FR" b="1" dirty="0">
                <a:solidFill>
                  <a:srgbClr val="00B0F0"/>
                </a:solidFill>
              </a:rPr>
              <a:t>Entre 20 et 40% -&gt; 33,9% (</a:t>
            </a:r>
            <a:r>
              <a:rPr lang="fr-FR" b="1" dirty="0" smtClean="0">
                <a:solidFill>
                  <a:srgbClr val="00B0F0"/>
                </a:solidFill>
              </a:rPr>
              <a:t>412 - dont 319 full gold)</a:t>
            </a:r>
            <a:endParaRPr lang="fr-FR" b="1" dirty="0">
              <a:solidFill>
                <a:srgbClr val="00B0F0"/>
              </a:solidFill>
            </a:endParaRPr>
          </a:p>
          <a:p>
            <a:pPr lvl="1"/>
            <a:r>
              <a:rPr lang="fr-FR" dirty="0"/>
              <a:t>Moins de 20</a:t>
            </a:r>
            <a:r>
              <a:rPr lang="fr-FR" dirty="0" smtClean="0"/>
              <a:t>% </a:t>
            </a:r>
          </a:p>
          <a:p>
            <a:r>
              <a:rPr lang="fr-FR" dirty="0" smtClean="0"/>
              <a:t>Dans quelle revue principalement?</a:t>
            </a:r>
          </a:p>
          <a:p>
            <a:pPr lvl="1"/>
            <a:r>
              <a:rPr lang="fr-FR" dirty="0"/>
              <a:t>BMC </a:t>
            </a:r>
            <a:r>
              <a:rPr lang="fr-FR" dirty="0" err="1"/>
              <a:t>Health</a:t>
            </a:r>
            <a:r>
              <a:rPr lang="fr-FR" dirty="0"/>
              <a:t> Services </a:t>
            </a:r>
            <a:r>
              <a:rPr lang="fr-FR" dirty="0" err="1"/>
              <a:t>Research</a:t>
            </a:r>
            <a:r>
              <a:rPr lang="fr-FR" dirty="0"/>
              <a:t> (6</a:t>
            </a:r>
            <a:r>
              <a:rPr lang="fr-FR" dirty="0" smtClean="0"/>
              <a:t>)</a:t>
            </a:r>
          </a:p>
          <a:p>
            <a:pPr lvl="1"/>
            <a:r>
              <a:rPr lang="fr-FR" dirty="0" smtClean="0"/>
              <a:t>Journal of the International AIDS Society (19) </a:t>
            </a:r>
          </a:p>
          <a:p>
            <a:pPr lvl="1"/>
            <a:r>
              <a:rPr lang="fr-FR" b="1" dirty="0" err="1" smtClean="0">
                <a:solidFill>
                  <a:srgbClr val="00B0F0"/>
                </a:solidFill>
              </a:rPr>
              <a:t>PLoSOne</a:t>
            </a:r>
            <a:r>
              <a:rPr lang="fr-FR" b="1" dirty="0" smtClean="0">
                <a:solidFill>
                  <a:srgbClr val="00B0F0"/>
                </a:solidFill>
              </a:rPr>
              <a:t> (38)</a:t>
            </a:r>
          </a:p>
          <a:p>
            <a:pPr lvl="1"/>
            <a:r>
              <a:rPr lang="fr-FR" dirty="0" smtClean="0"/>
              <a:t>Nature </a:t>
            </a:r>
            <a:r>
              <a:rPr lang="fr-FR" dirty="0"/>
              <a:t>Communications (9</a:t>
            </a:r>
            <a:r>
              <a:rPr lang="fr-FR" dirty="0" smtClean="0"/>
              <a:t>)</a:t>
            </a:r>
          </a:p>
        </p:txBody>
      </p:sp>
      <p:sp>
        <p:nvSpPr>
          <p:cNvPr id="5" name="Espace réservé du pied de page 4"/>
          <p:cNvSpPr>
            <a:spLocks noGrp="1"/>
          </p:cNvSpPr>
          <p:nvPr>
            <p:ph type="ftr" sz="quarter" idx="11"/>
          </p:nvPr>
        </p:nvSpPr>
        <p:spPr/>
        <p:txBody>
          <a:bodyPr/>
          <a:lstStyle/>
          <a:p>
            <a:r>
              <a:rPr lang="fr-FR" smtClean="0"/>
              <a:t>F. Flamerie - Focus sur les revues en libre accès - 2021-06-17</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9</a:t>
            </a:fld>
            <a:endParaRPr lang="fr-FR"/>
          </a:p>
        </p:txBody>
      </p:sp>
    </p:spTree>
    <p:extLst>
      <p:ext uri="{BB962C8B-B14F-4D97-AF65-F5344CB8AC3E}">
        <p14:creationId xmlns:p14="http://schemas.microsoft.com/office/powerpoint/2010/main" val="41433588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TotalTime>
  <Words>2608</Words>
  <Application>Microsoft Office PowerPoint</Application>
  <PresentationFormat>Grand écran</PresentationFormat>
  <Paragraphs>277</Paragraphs>
  <Slides>29</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Calibri Light</vt:lpstr>
      <vt:lpstr>Corbel</vt:lpstr>
      <vt:lpstr>Tahoma</vt:lpstr>
      <vt:lpstr>Thème Office</vt:lpstr>
      <vt:lpstr>Focus sur les revues en libre accès : enjeux économiques, juridiques et éditoriaux</vt:lpstr>
      <vt:lpstr>Programme</vt:lpstr>
      <vt:lpstr>Enjeux économiques</vt:lpstr>
      <vt:lpstr>Typologie économique des revues</vt:lpstr>
      <vt:lpstr>Typologie économique des revues</vt:lpstr>
      <vt:lpstr>Les modèles sans frais : bronze</vt:lpstr>
      <vt:lpstr>Les modèles sans frais : diamant</vt:lpstr>
      <vt:lpstr>Quizz BPH</vt:lpstr>
      <vt:lpstr>Quizz BPH - Réponses</vt:lpstr>
      <vt:lpstr>Les modèles avec frais</vt:lpstr>
      <vt:lpstr>Revues full gold : quels acteurs?</vt:lpstr>
      <vt:lpstr>Le juste prix?</vt:lpstr>
      <vt:lpstr>Modulations tarifaires</vt:lpstr>
      <vt:lpstr>Réductions tarifaires institutionnelles</vt:lpstr>
      <vt:lpstr>Perspectives: les revues « transformatives »</vt:lpstr>
      <vt:lpstr>Enjeux juridiques</vt:lpstr>
      <vt:lpstr>Licences de publication</vt:lpstr>
      <vt:lpstr>Creative Commons</vt:lpstr>
      <vt:lpstr>Comment choisir?</vt:lpstr>
      <vt:lpstr>Enjeux éditoriaux</vt:lpstr>
      <vt:lpstr>Modèles éditoriaux - megajournals </vt:lpstr>
      <vt:lpstr>Modèles éditoriaux - revues « miroir »</vt:lpstr>
      <vt:lpstr>Revues en libre accès et revues prédatrices</vt:lpstr>
      <vt:lpstr>Revues en libre accès et revues prédatrices</vt:lpstr>
      <vt:lpstr>Revues en libre accès et revues prédatrices</vt:lpstr>
      <vt:lpstr>Revues en libre accès et revues prédatrices</vt:lpstr>
      <vt:lpstr>Evaluer la qualité d’une revue en libre accès</vt:lpstr>
      <vt:lpstr>Perspectives : des articles revus par les pairs sans revue</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sur les revues en libre accès : enjeux économiques, juridiques et éditoriaux</dc:title>
  <dc:creator>Frédérique Flamerie De Lachapelle</dc:creator>
  <cp:lastModifiedBy>Frédérique Flamerie De Lachapelle</cp:lastModifiedBy>
  <cp:revision>102</cp:revision>
  <dcterms:created xsi:type="dcterms:W3CDTF">2021-04-30T15:31:12Z</dcterms:created>
  <dcterms:modified xsi:type="dcterms:W3CDTF">2021-08-19T14:24:02Z</dcterms:modified>
</cp:coreProperties>
</file>