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374" r:id="rId2"/>
    <p:sldId id="375" r:id="rId3"/>
    <p:sldId id="376" r:id="rId4"/>
    <p:sldId id="370" r:id="rId5"/>
    <p:sldId id="361" r:id="rId6"/>
    <p:sldId id="363" r:id="rId7"/>
    <p:sldId id="400" r:id="rId8"/>
    <p:sldId id="401" r:id="rId9"/>
    <p:sldId id="308" r:id="rId10"/>
    <p:sldId id="404" r:id="rId11"/>
    <p:sldId id="383" r:id="rId12"/>
    <p:sldId id="402" r:id="rId13"/>
    <p:sldId id="399" r:id="rId14"/>
    <p:sldId id="311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6" autoAdjust="0"/>
    <p:restoredTop sz="75388" autoAdjust="0"/>
  </p:normalViewPr>
  <p:slideViewPr>
    <p:cSldViewPr snapToGrid="0">
      <p:cViewPr varScale="1">
        <p:scale>
          <a:sx n="64" d="100"/>
          <a:sy n="64" d="100"/>
        </p:scale>
        <p:origin x="13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D6E57-6F84-4152-9C92-2378F3A35638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A1354-EA28-471F-976B-DA5E0C0C8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7478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A1354-EA28-471F-976B-DA5E0C0C892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597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A1354-EA28-471F-976B-DA5E0C0C892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358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A1354-EA28-471F-976B-DA5E0C0C892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172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A1354-EA28-471F-976B-DA5E0C0C892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909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A1354-EA28-471F-976B-DA5E0C0C892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730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A1354-EA28-471F-976B-DA5E0C0C892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837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A1354-EA28-471F-976B-DA5E0C0C892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075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A1354-EA28-471F-976B-DA5E0C0C892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248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F63D-D977-4D34-95CE-383FF5058DC2}" type="datetime1">
              <a:rPr lang="fr-FR" smtClean="0"/>
              <a:t>19/08/2021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Stéphanie Jougleux - Oskar Bordeaux - 2021-05-25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E13A-1B0F-4413-A460-E7D88DCF3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4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4F37-7643-42DA-BBB4-A618370E93DF}" type="datetime1">
              <a:rPr lang="fr-FR" smtClean="0"/>
              <a:t>19/08/2021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Stéphanie Jougleux - Oskar Bordeaux - 2021-05-25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E13A-1B0F-4413-A460-E7D88DCF3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08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C6D9-61F2-4847-BAE3-57844875F797}" type="datetime1">
              <a:rPr lang="fr-FR" smtClean="0"/>
              <a:t>19/08/2021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Stéphanie Jougleux - Oskar Bordeaux - 2021-05-25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E13A-1B0F-4413-A460-E7D88DCF3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345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Stéphanie Jougleux - Oskar Bordeaux - 2021-05-25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B9E2C-554B-485F-9EBB-94ACD46D6353}" type="datetime1">
              <a:rPr lang="fr-FR" smtClean="0"/>
              <a:t>19/08/2021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46990">
              <a:lnSpc>
                <a:spcPts val="1240"/>
              </a:lnSpc>
            </a:pPr>
            <a:fld id="{81D60167-4931-47E6-BA6A-407CBD079E47}" type="slidenum">
              <a:rPr dirty="0">
                <a:latin typeface="Corbel"/>
                <a:cs typeface="Corbel"/>
              </a:rPr>
              <a:t>‹N°›</a:t>
            </a:fld>
            <a:endParaRPr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12790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5A08-6875-4D56-9156-575FCB35A200}" type="datetime1">
              <a:rPr lang="fr-FR" smtClean="0"/>
              <a:t>19/08/2021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Stéphanie Jougleux - Oskar Bordeaux - 2021-05-25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E13A-1B0F-4413-A460-E7D88DCF3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894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C878-A07F-4368-9094-80433337BA60}" type="datetime1">
              <a:rPr lang="fr-FR" smtClean="0"/>
              <a:t>19/08/2021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Stéphanie Jougleux - Oskar Bordeaux - 2021-05-25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E13A-1B0F-4413-A460-E7D88DCF3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02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2518-DD77-4980-98D5-514D4CF1AA82}" type="datetime1">
              <a:rPr lang="fr-FR" smtClean="0"/>
              <a:t>19/08/2021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Stéphanie Jougleux - Oskar Bordeaux - 2021-05-25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E13A-1B0F-4413-A460-E7D88DCF3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75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9EFA-8136-4C31-A6D3-9F1B0C7D2C57}" type="datetime1">
              <a:rPr lang="fr-FR" smtClean="0"/>
              <a:t>19/08/2021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Stéphanie Jougleux - Oskar Bordeaux - 2021-05-25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E13A-1B0F-4413-A460-E7D88DCF3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97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6F54-8565-459B-8217-9250E2683624}" type="datetime1">
              <a:rPr lang="fr-FR" smtClean="0"/>
              <a:t>19/08/2021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Stéphanie Jougleux - Oskar Bordeaux - 2021-05-25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E13A-1B0F-4413-A460-E7D88DCF3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57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AC7C-D715-451A-ADD6-CA4D38E9F96D}" type="datetime1">
              <a:rPr lang="fr-FR" smtClean="0"/>
              <a:t>19/08/2021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Stéphanie Jougleux - Oskar Bordeaux - 2021-05-25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E13A-1B0F-4413-A460-E7D88DCF3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80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AD84-90C9-4608-9370-781A7EF2C63F}" type="datetime1">
              <a:rPr lang="fr-FR" smtClean="0"/>
              <a:t>19/08/2021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Stéphanie Jougleux - Oskar Bordeaux - 2021-05-25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E13A-1B0F-4413-A460-E7D88DCF3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1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3471-F061-406A-B094-47E515DC84ED}" type="datetime1">
              <a:rPr lang="fr-FR" smtClean="0"/>
              <a:t>19/08/2021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Stéphanie Jougleux - Oskar Bordeaux - 2021-05-25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E13A-1B0F-4413-A460-E7D88DCF3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78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B21A5-FEFA-4DDF-BB25-26ECD89841CC}" type="datetime1">
              <a:rPr lang="fr-FR" smtClean="0"/>
              <a:t>19/08/2021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Stéphanie Jougleux - Oskar Bordeaux - 2021-05-25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1E13A-1B0F-4413-A460-E7D88DCF3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58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creativecommons.org/licenses/by-sa/3.0/fr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skar-bordeaux.f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skar-bordeaux.f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fr.slideshare.net/MyScienceWork/oa-luniversit-de-lige-le-pari-dorbi-par-bernard-rentier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JP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4.JP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17.png"/><Relationship Id="rId14" Type="http://schemas.openxmlformats.org/officeDocument/2006/relationships/image" Target="../media/image2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skar-bordeaux.fr/handle/20.500.12278/1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l.inserm.fr/U1219" TargetMode="External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7062" y="2080317"/>
            <a:ext cx="10533863" cy="3184846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lang="fr-FR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Déposer un article dans l'archive ouverte de l'université de Bordeaux </a:t>
            </a:r>
            <a:r>
              <a:rPr lang="fr-FR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 OSKAR </a:t>
            </a:r>
            <a:r>
              <a:rPr lang="fr-FR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Bordeaux »</a:t>
            </a:r>
          </a:p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z="2400" dirty="0" smtClean="0">
                <a:latin typeface="Tahoma"/>
                <a:cs typeface="Tahoma"/>
              </a:rPr>
              <a:t>Module</a:t>
            </a:r>
            <a:r>
              <a:rPr sz="2400" spc="-20" dirty="0" smtClean="0">
                <a:latin typeface="Tahoma"/>
                <a:cs typeface="Tahoma"/>
              </a:rPr>
              <a:t> </a:t>
            </a:r>
            <a:r>
              <a:rPr sz="2400" dirty="0" smtClean="0">
                <a:latin typeface="Tahoma"/>
                <a:cs typeface="Tahoma"/>
              </a:rPr>
              <a:t>3.</a:t>
            </a:r>
            <a:r>
              <a:rPr lang="fr-FR" sz="2400" dirty="0" smtClean="0">
                <a:latin typeface="Tahoma"/>
                <a:cs typeface="Tahoma"/>
              </a:rPr>
              <a:t>3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9308" y="6181344"/>
            <a:ext cx="1228344" cy="429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61514" y="6148527"/>
            <a:ext cx="90811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7E7E7E"/>
                </a:solidFill>
                <a:latin typeface="Corbel"/>
                <a:cs typeface="Corbel"/>
                <a:hlinkClick r:id="rId4"/>
              </a:rPr>
              <a:t>Ce </a:t>
            </a:r>
            <a:r>
              <a:rPr sz="1600" spc="-10" dirty="0">
                <a:solidFill>
                  <a:srgbClr val="7E7E7E"/>
                </a:solidFill>
                <a:latin typeface="Corbel"/>
                <a:cs typeface="Corbel"/>
                <a:hlinkClick r:id="rId4"/>
              </a:rPr>
              <a:t>contenu </a:t>
            </a:r>
            <a:r>
              <a:rPr sz="1600" spc="-5" dirty="0">
                <a:solidFill>
                  <a:srgbClr val="7E7E7E"/>
                </a:solidFill>
                <a:latin typeface="Corbel"/>
                <a:cs typeface="Corbel"/>
                <a:hlinkClick r:id="rId4"/>
              </a:rPr>
              <a:t>est mis à disposition </a:t>
            </a:r>
            <a:r>
              <a:rPr sz="1600" spc="-10" dirty="0">
                <a:solidFill>
                  <a:srgbClr val="7E7E7E"/>
                </a:solidFill>
                <a:latin typeface="Corbel"/>
                <a:cs typeface="Corbel"/>
                <a:hlinkClick r:id="rId4"/>
              </a:rPr>
              <a:t>selon </a:t>
            </a:r>
            <a:r>
              <a:rPr sz="1600" spc="-5" dirty="0">
                <a:solidFill>
                  <a:srgbClr val="7E7E7E"/>
                </a:solidFill>
                <a:latin typeface="Corbel"/>
                <a:cs typeface="Corbel"/>
                <a:hlinkClick r:id="rId4"/>
              </a:rPr>
              <a:t>les </a:t>
            </a:r>
            <a:r>
              <a:rPr sz="1600" spc="-10" dirty="0">
                <a:solidFill>
                  <a:srgbClr val="7E7E7E"/>
                </a:solidFill>
                <a:latin typeface="Corbel"/>
                <a:cs typeface="Corbel"/>
                <a:hlinkClick r:id="rId4"/>
              </a:rPr>
              <a:t>termes </a:t>
            </a:r>
            <a:r>
              <a:rPr sz="1600" spc="-5" dirty="0">
                <a:solidFill>
                  <a:srgbClr val="7E7E7E"/>
                </a:solidFill>
                <a:latin typeface="Corbel"/>
                <a:cs typeface="Corbel"/>
                <a:hlinkClick r:id="rId4"/>
              </a:rPr>
              <a:t>de la </a:t>
            </a:r>
            <a:r>
              <a:rPr sz="16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rbel"/>
                <a:cs typeface="Corbel"/>
                <a:hlinkClick r:id="rId4"/>
              </a:rPr>
              <a:t>Licence </a:t>
            </a:r>
            <a:r>
              <a:rPr sz="16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rbel"/>
                <a:cs typeface="Corbel"/>
                <a:hlinkClick r:id="rId4"/>
              </a:rPr>
              <a:t>Creative Commons</a:t>
            </a:r>
            <a:r>
              <a:rPr sz="1600" u="sng" spc="1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rbel"/>
                <a:cs typeface="Corbel"/>
                <a:hlinkClick r:id="rId4"/>
              </a:rPr>
              <a:t> </a:t>
            </a:r>
            <a:r>
              <a:rPr sz="16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rbel"/>
                <a:cs typeface="Corbel"/>
                <a:hlinkClick r:id="rId4"/>
              </a:rPr>
              <a:t>Attribution </a:t>
            </a:r>
            <a:r>
              <a:rPr sz="16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rbel"/>
                <a:cs typeface="Corbel"/>
                <a:hlinkClick r:id="rId4"/>
              </a:rPr>
              <a:t>- </a:t>
            </a:r>
            <a:r>
              <a:rPr sz="16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rbel"/>
                <a:cs typeface="Corbel"/>
                <a:hlinkClick r:id="rId4"/>
              </a:rPr>
              <a:t>Partage dans</a:t>
            </a:r>
            <a:endParaRPr sz="1600" dirty="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6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rbel"/>
                <a:cs typeface="Corbel"/>
                <a:hlinkClick r:id="rId4"/>
              </a:rPr>
              <a:t>les Mêmes Conditions </a:t>
            </a:r>
            <a:r>
              <a:rPr sz="16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rbel"/>
                <a:cs typeface="Corbel"/>
                <a:hlinkClick r:id="rId4"/>
              </a:rPr>
              <a:t>3.0</a:t>
            </a:r>
            <a:r>
              <a:rPr sz="1600" u="sng" spc="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rbel"/>
                <a:cs typeface="Corbel"/>
                <a:hlinkClick r:id="rId4"/>
              </a:rPr>
              <a:t> </a:t>
            </a:r>
            <a:r>
              <a:rPr sz="16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rbel"/>
                <a:cs typeface="Corbel"/>
                <a:hlinkClick r:id="rId4"/>
              </a:rPr>
              <a:t>France</a:t>
            </a:r>
            <a:r>
              <a:rPr sz="1600" spc="-10" dirty="0">
                <a:solidFill>
                  <a:srgbClr val="7E7E7E"/>
                </a:solidFill>
                <a:latin typeface="Corbel"/>
                <a:cs typeface="Corbel"/>
                <a:hlinkClick r:id="rId4"/>
              </a:rPr>
              <a:t>.</a:t>
            </a:r>
            <a:endParaRPr sz="1600" dirty="0">
              <a:latin typeface="Corbel"/>
              <a:cs typeface="Corbel"/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46990">
              <a:lnSpc>
                <a:spcPts val="1240"/>
              </a:lnSpc>
            </a:pPr>
            <a:fld id="{81D60167-4931-47E6-BA6A-407CBD079E47}" type="slidenum">
              <a:rPr lang="fr-FR" smtClean="0">
                <a:latin typeface="Corbel"/>
                <a:cs typeface="Corbel"/>
              </a:rPr>
              <a:t>1</a:t>
            </a:fld>
            <a:endParaRPr lang="fr-FR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49405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E13A-1B0F-4413-A460-E7D88DCF3ED6}" type="slidenum">
              <a:rPr lang="fr-FR" smtClean="0"/>
              <a:t>10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855" y="930582"/>
            <a:ext cx="4307446" cy="42068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306364" y="334629"/>
            <a:ext cx="8856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Comment saisir les informations de la publication ?</a:t>
            </a:r>
            <a:endParaRPr lang="fr-F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05927" y="1905788"/>
            <a:ext cx="61806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Corbel" panose="020B0503020204020204" pitchFamily="34" charset="0"/>
              </a:rPr>
              <a:t>Pour décrire le document : </a:t>
            </a:r>
            <a:r>
              <a:rPr lang="fr-FR" sz="2000" dirty="0" smtClean="0">
                <a:latin typeface="Corbel" panose="020B0503020204020204" pitchFamily="34" charset="0"/>
              </a:rPr>
              <a:t>2 méthodes : </a:t>
            </a:r>
          </a:p>
          <a:p>
            <a:endParaRPr lang="fr-FR" sz="2000" dirty="0" smtClean="0">
              <a:latin typeface="Corbel" panose="020B0503020204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fr-FR" sz="2000" b="1" dirty="0" smtClean="0">
                <a:latin typeface="Corbel" panose="020B0503020204020204" pitchFamily="34" charset="0"/>
              </a:rPr>
              <a:t>Si l’article est déjà publié </a:t>
            </a:r>
            <a:r>
              <a:rPr lang="fr-FR" sz="2000" dirty="0" smtClean="0">
                <a:latin typeface="Corbel" panose="020B0503020204020204" pitchFamily="34" charset="0"/>
              </a:rPr>
              <a:t>: la récupération automatique des infos via </a:t>
            </a:r>
            <a:r>
              <a:rPr lang="fr-FR" sz="2000" dirty="0">
                <a:latin typeface="Corbel" panose="020B0503020204020204" pitchFamily="34" charset="0"/>
              </a:rPr>
              <a:t>le DOI ou le </a:t>
            </a:r>
            <a:r>
              <a:rPr lang="fr-FR" sz="2000" dirty="0" err="1">
                <a:latin typeface="Corbel" panose="020B0503020204020204" pitchFamily="34" charset="0"/>
              </a:rPr>
              <a:t>PubMed</a:t>
            </a:r>
            <a:r>
              <a:rPr lang="fr-FR" sz="2000" dirty="0">
                <a:latin typeface="Corbel" panose="020B0503020204020204" pitchFamily="34" charset="0"/>
              </a:rPr>
              <a:t> </a:t>
            </a:r>
            <a:r>
              <a:rPr lang="fr-FR" sz="2000" dirty="0" smtClean="0">
                <a:latin typeface="Corbel" panose="020B0503020204020204" pitchFamily="34" charset="0"/>
              </a:rPr>
              <a:t>ID</a:t>
            </a:r>
          </a:p>
          <a:p>
            <a:pPr marL="342900" indent="-342900">
              <a:buFontTx/>
              <a:buChar char="-"/>
            </a:pPr>
            <a:endParaRPr lang="fr-FR" sz="2000" dirty="0">
              <a:latin typeface="Corbel" panose="020B0503020204020204" pitchFamily="34" charset="0"/>
            </a:endParaRPr>
          </a:p>
          <a:p>
            <a:r>
              <a:rPr lang="fr-FR" sz="1600" i="1" dirty="0" err="1">
                <a:latin typeface="Corbel" panose="020B0503020204020204" pitchFamily="34" charset="0"/>
              </a:rPr>
              <a:t>d</a:t>
            </a:r>
            <a:r>
              <a:rPr lang="fr-FR" sz="1600" i="1" dirty="0" err="1" smtClean="0">
                <a:latin typeface="Corbel" panose="020B0503020204020204" pitchFamily="34" charset="0"/>
              </a:rPr>
              <a:t>oi</a:t>
            </a:r>
            <a:r>
              <a:rPr lang="fr-FR" sz="1600" i="1" dirty="0" smtClean="0">
                <a:latin typeface="Corbel" panose="020B0503020204020204" pitchFamily="34" charset="0"/>
              </a:rPr>
              <a:t> = </a:t>
            </a:r>
            <a:r>
              <a:rPr lang="fr-FR" sz="1600" dirty="0" smtClean="0">
                <a:latin typeface="Corbel" panose="020B0503020204020204" pitchFamily="34" charset="0"/>
              </a:rPr>
              <a:t>code alphanumérique qui identifie de manière pérenne un article de revue (ex : 10.1056/NEJMp2002125)</a:t>
            </a:r>
          </a:p>
          <a:p>
            <a:endParaRPr lang="fr-FR" sz="1600" dirty="0" smtClean="0">
              <a:latin typeface="Corbel" panose="020B0503020204020204" pitchFamily="34" charset="0"/>
            </a:endParaRPr>
          </a:p>
          <a:p>
            <a:r>
              <a:rPr lang="fr-FR" sz="1600" i="1" dirty="0" err="1" smtClean="0">
                <a:latin typeface="Corbel" panose="020B0503020204020204" pitchFamily="34" charset="0"/>
              </a:rPr>
              <a:t>PubMed</a:t>
            </a:r>
            <a:r>
              <a:rPr lang="fr-FR" sz="1600" i="1" dirty="0">
                <a:latin typeface="Corbel" panose="020B0503020204020204" pitchFamily="34" charset="0"/>
              </a:rPr>
              <a:t> ID = </a:t>
            </a:r>
            <a:r>
              <a:rPr lang="fr-FR" sz="1600" dirty="0" smtClean="0">
                <a:latin typeface="Corbel" panose="020B0503020204020204" pitchFamily="34" charset="0"/>
              </a:rPr>
              <a:t>identifiant de la notice de la publication référencée </a:t>
            </a:r>
            <a:r>
              <a:rPr lang="fr-FR" sz="1600" dirty="0">
                <a:latin typeface="Corbel" panose="020B0503020204020204" pitchFamily="34" charset="0"/>
              </a:rPr>
              <a:t>dans la base </a:t>
            </a:r>
            <a:r>
              <a:rPr lang="fr-FR" sz="1600" dirty="0" err="1" smtClean="0">
                <a:latin typeface="Corbel" panose="020B0503020204020204" pitchFamily="34" charset="0"/>
              </a:rPr>
              <a:t>PubMed</a:t>
            </a:r>
            <a:r>
              <a:rPr lang="fr-FR" sz="1600" dirty="0" smtClean="0">
                <a:latin typeface="Corbel" panose="020B0503020204020204" pitchFamily="34" charset="0"/>
              </a:rPr>
              <a:t> (ex : 14847410)</a:t>
            </a:r>
          </a:p>
          <a:p>
            <a:pPr marL="342900" indent="-342900">
              <a:buFontTx/>
              <a:buChar char="-"/>
            </a:pPr>
            <a:endParaRPr lang="fr-FR" sz="2000" dirty="0" smtClean="0">
              <a:latin typeface="Corbel" panose="020B0503020204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fr-FR" sz="2000" b="1" dirty="0" smtClean="0">
                <a:latin typeface="Corbel" panose="020B0503020204020204" pitchFamily="34" charset="0"/>
              </a:rPr>
              <a:t>La </a:t>
            </a:r>
            <a:r>
              <a:rPr lang="fr-FR" sz="2000" b="1" dirty="0">
                <a:latin typeface="Corbel" panose="020B0503020204020204" pitchFamily="34" charset="0"/>
              </a:rPr>
              <a:t>saisie </a:t>
            </a:r>
            <a:r>
              <a:rPr lang="fr-FR" sz="2000" b="1" dirty="0" smtClean="0">
                <a:latin typeface="Corbel" panose="020B0503020204020204" pitchFamily="34" charset="0"/>
              </a:rPr>
              <a:t>manuelle</a:t>
            </a:r>
            <a:endParaRPr lang="fr-FR" sz="2000" b="1" dirty="0">
              <a:latin typeface="Corbel" panose="020B0503020204020204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6429375" y="3034012"/>
            <a:ext cx="2419350" cy="12808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V="1">
            <a:off x="3390900" y="4991100"/>
            <a:ext cx="5457825" cy="1463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Stéphanie Jougleux - Oskar Bordeaux - 2021-05-25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85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E13A-1B0F-4413-A460-E7D88DCF3ED6}" type="slidenum">
              <a:rPr lang="fr-FR" smtClean="0"/>
              <a:t>11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06364" y="334628"/>
            <a:ext cx="7716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Quelles informations saisir en mode manuel ?</a:t>
            </a:r>
            <a:endParaRPr lang="fr-F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6883145" y="3575303"/>
            <a:ext cx="0" cy="20320"/>
          </a:xfrm>
          <a:custGeom>
            <a:avLst/>
            <a:gdLst/>
            <a:ahLst/>
            <a:cxnLst/>
            <a:rect l="l" t="t" r="r" b="b"/>
            <a:pathLst>
              <a:path h="20320">
                <a:moveTo>
                  <a:pt x="-9905" y="9905"/>
                </a:moveTo>
                <a:lnTo>
                  <a:pt x="9905" y="9905"/>
                </a:lnTo>
              </a:path>
            </a:pathLst>
          </a:custGeom>
          <a:ln w="1981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606170" y="4256048"/>
            <a:ext cx="2531745" cy="822960"/>
          </a:xfrm>
          <a:custGeom>
            <a:avLst/>
            <a:gdLst/>
            <a:ahLst/>
            <a:cxnLst/>
            <a:rect l="l" t="t" r="r" b="b"/>
            <a:pathLst>
              <a:path w="2531745" h="822960">
                <a:moveTo>
                  <a:pt x="2172462" y="68325"/>
                </a:moveTo>
                <a:lnTo>
                  <a:pt x="125730" y="68325"/>
                </a:lnTo>
                <a:lnTo>
                  <a:pt x="76788" y="78202"/>
                </a:lnTo>
                <a:lnTo>
                  <a:pt x="36823" y="105140"/>
                </a:lnTo>
                <a:lnTo>
                  <a:pt x="9879" y="145103"/>
                </a:lnTo>
                <a:lnTo>
                  <a:pt x="0" y="194055"/>
                </a:lnTo>
                <a:lnTo>
                  <a:pt x="0" y="696976"/>
                </a:lnTo>
                <a:lnTo>
                  <a:pt x="9879" y="745928"/>
                </a:lnTo>
                <a:lnTo>
                  <a:pt x="36823" y="785891"/>
                </a:lnTo>
                <a:lnTo>
                  <a:pt x="76788" y="812829"/>
                </a:lnTo>
                <a:lnTo>
                  <a:pt x="125730" y="822705"/>
                </a:lnTo>
                <a:lnTo>
                  <a:pt x="2172462" y="822705"/>
                </a:lnTo>
                <a:lnTo>
                  <a:pt x="2221414" y="812829"/>
                </a:lnTo>
                <a:lnTo>
                  <a:pt x="2261377" y="785891"/>
                </a:lnTo>
                <a:lnTo>
                  <a:pt x="2288315" y="745928"/>
                </a:lnTo>
                <a:lnTo>
                  <a:pt x="2298192" y="696976"/>
                </a:lnTo>
                <a:lnTo>
                  <a:pt x="2298192" y="382650"/>
                </a:lnTo>
                <a:lnTo>
                  <a:pt x="2413114" y="194055"/>
                </a:lnTo>
                <a:lnTo>
                  <a:pt x="2298192" y="194055"/>
                </a:lnTo>
                <a:lnTo>
                  <a:pt x="2288315" y="145103"/>
                </a:lnTo>
                <a:lnTo>
                  <a:pt x="2261377" y="105140"/>
                </a:lnTo>
                <a:lnTo>
                  <a:pt x="2221414" y="78202"/>
                </a:lnTo>
                <a:lnTo>
                  <a:pt x="2172462" y="68325"/>
                </a:lnTo>
                <a:close/>
              </a:path>
              <a:path w="2531745" h="822960">
                <a:moveTo>
                  <a:pt x="2531364" y="0"/>
                </a:moveTo>
                <a:lnTo>
                  <a:pt x="2298192" y="194055"/>
                </a:lnTo>
                <a:lnTo>
                  <a:pt x="2413114" y="194055"/>
                </a:lnTo>
                <a:lnTo>
                  <a:pt x="25313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 txBox="1"/>
          <p:nvPr/>
        </p:nvSpPr>
        <p:spPr>
          <a:xfrm>
            <a:off x="5345429" y="393230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5"/>
          <p:cNvSpPr txBox="1"/>
          <p:nvPr/>
        </p:nvSpPr>
        <p:spPr>
          <a:xfrm>
            <a:off x="5379211" y="516521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08719" y="1909983"/>
            <a:ext cx="6819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Corbel" panose="020B0503020204020204" pitchFamily="34" charset="0"/>
              </a:rPr>
              <a:t>T</a:t>
            </a:r>
            <a:r>
              <a:rPr lang="fr-FR" sz="2000" b="1" dirty="0" smtClean="0">
                <a:latin typeface="Corbel" panose="020B0503020204020204" pitchFamily="34" charset="0"/>
              </a:rPr>
              <a:t>ype de document : </a:t>
            </a:r>
            <a:r>
              <a:rPr lang="fr-FR" sz="2000" dirty="0" smtClean="0">
                <a:latin typeface="Corbel" panose="020B0503020204020204" pitchFamily="34" charset="0"/>
              </a:rPr>
              <a:t>sélectionné par défaut sur « Article »</a:t>
            </a:r>
            <a:endParaRPr lang="fr-FR" sz="2000" dirty="0">
              <a:latin typeface="Corbel" panose="020B0503020204020204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08719" y="2629669"/>
            <a:ext cx="657697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Corbel" panose="020B0503020204020204" pitchFamily="34" charset="0"/>
              </a:rPr>
              <a:t>Décrire le document : </a:t>
            </a:r>
            <a:r>
              <a:rPr lang="fr-FR" sz="2000" dirty="0" smtClean="0">
                <a:latin typeface="Corbel" panose="020B0503020204020204" pitchFamily="34" charset="0"/>
              </a:rPr>
              <a:t>4 infos à saisir 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latin typeface="Corbel" panose="020B0503020204020204" pitchFamily="34" charset="0"/>
              </a:rPr>
              <a:t>L</a:t>
            </a:r>
            <a:r>
              <a:rPr lang="fr-FR" sz="2000" dirty="0" smtClean="0">
                <a:latin typeface="Corbel" panose="020B0503020204020204" pitchFamily="34" charset="0"/>
              </a:rPr>
              <a:t>e titre de l’article</a:t>
            </a:r>
          </a:p>
          <a:p>
            <a:endParaRPr lang="fr-FR" sz="2000" dirty="0" smtClean="0">
              <a:latin typeface="Corbel" panose="020B05030202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Corbel" panose="020B0503020204020204" pitchFamily="34" charset="0"/>
              </a:rPr>
              <a:t>Le ou les auteur (s)</a:t>
            </a:r>
          </a:p>
          <a:p>
            <a:r>
              <a:rPr lang="fr-FR" sz="2000" i="1" dirty="0" smtClean="0">
                <a:latin typeface="Corbel" panose="020B0503020204020204" pitchFamily="34" charset="0"/>
                <a:sym typeface="Wingdings" panose="05000000000000000000" pitchFamily="2" charset="2"/>
              </a:rPr>
              <a:t>	</a:t>
            </a:r>
            <a:r>
              <a:rPr lang="fr-FR" sz="1600" i="1" dirty="0" smtClean="0">
                <a:latin typeface="Corbel" panose="020B0503020204020204" pitchFamily="34" charset="0"/>
                <a:sym typeface="Wingdings" panose="05000000000000000000" pitchFamily="2" charset="2"/>
              </a:rPr>
              <a:t> </a:t>
            </a:r>
            <a:r>
              <a:rPr lang="fr-FR" sz="1600" i="1" dirty="0" smtClean="0">
                <a:latin typeface="Corbel" panose="020B0503020204020204" pitchFamily="34" charset="0"/>
              </a:rPr>
              <a:t>les affiliations sont récupérées automatiquement d’</a:t>
            </a:r>
            <a:r>
              <a:rPr lang="fr-FR" sz="1600" i="1" dirty="0" err="1" smtClean="0">
                <a:latin typeface="Corbel" panose="020B0503020204020204" pitchFamily="34" charset="0"/>
              </a:rPr>
              <a:t>AURéHAL</a:t>
            </a:r>
            <a:r>
              <a:rPr lang="fr-FR" sz="1600" i="1" dirty="0" smtClean="0">
                <a:latin typeface="Corbel" panose="020B0503020204020204" pitchFamily="34" charset="0"/>
              </a:rPr>
              <a:t> : </a:t>
            </a:r>
          </a:p>
          <a:p>
            <a:pPr lvl="2"/>
            <a:r>
              <a:rPr lang="fr-FR" sz="1600" i="1" dirty="0" smtClean="0">
                <a:latin typeface="Corbel" panose="020B0503020204020204" pitchFamily="34" charset="0"/>
              </a:rPr>
              <a:t>une vérification sera effectuée par le modérateur pour ne garder </a:t>
            </a:r>
          </a:p>
          <a:p>
            <a:pPr lvl="2"/>
            <a:r>
              <a:rPr lang="fr-FR" sz="1600" i="1" dirty="0" smtClean="0">
                <a:latin typeface="Corbel" panose="020B0503020204020204" pitchFamily="34" charset="0"/>
              </a:rPr>
              <a:t>que les affiliations valides</a:t>
            </a:r>
          </a:p>
          <a:p>
            <a:pPr lvl="2"/>
            <a:endParaRPr lang="fr-FR" sz="1600" i="1" dirty="0" smtClean="0">
              <a:latin typeface="Corbel" panose="020B05030202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Corbel" panose="020B0503020204020204" pitchFamily="34" charset="0"/>
              </a:rPr>
              <a:t>Le nom de la revue : à rechercher dans le référentiel proposé (</a:t>
            </a:r>
            <a:r>
              <a:rPr lang="fr-FR" sz="2000" dirty="0" err="1" smtClean="0">
                <a:latin typeface="Corbel" panose="020B0503020204020204" pitchFamily="34" charset="0"/>
              </a:rPr>
              <a:t>AURéHAL</a:t>
            </a:r>
            <a:r>
              <a:rPr lang="fr-FR" sz="2000" dirty="0" smtClean="0">
                <a:latin typeface="Corbel" panose="020B0503020204020204" pitchFamily="34" charset="0"/>
              </a:rPr>
              <a:t>)</a:t>
            </a:r>
          </a:p>
          <a:p>
            <a:endParaRPr lang="fr-FR" sz="2000" dirty="0" smtClean="0">
              <a:latin typeface="Corbel" panose="020B05030202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Corbel" panose="020B0503020204020204" pitchFamily="34" charset="0"/>
              </a:rPr>
              <a:t>La date de publication</a:t>
            </a:r>
            <a:endParaRPr lang="fr-FR" sz="2000" dirty="0">
              <a:latin typeface="Corbel" panose="020B0503020204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194" y="857848"/>
            <a:ext cx="4164118" cy="1373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24" y="2429615"/>
            <a:ext cx="5041888" cy="3397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8" name="Connecteur droit avec flèche 17"/>
          <p:cNvCxnSpPr/>
          <p:nvPr/>
        </p:nvCxnSpPr>
        <p:spPr>
          <a:xfrm>
            <a:off x="6699969" y="2110038"/>
            <a:ext cx="9962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4668730" y="2886075"/>
            <a:ext cx="2031239" cy="50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Stéphanie Jougleux - Oskar Bordeaux - 2021-05-25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93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360" y="1754076"/>
            <a:ext cx="5593080" cy="485394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ZoneTexte 3"/>
          <p:cNvSpPr txBox="1"/>
          <p:nvPr/>
        </p:nvSpPr>
        <p:spPr>
          <a:xfrm>
            <a:off x="429232" y="329071"/>
            <a:ext cx="11727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 après ? </a:t>
            </a:r>
            <a:endParaRPr lang="fr-F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6047994" y="6080712"/>
            <a:ext cx="1298448" cy="4480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64313" y="1066567"/>
            <a:ext cx="5307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rbel" panose="020B0503020204020204" pitchFamily="34" charset="0"/>
              </a:rPr>
              <a:t>Etape de modération puis de mise en ligne par la référente OSKAR BPH</a:t>
            </a:r>
            <a:endParaRPr lang="fr-FR" dirty="0">
              <a:latin typeface="Corbel" panose="020B0503020204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438899" y="1066567"/>
            <a:ext cx="547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rbel" panose="020B0503020204020204" pitchFamily="34" charset="0"/>
              </a:rPr>
              <a:t>Export automatique vers le portail HAL-INSERM</a:t>
            </a:r>
            <a:endParaRPr lang="fr-FR" dirty="0">
              <a:latin typeface="Corbel" panose="020B0503020204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49" y="1754076"/>
            <a:ext cx="5015617" cy="446882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3729863" y="6547098"/>
            <a:ext cx="4114800" cy="365125"/>
          </a:xfrm>
        </p:spPr>
        <p:txBody>
          <a:bodyPr/>
          <a:lstStyle/>
          <a:p>
            <a:r>
              <a:rPr lang="fr-FR" dirty="0" smtClean="0"/>
              <a:t>Stéphanie </a:t>
            </a:r>
            <a:r>
              <a:rPr lang="fr-FR" dirty="0" err="1" smtClean="0"/>
              <a:t>Jougleux</a:t>
            </a:r>
            <a:r>
              <a:rPr lang="fr-FR" dirty="0" smtClean="0"/>
              <a:t> - Oskar Bordeaux - 2021-05-25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E13A-1B0F-4413-A460-E7D88DCF3ED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856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1167" y="529492"/>
            <a:ext cx="6000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Démonstration du dépôt d’un article </a:t>
            </a:r>
            <a:endParaRPr lang="fr-F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766" y="1470705"/>
            <a:ext cx="10332784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 smtClean="0">
                <a:latin typeface="Corbel" panose="020B0503020204020204" pitchFamily="34" charset="0"/>
              </a:rPr>
              <a:t>Exemple du dépôt d’une référence en mode automatique :</a:t>
            </a:r>
          </a:p>
          <a:p>
            <a:endParaRPr lang="fr-FR" sz="2000" dirty="0" smtClean="0">
              <a:latin typeface="Corbel" panose="020B0503020204020204" pitchFamily="34" charset="0"/>
            </a:endParaRPr>
          </a:p>
          <a:p>
            <a:r>
              <a:rPr lang="fr-FR" sz="2000" b="1" dirty="0">
                <a:latin typeface="Corbel" panose="020B0503020204020204" pitchFamily="34" charset="0"/>
              </a:rPr>
              <a:t>Matta R, </a:t>
            </a:r>
            <a:r>
              <a:rPr lang="fr-FR" sz="2000" b="1" dirty="0" err="1">
                <a:latin typeface="Corbel" panose="020B0503020204020204" pitchFamily="34" charset="0"/>
              </a:rPr>
              <a:t>Hallit</a:t>
            </a:r>
            <a:r>
              <a:rPr lang="fr-FR" sz="2000" b="1" dirty="0">
                <a:latin typeface="Corbel" panose="020B0503020204020204" pitchFamily="34" charset="0"/>
              </a:rPr>
              <a:t> S, </a:t>
            </a:r>
            <a:r>
              <a:rPr lang="fr-FR" sz="2000" b="1" dirty="0" err="1">
                <a:latin typeface="Corbel" panose="020B0503020204020204" pitchFamily="34" charset="0"/>
              </a:rPr>
              <a:t>Hallit</a:t>
            </a:r>
            <a:r>
              <a:rPr lang="fr-FR" sz="2000" b="1" dirty="0">
                <a:latin typeface="Corbel" panose="020B0503020204020204" pitchFamily="34" charset="0"/>
              </a:rPr>
              <a:t> R, </a:t>
            </a:r>
            <a:r>
              <a:rPr lang="fr-FR" sz="2000" b="1" dirty="0" err="1">
                <a:latin typeface="Corbel" panose="020B0503020204020204" pitchFamily="34" charset="0"/>
              </a:rPr>
              <a:t>Bawab</a:t>
            </a:r>
            <a:r>
              <a:rPr lang="fr-FR" sz="2000" b="1" dirty="0">
                <a:latin typeface="Corbel" panose="020B0503020204020204" pitchFamily="34" charset="0"/>
              </a:rPr>
              <a:t> W, Rogues AM, </a:t>
            </a:r>
            <a:r>
              <a:rPr lang="fr-FR" sz="2000" b="1" dirty="0" err="1">
                <a:latin typeface="Corbel" panose="020B0503020204020204" pitchFamily="34" charset="0"/>
              </a:rPr>
              <a:t>Salameh</a:t>
            </a:r>
            <a:r>
              <a:rPr lang="fr-FR" sz="2000" b="1" dirty="0">
                <a:latin typeface="Corbel" panose="020B0503020204020204" pitchFamily="34" charset="0"/>
              </a:rPr>
              <a:t> P. </a:t>
            </a:r>
            <a:r>
              <a:rPr lang="fr-FR" sz="2000" dirty="0" err="1">
                <a:latin typeface="Corbel" panose="020B0503020204020204" pitchFamily="34" charset="0"/>
              </a:rPr>
              <a:t>Epidemiology</a:t>
            </a:r>
            <a:r>
              <a:rPr lang="fr-FR" sz="2000" dirty="0">
                <a:latin typeface="Corbel" panose="020B0503020204020204" pitchFamily="34" charset="0"/>
              </a:rPr>
              <a:t> and </a:t>
            </a:r>
            <a:r>
              <a:rPr lang="fr-FR" sz="2000" dirty="0" err="1">
                <a:latin typeface="Corbel" panose="020B0503020204020204" pitchFamily="34" charset="0"/>
              </a:rPr>
              <a:t>microbiological</a:t>
            </a:r>
            <a:r>
              <a:rPr lang="fr-FR" sz="2000" dirty="0">
                <a:latin typeface="Corbel" panose="020B0503020204020204" pitchFamily="34" charset="0"/>
              </a:rPr>
              <a:t> profile </a:t>
            </a:r>
            <a:r>
              <a:rPr lang="fr-FR" sz="2000" dirty="0" err="1">
                <a:latin typeface="Corbel" panose="020B0503020204020204" pitchFamily="34" charset="0"/>
              </a:rPr>
              <a:t>comparison</a:t>
            </a:r>
            <a:r>
              <a:rPr lang="fr-FR" sz="2000" dirty="0">
                <a:latin typeface="Corbel" panose="020B0503020204020204" pitchFamily="34" charset="0"/>
              </a:rPr>
              <a:t> </a:t>
            </a:r>
            <a:r>
              <a:rPr lang="fr-FR" sz="2000" dirty="0" err="1">
                <a:latin typeface="Corbel" panose="020B0503020204020204" pitchFamily="34" charset="0"/>
              </a:rPr>
              <a:t>between</a:t>
            </a:r>
            <a:r>
              <a:rPr lang="fr-FR" sz="2000" dirty="0">
                <a:latin typeface="Corbel" panose="020B0503020204020204" pitchFamily="34" charset="0"/>
              </a:rPr>
              <a:t> </a:t>
            </a:r>
            <a:r>
              <a:rPr lang="fr-FR" sz="2000" dirty="0" err="1">
                <a:latin typeface="Corbel" panose="020B0503020204020204" pitchFamily="34" charset="0"/>
              </a:rPr>
              <a:t>community</a:t>
            </a:r>
            <a:r>
              <a:rPr lang="fr-FR" sz="2000" dirty="0">
                <a:latin typeface="Corbel" panose="020B0503020204020204" pitchFamily="34" charset="0"/>
              </a:rPr>
              <a:t> and </a:t>
            </a:r>
            <a:r>
              <a:rPr lang="fr-FR" sz="2000" dirty="0" err="1">
                <a:latin typeface="Corbel" panose="020B0503020204020204" pitchFamily="34" charset="0"/>
              </a:rPr>
              <a:t>hospital</a:t>
            </a:r>
            <a:r>
              <a:rPr lang="fr-FR" sz="2000" dirty="0">
                <a:latin typeface="Corbel" panose="020B0503020204020204" pitchFamily="34" charset="0"/>
              </a:rPr>
              <a:t> </a:t>
            </a:r>
            <a:r>
              <a:rPr lang="fr-FR" sz="2000" dirty="0" err="1">
                <a:latin typeface="Corbel" panose="020B0503020204020204" pitchFamily="34" charset="0"/>
              </a:rPr>
              <a:t>acquired</a:t>
            </a:r>
            <a:r>
              <a:rPr lang="fr-FR" sz="2000" dirty="0">
                <a:latin typeface="Corbel" panose="020B0503020204020204" pitchFamily="34" charset="0"/>
              </a:rPr>
              <a:t> infections: A </a:t>
            </a:r>
            <a:r>
              <a:rPr lang="fr-FR" sz="2000" dirty="0" err="1">
                <a:latin typeface="Corbel" panose="020B0503020204020204" pitchFamily="34" charset="0"/>
              </a:rPr>
              <a:t>multicenter</a:t>
            </a:r>
            <a:r>
              <a:rPr lang="fr-FR" sz="2000" dirty="0">
                <a:latin typeface="Corbel" panose="020B0503020204020204" pitchFamily="34" charset="0"/>
              </a:rPr>
              <a:t> </a:t>
            </a:r>
            <a:r>
              <a:rPr lang="fr-FR" sz="2000" dirty="0" err="1">
                <a:latin typeface="Corbel" panose="020B0503020204020204" pitchFamily="34" charset="0"/>
              </a:rPr>
              <a:t>retrospective</a:t>
            </a:r>
            <a:r>
              <a:rPr lang="fr-FR" sz="2000" dirty="0">
                <a:latin typeface="Corbel" panose="020B0503020204020204" pitchFamily="34" charset="0"/>
              </a:rPr>
              <a:t> </a:t>
            </a:r>
            <a:r>
              <a:rPr lang="fr-FR" sz="2000" dirty="0" err="1">
                <a:latin typeface="Corbel" panose="020B0503020204020204" pitchFamily="34" charset="0"/>
              </a:rPr>
              <a:t>study</a:t>
            </a:r>
            <a:r>
              <a:rPr lang="fr-FR" sz="2000" dirty="0">
                <a:latin typeface="Corbel" panose="020B0503020204020204" pitchFamily="34" charset="0"/>
              </a:rPr>
              <a:t> in Lebanon. J Infect Public </a:t>
            </a:r>
            <a:r>
              <a:rPr lang="fr-FR" sz="2000" dirty="0" err="1">
                <a:latin typeface="Corbel" panose="020B0503020204020204" pitchFamily="34" charset="0"/>
              </a:rPr>
              <a:t>Health</a:t>
            </a:r>
            <a:r>
              <a:rPr lang="fr-FR" sz="2000" dirty="0">
                <a:latin typeface="Corbel" panose="020B0503020204020204" pitchFamily="34" charset="0"/>
              </a:rPr>
              <a:t>. 2018 May-Jun;11(3):405-411. </a:t>
            </a:r>
            <a:endParaRPr lang="fr-FR" sz="2000" dirty="0" smtClean="0">
              <a:latin typeface="Corbel" panose="020B0503020204020204" pitchFamily="34" charset="0"/>
            </a:endParaRPr>
          </a:p>
          <a:p>
            <a:endParaRPr lang="fr-FR" sz="2000" dirty="0">
              <a:latin typeface="Corbel" panose="020B0503020204020204" pitchFamily="34" charset="0"/>
            </a:endParaRPr>
          </a:p>
          <a:p>
            <a:r>
              <a:rPr lang="fr-FR" sz="2000" dirty="0" err="1" smtClean="0">
                <a:latin typeface="Corbel" panose="020B0503020204020204" pitchFamily="34" charset="0"/>
              </a:rPr>
              <a:t>doi</a:t>
            </a:r>
            <a:r>
              <a:rPr lang="fr-FR" sz="2000" dirty="0">
                <a:latin typeface="Corbel" panose="020B0503020204020204" pitchFamily="34" charset="0"/>
              </a:rPr>
              <a:t>: </a:t>
            </a:r>
            <a:r>
              <a:rPr lang="fr-FR" sz="2000" dirty="0" smtClean="0">
                <a:latin typeface="Corbel" panose="020B0503020204020204" pitchFamily="34" charset="0"/>
              </a:rPr>
              <a:t>10.1016/j.jiph.2017.09.005</a:t>
            </a:r>
          </a:p>
          <a:p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Stéphanie Jougleux - Oskar Bordeaux - 2021-05-25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E13A-1B0F-4413-A460-E7D88DCF3ED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01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10560" y="2503914"/>
            <a:ext cx="8644466" cy="2479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b="1" dirty="0"/>
              <a:t> </a:t>
            </a:r>
            <a:r>
              <a:rPr lang="fr-FR" sz="3200" b="1" dirty="0" smtClean="0"/>
              <a:t>Accès : </a:t>
            </a:r>
            <a:r>
              <a:rPr lang="fr-FR" sz="3200" b="1" dirty="0" smtClean="0">
                <a:hlinkClick r:id="rId3"/>
              </a:rPr>
              <a:t>https</a:t>
            </a:r>
            <a:r>
              <a:rPr lang="fr-FR" sz="3200" b="1" dirty="0">
                <a:hlinkClick r:id="rId3"/>
              </a:rPr>
              <a:t>://oskar-bordeaux.fr</a:t>
            </a:r>
            <a:endParaRPr lang="fr-FR" sz="3200" b="1" dirty="0"/>
          </a:p>
          <a:p>
            <a:pPr marL="0" indent="0">
              <a:buNone/>
            </a:pPr>
            <a:endParaRPr lang="fr-FR" sz="3200" b="1" dirty="0"/>
          </a:p>
          <a:p>
            <a:pPr marL="0" indent="0">
              <a:buNone/>
            </a:pPr>
            <a:r>
              <a:rPr lang="fr-FR" sz="3200" b="1" dirty="0" smtClean="0"/>
              <a:t>Contact </a:t>
            </a:r>
            <a:r>
              <a:rPr lang="fr-FR" sz="3200" b="1" dirty="0" smtClean="0"/>
              <a:t>:</a:t>
            </a:r>
            <a:endParaRPr lang="fr-FR" sz="3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549879" y="0"/>
            <a:ext cx="9144000" cy="1046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01" y="216857"/>
            <a:ext cx="2032092" cy="866515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810884" y="6071422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Projet soutenu </a:t>
            </a:r>
            <a:r>
              <a:rPr lang="fr-FR" dirty="0"/>
              <a:t>et financé par l’</a:t>
            </a:r>
            <a:r>
              <a:rPr lang="fr-FR" dirty="0" err="1"/>
              <a:t>IdEx</a:t>
            </a:r>
            <a:r>
              <a:rPr lang="fr-FR" dirty="0"/>
              <a:t> Bordeaux n° ANR </a:t>
            </a:r>
            <a:r>
              <a:rPr lang="fr-FR" dirty="0" smtClean="0"/>
              <a:t>10-IDEX-03-02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4" y="5996300"/>
            <a:ext cx="486760" cy="519575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E13A-1B0F-4413-A460-E7D88DCF3ED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02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2036"/>
            <a:ext cx="28657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</a:t>
            </a:r>
            <a:r>
              <a:rPr spc="-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50924"/>
            <a:ext cx="10353675" cy="690574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r>
              <a:rPr lang="fr-FR" sz="2000" i="1" dirty="0"/>
              <a:t>Au cours de cette </a:t>
            </a:r>
            <a:r>
              <a:rPr lang="fr-FR" sz="2000" i="1" dirty="0" smtClean="0"/>
              <a:t>session, </a:t>
            </a:r>
            <a:r>
              <a:rPr lang="fr-FR" sz="2000" i="1" dirty="0"/>
              <a:t>l’équipe </a:t>
            </a:r>
            <a:r>
              <a:rPr lang="fr-FR" sz="2000" i="1" dirty="0" smtClean="0"/>
              <a:t>d’</a:t>
            </a:r>
            <a:r>
              <a:rPr lang="fr-FR" sz="2000" i="1" u="sng" dirty="0" smtClean="0">
                <a:hlinkClick r:id="rId3"/>
              </a:rPr>
              <a:t>OSKAR </a:t>
            </a:r>
            <a:r>
              <a:rPr lang="fr-FR" sz="2000" i="1" u="sng" dirty="0">
                <a:hlinkClick r:id="rId3"/>
              </a:rPr>
              <a:t>Bordeaux</a:t>
            </a:r>
            <a:r>
              <a:rPr lang="fr-FR" sz="2000" i="1" dirty="0">
                <a:hlinkClick r:id="rId3"/>
              </a:rPr>
              <a:t> </a:t>
            </a:r>
            <a:r>
              <a:rPr lang="fr-FR" sz="2000" i="1" dirty="0" smtClean="0"/>
              <a:t>vous présente OSKAR Bordeaux et ses fonctionnalités puis vous montre </a:t>
            </a:r>
            <a:r>
              <a:rPr lang="fr-FR" sz="2000" i="1" dirty="0"/>
              <a:t>comment </a:t>
            </a:r>
            <a:r>
              <a:rPr lang="fr-FR" sz="2000" i="1" dirty="0" smtClean="0"/>
              <a:t>y effectuer </a:t>
            </a:r>
            <a:r>
              <a:rPr lang="fr-FR" sz="2000" i="1" dirty="0"/>
              <a:t>un dépôt </a:t>
            </a:r>
            <a:r>
              <a:rPr lang="fr-FR" sz="2000" i="1" dirty="0" smtClean="0"/>
              <a:t>de publication avec texte intégral</a:t>
            </a:r>
            <a:endParaRPr lang="fr-FR" sz="2000" i="1" dirty="0"/>
          </a:p>
        </p:txBody>
      </p:sp>
      <p:sp>
        <p:nvSpPr>
          <p:cNvPr id="4" name="object 4"/>
          <p:cNvSpPr txBox="1"/>
          <p:nvPr/>
        </p:nvSpPr>
        <p:spPr>
          <a:xfrm>
            <a:off x="916938" y="3212032"/>
            <a:ext cx="10779761" cy="16933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fr-FR" sz="3600" spc="-5" dirty="0">
                <a:latin typeface="Corbel" panose="020B0503020204020204" pitchFamily="34" charset="0"/>
                <a:cs typeface="Calibri"/>
              </a:rPr>
              <a:t>→ </a:t>
            </a:r>
            <a:r>
              <a:rPr lang="fr-FR" sz="3600" dirty="0" smtClean="0">
                <a:latin typeface="Corbel" panose="020B0503020204020204" pitchFamily="34" charset="0"/>
              </a:rPr>
              <a:t>Présentation </a:t>
            </a:r>
            <a:r>
              <a:rPr lang="fr-FR" sz="3600" dirty="0">
                <a:latin typeface="Corbel" panose="020B0503020204020204" pitchFamily="34" charset="0"/>
              </a:rPr>
              <a:t>de </a:t>
            </a:r>
            <a:r>
              <a:rPr lang="fr-FR" sz="3600" dirty="0" smtClean="0">
                <a:latin typeface="Corbel" panose="020B0503020204020204" pitchFamily="34" charset="0"/>
              </a:rPr>
              <a:t>l’outil et </a:t>
            </a:r>
            <a:r>
              <a:rPr lang="fr-FR" sz="3600" dirty="0">
                <a:latin typeface="Corbel" panose="020B0503020204020204" pitchFamily="34" charset="0"/>
              </a:rPr>
              <a:t>des fonctionnalités </a:t>
            </a:r>
            <a:r>
              <a:rPr lang="fr-FR" sz="3600" dirty="0" smtClean="0">
                <a:latin typeface="Corbel" panose="020B0503020204020204" pitchFamily="34" charset="0"/>
              </a:rPr>
              <a:t>d’OSKAR Bordeaux</a:t>
            </a:r>
          </a:p>
          <a:p>
            <a:r>
              <a:rPr lang="fr-FR" sz="3600" spc="-5" dirty="0">
                <a:latin typeface="Corbel" panose="020B0503020204020204" pitchFamily="34" charset="0"/>
                <a:cs typeface="Calibri"/>
              </a:rPr>
              <a:t>→ </a:t>
            </a:r>
            <a:r>
              <a:rPr lang="fr-FR" sz="3600" dirty="0" smtClean="0">
                <a:latin typeface="Corbel" panose="020B0503020204020204" pitchFamily="34" charset="0"/>
              </a:rPr>
              <a:t>Effectuer un </a:t>
            </a:r>
            <a:r>
              <a:rPr lang="fr-FR" sz="3600" dirty="0">
                <a:latin typeface="Corbel" panose="020B0503020204020204" pitchFamily="34" charset="0"/>
              </a:rPr>
              <a:t>dépôt dans </a:t>
            </a:r>
            <a:r>
              <a:rPr lang="fr-FR" sz="3600" dirty="0" smtClean="0">
                <a:latin typeface="Corbel" panose="020B0503020204020204" pitchFamily="34" charset="0"/>
              </a:rPr>
              <a:t>OSKAR </a:t>
            </a:r>
            <a:r>
              <a:rPr lang="fr-FR" sz="3600" dirty="0">
                <a:latin typeface="Corbel" panose="020B0503020204020204" pitchFamily="34" charset="0"/>
              </a:rPr>
              <a:t>Bordeaux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E13A-1B0F-4413-A460-E7D88DCF3ED6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Stéphanie Jougleux - Oskar Bordeaux - 2021-05-25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42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9919" y="2211641"/>
            <a:ext cx="9909556" cy="2996974"/>
          </a:xfrm>
          <a:prstGeom prst="rect">
            <a:avLst/>
          </a:prstGeom>
        </p:spPr>
        <p:txBody>
          <a:bodyPr vert="horz" wrap="square" lIns="0" tIns="224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70"/>
              </a:spcBef>
            </a:pPr>
            <a:r>
              <a:rPr lang="fr-FR" sz="6000" dirty="0" smtClean="0">
                <a:latin typeface="Tahoma"/>
                <a:cs typeface="Tahoma"/>
              </a:rPr>
              <a:t>Présentation de l’outil et des fonctionnalités d’OSKAR Bordeaux</a:t>
            </a:r>
            <a:endParaRPr sz="60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45011" y="6465214"/>
            <a:ext cx="15621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orbel"/>
                <a:cs typeface="Corbel"/>
              </a:rPr>
              <a:t>3</a:t>
            </a:fld>
            <a:endParaRPr sz="1200">
              <a:latin typeface="Corbel"/>
              <a:cs typeface="Corbel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E13A-1B0F-4413-A460-E7D88DCF3ED6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442567"/>
            <a:ext cx="2914245" cy="1242678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705606" y="6282651"/>
            <a:ext cx="4114800" cy="365125"/>
          </a:xfrm>
        </p:spPr>
        <p:txBody>
          <a:bodyPr/>
          <a:lstStyle/>
          <a:p>
            <a:r>
              <a:rPr lang="fr-FR" dirty="0" smtClean="0"/>
              <a:t>Stéphanie </a:t>
            </a:r>
            <a:r>
              <a:rPr lang="fr-FR" dirty="0" err="1" smtClean="0"/>
              <a:t>Jougleux</a:t>
            </a:r>
            <a:r>
              <a:rPr lang="fr-FR" dirty="0" smtClean="0"/>
              <a:t> - Oskar Bordeaux - 2021-05-25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011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43315" y="227173"/>
            <a:ext cx="114295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OSKAR Bordeaux : la plateforme des publications en libre accès de la communauté scientifique du site universitaire bordelais</a:t>
            </a:r>
            <a:endParaRPr lang="fr-FR" sz="2800" dirty="0">
              <a:ln>
                <a:solidFill>
                  <a:srgbClr val="009FA2"/>
                </a:solidFill>
              </a:ln>
              <a:solidFill>
                <a:srgbClr val="00A3A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470045" y="1721200"/>
            <a:ext cx="6512944" cy="49552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	</a:t>
            </a:r>
            <a:r>
              <a:rPr lang="fr-FR" sz="2200" dirty="0" smtClean="0">
                <a:solidFill>
                  <a:schemeClr val="accent2"/>
                </a:solidFill>
              </a:rPr>
              <a:t>Avantages pour les chercheurs</a:t>
            </a:r>
          </a:p>
          <a:p>
            <a:endParaRPr lang="fr-FR" sz="1400" dirty="0"/>
          </a:p>
          <a:p>
            <a:pPr marL="742950" lvl="1" indent="-285750">
              <a:buFontTx/>
              <a:buChar char="-"/>
            </a:pPr>
            <a:r>
              <a:rPr lang="fr-FR" sz="1400" b="1" dirty="0" smtClean="0"/>
              <a:t>Augmenter la visibilité et l’impact de vos publications </a:t>
            </a:r>
            <a:r>
              <a:rPr lang="fr-FR" sz="1400" dirty="0" smtClean="0"/>
              <a:t>: Un </a:t>
            </a:r>
            <a:r>
              <a:rPr lang="fr-FR" sz="1400" dirty="0"/>
              <a:t>article déposé dans une archive ouverte est 2 fois plus cité qu'un article non déposé (</a:t>
            </a:r>
            <a:r>
              <a:rPr lang="fr-FR" sz="1400" dirty="0">
                <a:hlinkClick r:id="rId2"/>
              </a:rPr>
              <a:t>étude de l'Université de Liège </a:t>
            </a:r>
            <a:r>
              <a:rPr lang="fr-FR" sz="1400" dirty="0"/>
              <a:t>)</a:t>
            </a:r>
            <a:endParaRPr lang="fr-FR" sz="1400" dirty="0" smtClean="0"/>
          </a:p>
          <a:p>
            <a:pPr marL="742950" lvl="1" indent="-285750">
              <a:buFontTx/>
              <a:buChar char="-"/>
            </a:pPr>
            <a:endParaRPr lang="fr-FR" sz="1400" dirty="0"/>
          </a:p>
          <a:p>
            <a:pPr marL="742950" lvl="1" indent="-285750">
              <a:buFontTx/>
              <a:buChar char="-"/>
            </a:pPr>
            <a:r>
              <a:rPr lang="fr-FR" sz="1400" b="1" dirty="0" smtClean="0"/>
              <a:t>Faciliter la rédaction de vos rapports d’activité, la préparation d’appels à projet </a:t>
            </a:r>
            <a:r>
              <a:rPr lang="fr-FR" sz="1400" dirty="0" smtClean="0"/>
              <a:t>: export de votre liste de publications</a:t>
            </a:r>
          </a:p>
          <a:p>
            <a:pPr lvl="1"/>
            <a:endParaRPr lang="fr-FR" sz="1400" dirty="0" smtClean="0"/>
          </a:p>
          <a:p>
            <a:pPr marL="742950" lvl="1" indent="-285750">
              <a:buFontTx/>
              <a:buChar char="-"/>
            </a:pPr>
            <a:r>
              <a:rPr lang="fr-FR" sz="1400" b="1" dirty="0" smtClean="0"/>
              <a:t>Bénéficier des fonctionnalités</a:t>
            </a:r>
            <a:r>
              <a:rPr lang="fr-FR" sz="1400" b="1" dirty="0" smtClean="0">
                <a:solidFill>
                  <a:schemeClr val="accent1"/>
                </a:solidFill>
              </a:rPr>
              <a:t> </a:t>
            </a:r>
            <a:r>
              <a:rPr lang="fr-FR" sz="1400" b="1" dirty="0" smtClean="0"/>
              <a:t>d’Oskar </a:t>
            </a:r>
            <a:r>
              <a:rPr lang="fr-FR" sz="1400" dirty="0" smtClean="0"/>
              <a:t>: infos statistiques, veille sur une thématique, alimentation de votre site web…</a:t>
            </a:r>
          </a:p>
          <a:p>
            <a:pPr marL="742950" lvl="1" indent="-285750">
              <a:buFontTx/>
              <a:buChar char="-"/>
            </a:pPr>
            <a:endParaRPr lang="fr-FR" sz="1400" dirty="0" smtClean="0"/>
          </a:p>
          <a:p>
            <a:pPr marL="742950" lvl="1" indent="-285750">
              <a:buFontTx/>
              <a:buChar char="-"/>
            </a:pPr>
            <a:r>
              <a:rPr lang="fr-FR" sz="1400" b="1" dirty="0" smtClean="0"/>
              <a:t>Protéger vos travaux </a:t>
            </a:r>
            <a:r>
              <a:rPr lang="fr-FR" sz="1400" b="1" i="1" dirty="0" smtClean="0">
                <a:solidFill>
                  <a:schemeClr val="accent6"/>
                </a:solidFill>
              </a:rPr>
              <a:t>: </a:t>
            </a:r>
            <a:r>
              <a:rPr lang="fr-FR" sz="1400" dirty="0"/>
              <a:t>conserver ses droits d’auteur et bénéficier d’une datation </a:t>
            </a:r>
            <a:r>
              <a:rPr lang="fr-FR" sz="1400" dirty="0" smtClean="0"/>
              <a:t>certifiée de vos publications</a:t>
            </a:r>
            <a:endParaRPr lang="fr-FR" sz="1400" dirty="0"/>
          </a:p>
          <a:p>
            <a:pPr lvl="1"/>
            <a:endParaRPr lang="fr-FR" sz="1400" dirty="0" smtClean="0"/>
          </a:p>
          <a:p>
            <a:pPr marL="742950" lvl="1" indent="-285750">
              <a:buFontTx/>
              <a:buChar char="-"/>
            </a:pPr>
            <a:r>
              <a:rPr lang="fr-FR" sz="1400" b="1" dirty="0" smtClean="0"/>
              <a:t>Garantir la pérennité d’accès à vos fichiers, la maîtrise de vos données </a:t>
            </a:r>
            <a:r>
              <a:rPr lang="fr-FR" sz="1400" i="1" dirty="0" smtClean="0"/>
              <a:t>: </a:t>
            </a:r>
            <a:r>
              <a:rPr lang="fr-FR" sz="1400" i="1" dirty="0" err="1"/>
              <a:t>Research</a:t>
            </a:r>
            <a:r>
              <a:rPr lang="fr-FR" sz="1400" i="1" dirty="0"/>
              <a:t> </a:t>
            </a:r>
            <a:r>
              <a:rPr lang="fr-FR" sz="1400" i="1" dirty="0" err="1"/>
              <a:t>gate</a:t>
            </a:r>
            <a:r>
              <a:rPr lang="fr-FR" sz="1400" i="1" dirty="0"/>
              <a:t> </a:t>
            </a:r>
            <a:r>
              <a:rPr lang="fr-FR" sz="1400" dirty="0"/>
              <a:t>et </a:t>
            </a:r>
            <a:r>
              <a:rPr lang="fr-FR" sz="1400" i="1" dirty="0"/>
              <a:t>Academia</a:t>
            </a:r>
            <a:r>
              <a:rPr lang="fr-FR" sz="1400" dirty="0"/>
              <a:t> sont des sites privés qui ne garantissent ni la pérennité des données ni la gratuité d’accès à leurs contenus.  Oskar vous permet de stocker localement votre production scientifique tout en </a:t>
            </a:r>
            <a:r>
              <a:rPr lang="fr-FR" sz="1400" dirty="0" smtClean="0"/>
              <a:t>partageant vos </a:t>
            </a:r>
            <a:r>
              <a:rPr lang="fr-FR" sz="1400" dirty="0"/>
              <a:t>références de publication via les réseaux </a:t>
            </a:r>
            <a:r>
              <a:rPr lang="fr-FR" sz="1400" dirty="0" smtClean="0"/>
              <a:t>sociaux</a:t>
            </a:r>
          </a:p>
          <a:p>
            <a:pPr marL="742950" lvl="1" indent="-285750">
              <a:buFontTx/>
              <a:buChar char="-"/>
            </a:pPr>
            <a:endParaRPr lang="fr-FR" sz="1400" dirty="0" smtClean="0"/>
          </a:p>
          <a:p>
            <a:pPr marL="742950" lvl="1" indent="-285750">
              <a:buFontTx/>
              <a:buChar char="-"/>
            </a:pPr>
            <a:r>
              <a:rPr lang="fr-FR" sz="1400" b="1" dirty="0" smtClean="0"/>
              <a:t>Bénéficier d’un accompagnement de proximité </a:t>
            </a:r>
            <a:r>
              <a:rPr lang="fr-FR" sz="1400" dirty="0" smtClean="0"/>
              <a:t>avec un référent Oskar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15" y="1326890"/>
            <a:ext cx="5513829" cy="349074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E13A-1B0F-4413-A460-E7D88DCF3ED6}" type="slidenum">
              <a:rPr lang="fr-FR" smtClean="0"/>
              <a:t>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35000" y="6352540"/>
            <a:ext cx="4114800" cy="365125"/>
          </a:xfrm>
        </p:spPr>
        <p:txBody>
          <a:bodyPr/>
          <a:lstStyle/>
          <a:p>
            <a:r>
              <a:rPr lang="fr-FR" dirty="0" smtClean="0"/>
              <a:t>Stéphanie </a:t>
            </a:r>
            <a:r>
              <a:rPr lang="fr-FR" dirty="0" err="1" smtClean="0"/>
              <a:t>Jougleux</a:t>
            </a:r>
            <a:r>
              <a:rPr lang="fr-FR" dirty="0" smtClean="0"/>
              <a:t> - Oskar Bordeaux - 2021-05-25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814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05" y="2131520"/>
            <a:ext cx="2473471" cy="1624184"/>
          </a:xfrm>
          <a:prstGeom prst="rect">
            <a:avLst/>
          </a:prstGeom>
        </p:spPr>
      </p:pic>
      <p:sp>
        <p:nvSpPr>
          <p:cNvPr id="7" name="Flèche droite 6"/>
          <p:cNvSpPr/>
          <p:nvPr/>
        </p:nvSpPr>
        <p:spPr>
          <a:xfrm>
            <a:off x="7305457" y="3359555"/>
            <a:ext cx="1041991" cy="58479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6976627" y="2897890"/>
            <a:ext cx="181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Corbel" panose="020B0503020204020204" pitchFamily="34" charset="0"/>
              </a:rPr>
              <a:t>Comment ?</a:t>
            </a:r>
            <a:endParaRPr lang="fr-FR" sz="2400" b="1" dirty="0">
              <a:latin typeface="Corbel" panose="020B0503020204020204" pitchFamily="34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7468125" y="5574913"/>
            <a:ext cx="4416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Corbel" panose="020B0503020204020204" pitchFamily="34" charset="0"/>
              </a:rPr>
              <a:t>Mieux signaler, diffuser vos publications et donner accès au texte intégral</a:t>
            </a:r>
            <a:endParaRPr lang="fr-FR" b="1" dirty="0">
              <a:latin typeface="Corbel" panose="020B0503020204020204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1510" y="4390076"/>
            <a:ext cx="2192026" cy="934713"/>
          </a:xfrm>
          <a:prstGeom prst="rect">
            <a:avLst/>
          </a:prstGeom>
        </p:spPr>
      </p:pic>
      <p:sp>
        <p:nvSpPr>
          <p:cNvPr id="14" name="Flèche droite 13"/>
          <p:cNvSpPr/>
          <p:nvPr/>
        </p:nvSpPr>
        <p:spPr>
          <a:xfrm rot="16200000">
            <a:off x="9219172" y="3441564"/>
            <a:ext cx="914329" cy="322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 flipH="1" flipV="1">
            <a:off x="6806207" y="1512892"/>
            <a:ext cx="6005" cy="5094051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743" y="4588439"/>
            <a:ext cx="1759033" cy="537986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599951" y="388901"/>
            <a:ext cx="110424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Garantir un accès libre à la production scientifique des chercheurs du site bordelais</a:t>
            </a:r>
            <a:endParaRPr lang="fr-F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262444" y="4059917"/>
            <a:ext cx="525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orbel" panose="020B0503020204020204" pitchFamily="34" charset="0"/>
              </a:rPr>
              <a:t>S</a:t>
            </a:r>
            <a:r>
              <a:rPr lang="fr-FR" b="1" dirty="0" smtClean="0">
                <a:latin typeface="Corbel" panose="020B0503020204020204" pitchFamily="34" charset="0"/>
              </a:rPr>
              <a:t>tratégie Science ouverte des établissements</a:t>
            </a:r>
            <a:endParaRPr lang="fr-FR" b="1" dirty="0">
              <a:latin typeface="Corbel" panose="020B0503020204020204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554357" y="1552598"/>
            <a:ext cx="525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Corbel" panose="020B0503020204020204" pitchFamily="34" charset="0"/>
              </a:rPr>
              <a:t>Contexte national et européen favorable</a:t>
            </a:r>
            <a:endParaRPr lang="fr-FR" b="1" dirty="0">
              <a:latin typeface="Corbel" panose="020B0503020204020204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606" y="2131520"/>
            <a:ext cx="3222080" cy="1591151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7626" y="1577084"/>
            <a:ext cx="2775204" cy="593871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7831" y="4617497"/>
            <a:ext cx="1658824" cy="684747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55428" y="5490492"/>
            <a:ext cx="1047002" cy="121962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02" y="5466618"/>
            <a:ext cx="892950" cy="124349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899" y="2268552"/>
            <a:ext cx="1218868" cy="68184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E13A-1B0F-4413-A460-E7D88DCF3ED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26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48" grpId="0"/>
      <p:bldP spid="14" grpId="0" animBg="1"/>
      <p:bldP spid="20" grpId="0"/>
      <p:bldP spid="19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297" y="5777791"/>
            <a:ext cx="1033529" cy="382405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5600250" y="5794208"/>
            <a:ext cx="3369871" cy="37304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5600250" y="5815502"/>
            <a:ext cx="2247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Export vers un compte</a:t>
            </a:r>
            <a:endParaRPr lang="fr-FR" sz="1600" b="1" dirty="0">
              <a:solidFill>
                <a:schemeClr val="accent1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565520" y="4907992"/>
            <a:ext cx="3370821" cy="799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5555864" y="3481119"/>
            <a:ext cx="3367449" cy="12934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571477" y="1029275"/>
            <a:ext cx="3357989" cy="11158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5565520" y="2238721"/>
            <a:ext cx="3370822" cy="117020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04" y="3278347"/>
            <a:ext cx="1794184" cy="76506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9533" y="3995229"/>
            <a:ext cx="914678" cy="35971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1895" y="3958569"/>
            <a:ext cx="1576430" cy="359267"/>
          </a:xfrm>
          <a:prstGeom prst="rect">
            <a:avLst/>
          </a:prstGeom>
        </p:spPr>
      </p:pic>
      <p:sp>
        <p:nvSpPr>
          <p:cNvPr id="22" name="Flèche droite 21"/>
          <p:cNvSpPr/>
          <p:nvPr/>
        </p:nvSpPr>
        <p:spPr>
          <a:xfrm rot="19517965" flipV="1">
            <a:off x="3315318" y="2013072"/>
            <a:ext cx="2422945" cy="867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droite 22"/>
          <p:cNvSpPr/>
          <p:nvPr/>
        </p:nvSpPr>
        <p:spPr>
          <a:xfrm rot="20349372">
            <a:off x="3555819" y="2811965"/>
            <a:ext cx="1829623" cy="1067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droite 23"/>
          <p:cNvSpPr/>
          <p:nvPr/>
        </p:nvSpPr>
        <p:spPr>
          <a:xfrm>
            <a:off x="3638678" y="3586718"/>
            <a:ext cx="1649590" cy="8836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6569" y="3237356"/>
            <a:ext cx="747703" cy="850835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5116" y="3593452"/>
            <a:ext cx="411811" cy="394099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56" y="5237822"/>
            <a:ext cx="1011669" cy="316990"/>
          </a:xfrm>
          <a:prstGeom prst="rect">
            <a:avLst/>
          </a:prstGeom>
        </p:spPr>
      </p:pic>
      <p:cxnSp>
        <p:nvCxnSpPr>
          <p:cNvPr id="25" name="Connecteur droit avec flèche 24"/>
          <p:cNvCxnSpPr/>
          <p:nvPr/>
        </p:nvCxnSpPr>
        <p:spPr>
          <a:xfrm>
            <a:off x="3543850" y="4317836"/>
            <a:ext cx="1928690" cy="1709874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3659885" y="3995229"/>
            <a:ext cx="1767245" cy="1194189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681420" y="300833"/>
            <a:ext cx="11091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fr-FR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ugmenter la visibilité de sa production scientifique et son impact</a:t>
            </a:r>
            <a:endParaRPr lang="fr-F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0365515" y="2230280"/>
            <a:ext cx="1557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Corbel" panose="020B0503020204020204" pitchFamily="34" charset="0"/>
              </a:rPr>
              <a:t>Meilleure visibilité</a:t>
            </a:r>
            <a:endParaRPr lang="fr-FR" sz="2000" b="1" dirty="0">
              <a:latin typeface="Corbel" panose="020B0503020204020204" pitchFamily="34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0387918" y="4151077"/>
            <a:ext cx="1292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Corbel" panose="020B0503020204020204" pitchFamily="34" charset="0"/>
              </a:rPr>
              <a:t>Meilleur impact</a:t>
            </a:r>
            <a:endParaRPr lang="fr-FR" sz="2000" b="1" dirty="0">
              <a:latin typeface="Corbel" panose="020B0503020204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798" y="4389744"/>
            <a:ext cx="961669" cy="374888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170" y="2625261"/>
            <a:ext cx="594568" cy="594568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>
            <a:off x="9220826" y="1029275"/>
            <a:ext cx="35689" cy="512478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Égal 14"/>
          <p:cNvSpPr/>
          <p:nvPr/>
        </p:nvSpPr>
        <p:spPr>
          <a:xfrm>
            <a:off x="9612768" y="3362228"/>
            <a:ext cx="451581" cy="357343"/>
          </a:xfrm>
          <a:prstGeom prst="mathEqual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893" y="5160020"/>
            <a:ext cx="956544" cy="531413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5572752" y="3454469"/>
            <a:ext cx="3342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Indexation moteurs de recherche / sites internationaux</a:t>
            </a:r>
            <a:endParaRPr lang="fr-FR" sz="1600" b="1" dirty="0">
              <a:solidFill>
                <a:schemeClr val="accent1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5565520" y="4899268"/>
            <a:ext cx="2911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Partage des références</a:t>
            </a:r>
            <a:endParaRPr lang="fr-FR" sz="1600" b="1" dirty="0">
              <a:solidFill>
                <a:schemeClr val="accent1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575" y="5214438"/>
            <a:ext cx="986465" cy="363759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675" y="5311842"/>
            <a:ext cx="241002" cy="211491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>
            <a:off x="5600250" y="1046663"/>
            <a:ext cx="2247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Export automatique</a:t>
            </a:r>
            <a:endParaRPr lang="fr-FR" sz="1600" b="1" dirty="0">
              <a:solidFill>
                <a:schemeClr val="accent1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5547474" y="2238721"/>
            <a:ext cx="3055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Alimentation de sites web</a:t>
            </a:r>
            <a:endParaRPr lang="fr-FR" sz="1600" b="1" dirty="0">
              <a:solidFill>
                <a:schemeClr val="accent1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31895" y="1446827"/>
            <a:ext cx="2354599" cy="503865"/>
          </a:xfrm>
          <a:prstGeom prst="rect">
            <a:avLst/>
          </a:prstGeom>
          <a:ln w="3175">
            <a:noFill/>
          </a:ln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E13A-1B0F-4413-A460-E7D88DCF3ED6}" type="slidenum">
              <a:rPr lang="fr-FR" smtClean="0"/>
              <a:t>6</a:t>
            </a:fld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268" y="2616078"/>
            <a:ext cx="1428671" cy="637047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360" y="4941606"/>
            <a:ext cx="1082040" cy="335280"/>
          </a:xfrm>
          <a:prstGeom prst="rect">
            <a:avLst/>
          </a:prstGeom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Stéphanie Jougleux - Oskar Bordeaux - 2021-05-25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69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3" grpId="0"/>
      <p:bldP spid="18" grpId="0" animBg="1"/>
      <p:bldP spid="17" grpId="0" animBg="1"/>
      <p:bldP spid="13" grpId="0" animBg="1"/>
      <p:bldP spid="16" grpId="0" animBg="1"/>
      <p:bldP spid="22" grpId="0" animBg="1"/>
      <p:bldP spid="23" grpId="0" animBg="1"/>
      <p:bldP spid="24" grpId="0" animBg="1"/>
      <p:bldP spid="30" grpId="0"/>
      <p:bldP spid="11" grpId="0"/>
      <p:bldP spid="32" grpId="0"/>
      <p:bldP spid="15" grpId="0" animBg="1"/>
      <p:bldP spid="34" grpId="0"/>
      <p:bldP spid="36" grpId="0"/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420242" y="236423"/>
            <a:ext cx="110646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Création de la collection BPH dans Oskar, chargement du rétrospectif des publications 2018-2020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308132" y="1251240"/>
            <a:ext cx="508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oskar-bordeaux.fr/handle/20.500.12278/10</a:t>
            </a:r>
            <a:endParaRPr lang="fr-FR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8065008" y="1681283"/>
            <a:ext cx="3419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Etat du chargement :</a:t>
            </a:r>
          </a:p>
          <a:p>
            <a:endParaRPr lang="fr-FR" b="1" dirty="0" smtClean="0"/>
          </a:p>
          <a:p>
            <a:r>
              <a:rPr lang="fr-FR" dirty="0" smtClean="0"/>
              <a:t>Chargement 2018-2020 : </a:t>
            </a:r>
            <a:r>
              <a:rPr lang="fr-FR" dirty="0" smtClean="0">
                <a:solidFill>
                  <a:srgbClr val="00B050"/>
                </a:solidFill>
              </a:rPr>
              <a:t>OK</a:t>
            </a:r>
          </a:p>
          <a:p>
            <a:r>
              <a:rPr lang="fr-FR" dirty="0" smtClean="0"/>
              <a:t>Chargement 2016-2017 : </a:t>
            </a:r>
            <a:r>
              <a:rPr lang="fr-FR" dirty="0" smtClean="0">
                <a:solidFill>
                  <a:srgbClr val="FF0000"/>
                </a:solidFill>
              </a:rPr>
              <a:t>à venir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8153400" y="3290565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1847 publications importées :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538 avec texte intégral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1309 références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093" y="1681283"/>
            <a:ext cx="5551675" cy="4960103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E13A-1B0F-4413-A460-E7D88DCF3ED6}" type="slidenum">
              <a:rPr lang="fr-FR" smtClean="0"/>
              <a:t>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038600" y="6519534"/>
            <a:ext cx="4114800" cy="365125"/>
          </a:xfrm>
        </p:spPr>
        <p:txBody>
          <a:bodyPr/>
          <a:lstStyle/>
          <a:p>
            <a:r>
              <a:rPr lang="fr-FR" dirty="0" smtClean="0"/>
              <a:t>Stéphanie </a:t>
            </a:r>
            <a:r>
              <a:rPr lang="fr-FR" dirty="0" err="1" smtClean="0"/>
              <a:t>Jougleux</a:t>
            </a:r>
            <a:r>
              <a:rPr lang="fr-FR" dirty="0" smtClean="0"/>
              <a:t> - Oskar Bordeaux - 2021-05-25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40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638348" y="346762"/>
            <a:ext cx="11105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Partenariat avec HAL-INSERM et création de la collection HAL BPH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039" y="907421"/>
            <a:ext cx="8412509" cy="72961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924329" y="6352143"/>
            <a:ext cx="446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www.hal.inserm.fr/U1219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E13A-1B0F-4413-A460-E7D88DCF3ED6}" type="slidenum">
              <a:rPr lang="fr-FR" smtClean="0"/>
              <a:t>8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05" y="1637040"/>
            <a:ext cx="6211684" cy="459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6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8756" y="362494"/>
            <a:ext cx="95304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Comment établir une période d’embargo ?</a:t>
            </a:r>
            <a:endParaRPr lang="fr-F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719" y="5299015"/>
            <a:ext cx="4991861" cy="825825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E13A-1B0F-4413-A460-E7D88DCF3ED6}" type="slidenum">
              <a:rPr lang="fr-FR" smtClean="0"/>
              <a:t>9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638174" y="6230397"/>
            <a:ext cx="882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Besoin d’aide sur la version à déposer ou la date d’embargo? </a:t>
            </a:r>
            <a:r>
              <a:rPr lang="fr-FR" dirty="0" smtClean="0">
                <a:solidFill>
                  <a:srgbClr val="FF0000"/>
                </a:solidFill>
              </a:rPr>
              <a:t>@adresse de contact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38174" y="4652684"/>
            <a:ext cx="11106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 </a:t>
            </a:r>
            <a:r>
              <a:rPr lang="fr-FR" dirty="0"/>
              <a:t>é</a:t>
            </a:r>
            <a:r>
              <a:rPr lang="fr-FR" dirty="0" smtClean="0"/>
              <a:t>chéance de la date d’embargo : le fichier sera diffusé automatiquement en libre accès</a:t>
            </a:r>
          </a:p>
          <a:p>
            <a:r>
              <a:rPr lang="fr-FR" dirty="0" smtClean="0"/>
              <a:t>Pendant la période de l’embargo : il est possible de demander une copie à l’auteur via un formulaire en ligne :</a:t>
            </a:r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6911158" y="5770534"/>
            <a:ext cx="1166422" cy="3543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12" y="1254639"/>
            <a:ext cx="4186963" cy="3270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936" y="1248707"/>
            <a:ext cx="5216189" cy="3288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Connecteur droit avec flèche 11"/>
          <p:cNvCxnSpPr/>
          <p:nvPr/>
        </p:nvCxnSpPr>
        <p:spPr>
          <a:xfrm flipV="1">
            <a:off x="4591050" y="3144148"/>
            <a:ext cx="1981200" cy="10724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4591050" y="4031982"/>
            <a:ext cx="1981200" cy="1959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3657667" y="4167573"/>
            <a:ext cx="933383" cy="1392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092608" y="6514147"/>
            <a:ext cx="4114800" cy="365125"/>
          </a:xfrm>
        </p:spPr>
        <p:txBody>
          <a:bodyPr/>
          <a:lstStyle/>
          <a:p>
            <a:r>
              <a:rPr lang="fr-FR" dirty="0" smtClean="0"/>
              <a:t>Stéphanie </a:t>
            </a:r>
            <a:r>
              <a:rPr lang="fr-FR" dirty="0" err="1" smtClean="0"/>
              <a:t>Jougleux</a:t>
            </a:r>
            <a:r>
              <a:rPr lang="fr-FR" dirty="0" smtClean="0"/>
              <a:t> - Oskar Bordeaux - 2021-05-25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85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5" grpId="0" animBg="1"/>
      <p:bldP spid="18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6147</TotalTime>
  <Words>600</Words>
  <Application>Microsoft Office PowerPoint</Application>
  <PresentationFormat>Grand écran</PresentationFormat>
  <Paragraphs>122</Paragraphs>
  <Slides>14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Corbel</vt:lpstr>
      <vt:lpstr>Tahoma</vt:lpstr>
      <vt:lpstr>Wingdings</vt:lpstr>
      <vt:lpstr>Thème Office</vt:lpstr>
      <vt:lpstr>Présentation PowerPoint</vt:lpstr>
      <vt:lpstr>Programme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Déposer un article dans l'archive ouverte de l'université de Bordeaux « OSKAR Bordeaux »</dc:title>
  <dc:creator>Stéphanie Jougleux</dc:creator>
  <cp:lastModifiedBy>Frédérique Flamerie De Lachapelle</cp:lastModifiedBy>
  <cp:revision>486</cp:revision>
  <dcterms:created xsi:type="dcterms:W3CDTF">2020-02-04T12:01:45Z</dcterms:created>
  <dcterms:modified xsi:type="dcterms:W3CDTF">2021-08-19T14:32:43Z</dcterms:modified>
</cp:coreProperties>
</file>