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347" r:id="rId2"/>
    <p:sldId id="257" r:id="rId3"/>
    <p:sldId id="258" r:id="rId4"/>
    <p:sldId id="299" r:id="rId5"/>
    <p:sldId id="300" r:id="rId6"/>
    <p:sldId id="309" r:id="rId7"/>
    <p:sldId id="310" r:id="rId8"/>
    <p:sldId id="323" r:id="rId9"/>
    <p:sldId id="324" r:id="rId10"/>
    <p:sldId id="322" r:id="rId11"/>
    <p:sldId id="325" r:id="rId12"/>
    <p:sldId id="326" r:id="rId13"/>
    <p:sldId id="340" r:id="rId14"/>
    <p:sldId id="341" r:id="rId15"/>
    <p:sldId id="311" r:id="rId16"/>
    <p:sldId id="320" r:id="rId17"/>
    <p:sldId id="327" r:id="rId18"/>
    <p:sldId id="337" r:id="rId19"/>
    <p:sldId id="328" r:id="rId20"/>
    <p:sldId id="329" r:id="rId21"/>
    <p:sldId id="330" r:id="rId22"/>
    <p:sldId id="331" r:id="rId23"/>
    <p:sldId id="348" r:id="rId24"/>
    <p:sldId id="333" r:id="rId25"/>
    <p:sldId id="307" r:id="rId26"/>
    <p:sldId id="343" r:id="rId27"/>
    <p:sldId id="344" r:id="rId28"/>
    <p:sldId id="332" r:id="rId29"/>
    <p:sldId id="321" r:id="rId30"/>
    <p:sldId id="338" r:id="rId31"/>
    <p:sldId id="342" r:id="rId32"/>
    <p:sldId id="339" r:id="rId33"/>
    <p:sldId id="334" r:id="rId34"/>
    <p:sldId id="335" r:id="rId35"/>
    <p:sldId id="336" r:id="rId36"/>
    <p:sldId id="345" r:id="rId37"/>
    <p:sldId id="346" r:id="rId38"/>
    <p:sldId id="284"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27D38"/>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1" autoAdjust="0"/>
    <p:restoredTop sz="95460" autoAdjust="0"/>
  </p:normalViewPr>
  <p:slideViewPr>
    <p:cSldViewPr snapToGrid="0">
      <p:cViewPr varScale="1">
        <p:scale>
          <a:sx n="79" d="100"/>
          <a:sy n="79" d="100"/>
        </p:scale>
        <p:origin x="926" y="101"/>
      </p:cViewPr>
      <p:guideLst/>
    </p:cSldViewPr>
  </p:slideViewPr>
  <p:notesTextViewPr>
    <p:cViewPr>
      <p:scale>
        <a:sx n="1" d="1"/>
        <a:sy n="1" d="1"/>
      </p:scale>
      <p:origin x="0" y="0"/>
    </p:cViewPr>
  </p:notesTextViewPr>
  <p:sorterViewPr>
    <p:cViewPr>
      <p:scale>
        <a:sx n="66" d="100"/>
        <a:sy n="66" d="100"/>
      </p:scale>
      <p:origin x="0" y="-49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05/06/2023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56889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408781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22</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23</a:t>
            </a:fld>
            <a:endParaRPr lang="fr-FR" dirty="0"/>
          </a:p>
        </p:txBody>
      </p:sp>
    </p:spTree>
    <p:extLst>
      <p:ext uri="{BB962C8B-B14F-4D97-AF65-F5344CB8AC3E}">
        <p14:creationId xmlns:p14="http://schemas.microsoft.com/office/powerpoint/2010/main" val="145014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25</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pPr/>
              <a:t>27</a:t>
            </a:fld>
            <a:endParaRPr lang="fr-FR" dirty="0"/>
          </a:p>
        </p:txBody>
      </p:sp>
    </p:spTree>
    <p:extLst>
      <p:ext uri="{BB962C8B-B14F-4D97-AF65-F5344CB8AC3E}">
        <p14:creationId xmlns:p14="http://schemas.microsoft.com/office/powerpoint/2010/main" val="48276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28</a:t>
            </a:fld>
            <a:endParaRPr lang="fr-FR" dirty="0"/>
          </a:p>
        </p:txBody>
      </p:sp>
    </p:spTree>
    <p:extLst>
      <p:ext uri="{BB962C8B-B14F-4D97-AF65-F5344CB8AC3E}">
        <p14:creationId xmlns:p14="http://schemas.microsoft.com/office/powerpoint/2010/main" val="99928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38</a:t>
            </a:fld>
            <a:endParaRPr lang="fr-FR"/>
          </a:p>
        </p:txBody>
      </p:sp>
    </p:spTree>
    <p:extLst>
      <p:ext uri="{BB962C8B-B14F-4D97-AF65-F5344CB8AC3E}">
        <p14:creationId xmlns:p14="http://schemas.microsoft.com/office/powerpoint/2010/main" val="42877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7441356-AB75-4AD1-AEDB-4A23F0A55C48}"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2023-05-31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8F9D2EB4-8C8F-41ED-8AD6-9F34BD808850}"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2023-05-31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B66B448-C2BF-4884-9478-47B7DA9722A9}"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2023-05-31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6D997E6-4DAA-4A47-ADEC-3D7957802209}" type="datetime1">
              <a:rPr lang="fr-FR" smtClean="0"/>
              <a:t>05/06/2023</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Trucs et astuces de PubMed - màj : 2023-05-31</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CE60C62-1DFE-4D95-9370-B4AF0FD6A9D0}"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2023-05-31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579D2C6-E957-44CB-B5C3-1750F7DE22C0}" type="datetime1">
              <a:rPr lang="fr-FR" smtClean="0"/>
              <a:t>05/06/2023</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2023-05-31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4911394-A52B-4897-9EE8-4D4DACF48D81}" type="datetime1">
              <a:rPr lang="fr-FR" smtClean="0"/>
              <a:t>05/06/2023</a:t>
            </a:fld>
            <a:endParaRPr lang="fr-FR" dirty="0"/>
          </a:p>
        </p:txBody>
      </p:sp>
      <p:sp>
        <p:nvSpPr>
          <p:cNvPr id="8" name="Espace réservé du pied de page 7"/>
          <p:cNvSpPr>
            <a:spLocks noGrp="1"/>
          </p:cNvSpPr>
          <p:nvPr>
            <p:ph type="ftr" sz="quarter" idx="11"/>
          </p:nvPr>
        </p:nvSpPr>
        <p:spPr/>
        <p:txBody>
          <a:bodyPr/>
          <a:lstStyle/>
          <a:p>
            <a:r>
              <a:rPr lang="fr-FR" smtClean="0"/>
              <a:t>F. Flamerie - Trucs et astuces de PubMed - màj : 2023-05-31</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B53C933-A5E9-4BC0-97DD-77A0B19EF229}" type="datetime1">
              <a:rPr lang="fr-FR" smtClean="0"/>
              <a:t>05/06/2023</a:t>
            </a:fld>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252D9B46-EDAF-4390-85BF-CA91E4E9119E}" type="datetime1">
              <a:rPr lang="fr-FR" smtClean="0"/>
              <a:t>05/06/2023</a:t>
            </a:fld>
            <a:endParaRPr lang="fr-FR" dirty="0"/>
          </a:p>
        </p:txBody>
      </p:sp>
      <p:sp>
        <p:nvSpPr>
          <p:cNvPr id="3" name="Espace réservé du pied de page 2"/>
          <p:cNvSpPr>
            <a:spLocks noGrp="1"/>
          </p:cNvSpPr>
          <p:nvPr>
            <p:ph type="ftr" sz="quarter" idx="11"/>
          </p:nvPr>
        </p:nvSpPr>
        <p:spPr/>
        <p:txBody>
          <a:bodyPr/>
          <a:lstStyle/>
          <a:p>
            <a:r>
              <a:rPr lang="fr-FR" smtClean="0"/>
              <a:t>F. Flamerie - Trucs et astuces de PubMed - màj : 2023-05-31</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2DC87AE-0DCC-4D2C-BC93-328D5677E7E5}" type="datetime1">
              <a:rPr lang="fr-FR" smtClean="0"/>
              <a:t>05/06/2023</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2023-05-31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0D03253-DE48-4E1E-AA4E-7489AB3FAB1A}" type="datetime1">
              <a:rPr lang="fr-FR" smtClean="0"/>
              <a:t>05/06/2023</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2023-05-31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smtClean="0"/>
              <a:t>F. Flamerie - Trucs et astuces de PubMed - màj : 2023-05-31</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m.nih.gov/bsd/indexing/training/TIP_030.html" TargetMode="External"/><Relationship Id="rId2" Type="http://schemas.openxmlformats.org/officeDocument/2006/relationships/hyperlink" Target="https://www.nlm.nih.gov/bsd/indexing/training/INT_01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pubmed.ncbi.nlm.nih.gov/help/#t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nlm.nih.gov/pubs/techbull/nd22/nd22_pubmed_proximity_search_availabl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i.org/10.1001/jama.2021.1202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371/journal.pone.0281422" TargetMode="External"/><Relationship Id="rId2" Type="http://schemas.openxmlformats.org/officeDocument/2006/relationships/hyperlink" Target="https://www.eeevi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bout/nihprepri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med.ncbi.nlm.nih.gov/3359286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a:t>Trucs et astuces de </a:t>
            </a:r>
            <a:r>
              <a:rPr lang="fr-FR" dirty="0" err="1"/>
              <a:t>PubMed</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a:t>Module 1.2 </a:t>
            </a:r>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Auteur : F. </a:t>
            </a:r>
            <a:r>
              <a:rPr lang="fr-FR" sz="1600" dirty="0" err="1">
                <a:solidFill>
                  <a:schemeClr val="bg1">
                    <a:lumMod val="50000"/>
                  </a:schemeClr>
                </a:solidFill>
                <a:latin typeface="Corbel" panose="020B0503020204020204" pitchFamily="34" charset="0"/>
              </a:rPr>
              <a:t>Flamerie</a:t>
            </a:r>
            <a:r>
              <a:rPr lang="fr-FR" sz="1600" dirty="0">
                <a:solidFill>
                  <a:schemeClr val="bg1">
                    <a:lumMod val="50000"/>
                  </a:schemeClr>
                </a:solidFill>
                <a:latin typeface="Corbel" panose="020B0503020204020204" pitchFamily="34" charset="0"/>
              </a:rPr>
              <a:t> - Ce contenu est mis à disposition selon les termes de la </a:t>
            </a:r>
            <a:r>
              <a:rPr lang="fr-FR" sz="1600" dirty="0">
                <a:solidFill>
                  <a:schemeClr val="bg1">
                    <a:lumMod val="50000"/>
                  </a:schemeClr>
                </a:solidFill>
                <a:latin typeface="Corbel" panose="020B0503020204020204" pitchFamily="34" charset="0"/>
                <a:hlinkClick r:id="rId4"/>
              </a:rPr>
              <a:t>Licence Creative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23748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smtClean="0"/>
              <a:t> Avantages</a:t>
            </a:r>
            <a:endParaRPr lang="fr-FR" dirty="0"/>
          </a:p>
          <a:p>
            <a:pPr lvl="1">
              <a:lnSpc>
                <a:spcPct val="110000"/>
              </a:lnSpc>
            </a:pPr>
            <a:r>
              <a:rPr lang="fr-FR" dirty="0"/>
              <a:t>Evite le travail de </a:t>
            </a:r>
            <a:r>
              <a:rPr lang="fr-FR" dirty="0">
                <a:solidFill>
                  <a:srgbClr val="009DE0"/>
                </a:solidFill>
              </a:rPr>
              <a:t>recherche des synonymes </a:t>
            </a:r>
            <a:r>
              <a:rPr lang="fr-FR" dirty="0"/>
              <a:t>d’un terme, qu’ils résultent de variations lexicales ou de tendances terminologiques</a:t>
            </a:r>
          </a:p>
          <a:p>
            <a:pPr lvl="1">
              <a:lnSpc>
                <a:spcPct val="110000"/>
              </a:lnSpc>
            </a:pPr>
            <a:r>
              <a:rPr lang="fr-FR" dirty="0"/>
              <a:t>Evite d’énumérer tous les </a:t>
            </a:r>
            <a:r>
              <a:rPr lang="fr-FR" dirty="0">
                <a:solidFill>
                  <a:srgbClr val="009DE0"/>
                </a:solidFill>
              </a:rPr>
              <a:t>termes spécifiques </a:t>
            </a:r>
            <a:r>
              <a:rPr lang="fr-FR" dirty="0"/>
              <a:t>d’un concept général</a:t>
            </a:r>
          </a:p>
          <a:p>
            <a:pPr lvl="1">
              <a:lnSpc>
                <a:spcPct val="110000"/>
              </a:lnSpc>
            </a:pPr>
            <a:r>
              <a:rPr lang="fr-FR" dirty="0"/>
              <a:t>Identifie les articles pour lesquels le terme constitue un sujet, et n’est pas seulement mentionné par exemple dans le résumé</a:t>
            </a:r>
          </a:p>
          <a:p>
            <a:pPr>
              <a:lnSpc>
                <a:spcPct val="110000"/>
              </a:lnSpc>
            </a:pPr>
            <a:r>
              <a:rPr lang="fr-FR" dirty="0" smtClean="0"/>
              <a:t> Limites</a:t>
            </a:r>
            <a:endParaRPr lang="fr-FR" dirty="0"/>
          </a:p>
          <a:p>
            <a:pPr lvl="1">
              <a:lnSpc>
                <a:spcPct val="110000"/>
              </a:lnSpc>
            </a:pPr>
            <a:r>
              <a:rPr lang="fr-FR" dirty="0"/>
              <a:t>Tous les documents recensés dans </a:t>
            </a:r>
            <a:r>
              <a:rPr lang="fr-FR" dirty="0" err="1"/>
              <a:t>PubMed</a:t>
            </a:r>
            <a:r>
              <a:rPr lang="fr-FR" dirty="0"/>
              <a:t> n’ont pas d’indexation </a:t>
            </a:r>
            <a:r>
              <a:rPr lang="fr-FR" dirty="0" err="1"/>
              <a:t>MeSH</a:t>
            </a:r>
            <a:r>
              <a:rPr lang="fr-FR" dirty="0"/>
              <a:t> </a:t>
            </a:r>
          </a:p>
          <a:p>
            <a:pPr lvl="1">
              <a:lnSpc>
                <a:spcPct val="110000"/>
              </a:lnSpc>
            </a:pPr>
            <a:r>
              <a:rPr lang="fr-FR" dirty="0"/>
              <a:t>Tous les mots n’ont pas d’équivalent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330339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a:t>Exemple avec les 2 termes suivants : pour chacun des termes, indiquez s’il vous semble pertinent de l’utiliser.</a:t>
            </a:r>
          </a:p>
          <a:p>
            <a:r>
              <a:rPr lang="fr-FR" sz="3200" dirty="0"/>
              <a:t> Pour une recherche sur les indicateurs de santé prédictifs de l'absentéisme au travail  </a:t>
            </a:r>
          </a:p>
          <a:p>
            <a:pPr lvl="1"/>
            <a:r>
              <a:rPr lang="fr-FR" sz="3200" dirty="0">
                <a:solidFill>
                  <a:srgbClr val="009DE0"/>
                </a:solidFill>
              </a:rPr>
              <a:t>absentéisme professionnel -&gt; </a:t>
            </a:r>
            <a:r>
              <a:rPr lang="fr-FR" sz="3200" dirty="0" err="1">
                <a:solidFill>
                  <a:srgbClr val="009DE0"/>
                </a:solidFill>
              </a:rPr>
              <a:t>absenteeism</a:t>
            </a:r>
            <a:r>
              <a:rPr lang="fr-FR" sz="3200" dirty="0">
                <a:solidFill>
                  <a:srgbClr val="009DE0"/>
                </a:solidFill>
              </a:rPr>
              <a:t> </a:t>
            </a:r>
            <a:r>
              <a:rPr lang="fr-FR" sz="3200" dirty="0"/>
              <a:t>- </a:t>
            </a:r>
            <a:r>
              <a:rPr lang="fr-FR" sz="3200" dirty="0">
                <a:hlinkClick r:id="rId2"/>
              </a:rPr>
              <a:t>lien fiche </a:t>
            </a:r>
            <a:r>
              <a:rPr lang="fr-FR" sz="3200" dirty="0" err="1">
                <a:hlinkClick r:id="rId2"/>
              </a:rPr>
              <a:t>MeSH</a:t>
            </a:r>
            <a:endParaRPr lang="fr-FR" sz="3200" dirty="0"/>
          </a:p>
          <a:p>
            <a:r>
              <a:rPr lang="fr-FR" sz="3200" dirty="0"/>
              <a:t> Pour une recherche sur l’impact de l’activité physique sur la qualité de vie des personnes âgées</a:t>
            </a:r>
          </a:p>
          <a:p>
            <a:pPr lvl="1"/>
            <a:r>
              <a:rPr lang="fr-FR" sz="3200" dirty="0">
                <a:solidFill>
                  <a:srgbClr val="009DE0"/>
                </a:solidFill>
              </a:rPr>
              <a:t>activité physique -&gt; </a:t>
            </a:r>
            <a:r>
              <a:rPr lang="fr-FR" sz="3200" dirty="0" err="1">
                <a:solidFill>
                  <a:srgbClr val="009DE0"/>
                </a:solidFill>
              </a:rPr>
              <a:t>exercise</a:t>
            </a:r>
            <a:r>
              <a:rPr lang="fr-FR" sz="3200" dirty="0">
                <a:solidFill>
                  <a:srgbClr val="009DE0"/>
                </a:solidFill>
              </a:rPr>
              <a:t> </a:t>
            </a:r>
            <a:r>
              <a:rPr lang="fr-FR" sz="3200" dirty="0"/>
              <a:t>- </a:t>
            </a:r>
            <a:r>
              <a:rPr lang="fr-FR" sz="3200" dirty="0">
                <a:hlinkClick r:id="rId3"/>
              </a:rPr>
              <a:t>lien fiche </a:t>
            </a:r>
            <a:r>
              <a:rPr lang="fr-FR" sz="3200" dirty="0" err="1">
                <a:hlinkClick r:id="rId3"/>
              </a:rPr>
              <a:t>MeSH</a:t>
            </a:r>
            <a:endParaRPr lang="fr-FR" sz="3200" dirty="0"/>
          </a:p>
          <a:p>
            <a:pPr lvl="1"/>
            <a:endParaRPr lang="fr-FR" sz="32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294198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a:t>Le recours au </a:t>
            </a:r>
            <a:r>
              <a:rPr lang="fr-FR" sz="2400" dirty="0" err="1"/>
              <a:t>MeSH</a:t>
            </a:r>
            <a:r>
              <a:rPr lang="fr-FR" sz="2400" dirty="0"/>
              <a:t> et la façon de l’utiliser peuvent ainsi varier en fonction </a:t>
            </a:r>
          </a:p>
          <a:p>
            <a:r>
              <a:rPr lang="fr-FR" sz="2400" dirty="0"/>
              <a:t> du sujet,</a:t>
            </a:r>
          </a:p>
          <a:p>
            <a:r>
              <a:rPr lang="fr-FR" sz="2400" dirty="0"/>
              <a:t> du degré de </a:t>
            </a:r>
            <a:r>
              <a:rPr lang="fr-FR" sz="2400" dirty="0">
                <a:solidFill>
                  <a:srgbClr val="009DE0"/>
                </a:solidFill>
              </a:rPr>
              <a:t>précision</a:t>
            </a:r>
            <a:r>
              <a:rPr lang="fr-FR" sz="2400" dirty="0"/>
              <a:t> et de </a:t>
            </a:r>
            <a:r>
              <a:rPr lang="fr-FR" sz="2400" dirty="0">
                <a:solidFill>
                  <a:srgbClr val="009DE0"/>
                </a:solidFill>
              </a:rPr>
              <a:t>sensibilité</a:t>
            </a:r>
            <a:r>
              <a:rPr lang="fr-FR" sz="2400" dirty="0"/>
              <a:t> souhaité.</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extLst>
                    <a:ext uri="{9D8B030D-6E8A-4147-A177-3AD203B41FA5}">
                      <a16:colId xmlns:a16="http://schemas.microsoft.com/office/drawing/2014/main" val="20000"/>
                    </a:ext>
                  </a:extLst>
                </a:gridCol>
                <a:gridCol w="6128142">
                  <a:extLst>
                    <a:ext uri="{9D8B030D-6E8A-4147-A177-3AD203B41FA5}">
                      <a16:colId xmlns:a16="http://schemas.microsoft.com/office/drawing/2014/main" val="20001"/>
                    </a:ext>
                  </a:extLst>
                </a:gridCol>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extLst>
                  <a:ext uri="{0D108BD9-81ED-4DB2-BD59-A6C34878D82A}">
                    <a16:rowId xmlns:a16="http://schemas.microsoft.com/office/drawing/2014/main" val="10000"/>
                  </a:ext>
                </a:extLst>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extLst>
                  <a:ext uri="{0D108BD9-81ED-4DB2-BD59-A6C34878D82A}">
                    <a16:rowId xmlns:a16="http://schemas.microsoft.com/office/drawing/2014/main" val="10001"/>
                  </a:ext>
                </a:extLst>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(2023).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247199"/>
            <a:ext cx="10515600" cy="6169601"/>
          </a:xfrm>
        </p:spPr>
        <p:txBody>
          <a:bodyPr>
            <a:normAutofit/>
          </a:bodyPr>
          <a:lstStyle/>
          <a:p>
            <a:pPr marL="0" indent="0">
              <a:lnSpc>
                <a:spcPct val="100000"/>
              </a:lnSpc>
              <a:buNone/>
            </a:pPr>
            <a:r>
              <a:rPr lang="fr-FR" sz="2400" dirty="0"/>
              <a:t>Règles d’indexation </a:t>
            </a:r>
            <a:r>
              <a:rPr lang="fr-FR" sz="2400" dirty="0" err="1"/>
              <a:t>MeSH</a:t>
            </a:r>
            <a:r>
              <a:rPr lang="fr-FR" sz="2400" dirty="0"/>
              <a:t> sur le site de </a:t>
            </a:r>
            <a:r>
              <a:rPr lang="fr-FR" sz="2400" dirty="0" err="1"/>
              <a:t>PubMed</a:t>
            </a:r>
            <a:r>
              <a:rPr lang="fr-FR" sz="2400" dirty="0"/>
              <a:t> : </a:t>
            </a:r>
            <a:r>
              <a:rPr lang="en-US" sz="2400" dirty="0">
                <a:hlinkClick r:id="rId2"/>
              </a:rPr>
              <a:t>MEDLINE Indexing Online Training Course</a:t>
            </a:r>
            <a:r>
              <a:rPr lang="en-US" sz="2400" dirty="0"/>
              <a:t> &gt; The Indexing Process &gt; </a:t>
            </a:r>
            <a:r>
              <a:rPr lang="en-US" sz="2400" dirty="0">
                <a:hlinkClick r:id="rId3"/>
              </a:rPr>
              <a:t>A Good indexer</a:t>
            </a:r>
            <a:endParaRPr lang="en-US" sz="2400" dirty="0"/>
          </a:p>
          <a:p>
            <a:pPr lvl="1">
              <a:lnSpc>
                <a:spcPct val="100000"/>
              </a:lnSpc>
            </a:pPr>
            <a:r>
              <a:rPr lang="en-US" sz="2000" dirty="0">
                <a:solidFill>
                  <a:schemeClr val="tx1">
                    <a:lumMod val="75000"/>
                    <a:lumOff val="25000"/>
                  </a:schemeClr>
                </a:solidFill>
              </a:rPr>
              <a:t>Does not let bias or knowledge of a subject alter how the article is indexed </a:t>
            </a:r>
            <a:br>
              <a:rPr lang="en-US" sz="2000" dirty="0">
                <a:solidFill>
                  <a:schemeClr val="tx1">
                    <a:lumMod val="75000"/>
                    <a:lumOff val="25000"/>
                  </a:schemeClr>
                </a:solidFill>
              </a:rPr>
            </a:br>
            <a:r>
              <a:rPr lang="en-US" sz="2000" i="1" dirty="0">
                <a:solidFill>
                  <a:schemeClr val="tx1">
                    <a:lumMod val="75000"/>
                    <a:lumOff val="25000"/>
                  </a:schemeClr>
                </a:solidFill>
              </a:rPr>
              <a:t>index only what the article says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Does not read the article word for word</a:t>
            </a:r>
            <a:br>
              <a:rPr lang="en-US" sz="2000" dirty="0">
                <a:solidFill>
                  <a:schemeClr val="tx1">
                    <a:lumMod val="75000"/>
                    <a:lumOff val="25000"/>
                  </a:schemeClr>
                </a:solidFill>
              </a:rPr>
            </a:br>
            <a:r>
              <a:rPr lang="en-US" sz="2000" i="1" dirty="0">
                <a:solidFill>
                  <a:schemeClr val="tx1">
                    <a:lumMod val="75000"/>
                    <a:lumOff val="25000"/>
                  </a:schemeClr>
                </a:solidFill>
              </a:rPr>
              <a:t>This takes time and does not always provide better indexing</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Recognizes the authority of an article, and does not correct any of the assertions made in the article </a:t>
            </a:r>
            <a:br>
              <a:rPr lang="en-US" sz="2000" dirty="0">
                <a:solidFill>
                  <a:schemeClr val="tx1">
                    <a:lumMod val="75000"/>
                    <a:lumOff val="25000"/>
                  </a:schemeClr>
                </a:solidFill>
              </a:rPr>
            </a:br>
            <a:r>
              <a:rPr lang="en-US" sz="2000" i="1" dirty="0">
                <a:solidFill>
                  <a:schemeClr val="tx1">
                    <a:lumMod val="75000"/>
                    <a:lumOff val="25000"/>
                  </a:schemeClr>
                </a:solidFill>
              </a:rPr>
              <a:t>Do not attempt to correct bad science or point out mistakes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Describes the concepts in an article using </a:t>
            </a:r>
            <a:r>
              <a:rPr lang="en-US" sz="2000" dirty="0" err="1">
                <a:solidFill>
                  <a:schemeClr val="tx1">
                    <a:lumMod val="75000"/>
                    <a:lumOff val="25000"/>
                  </a:schemeClr>
                </a:solidFill>
              </a:rPr>
              <a:t>MeSH</a:t>
            </a:r>
            <a:r>
              <a:rPr lang="en-US" sz="2000" dirty="0">
                <a:solidFill>
                  <a:schemeClr val="tx1">
                    <a:lumMod val="75000"/>
                    <a:lumOff val="25000"/>
                  </a:schemeClr>
                </a:solidFill>
              </a:rPr>
              <a:t> terms </a:t>
            </a:r>
            <a:br>
              <a:rPr lang="en-US" sz="2000" dirty="0">
                <a:solidFill>
                  <a:schemeClr val="tx1">
                    <a:lumMod val="75000"/>
                    <a:lumOff val="25000"/>
                  </a:schemeClr>
                </a:solidFill>
              </a:rPr>
            </a:br>
            <a:r>
              <a:rPr lang="en-US" sz="2000" i="1" dirty="0">
                <a:solidFill>
                  <a:schemeClr val="tx1">
                    <a:lumMod val="75000"/>
                    <a:lumOff val="25000"/>
                  </a:schemeClr>
                </a:solidFill>
              </a:rPr>
              <a:t>Familiarize yourself with the </a:t>
            </a:r>
            <a:r>
              <a:rPr lang="en-US" sz="2000" i="1" dirty="0" err="1">
                <a:solidFill>
                  <a:schemeClr val="tx1">
                    <a:lumMod val="75000"/>
                    <a:lumOff val="25000"/>
                  </a:schemeClr>
                </a:solidFill>
              </a:rPr>
              <a:t>MeSH</a:t>
            </a:r>
            <a:r>
              <a:rPr lang="en-US" sz="2000" i="1" dirty="0">
                <a:solidFill>
                  <a:schemeClr val="tx1">
                    <a:lumMod val="75000"/>
                    <a:lumOff val="25000"/>
                  </a:schemeClr>
                </a:solidFill>
              </a:rPr>
              <a:t>, be aware of the terms available before you request a new term or use a general term</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Always indexes using the most specific term</a:t>
            </a:r>
            <a:br>
              <a:rPr lang="en-US" sz="2000" dirty="0">
                <a:solidFill>
                  <a:schemeClr val="tx1">
                    <a:lumMod val="75000"/>
                    <a:lumOff val="25000"/>
                  </a:schemeClr>
                </a:solidFill>
              </a:rPr>
            </a:br>
            <a:r>
              <a:rPr lang="en-US" sz="2000" i="1" dirty="0">
                <a:solidFill>
                  <a:schemeClr val="tx1">
                    <a:lumMod val="75000"/>
                    <a:lumOff val="25000"/>
                  </a:schemeClr>
                </a:solidFill>
              </a:rPr>
              <a:t>Examine the </a:t>
            </a:r>
            <a:r>
              <a:rPr lang="en-US" sz="2000" i="1" dirty="0" err="1">
                <a:solidFill>
                  <a:schemeClr val="tx1">
                    <a:lumMod val="75000"/>
                    <a:lumOff val="25000"/>
                  </a:schemeClr>
                </a:solidFill>
              </a:rPr>
              <a:t>MeSH</a:t>
            </a:r>
            <a:r>
              <a:rPr lang="en-US" sz="2000" i="1" dirty="0">
                <a:solidFill>
                  <a:schemeClr val="tx1">
                    <a:lumMod val="75000"/>
                    <a:lumOff val="25000"/>
                  </a:schemeClr>
                </a:solidFill>
              </a:rPr>
              <a:t> tree structure to ensure that you are using the most specific term possible </a:t>
            </a:r>
            <a:endParaRPr lang="en-US"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288285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a:t>Impact de la ponderation “Major topic” </a:t>
            </a:r>
          </a:p>
          <a:p>
            <a:pPr marL="0" indent="0">
              <a:lnSpc>
                <a:spcPct val="100000"/>
              </a:lnSpc>
              <a:buNone/>
            </a:pPr>
            <a:r>
              <a:rPr lang="en-US" sz="2400" dirty="0"/>
              <a:t>/!\ </a:t>
            </a:r>
            <a:r>
              <a:rPr lang="en-US" sz="2400" dirty="0" err="1"/>
              <a:t>Cet</a:t>
            </a:r>
            <a:r>
              <a:rPr lang="en-US" sz="2400" dirty="0"/>
              <a:t> article </a:t>
            </a:r>
            <a:r>
              <a:rPr lang="en-US" sz="2400" dirty="0" err="1"/>
              <a:t>considère</a:t>
            </a:r>
            <a:r>
              <a:rPr lang="en-US" sz="2400" dirty="0"/>
              <a:t> MEDLINE et non PubMed </a:t>
            </a:r>
          </a:p>
          <a:p>
            <a:pPr marL="0" indent="0">
              <a:lnSpc>
                <a:spcPct val="100000"/>
              </a:lnSpc>
              <a:buNone/>
            </a:pPr>
            <a:r>
              <a:rPr lang="en-US" sz="2000" dirty="0" err="1"/>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a:solidFill>
                  <a:schemeClr val="tx1">
                    <a:lumMod val="75000"/>
                    <a:lumOff val="25000"/>
                  </a:schemeClr>
                </a:solidFill>
              </a:rPr>
              <a:t>	RESULTS: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58059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Fonctionnalités</a:t>
            </a:r>
          </a:p>
        </p:txBody>
      </p:sp>
      <p:sp>
        <p:nvSpPr>
          <p:cNvPr id="3" name="Espace réservé du contenu 2"/>
          <p:cNvSpPr>
            <a:spLocks noGrp="1"/>
          </p:cNvSpPr>
          <p:nvPr>
            <p:ph idx="1"/>
          </p:nvPr>
        </p:nvSpPr>
        <p:spPr>
          <a:xfrm>
            <a:off x="838200" y="999248"/>
            <a:ext cx="10515600" cy="5683418"/>
          </a:xfrm>
        </p:spPr>
        <p:txBody>
          <a:bodyPr>
            <a:normAutofit/>
          </a:bodyPr>
          <a:lstStyle/>
          <a:p>
            <a:pPr>
              <a:lnSpc>
                <a:spcPct val="110000"/>
              </a:lnSpc>
            </a:pPr>
            <a:r>
              <a:rPr lang="fr-FR" dirty="0"/>
              <a:t> Récapitulatifs des modifications/nouveautés dans la navigation, l’affichage, les exports, induites par le nouveau </a:t>
            </a:r>
            <a:r>
              <a:rPr lang="fr-FR" dirty="0" err="1"/>
              <a:t>PubMed</a:t>
            </a:r>
            <a:r>
              <a:rPr lang="fr-FR" dirty="0"/>
              <a:t> </a:t>
            </a:r>
          </a:p>
          <a:p>
            <a:pPr lvl="1">
              <a:lnSpc>
                <a:spcPct val="110000"/>
              </a:lnSpc>
            </a:pPr>
            <a:r>
              <a:rPr lang="fr-FR" sz="1800" dirty="0" err="1"/>
              <a:t>Elmers</a:t>
            </a:r>
            <a:r>
              <a:rPr lang="fr-FR" sz="1800" dirty="0"/>
              <a:t>, J., </a:t>
            </a:r>
            <a:r>
              <a:rPr lang="fr-FR" sz="1800" dirty="0" err="1"/>
              <a:t>Trombert</a:t>
            </a:r>
            <a:r>
              <a:rPr lang="fr-FR" sz="1800" dirty="0"/>
              <a:t>, A., &amp; Jaques, C. (2020). </a:t>
            </a:r>
            <a:r>
              <a:rPr lang="fr-FR" sz="1800" i="1" dirty="0"/>
              <a:t>Nouveau </a:t>
            </a:r>
            <a:r>
              <a:rPr lang="fr-FR" sz="1800" i="1" dirty="0" err="1"/>
              <a:t>PubMed</a:t>
            </a:r>
            <a:r>
              <a:rPr lang="fr-FR" sz="1800" i="1" dirty="0"/>
              <a:t> : Nouvelles fonctionnalités et améliorations</a:t>
            </a:r>
            <a:r>
              <a:rPr lang="fr-FR" sz="1800" dirty="0"/>
              <a:t>. Bibliothèque universitaire de médecine Lausanne. </a:t>
            </a:r>
            <a:r>
              <a:rPr lang="fr-FR" sz="1800" dirty="0">
                <a:hlinkClick r:id="rId2"/>
              </a:rPr>
              <a:t>https://www.bium.ch/newpubmed/</a:t>
            </a:r>
            <a:endParaRPr lang="fr-FR" sz="1800" dirty="0"/>
          </a:p>
          <a:p>
            <a:pPr lvl="1">
              <a:lnSpc>
                <a:spcPct val="110000"/>
              </a:lnSpc>
            </a:pPr>
            <a:r>
              <a:rPr lang="fr-FR" sz="1800" dirty="0"/>
              <a:t>Nouveau </a:t>
            </a:r>
            <a:r>
              <a:rPr lang="fr-FR" sz="1800" dirty="0" err="1"/>
              <a:t>Pubmed</a:t>
            </a:r>
            <a:r>
              <a:rPr lang="fr-FR" sz="1800" dirty="0"/>
              <a:t> : Ce qu’il faut savoir. (2020, septembre 28). </a:t>
            </a:r>
            <a:r>
              <a:rPr lang="fr-FR" sz="1800" i="1" dirty="0"/>
              <a:t>Le blog actualités de la BIU Santé</a:t>
            </a:r>
            <a:r>
              <a:rPr lang="fr-FR" sz="1800" dirty="0"/>
              <a:t>. </a:t>
            </a:r>
            <a:r>
              <a:rPr lang="fr-FR" sz="1800" dirty="0">
                <a:hlinkClick r:id="rId3"/>
              </a:rPr>
              <a:t>https://www.biusante.parisdescartes.fr/blog/index.php/nouveau-pubmed-ce-quil-faut-savoir/</a:t>
            </a:r>
            <a:endParaRPr lang="fr-FR" sz="1800" dirty="0"/>
          </a:p>
          <a:p>
            <a:pPr>
              <a:lnSpc>
                <a:spcPct val="110000"/>
              </a:lnSpc>
            </a:pPr>
            <a:r>
              <a:rPr lang="fr-FR" dirty="0"/>
              <a:t> Dans la section suivante nous détaillerons les fonctionnalités liées à la recherche impactées par le nouveau </a:t>
            </a:r>
            <a:r>
              <a:rPr lang="fr-FR" dirty="0" err="1"/>
              <a:t>PubMed</a:t>
            </a:r>
            <a:endParaRPr lang="fr-FR" dirty="0"/>
          </a:p>
          <a:p>
            <a:pPr lvl="1">
              <a:lnSpc>
                <a:spcPct val="110000"/>
              </a:lnSpc>
            </a:pPr>
            <a:r>
              <a:rPr lang="fr-FR" dirty="0"/>
              <a:t>L’algorithme </a:t>
            </a:r>
            <a:r>
              <a:rPr lang="fr-FR" i="1" dirty="0" err="1"/>
              <a:t>Automatic</a:t>
            </a:r>
            <a:r>
              <a:rPr lang="fr-FR" i="1" dirty="0"/>
              <a:t> </a:t>
            </a:r>
            <a:r>
              <a:rPr lang="fr-FR" i="1" dirty="0" err="1"/>
              <a:t>Term</a:t>
            </a:r>
            <a:r>
              <a:rPr lang="fr-FR" i="1" dirty="0"/>
              <a:t> </a:t>
            </a:r>
            <a:r>
              <a:rPr lang="fr-FR" i="1" dirty="0" err="1"/>
              <a:t>Mapping</a:t>
            </a:r>
            <a:endParaRPr lang="fr-FR" i="1" dirty="0"/>
          </a:p>
          <a:p>
            <a:pPr lvl="1">
              <a:lnSpc>
                <a:spcPct val="110000"/>
              </a:lnSpc>
            </a:pPr>
            <a:r>
              <a:rPr lang="fr-FR" dirty="0"/>
              <a:t>L’algorithme </a:t>
            </a:r>
            <a:r>
              <a:rPr lang="fr-FR" i="1" dirty="0"/>
              <a:t>Best match</a:t>
            </a:r>
          </a:p>
          <a:p>
            <a:pPr lvl="1">
              <a:lnSpc>
                <a:spcPct val="110000"/>
              </a:lnSpc>
            </a:pPr>
            <a:r>
              <a:rPr lang="fr-FR" dirty="0"/>
              <a:t>La troncature</a:t>
            </a:r>
          </a:p>
          <a:p>
            <a:pPr lvl="1">
              <a:lnSpc>
                <a:spcPct val="110000"/>
              </a:lnSpc>
            </a:pPr>
            <a:r>
              <a:rPr lang="fr-FR" dirty="0"/>
              <a:t>La recherche par proximité (nouveauté 2022)</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411442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Chercher dans </a:t>
            </a:r>
            <a:r>
              <a:rPr lang="fr-FR" dirty="0" err="1"/>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3 modes de recherche, de l’automatique au manuel</a:t>
            </a:r>
          </a:p>
          <a:p>
            <a:r>
              <a:rPr lang="fr-FR" dirty="0"/>
              <a:t>Mode tout automatique : la recherche simple</a:t>
            </a:r>
          </a:p>
          <a:p>
            <a:r>
              <a:rPr lang="fr-FR" dirty="0"/>
              <a:t>Mode guidé : le </a:t>
            </a:r>
            <a:r>
              <a:rPr lang="fr-FR" i="1" dirty="0" err="1"/>
              <a:t>Search</a:t>
            </a:r>
            <a:r>
              <a:rPr lang="fr-FR" i="1" dirty="0"/>
              <a:t> </a:t>
            </a:r>
            <a:r>
              <a:rPr lang="fr-FR" i="1" dirty="0" err="1"/>
              <a:t>builder</a:t>
            </a:r>
            <a:endParaRPr lang="fr-FR" i="1" dirty="0"/>
          </a:p>
          <a:p>
            <a:r>
              <a:rPr lang="fr-FR" dirty="0"/>
              <a:t>Mode manuel</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a:t>PubMed</a:t>
            </a:r>
            <a:r>
              <a:rPr lang="fr-FR" dirty="0"/>
              <a:t> : rappel des URL d’accès</a:t>
            </a:r>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a:t>PubMed</a:t>
            </a:r>
            <a:r>
              <a:rPr lang="fr-FR" sz="2400" dirty="0"/>
              <a:t> </a:t>
            </a:r>
            <a:r>
              <a:rPr lang="fr-FR" sz="2400" dirty="0" err="1"/>
              <a:t>Univ</a:t>
            </a:r>
            <a:r>
              <a:rPr lang="fr-FR" sz="2400" dirty="0"/>
              <a:t>. Bordeaux : </a:t>
            </a:r>
            <a:r>
              <a:rPr lang="fr-FR" sz="2400" dirty="0">
                <a:hlinkClick r:id="rId2"/>
              </a:rPr>
              <a:t>https://www.ncbi.nlm.nih.gov/pubmed/?otool=ifruvsblib</a:t>
            </a:r>
            <a:endParaRPr lang="fr-FR" sz="2400" dirty="0"/>
          </a:p>
          <a:p>
            <a:pPr>
              <a:lnSpc>
                <a:spcPct val="110000"/>
              </a:lnSpc>
            </a:pPr>
            <a:r>
              <a:rPr lang="fr-FR" sz="2400" dirty="0" err="1"/>
              <a:t>PubMed</a:t>
            </a:r>
            <a:r>
              <a:rPr lang="fr-FR" sz="2400" dirty="0"/>
              <a:t> Inserm : </a:t>
            </a:r>
            <a:r>
              <a:rPr lang="fr-FR" sz="2400" dirty="0">
                <a:hlinkClick r:id="rId3"/>
              </a:rPr>
              <a:t>https://pubmed.ncbi.nlm.nih.gov/?otool=ifrinsblib</a:t>
            </a:r>
            <a:endParaRPr lang="fr-FR" sz="2400" dirty="0"/>
          </a:p>
          <a:p>
            <a:pPr>
              <a:lnSpc>
                <a:spcPct val="110000"/>
              </a:lnSpc>
            </a:pPr>
            <a:r>
              <a:rPr lang="fr-FR" sz="2400" dirty="0"/>
              <a:t> Affiche les liens contextuels d’accès de l’établissement choisi - ex : </a:t>
            </a:r>
            <a:r>
              <a:rPr lang="fr-FR" sz="2400" dirty="0" err="1"/>
              <a:t>univ</a:t>
            </a:r>
            <a:r>
              <a:rPr lang="fr-FR" sz="2400" dirty="0"/>
              <a:t> Bordeaux</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185410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a:t>PubMed</a:t>
            </a:r>
            <a:r>
              <a:rPr lang="fr-FR" dirty="0"/>
              <a:t> : 3 modes de recherche</a:t>
            </a:r>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a:t>Mode </a:t>
            </a:r>
            <a:r>
              <a:rPr lang="fr-FR" dirty="0">
                <a:solidFill>
                  <a:srgbClr val="009DE0"/>
                </a:solidFill>
              </a:rPr>
              <a:t>tout automatique </a:t>
            </a:r>
            <a:r>
              <a:rPr lang="fr-FR" dirty="0"/>
              <a:t>: la recherche simple</a:t>
            </a:r>
          </a:p>
          <a:p>
            <a:pPr lvl="1">
              <a:lnSpc>
                <a:spcPct val="110000"/>
              </a:lnSpc>
            </a:pPr>
            <a:r>
              <a:rPr lang="fr-FR" dirty="0"/>
              <a:t>C’est l’algorithme </a:t>
            </a:r>
            <a:r>
              <a:rPr lang="fr-FR" i="1" dirty="0" err="1"/>
              <a:t>Automatic</a:t>
            </a:r>
            <a:r>
              <a:rPr lang="fr-FR" i="1" dirty="0"/>
              <a:t>  </a:t>
            </a:r>
            <a:r>
              <a:rPr lang="fr-FR" i="1" dirty="0" err="1"/>
              <a:t>Term</a:t>
            </a:r>
            <a:r>
              <a:rPr lang="fr-FR" i="1" dirty="0"/>
              <a:t> </a:t>
            </a:r>
            <a:r>
              <a:rPr lang="fr-FR" i="1" dirty="0" err="1"/>
              <a:t>Mapping</a:t>
            </a:r>
            <a:r>
              <a:rPr lang="fr-FR" i="1" dirty="0"/>
              <a:t> </a:t>
            </a:r>
            <a:r>
              <a:rPr lang="fr-FR" dirty="0"/>
              <a:t>qui construit la requête en interprétant les mots saisis dans la boîte de recherche</a:t>
            </a:r>
          </a:p>
          <a:p>
            <a:pPr lvl="1">
              <a:lnSpc>
                <a:spcPct val="110000"/>
              </a:lnSpc>
            </a:pPr>
            <a:r>
              <a:rPr lang="fr-FR" dirty="0"/>
              <a:t>Cet algorithme est désactivé par l’usage de la troncature, des guillemets ou des codes de champs</a:t>
            </a:r>
          </a:p>
          <a:p>
            <a:pPr>
              <a:lnSpc>
                <a:spcPct val="110000"/>
              </a:lnSpc>
            </a:pPr>
            <a:r>
              <a:rPr lang="fr-FR" dirty="0"/>
              <a:t>Mode </a:t>
            </a:r>
            <a:r>
              <a:rPr lang="fr-FR" dirty="0">
                <a:solidFill>
                  <a:srgbClr val="009DE0"/>
                </a:solidFill>
              </a:rPr>
              <a:t>guidé</a:t>
            </a:r>
            <a:r>
              <a:rPr lang="fr-FR" dirty="0"/>
              <a:t> : le </a:t>
            </a:r>
            <a:r>
              <a:rPr lang="fr-FR" i="1" dirty="0" err="1"/>
              <a:t>Search</a:t>
            </a:r>
            <a:r>
              <a:rPr lang="fr-FR" i="1" dirty="0"/>
              <a:t> </a:t>
            </a:r>
            <a:r>
              <a:rPr lang="fr-FR" i="1" dirty="0" err="1"/>
              <a:t>builder</a:t>
            </a:r>
            <a:endParaRPr lang="fr-FR" i="1" dirty="0"/>
          </a:p>
          <a:p>
            <a:pPr lvl="1">
              <a:lnSpc>
                <a:spcPct val="110000"/>
              </a:lnSpc>
            </a:pPr>
            <a:r>
              <a:rPr lang="fr-FR" dirty="0"/>
              <a:t>Accessible depuis </a:t>
            </a:r>
            <a:r>
              <a:rPr lang="fr-FR" dirty="0" err="1"/>
              <a:t>PubMed</a:t>
            </a:r>
            <a:r>
              <a:rPr lang="fr-FR" dirty="0"/>
              <a:t> et le </a:t>
            </a:r>
            <a:r>
              <a:rPr lang="fr-FR" dirty="0" err="1"/>
              <a:t>MeSH</a:t>
            </a:r>
            <a:endParaRPr lang="fr-FR" dirty="0"/>
          </a:p>
          <a:p>
            <a:pPr lvl="1">
              <a:lnSpc>
                <a:spcPct val="110000"/>
              </a:lnSpc>
            </a:pPr>
            <a:r>
              <a:rPr lang="fr-FR" dirty="0"/>
              <a:t>Permet de spécifier les champs interrogés, de combiner des requêtes existantes</a:t>
            </a:r>
          </a:p>
          <a:p>
            <a:pPr>
              <a:lnSpc>
                <a:spcPct val="110000"/>
              </a:lnSpc>
            </a:pPr>
            <a:r>
              <a:rPr lang="fr-FR" dirty="0"/>
              <a:t>Mode </a:t>
            </a:r>
            <a:r>
              <a:rPr lang="fr-FR" dirty="0">
                <a:solidFill>
                  <a:srgbClr val="009DE0"/>
                </a:solidFill>
              </a:rPr>
              <a:t>manuel</a:t>
            </a:r>
            <a:r>
              <a:rPr lang="fr-FR" dirty="0"/>
              <a:t> : création ou modification manuelle d’une équation de recherche </a:t>
            </a:r>
          </a:p>
          <a:p>
            <a:pPr lvl="1">
              <a:lnSpc>
                <a:spcPct val="110000"/>
              </a:lnSpc>
            </a:pPr>
            <a:r>
              <a:rPr lang="fr-FR" dirty="0"/>
              <a:t>Permet d’ajouter des critères non proposés par le formulaire du </a:t>
            </a:r>
            <a:r>
              <a:rPr lang="fr-FR" i="1" dirty="0" err="1"/>
              <a:t>Search</a:t>
            </a:r>
            <a:r>
              <a:rPr lang="fr-FR" i="1" dirty="0"/>
              <a:t> </a:t>
            </a:r>
            <a:r>
              <a:rPr lang="fr-FR" i="1" dirty="0" err="1"/>
              <a:t>builder</a:t>
            </a:r>
            <a:r>
              <a:rPr lang="fr-FR" i="1" dirty="0"/>
              <a:t> </a:t>
            </a:r>
            <a:r>
              <a:rPr lang="fr-FR" dirty="0"/>
              <a:t>; par exemple le critère </a:t>
            </a:r>
            <a:r>
              <a:rPr lang="fr-FR" dirty="0" err="1"/>
              <a:t>subset</a:t>
            </a:r>
            <a:r>
              <a:rPr lang="fr-FR" dirty="0"/>
              <a:t> [</a:t>
            </a:r>
            <a:r>
              <a:rPr lang="fr-FR" dirty="0" err="1"/>
              <a:t>sb</a:t>
            </a:r>
            <a:r>
              <a:rPr lang="fr-FR" dirty="0"/>
              <a:t>]</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grpFill/>
            <a:ln w="9525">
              <a:solidFill>
                <a:srgbClr val="F27D3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grpFill/>
            <a:ln w="9525">
              <a:solidFill>
                <a:srgbClr val="F27D3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6292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Mode 1 : la recherche simple</a:t>
            </a:r>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a:t> Dans ce mode de recherche, </a:t>
            </a:r>
            <a:r>
              <a:rPr lang="fr-FR" dirty="0" err="1"/>
              <a:t>PubMed</a:t>
            </a:r>
            <a:r>
              <a:rPr lang="fr-FR" dirty="0"/>
              <a:t> cherche automatiquement une correspondance avec les termes saisis :</a:t>
            </a:r>
          </a:p>
          <a:p>
            <a:pPr lvl="1">
              <a:lnSpc>
                <a:spcPct val="120000"/>
              </a:lnSpc>
              <a:spcBef>
                <a:spcPct val="0"/>
              </a:spcBef>
              <a:defRPr/>
            </a:pPr>
            <a:r>
              <a:rPr lang="fr-FR" dirty="0"/>
              <a:t>dans le </a:t>
            </a:r>
            <a:r>
              <a:rPr lang="fr-FR" dirty="0" err="1">
                <a:solidFill>
                  <a:srgbClr val="009DE0"/>
                </a:solidFill>
              </a:rPr>
              <a:t>MeSH</a:t>
            </a:r>
            <a:r>
              <a:rPr lang="fr-FR" dirty="0"/>
              <a:t>, </a:t>
            </a:r>
          </a:p>
          <a:p>
            <a:pPr lvl="1">
              <a:lnSpc>
                <a:spcPct val="120000"/>
              </a:lnSpc>
              <a:spcBef>
                <a:spcPct val="0"/>
              </a:spcBef>
              <a:defRPr/>
            </a:pPr>
            <a:r>
              <a:rPr lang="fr-FR" dirty="0"/>
              <a:t>puis dans l’index des </a:t>
            </a:r>
            <a:r>
              <a:rPr lang="fr-FR" dirty="0">
                <a:solidFill>
                  <a:srgbClr val="009DE0"/>
                </a:solidFill>
              </a:rPr>
              <a:t>titres de revue</a:t>
            </a:r>
            <a:r>
              <a:rPr lang="fr-FR" dirty="0"/>
              <a:t>, </a:t>
            </a:r>
          </a:p>
          <a:p>
            <a:pPr lvl="1">
              <a:lnSpc>
                <a:spcPct val="120000"/>
              </a:lnSpc>
              <a:spcBef>
                <a:spcPct val="0"/>
              </a:spcBef>
              <a:defRPr/>
            </a:pPr>
            <a:r>
              <a:rPr lang="fr-FR" dirty="0"/>
              <a:t>puis dans l’index des </a:t>
            </a:r>
            <a:r>
              <a:rPr lang="fr-FR" dirty="0">
                <a:solidFill>
                  <a:srgbClr val="009DE0"/>
                </a:solidFill>
              </a:rPr>
              <a:t>auteurs</a:t>
            </a:r>
            <a:r>
              <a:rPr lang="fr-FR" dirty="0"/>
              <a:t>. </a:t>
            </a:r>
          </a:p>
          <a:p>
            <a:pPr marL="0" indent="0">
              <a:lnSpc>
                <a:spcPct val="120000"/>
              </a:lnSpc>
              <a:buNone/>
              <a:defRPr/>
            </a:pPr>
            <a:r>
              <a:rPr lang="fr-FR" dirty="0"/>
              <a:t>La recherche est lancée en plus </a:t>
            </a:r>
            <a:r>
              <a:rPr lang="fr-FR" dirty="0">
                <a:solidFill>
                  <a:srgbClr val="009DE0"/>
                </a:solidFill>
              </a:rPr>
              <a:t>dans tous les champs</a:t>
            </a:r>
            <a:r>
              <a:rPr lang="fr-FR" dirty="0"/>
              <a:t> (résumé, auteur, etc.). </a:t>
            </a:r>
          </a:p>
          <a:p>
            <a:pPr>
              <a:lnSpc>
                <a:spcPct val="120000"/>
              </a:lnSpc>
            </a:pPr>
            <a:r>
              <a:rPr lang="fr-FR" dirty="0"/>
              <a:t> Dans le nouveau </a:t>
            </a:r>
            <a:r>
              <a:rPr lang="fr-FR" dirty="0" err="1"/>
              <a:t>PubMed</a:t>
            </a:r>
            <a:r>
              <a:rPr lang="fr-FR" dirty="0"/>
              <a:t>, l’ATM a été enrichi pour prendre notamment en compte :</a:t>
            </a:r>
          </a:p>
          <a:p>
            <a:pPr lvl="1">
              <a:lnSpc>
                <a:spcPct val="120000"/>
              </a:lnSpc>
            </a:pPr>
            <a:r>
              <a:rPr lang="fr-FR" dirty="0"/>
              <a:t>davantage de variations et de synonymes,</a:t>
            </a:r>
          </a:p>
          <a:p>
            <a:pPr lvl="1">
              <a:lnSpc>
                <a:spcPct val="120000"/>
              </a:lnSpc>
            </a:pPr>
            <a:r>
              <a:rPr lang="fr-FR" dirty="0"/>
              <a:t>les variations singulier/pluriel,</a:t>
            </a:r>
          </a:p>
          <a:p>
            <a:pPr lvl="1">
              <a:lnSpc>
                <a:spcPct val="120000"/>
              </a:lnSpc>
            </a:pPr>
            <a:r>
              <a:rPr lang="fr-FR" dirty="0"/>
              <a:t>les équivalents anglais et américains d’un même mot.</a:t>
            </a:r>
          </a:p>
          <a:p>
            <a:pPr>
              <a:lnSpc>
                <a:spcPct val="120000"/>
              </a:lnSpc>
            </a:pPr>
            <a:r>
              <a:rPr lang="fr-FR" dirty="0">
                <a:hlinkClick r:id="rId2"/>
              </a:rPr>
              <a:t> En savoir plus sur l’ATM sur le site de </a:t>
            </a:r>
            <a:r>
              <a:rPr lang="fr-FR" dirty="0" err="1">
                <a:hlinkClick r:id="rId2"/>
              </a:rPr>
              <a:t>PubMed</a:t>
            </a:r>
            <a:endParaRPr lang="fr-FR" dirty="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188961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20366" y="1284822"/>
            <a:ext cx="10515600" cy="5375855"/>
          </a:xfrm>
        </p:spPr>
        <p:txBody>
          <a:bodyPr>
            <a:normAutofit lnSpcReduction="10000"/>
          </a:bodyPr>
          <a:lstStyle/>
          <a:p>
            <a:pPr marL="0" indent="0">
              <a:lnSpc>
                <a:spcPct val="120000"/>
              </a:lnSpc>
              <a:buNone/>
            </a:pPr>
            <a:r>
              <a:rPr lang="fr-FR" sz="2400" i="1" dirty="0"/>
              <a:t>Cette session propose un panorama des modes de recherche dans </a:t>
            </a:r>
            <a:r>
              <a:rPr lang="fr-FR" sz="2400" i="1" dirty="0" err="1"/>
              <a:t>PubMed</a:t>
            </a:r>
            <a:r>
              <a:rPr lang="fr-FR" sz="2400" i="1" dirty="0"/>
              <a:t>, des fonctionnalités de l’interface et des principales nouveautés introduites depuis la nouvelle version majeure de </a:t>
            </a:r>
            <a:r>
              <a:rPr lang="fr-FR" sz="2400" i="1" dirty="0" err="1"/>
              <a:t>PubMed</a:t>
            </a:r>
            <a:r>
              <a:rPr lang="fr-FR" sz="2400" i="1" dirty="0"/>
              <a:t> en 2020. Des outils tiers tels que Yale </a:t>
            </a:r>
            <a:r>
              <a:rPr lang="fr-FR" sz="2400" i="1" dirty="0" err="1"/>
              <a:t>Mesh</a:t>
            </a:r>
            <a:r>
              <a:rPr lang="fr-FR" sz="2400" i="1" dirty="0"/>
              <a:t> Analyzer sont également présentés</a:t>
            </a:r>
            <a:r>
              <a:rPr lang="fr-FR" sz="2400" i="1" dirty="0" smtClean="0"/>
              <a:t>.</a:t>
            </a:r>
            <a:endParaRPr lang="fr-FR" sz="2400" i="1" dirty="0"/>
          </a:p>
          <a:p>
            <a:pPr marL="0" indent="0">
              <a:buNone/>
            </a:pPr>
            <a:endParaRPr lang="fr-FR" sz="2000" i="1" dirty="0"/>
          </a:p>
          <a:p>
            <a:pPr>
              <a:lnSpc>
                <a:spcPct val="110000"/>
              </a:lnSpc>
            </a:pPr>
            <a:r>
              <a:rPr lang="fr-FR" sz="3600" dirty="0"/>
              <a:t> Les spécificités de </a:t>
            </a:r>
            <a:r>
              <a:rPr lang="fr-FR" sz="3600" dirty="0" err="1"/>
              <a:t>PubMed</a:t>
            </a:r>
            <a:r>
              <a:rPr lang="fr-FR" sz="3600" dirty="0"/>
              <a:t> : couverture et fonctionnalités</a:t>
            </a:r>
          </a:p>
          <a:p>
            <a:pPr>
              <a:lnSpc>
                <a:spcPct val="110000"/>
              </a:lnSpc>
            </a:pPr>
            <a:r>
              <a:rPr lang="fr-FR" sz="3600" dirty="0"/>
              <a:t> Rechercher dans </a:t>
            </a:r>
            <a:r>
              <a:rPr lang="fr-FR" sz="3600" dirty="0" err="1"/>
              <a:t>PubMed</a:t>
            </a:r>
            <a:r>
              <a:rPr lang="fr-FR" sz="3600" dirty="0"/>
              <a:t> : 3 modes de recherche, de l’automatique au manuel</a:t>
            </a:r>
          </a:p>
          <a:p>
            <a:pPr>
              <a:lnSpc>
                <a:spcPct val="110000"/>
              </a:lnSpc>
            </a:pPr>
            <a:r>
              <a:rPr lang="fr-FR" sz="3600" dirty="0"/>
              <a:t> Miscellanées</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a:t>Mode 1 : la recherche simple</a:t>
            </a:r>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a:t>Dans le nouveau </a:t>
            </a:r>
            <a:r>
              <a:rPr lang="fr-FR" dirty="0" err="1"/>
              <a:t>PubMed</a:t>
            </a:r>
            <a:r>
              <a:rPr lang="fr-FR" dirty="0"/>
              <a:t>, les détails d’une requête sont accessibles depuis l’historique de recherche : </a:t>
            </a:r>
            <a:r>
              <a:rPr lang="fr-FR" i="1" dirty="0"/>
              <a:t>Advanced</a:t>
            </a:r>
            <a:r>
              <a:rPr lang="fr-FR" dirty="0"/>
              <a:t> &gt; </a:t>
            </a:r>
            <a:r>
              <a:rPr lang="fr-FR" i="1" dirty="0" err="1"/>
              <a:t>History</a:t>
            </a:r>
            <a:r>
              <a:rPr lang="fr-FR" i="1" dirty="0"/>
              <a:t> and </a:t>
            </a:r>
            <a:r>
              <a:rPr lang="fr-FR" i="1" dirty="0" err="1"/>
              <a:t>search</a:t>
            </a:r>
            <a:r>
              <a:rPr lang="fr-FR" i="1" dirty="0"/>
              <a:t> </a:t>
            </a:r>
            <a:r>
              <a:rPr lang="fr-FR" i="1" dirty="0" err="1"/>
              <a:t>details</a:t>
            </a:r>
            <a:r>
              <a:rPr lang="fr-FR" i="1" dirty="0"/>
              <a:t> &gt; </a:t>
            </a:r>
            <a:r>
              <a:rPr lang="fr-FR" i="1" dirty="0" err="1"/>
              <a:t>Details</a:t>
            </a:r>
            <a:endParaRPr lang="fr-FR" dirty="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31462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a:t>Mode 2 : le </a:t>
            </a:r>
            <a:r>
              <a:rPr lang="fr-FR" i="1" dirty="0" err="1"/>
              <a:t>Search</a:t>
            </a:r>
            <a:r>
              <a:rPr lang="fr-FR" i="1" dirty="0"/>
              <a:t> </a:t>
            </a:r>
            <a:r>
              <a:rPr lang="fr-FR" i="1" dirty="0" err="1"/>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a:t> Construire une équation de recherche</a:t>
            </a:r>
          </a:p>
          <a:p>
            <a:pPr lvl="1"/>
            <a:r>
              <a:rPr lang="fr-FR" dirty="0"/>
              <a:t>En choisissant les champs interrogés ; le système génère et positionne correctement les parenthèses et les opérateurs booléens</a:t>
            </a:r>
          </a:p>
          <a:p>
            <a:pPr lvl="1"/>
            <a:r>
              <a:rPr lang="fr-FR" dirty="0"/>
              <a:t>En combinant des équations de recherche</a:t>
            </a:r>
          </a:p>
          <a:p>
            <a:r>
              <a:rPr lang="fr-FR" i="1" dirty="0"/>
              <a:t> </a:t>
            </a:r>
            <a:r>
              <a:rPr lang="fr-FR" i="1" dirty="0" err="1"/>
              <a:t>Add</a:t>
            </a:r>
            <a:r>
              <a:rPr lang="fr-FR" i="1" dirty="0"/>
              <a:t> to </a:t>
            </a:r>
            <a:r>
              <a:rPr lang="fr-FR" i="1" dirty="0" err="1"/>
              <a:t>history</a:t>
            </a:r>
            <a:r>
              <a:rPr lang="fr-FR" i="1" dirty="0"/>
              <a:t> </a:t>
            </a:r>
            <a:r>
              <a:rPr lang="fr-FR" dirty="0"/>
              <a:t>plutôt que </a:t>
            </a:r>
            <a:r>
              <a:rPr lang="fr-FR" i="1" dirty="0" err="1"/>
              <a:t>Search</a:t>
            </a:r>
            <a:r>
              <a:rPr lang="fr-FR" dirty="0"/>
              <a:t> pour afficher seulement le nombre de résultats d’une requête et non la liste des résultats</a:t>
            </a:r>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61150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 2 : le </a:t>
            </a:r>
            <a:r>
              <a:rPr lang="fr-FR" i="1" dirty="0" err="1"/>
              <a:t>Search</a:t>
            </a:r>
            <a:r>
              <a:rPr lang="fr-FR" i="1" dirty="0"/>
              <a:t> </a:t>
            </a:r>
            <a:r>
              <a:rPr lang="fr-FR" i="1" dirty="0" err="1"/>
              <a:t>builder</a:t>
            </a:r>
            <a:r>
              <a:rPr lang="fr-FR" i="1" dirty="0"/>
              <a:t> </a:t>
            </a:r>
          </a:p>
        </p:txBody>
      </p:sp>
      <p:sp>
        <p:nvSpPr>
          <p:cNvPr id="2" name="Espace réservé du contenu 1"/>
          <p:cNvSpPr>
            <a:spLocks noGrp="1"/>
          </p:cNvSpPr>
          <p:nvPr>
            <p:ph idx="1"/>
          </p:nvPr>
        </p:nvSpPr>
        <p:spPr/>
        <p:txBody>
          <a:bodyPr>
            <a:normAutofit lnSpcReduction="10000"/>
          </a:bodyPr>
          <a:lstStyle/>
          <a:p>
            <a:r>
              <a:rPr lang="fr-FR" dirty="0"/>
              <a:t> Guillemets </a:t>
            </a:r>
            <a:r>
              <a:rPr lang="fr-FR" b="1" dirty="0">
                <a:solidFill>
                  <a:srgbClr val="009DE0"/>
                </a:solidFill>
              </a:rPr>
              <a:t>"  "</a:t>
            </a:r>
            <a:r>
              <a:rPr lang="fr-FR" b="1" dirty="0"/>
              <a:t> </a:t>
            </a:r>
            <a:r>
              <a:rPr lang="fr-FR" dirty="0"/>
              <a:t>pour rechercher une chaîne de caractère</a:t>
            </a:r>
          </a:p>
          <a:p>
            <a:r>
              <a:rPr lang="fr-FR" dirty="0"/>
              <a:t> Troncature </a:t>
            </a:r>
            <a:r>
              <a:rPr lang="fr-FR" b="1" dirty="0">
                <a:solidFill>
                  <a:srgbClr val="009DE0"/>
                </a:solidFill>
              </a:rPr>
              <a:t>*</a:t>
            </a:r>
            <a:r>
              <a:rPr lang="fr-FR" dirty="0"/>
              <a:t> </a:t>
            </a:r>
          </a:p>
          <a:p>
            <a:pPr lvl="1">
              <a:lnSpc>
                <a:spcPct val="100000"/>
              </a:lnSpc>
            </a:pPr>
            <a:r>
              <a:rPr lang="fr-FR" dirty="0"/>
              <a:t>Seulement </a:t>
            </a:r>
            <a:r>
              <a:rPr lang="fr-FR" dirty="0">
                <a:solidFill>
                  <a:srgbClr val="009DE0"/>
                </a:solidFill>
              </a:rPr>
              <a:t>à droite</a:t>
            </a:r>
            <a:r>
              <a:rPr lang="fr-FR" dirty="0"/>
              <a:t>, </a:t>
            </a:r>
            <a:r>
              <a:rPr lang="fr-FR" i="1" dirty="0"/>
              <a:t>i. e. </a:t>
            </a:r>
            <a:r>
              <a:rPr lang="fr-FR" dirty="0"/>
              <a:t>à la fin d’un mot, elle doit être </a:t>
            </a:r>
            <a:r>
              <a:rPr lang="fr-FR" dirty="0">
                <a:solidFill>
                  <a:srgbClr val="009DE0"/>
                </a:solidFill>
              </a:rPr>
              <a:t>précédée de 4 lettres </a:t>
            </a:r>
            <a:r>
              <a:rPr lang="fr-FR" dirty="0"/>
              <a:t>au moins</a:t>
            </a:r>
          </a:p>
          <a:p>
            <a:pPr lvl="1">
              <a:lnSpc>
                <a:spcPct val="100000"/>
              </a:lnSpc>
            </a:pPr>
            <a:r>
              <a:rPr lang="fr-FR" dirty="0"/>
              <a:t>Nouveau </a:t>
            </a:r>
            <a:r>
              <a:rPr lang="fr-FR" dirty="0" err="1"/>
              <a:t>PubMed</a:t>
            </a:r>
            <a:r>
              <a:rPr lang="fr-FR" dirty="0"/>
              <a:t> : acceptée dans une </a:t>
            </a:r>
            <a:r>
              <a:rPr lang="fr-FR" dirty="0">
                <a:solidFill>
                  <a:srgbClr val="009DE0"/>
                </a:solidFill>
              </a:rPr>
              <a:t>expression exacte</a:t>
            </a:r>
            <a:r>
              <a:rPr lang="fr-FR" dirty="0"/>
              <a:t>, mais seulement à la fin du dernier mot : </a:t>
            </a:r>
            <a:r>
              <a:rPr lang="fr-FR" dirty="0">
                <a:solidFill>
                  <a:srgbClr val="009DE0"/>
                </a:solidFill>
              </a:rPr>
              <a:t>"</a:t>
            </a:r>
            <a:r>
              <a:rPr lang="fr-FR" strike="sngStrike" dirty="0" err="1">
                <a:solidFill>
                  <a:srgbClr val="009DE0"/>
                </a:solidFill>
              </a:rPr>
              <a:t>determinant</a:t>
            </a:r>
            <a:r>
              <a:rPr lang="fr-FR" strike="sngStrike" dirty="0">
                <a:solidFill>
                  <a:srgbClr val="009DE0"/>
                </a:solidFill>
              </a:rPr>
              <a:t>* of </a:t>
            </a:r>
            <a:r>
              <a:rPr lang="fr-FR" strike="sngStrike" dirty="0" err="1">
                <a:solidFill>
                  <a:srgbClr val="009DE0"/>
                </a:solidFill>
              </a:rPr>
              <a:t>health</a:t>
            </a:r>
            <a:r>
              <a:rPr lang="fr-FR" dirty="0">
                <a:solidFill>
                  <a:srgbClr val="009DE0"/>
                </a:solidFill>
              </a:rPr>
              <a:t>" </a:t>
            </a:r>
            <a:r>
              <a:rPr lang="fr-FR" dirty="0"/>
              <a:t>à remplacer par </a:t>
            </a:r>
            <a:r>
              <a:rPr lang="fr-FR" dirty="0">
                <a:solidFill>
                  <a:srgbClr val="009DE0"/>
                </a:solidFill>
              </a:rPr>
              <a:t>"</a:t>
            </a:r>
            <a:r>
              <a:rPr lang="fr-FR" dirty="0" err="1">
                <a:solidFill>
                  <a:srgbClr val="009DE0"/>
                </a:solidFill>
              </a:rPr>
              <a:t>determinant</a:t>
            </a:r>
            <a:r>
              <a:rPr lang="fr-FR" dirty="0">
                <a:solidFill>
                  <a:srgbClr val="009DE0"/>
                </a:solidFill>
              </a:rPr>
              <a:t> of </a:t>
            </a:r>
            <a:r>
              <a:rPr lang="fr-FR" dirty="0" err="1">
                <a:solidFill>
                  <a:srgbClr val="009DE0"/>
                </a:solidFill>
              </a:rPr>
              <a:t>health</a:t>
            </a:r>
            <a:r>
              <a:rPr lang="fr-FR" dirty="0">
                <a:solidFill>
                  <a:srgbClr val="009DE0"/>
                </a:solidFill>
              </a:rPr>
              <a:t>" OR "</a:t>
            </a:r>
            <a:r>
              <a:rPr lang="fr-FR" dirty="0" err="1">
                <a:solidFill>
                  <a:srgbClr val="009DE0"/>
                </a:solidFill>
              </a:rPr>
              <a:t>determinants</a:t>
            </a:r>
            <a:r>
              <a:rPr lang="fr-FR" dirty="0">
                <a:solidFill>
                  <a:srgbClr val="009DE0"/>
                </a:solidFill>
              </a:rPr>
              <a:t> of </a:t>
            </a:r>
            <a:r>
              <a:rPr lang="fr-FR" dirty="0" err="1">
                <a:solidFill>
                  <a:srgbClr val="009DE0"/>
                </a:solidFill>
              </a:rPr>
              <a:t>health</a:t>
            </a:r>
            <a:r>
              <a:rPr lang="fr-FR" dirty="0">
                <a:solidFill>
                  <a:srgbClr val="009DE0"/>
                </a:solidFill>
              </a:rPr>
              <a:t>" </a:t>
            </a:r>
          </a:p>
          <a:p>
            <a:pPr lvl="1">
              <a:lnSpc>
                <a:spcPct val="100000"/>
              </a:lnSpc>
            </a:pPr>
            <a:r>
              <a:rPr lang="fr-FR" dirty="0"/>
              <a:t>Nouveau </a:t>
            </a:r>
            <a:r>
              <a:rPr lang="fr-FR" dirty="0" err="1"/>
              <a:t>PubMed</a:t>
            </a:r>
            <a:r>
              <a:rPr lang="fr-FR" dirty="0"/>
              <a:t> : plus de limitations dans le nombre de variantes retrouvées (600 auparavant)</a:t>
            </a:r>
          </a:p>
          <a:p>
            <a:pPr lvl="1">
              <a:lnSpc>
                <a:spcPct val="100000"/>
              </a:lnSpc>
            </a:pPr>
            <a:r>
              <a:rPr lang="fr-FR" dirty="0"/>
              <a:t>Nouveau </a:t>
            </a:r>
            <a:r>
              <a:rPr lang="fr-FR" dirty="0" err="1"/>
              <a:t>PubMed</a:t>
            </a:r>
            <a:r>
              <a:rPr lang="fr-FR" dirty="0"/>
              <a:t> : les variations retrouvées ne sont plus affichées dans les détails de la recherche</a:t>
            </a:r>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2023-05-31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335492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58" y="1261311"/>
            <a:ext cx="11555438" cy="5106113"/>
          </a:xfrm>
          <a:prstGeom prst="rect">
            <a:avLst/>
          </a:prstGeom>
        </p:spPr>
      </p:pic>
      <p:sp>
        <p:nvSpPr>
          <p:cNvPr id="6" name="Titre 1"/>
          <p:cNvSpPr>
            <a:spLocks noGrp="1"/>
          </p:cNvSpPr>
          <p:nvPr>
            <p:ph type="title"/>
          </p:nvPr>
        </p:nvSpPr>
        <p:spPr>
          <a:xfrm>
            <a:off x="838200" y="130990"/>
            <a:ext cx="10515600" cy="1325563"/>
          </a:xfrm>
        </p:spPr>
        <p:txBody>
          <a:bodyPr/>
          <a:lstStyle/>
          <a:p>
            <a:r>
              <a:rPr lang="fr-FR" dirty="0"/>
              <a:t>Mode 2 : le </a:t>
            </a:r>
            <a:r>
              <a:rPr lang="fr-FR" i="1" dirty="0" err="1"/>
              <a:t>Search</a:t>
            </a:r>
            <a:r>
              <a:rPr lang="fr-FR" i="1" dirty="0"/>
              <a:t> </a:t>
            </a:r>
            <a:r>
              <a:rPr lang="fr-FR" i="1" dirty="0" err="1"/>
              <a:t>builder</a:t>
            </a:r>
            <a:r>
              <a:rPr lang="fr-FR" i="1" dirty="0"/>
              <a:t> </a:t>
            </a:r>
            <a:endParaRPr lang="fr-FR" dirty="0"/>
          </a:p>
        </p:txBody>
      </p:sp>
      <p:sp>
        <p:nvSpPr>
          <p:cNvPr id="23" name="Espace réservé du pied de page 22"/>
          <p:cNvSpPr>
            <a:spLocks noGrp="1"/>
          </p:cNvSpPr>
          <p:nvPr>
            <p:ph type="ftr" sz="quarter" idx="11"/>
          </p:nvPr>
        </p:nvSpPr>
        <p:spPr>
          <a:xfrm>
            <a:off x="4038600" y="6356350"/>
            <a:ext cx="4114800" cy="365125"/>
          </a:xfrm>
        </p:spPr>
        <p:txBody>
          <a:bodyPr/>
          <a:lstStyle/>
          <a:p>
            <a:r>
              <a:rPr lang="fr-FR" smtClean="0"/>
              <a:t>F. Flamerie - Trucs et astuces de PubMed - màj : 2023-05-31</a:t>
            </a:r>
            <a:endParaRPr lang="fr-FR" dirty="0"/>
          </a:p>
        </p:txBody>
      </p:sp>
      <p:cxnSp>
        <p:nvCxnSpPr>
          <p:cNvPr id="15" name="Connecteur droit avec flèche 14"/>
          <p:cNvCxnSpPr/>
          <p:nvPr/>
        </p:nvCxnSpPr>
        <p:spPr>
          <a:xfrm>
            <a:off x="3858580" y="2778424"/>
            <a:ext cx="360040" cy="0"/>
          </a:xfrm>
          <a:prstGeom prst="straightConnector1">
            <a:avLst/>
          </a:prstGeom>
          <a:ln w="41275">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28440" y="2509920"/>
            <a:ext cx="720080" cy="461665"/>
          </a:xfrm>
          <a:prstGeom prst="rect">
            <a:avLst/>
          </a:prstGeom>
          <a:noFill/>
        </p:spPr>
        <p:txBody>
          <a:bodyPr wrap="square" rtlCol="0">
            <a:spAutoFit/>
          </a:bodyPr>
          <a:lstStyle/>
          <a:p>
            <a:r>
              <a:rPr lang="fr-FR" sz="2400" dirty="0">
                <a:solidFill>
                  <a:srgbClr val="FF6600"/>
                </a:solidFill>
                <a:latin typeface="Corbel" panose="020B0503020204020204" pitchFamily="34" charset="0"/>
                <a:cs typeface="Calibri" panose="020F0502020204030204" pitchFamily="34" charset="0"/>
              </a:rPr>
              <a:t>OR</a:t>
            </a:r>
          </a:p>
        </p:txBody>
      </p:sp>
      <p:sp>
        <p:nvSpPr>
          <p:cNvPr id="18" name="ZoneTexte 17"/>
          <p:cNvSpPr txBox="1"/>
          <p:nvPr/>
        </p:nvSpPr>
        <p:spPr>
          <a:xfrm>
            <a:off x="2955742" y="3810015"/>
            <a:ext cx="6664158" cy="461665"/>
          </a:xfrm>
          <a:prstGeom prst="rect">
            <a:avLst/>
          </a:prstGeom>
          <a:noFill/>
        </p:spPr>
        <p:txBody>
          <a:bodyPr wrap="square" rtlCol="0">
            <a:spAutoFit/>
          </a:bodyPr>
          <a:lstStyle/>
          <a:p>
            <a:r>
              <a:rPr lang="fr-FR" sz="2400" dirty="0">
                <a:solidFill>
                  <a:srgbClr val="FF6600"/>
                </a:solidFill>
                <a:latin typeface="Corbel" panose="020B0503020204020204" pitchFamily="34" charset="0"/>
                <a:cs typeface="Calibri" panose="020F0502020204030204" pitchFamily="34" charset="0"/>
              </a:rPr>
              <a:t>Cliquer sur ADD/AND après avoir saisi chaque ligne</a:t>
            </a:r>
          </a:p>
        </p:txBody>
      </p:sp>
      <p:sp>
        <p:nvSpPr>
          <p:cNvPr id="21" name="Rectangle 20"/>
          <p:cNvSpPr/>
          <p:nvPr/>
        </p:nvSpPr>
        <p:spPr>
          <a:xfrm>
            <a:off x="6406321" y="2486430"/>
            <a:ext cx="3676006" cy="461665"/>
          </a:xfrm>
          <a:prstGeom prst="rect">
            <a:avLst/>
          </a:prstGeom>
        </p:spPr>
        <p:txBody>
          <a:bodyPr wrap="none">
            <a:spAutoFit/>
          </a:bodyPr>
          <a:lstStyle/>
          <a:p>
            <a:r>
              <a:rPr lang="fr-FR" sz="2400" dirty="0">
                <a:solidFill>
                  <a:srgbClr val="FF6600"/>
                </a:solidFill>
                <a:latin typeface="Corbel" panose="020B0503020204020204" pitchFamily="34" charset="0"/>
              </a:rPr>
              <a:t>1 ligne = 1 concept, 1 notion</a:t>
            </a:r>
          </a:p>
        </p:txBody>
      </p:sp>
      <p:sp>
        <p:nvSpPr>
          <p:cNvPr id="22" name="Rectangle 21"/>
          <p:cNvSpPr/>
          <p:nvPr/>
        </p:nvSpPr>
        <p:spPr>
          <a:xfrm>
            <a:off x="9629312" y="4829077"/>
            <a:ext cx="2432059" cy="1569660"/>
          </a:xfrm>
          <a:prstGeom prst="rect">
            <a:avLst/>
          </a:prstGeom>
        </p:spPr>
        <p:txBody>
          <a:bodyPr wrap="square">
            <a:spAutoFit/>
          </a:bodyPr>
          <a:lstStyle/>
          <a:p>
            <a:r>
              <a:rPr lang="fr-FR" sz="2400" dirty="0">
                <a:solidFill>
                  <a:srgbClr val="FF6600"/>
                </a:solidFill>
                <a:latin typeface="Corbel" panose="020B0503020204020204" pitchFamily="34" charset="0"/>
              </a:rPr>
              <a:t>Le système génère l’équation dans la boîte </a:t>
            </a:r>
            <a:r>
              <a:rPr lang="fr-FR" sz="2400" i="1" dirty="0" err="1">
                <a:solidFill>
                  <a:srgbClr val="FF6600"/>
                </a:solidFill>
                <a:latin typeface="Corbel" panose="020B0503020204020204" pitchFamily="34" charset="0"/>
              </a:rPr>
              <a:t>Query</a:t>
            </a:r>
            <a:r>
              <a:rPr lang="fr-FR" sz="2400" i="1" dirty="0">
                <a:solidFill>
                  <a:srgbClr val="FF6600"/>
                </a:solidFill>
                <a:latin typeface="Corbel" panose="020B0503020204020204" pitchFamily="34" charset="0"/>
              </a:rPr>
              <a:t> box</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grpSp>
        <p:nvGrpSpPr>
          <p:cNvPr id="13"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flipV="1">
            <a:off x="9699286" y="3330835"/>
            <a:ext cx="824138" cy="816576"/>
            <a:chOff x="6004176" y="1690066"/>
            <a:chExt cx="1039285" cy="1029748"/>
          </a:xfrm>
          <a:solidFill>
            <a:srgbClr val="FF6600"/>
          </a:solidFill>
        </p:grpSpPr>
        <p:sp>
          <p:nvSpPr>
            <p:cNvPr id="14"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Tree>
    <p:extLst>
      <p:ext uri="{BB962C8B-B14F-4D97-AF65-F5344CB8AC3E}">
        <p14:creationId xmlns:p14="http://schemas.microsoft.com/office/powerpoint/2010/main" val="425133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création ou édition manuelle</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24</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contenu 2"/>
          <p:cNvSpPr>
            <a:spLocks noGrp="1"/>
          </p:cNvSpPr>
          <p:nvPr>
            <p:ph idx="1"/>
          </p:nvPr>
        </p:nvSpPr>
        <p:spPr>
          <a:xfrm>
            <a:off x="7469777" y="2769745"/>
            <a:ext cx="4539341" cy="2743031"/>
          </a:xfrm>
          <a:solidFill>
            <a:schemeClr val="bg1"/>
          </a:solidFill>
          <a:ln w="25400">
            <a:solidFill>
              <a:srgbClr val="F27D38"/>
            </a:solidFill>
            <a:prstDash val="dashDot"/>
          </a:ln>
        </p:spPr>
        <p:txBody>
          <a:bodyPr>
            <a:normAutofit lnSpcReduction="10000"/>
          </a:bodyPr>
          <a:lstStyle/>
          <a:p>
            <a:pPr marL="0" indent="0">
              <a:lnSpc>
                <a:spcPct val="110000"/>
              </a:lnSpc>
              <a:buNone/>
            </a:pPr>
            <a:r>
              <a:rPr lang="fr-FR" dirty="0"/>
              <a:t>Depuis le </a:t>
            </a:r>
            <a:r>
              <a:rPr lang="fr-FR" i="1" dirty="0" err="1"/>
              <a:t>Search</a:t>
            </a:r>
            <a:r>
              <a:rPr lang="fr-FR" i="1" dirty="0"/>
              <a:t> </a:t>
            </a:r>
            <a:r>
              <a:rPr lang="fr-FR" i="1" dirty="0" err="1"/>
              <a:t>builder</a:t>
            </a:r>
            <a:r>
              <a:rPr lang="fr-FR" i="1" dirty="0"/>
              <a:t> : </a:t>
            </a:r>
            <a:r>
              <a:rPr lang="fr-FR" dirty="0"/>
              <a:t>ajouter la requête dans la </a:t>
            </a:r>
            <a:r>
              <a:rPr lang="fr-FR" i="1" dirty="0" err="1"/>
              <a:t>Query</a:t>
            </a:r>
            <a:r>
              <a:rPr lang="fr-FR" i="1" dirty="0"/>
              <a:t> box </a:t>
            </a:r>
            <a:r>
              <a:rPr lang="fr-FR" dirty="0"/>
              <a:t>pour la modifier manuellement, et utiliser par exemple la recherche par proximité.</a:t>
            </a:r>
          </a:p>
        </p:txBody>
      </p:sp>
    </p:spTree>
    <p:extLst>
      <p:ext uri="{BB962C8B-B14F-4D97-AF65-F5344CB8AC3E}">
        <p14:creationId xmlns:p14="http://schemas.microsoft.com/office/powerpoint/2010/main" val="200376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smtClean="0"/>
              <a:t>F. Flamerie - Trucs et astuces de PubMed - màj : 2023-05-31</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a:latin typeface="Corbel" panose="020B0503020204020204" pitchFamily="34" charset="0"/>
                <a:cs typeface="Calibri" panose="020F0502020204030204" pitchFamily="34" charset="0"/>
              </a:rPr>
              <a:t>Codes de champ utilisables: </a:t>
            </a:r>
            <a:r>
              <a:rPr lang="en-US" sz="2000" dirty="0">
                <a:latin typeface="Corbel" panose="020B0503020204020204" pitchFamily="34" charset="0"/>
                <a:cs typeface="Calibri" panose="020F0502020204030204" pitchFamily="34" charset="0"/>
                <a:hlinkClick r:id="rId4"/>
              </a:rPr>
              <a:t>Search Field descriptions and tags</a:t>
            </a:r>
            <a:endParaRPr lang="en-US" sz="2000" dirty="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endParaRPr lang="en-US" sz="2000" dirty="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a:latin typeface="Corbel" panose="020B0503020204020204" pitchFamily="34" charset="0"/>
                <a:cs typeface="Calibri" panose="020F0502020204030204" pitchFamily="34" charset="0"/>
              </a:rPr>
              <a:t>Certains</a:t>
            </a:r>
            <a:r>
              <a:rPr lang="en-US" sz="2000" dirty="0">
                <a:latin typeface="Corbel" panose="020B0503020204020204" pitchFamily="34" charset="0"/>
                <a:cs typeface="Calibri" panose="020F0502020204030204" pitchFamily="34" charset="0"/>
              </a:rPr>
              <a:t> de </a:t>
            </a:r>
            <a:r>
              <a:rPr lang="en-US" sz="2000" dirty="0" err="1">
                <a:latin typeface="Corbel" panose="020B0503020204020204" pitchFamily="34" charset="0"/>
                <a:cs typeface="Calibri" panose="020F0502020204030204" pitchFamily="34" charset="0"/>
              </a:rPr>
              <a:t>ces</a:t>
            </a:r>
            <a:r>
              <a:rPr lang="en-US" sz="2000" dirty="0">
                <a:latin typeface="Corbel" panose="020B0503020204020204" pitchFamily="34" charset="0"/>
                <a:cs typeface="Calibri" panose="020F0502020204030204" pitchFamily="34" charset="0"/>
              </a:rPr>
              <a:t> champs </a:t>
            </a:r>
            <a:r>
              <a:rPr lang="en-US" sz="2000" dirty="0" err="1">
                <a:latin typeface="Corbel" panose="020B0503020204020204" pitchFamily="34" charset="0"/>
                <a:cs typeface="Calibri" panose="020F0502020204030204" pitchFamily="34" charset="0"/>
              </a:rPr>
              <a:t>sont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également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disponibles</a:t>
            </a:r>
            <a:r>
              <a:rPr lang="en-US" sz="2000" dirty="0">
                <a:latin typeface="Corbel" panose="020B0503020204020204" pitchFamily="34" charset="0"/>
                <a:cs typeface="Calibri" panose="020F0502020204030204" pitchFamily="34" charset="0"/>
              </a:rPr>
              <a:t> sous </a:t>
            </a:r>
            <a:r>
              <a:rPr lang="en-US" sz="2000" dirty="0" err="1">
                <a:latin typeface="Corbel" panose="020B0503020204020204" pitchFamily="34" charset="0"/>
                <a:cs typeface="Calibri" panose="020F0502020204030204" pitchFamily="34" charset="0"/>
              </a:rPr>
              <a:t>forme</a:t>
            </a:r>
            <a:r>
              <a:rPr lang="en-US" sz="2000" dirty="0">
                <a:latin typeface="Corbel" panose="020B0503020204020204" pitchFamily="34" charset="0"/>
                <a:cs typeface="Calibri" panose="020F0502020204030204" pitchFamily="34" charset="0"/>
              </a:rPr>
              <a:t> de </a:t>
            </a:r>
            <a:r>
              <a:rPr lang="en-US" sz="2000" dirty="0" err="1">
                <a:solidFill>
                  <a:srgbClr val="009DE0"/>
                </a:solidFill>
                <a:latin typeface="Corbel" panose="020B0503020204020204" pitchFamily="34" charset="0"/>
                <a:cs typeface="Calibri" panose="020F0502020204030204" pitchFamily="34" charset="0"/>
              </a:rPr>
              <a:t>filtres</a:t>
            </a:r>
            <a:endParaRPr lang="en-US" sz="2000" dirty="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a:t>Mode 3 : création ou édition manuelle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spTree>
    <p:extLst>
      <p:ext uri="{BB962C8B-B14F-4D97-AF65-F5344CB8AC3E}">
        <p14:creationId xmlns:p14="http://schemas.microsoft.com/office/powerpoint/2010/main" val="336228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recherche par proximité 1/2 </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26</a:t>
            </a:fld>
            <a:endParaRPr lang="fr-FR" dirty="0"/>
          </a:p>
        </p:txBody>
      </p:sp>
      <p:sp>
        <p:nvSpPr>
          <p:cNvPr id="13" name="Espace réservé du contenu 12"/>
          <p:cNvSpPr>
            <a:spLocks noGrp="1"/>
          </p:cNvSpPr>
          <p:nvPr>
            <p:ph idx="1"/>
          </p:nvPr>
        </p:nvSpPr>
        <p:spPr>
          <a:xfrm>
            <a:off x="934916" y="1333255"/>
            <a:ext cx="10890738" cy="5049959"/>
          </a:xfrm>
        </p:spPr>
        <p:txBody>
          <a:bodyPr>
            <a:normAutofit fontScale="85000" lnSpcReduction="10000"/>
          </a:bodyPr>
          <a:lstStyle/>
          <a:p>
            <a:pPr>
              <a:lnSpc>
                <a:spcPct val="110000"/>
              </a:lnSpc>
            </a:pPr>
            <a:r>
              <a:rPr lang="fr-FR" dirty="0"/>
              <a:t> La recherche par proximité consiste à définir </a:t>
            </a:r>
            <a:r>
              <a:rPr lang="fr-FR" b="1" dirty="0"/>
              <a:t>un écart maximal</a:t>
            </a:r>
            <a:r>
              <a:rPr lang="fr-FR" dirty="0"/>
              <a:t>, exprimé en termes de mots, entre les termes recherchés.</a:t>
            </a:r>
          </a:p>
          <a:p>
            <a:pPr>
              <a:lnSpc>
                <a:spcPct val="110000"/>
              </a:lnSpc>
            </a:pPr>
            <a:r>
              <a:rPr lang="fr-FR" dirty="0"/>
              <a:t> Format de saisie : </a:t>
            </a:r>
            <a:r>
              <a:rPr lang="en-US" b="1" dirty="0"/>
              <a:t>"</a:t>
            </a:r>
            <a:r>
              <a:rPr lang="en-US" b="1" dirty="0" err="1"/>
              <a:t>termes</a:t>
            </a:r>
            <a:r>
              <a:rPr lang="en-US" b="1" dirty="0"/>
              <a:t> </a:t>
            </a:r>
            <a:r>
              <a:rPr lang="en-US" b="1" dirty="0" err="1"/>
              <a:t>recherchés</a:t>
            </a:r>
            <a:r>
              <a:rPr lang="en-US" b="1" dirty="0"/>
              <a:t>"[champ:~N]</a:t>
            </a:r>
          </a:p>
          <a:p>
            <a:pPr lvl="1">
              <a:lnSpc>
                <a:spcPct val="110000"/>
              </a:lnSpc>
            </a:pPr>
            <a:r>
              <a:rPr lang="en-US" dirty="0" err="1"/>
              <a:t>termes</a:t>
            </a:r>
            <a:r>
              <a:rPr lang="en-US" dirty="0"/>
              <a:t>  </a:t>
            </a:r>
            <a:r>
              <a:rPr lang="en-US" dirty="0" err="1"/>
              <a:t>recherchés</a:t>
            </a:r>
            <a:r>
              <a:rPr lang="en-US" dirty="0"/>
              <a:t> = au </a:t>
            </a:r>
            <a:r>
              <a:rPr lang="en-US" dirty="0" err="1"/>
              <a:t>moins</a:t>
            </a:r>
            <a:r>
              <a:rPr lang="en-US" dirty="0"/>
              <a:t> </a:t>
            </a:r>
            <a:r>
              <a:rPr lang="en-US" dirty="0" err="1"/>
              <a:t>deux</a:t>
            </a:r>
            <a:r>
              <a:rPr lang="en-US" dirty="0"/>
              <a:t> mots, entre guillemets.</a:t>
            </a:r>
          </a:p>
          <a:p>
            <a:pPr lvl="1">
              <a:lnSpc>
                <a:spcPct val="110000"/>
              </a:lnSpc>
            </a:pPr>
            <a:r>
              <a:rPr lang="en-US" dirty="0"/>
              <a:t>champ = le code de champ </a:t>
            </a:r>
            <a:r>
              <a:rPr lang="en-US" dirty="0" err="1"/>
              <a:t>correspondant</a:t>
            </a:r>
            <a:r>
              <a:rPr lang="en-US" dirty="0"/>
              <a:t> à </a:t>
            </a:r>
            <a:r>
              <a:rPr lang="en-US" dirty="0" err="1"/>
              <a:t>l’un</a:t>
            </a:r>
            <a:r>
              <a:rPr lang="en-US" dirty="0"/>
              <a:t> des 2 champs pour </a:t>
            </a:r>
            <a:r>
              <a:rPr lang="en-US" dirty="0" err="1"/>
              <a:t>lesquels</a:t>
            </a:r>
            <a:r>
              <a:rPr lang="en-US" dirty="0"/>
              <a:t> </a:t>
            </a:r>
            <a:r>
              <a:rPr lang="en-US" dirty="0" err="1"/>
              <a:t>cette</a:t>
            </a:r>
            <a:r>
              <a:rPr lang="en-US" dirty="0"/>
              <a:t> </a:t>
            </a:r>
            <a:r>
              <a:rPr lang="en-US" dirty="0" err="1"/>
              <a:t>fonctionnalité</a:t>
            </a:r>
            <a:r>
              <a:rPr lang="en-US" dirty="0"/>
              <a:t> </a:t>
            </a:r>
            <a:r>
              <a:rPr lang="en-US" dirty="0" err="1"/>
              <a:t>est</a:t>
            </a:r>
            <a:r>
              <a:rPr lang="en-US" dirty="0"/>
              <a:t> </a:t>
            </a:r>
            <a:r>
              <a:rPr lang="en-US" dirty="0" err="1"/>
              <a:t>disponible</a:t>
            </a:r>
            <a:r>
              <a:rPr lang="en-US" dirty="0"/>
              <a:t>, i.e. </a:t>
            </a:r>
            <a:r>
              <a:rPr lang="en-US" dirty="0" err="1"/>
              <a:t>titre</a:t>
            </a:r>
            <a:r>
              <a:rPr lang="en-US" dirty="0"/>
              <a:t> </a:t>
            </a:r>
            <a:r>
              <a:rPr lang="en-US" b="1" dirty="0"/>
              <a:t>[Title] </a:t>
            </a:r>
            <a:r>
              <a:rPr lang="en-US" dirty="0" err="1"/>
              <a:t>ou</a:t>
            </a:r>
            <a:r>
              <a:rPr lang="en-US" b="1" dirty="0"/>
              <a:t> [</a:t>
            </a:r>
            <a:r>
              <a:rPr lang="en-US" b="1" dirty="0" err="1"/>
              <a:t>ti</a:t>
            </a:r>
            <a:r>
              <a:rPr lang="en-US" b="1" dirty="0"/>
              <a:t>] </a:t>
            </a:r>
            <a:r>
              <a:rPr lang="en-US" dirty="0"/>
              <a:t>et </a:t>
            </a:r>
            <a:r>
              <a:rPr lang="en-US" dirty="0" err="1"/>
              <a:t>titre</a:t>
            </a:r>
            <a:r>
              <a:rPr lang="en-US" dirty="0"/>
              <a:t>/résumé </a:t>
            </a:r>
            <a:r>
              <a:rPr lang="en-US" b="1" dirty="0"/>
              <a:t>[Title/Abstract]</a:t>
            </a:r>
            <a:r>
              <a:rPr lang="en-US" dirty="0"/>
              <a:t> </a:t>
            </a:r>
            <a:r>
              <a:rPr lang="en-US" dirty="0" err="1"/>
              <a:t>ou</a:t>
            </a:r>
            <a:r>
              <a:rPr lang="en-US" dirty="0"/>
              <a:t> </a:t>
            </a:r>
            <a:r>
              <a:rPr lang="en-US" b="1" dirty="0"/>
              <a:t>[</a:t>
            </a:r>
            <a:r>
              <a:rPr lang="en-US" b="1" dirty="0" err="1"/>
              <a:t>tiab</a:t>
            </a:r>
            <a:r>
              <a:rPr lang="en-US" b="1" dirty="0"/>
              <a:t>]</a:t>
            </a:r>
            <a:r>
              <a:rPr lang="en-US" dirty="0"/>
              <a:t>.</a:t>
            </a:r>
          </a:p>
          <a:p>
            <a:pPr lvl="1">
              <a:lnSpc>
                <a:spcPct val="110000"/>
              </a:lnSpc>
            </a:pPr>
            <a:r>
              <a:rPr lang="en-US" dirty="0"/>
              <a:t> N = le </a:t>
            </a:r>
            <a:r>
              <a:rPr lang="en-US" dirty="0" err="1"/>
              <a:t>nombre</a:t>
            </a:r>
            <a:r>
              <a:rPr lang="en-US" dirty="0"/>
              <a:t> maximal de mots qui </a:t>
            </a:r>
            <a:r>
              <a:rPr lang="en-US" dirty="0" err="1"/>
              <a:t>peuvent</a:t>
            </a:r>
            <a:r>
              <a:rPr lang="en-US" dirty="0"/>
              <a:t> </a:t>
            </a:r>
            <a:r>
              <a:rPr lang="en-US" dirty="0" err="1"/>
              <a:t>apparaître</a:t>
            </a:r>
            <a:r>
              <a:rPr lang="en-US" dirty="0"/>
              <a:t> entre les </a:t>
            </a:r>
            <a:r>
              <a:rPr lang="en-US" dirty="0" err="1"/>
              <a:t>termes</a:t>
            </a:r>
            <a:r>
              <a:rPr lang="en-US" dirty="0"/>
              <a:t> </a:t>
            </a:r>
            <a:r>
              <a:rPr lang="en-US" dirty="0" err="1"/>
              <a:t>recherchés</a:t>
            </a:r>
            <a:r>
              <a:rPr lang="en-US" dirty="0"/>
              <a:t>.</a:t>
            </a:r>
            <a:endParaRPr lang="fr-FR" b="1" dirty="0"/>
          </a:p>
          <a:p>
            <a:pPr>
              <a:lnSpc>
                <a:spcPct val="110000"/>
              </a:lnSpc>
            </a:pPr>
            <a:r>
              <a:rPr lang="fr-FR" b="1" dirty="0"/>
              <a:t> </a:t>
            </a:r>
            <a:r>
              <a:rPr lang="fr-FR" dirty="0"/>
              <a:t>Exemples pour une recherche sur titre et résumé</a:t>
            </a:r>
          </a:p>
          <a:p>
            <a:pPr lvl="1">
              <a:lnSpc>
                <a:spcPct val="110000"/>
              </a:lnSpc>
            </a:pP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:~0] </a:t>
            </a:r>
            <a:r>
              <a:rPr lang="fr-FR" dirty="0"/>
              <a:t>: retrouve "</a:t>
            </a:r>
            <a:r>
              <a:rPr lang="fr-FR" dirty="0" err="1"/>
              <a:t>rationing</a:t>
            </a:r>
            <a:r>
              <a:rPr lang="fr-FR" dirty="0"/>
              <a:t> </a:t>
            </a:r>
            <a:r>
              <a:rPr lang="fr-FR" dirty="0" err="1"/>
              <a:t>healthcare</a:t>
            </a:r>
            <a:r>
              <a:rPr lang="fr-FR" dirty="0"/>
              <a:t>" et "</a:t>
            </a:r>
            <a:r>
              <a:rPr lang="fr-FR" dirty="0" err="1"/>
              <a:t>healthcare</a:t>
            </a:r>
            <a:r>
              <a:rPr lang="fr-FR" dirty="0"/>
              <a:t> </a:t>
            </a:r>
            <a:r>
              <a:rPr lang="fr-FR" dirty="0" err="1"/>
              <a:t>rationing</a:t>
            </a:r>
            <a:r>
              <a:rPr lang="fr-FR" dirty="0"/>
              <a:t>"</a:t>
            </a:r>
          </a:p>
          <a:p>
            <a:pPr lvl="1">
              <a:lnSpc>
                <a:spcPct val="110000"/>
              </a:lnSpc>
            </a:pP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:~1] </a:t>
            </a:r>
            <a:r>
              <a:rPr lang="fr-FR" dirty="0"/>
              <a:t>: retrouve en plus "</a:t>
            </a:r>
            <a:r>
              <a:rPr lang="fr-FR" dirty="0" err="1"/>
              <a:t>rationing</a:t>
            </a:r>
            <a:r>
              <a:rPr lang="fr-FR" dirty="0"/>
              <a:t> of </a:t>
            </a:r>
            <a:r>
              <a:rPr lang="fr-FR" dirty="0" err="1"/>
              <a:t>healthcare</a:t>
            </a:r>
            <a:r>
              <a:rPr lang="fr-FR" dirty="0"/>
              <a:t>" , "</a:t>
            </a:r>
            <a:r>
              <a:rPr lang="fr-FR" dirty="0" err="1"/>
              <a:t>rationing</a:t>
            </a:r>
            <a:r>
              <a:rPr lang="fr-FR" dirty="0"/>
              <a:t> </a:t>
            </a:r>
            <a:r>
              <a:rPr lang="fr-FR" dirty="0" err="1"/>
              <a:t>limited</a:t>
            </a:r>
            <a:r>
              <a:rPr lang="fr-FR" dirty="0"/>
              <a:t> </a:t>
            </a:r>
            <a:r>
              <a:rPr lang="fr-FR" dirty="0" err="1"/>
              <a:t>healthcare</a:t>
            </a:r>
            <a:r>
              <a:rPr lang="fr-FR" dirty="0"/>
              <a:t>", etc.</a:t>
            </a:r>
          </a:p>
          <a:p>
            <a:pPr lvl="1">
              <a:lnSpc>
                <a:spcPct val="110000"/>
              </a:lnSpc>
            </a:pPr>
            <a:r>
              <a:rPr lang="fr-FR" dirty="0"/>
              <a:t> </a:t>
            </a: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:~2] </a:t>
            </a:r>
            <a:r>
              <a:rPr lang="fr-FR" dirty="0"/>
              <a:t>: retrouve en plus "</a:t>
            </a:r>
            <a:r>
              <a:rPr lang="fr-FR" dirty="0" err="1"/>
              <a:t>rationing</a:t>
            </a:r>
            <a:r>
              <a:rPr lang="fr-FR" dirty="0"/>
              <a:t> </a:t>
            </a:r>
            <a:r>
              <a:rPr lang="fr-FR" dirty="0" err="1"/>
              <a:t>strategies</a:t>
            </a:r>
            <a:r>
              <a:rPr lang="fr-FR" dirty="0"/>
              <a:t> in </a:t>
            </a:r>
            <a:r>
              <a:rPr lang="fr-FR" dirty="0" err="1"/>
              <a:t>healthcare</a:t>
            </a:r>
            <a:r>
              <a:rPr lang="fr-FR" dirty="0"/>
              <a:t>" , "</a:t>
            </a:r>
            <a:r>
              <a:rPr lang="fr-FR" dirty="0" err="1"/>
              <a:t>healthcare</a:t>
            </a:r>
            <a:r>
              <a:rPr lang="fr-FR" dirty="0"/>
              <a:t> </a:t>
            </a:r>
            <a:r>
              <a:rPr lang="fr-FR" dirty="0" err="1"/>
              <a:t>reform</a:t>
            </a:r>
            <a:r>
              <a:rPr lang="fr-FR" dirty="0"/>
              <a:t> </a:t>
            </a:r>
            <a:r>
              <a:rPr lang="fr-FR" dirty="0" err="1"/>
              <a:t>through</a:t>
            </a:r>
            <a:r>
              <a:rPr lang="fr-FR" dirty="0"/>
              <a:t> </a:t>
            </a:r>
            <a:r>
              <a:rPr lang="fr-FR" dirty="0" err="1"/>
              <a:t>rationing</a:t>
            </a:r>
            <a:r>
              <a:rPr lang="fr-FR" dirty="0"/>
              <a:t>" , etc. </a:t>
            </a:r>
          </a:p>
        </p:txBody>
      </p:sp>
    </p:spTree>
    <p:extLst>
      <p:ext uri="{BB962C8B-B14F-4D97-AF65-F5344CB8AC3E}">
        <p14:creationId xmlns:p14="http://schemas.microsoft.com/office/powerpoint/2010/main" val="255464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recherche par proximité 2/2 </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27</a:t>
            </a:fld>
            <a:endParaRPr lang="fr-FR" dirty="0"/>
          </a:p>
        </p:txBody>
      </p:sp>
      <p:sp>
        <p:nvSpPr>
          <p:cNvPr id="13" name="Espace réservé du contenu 12"/>
          <p:cNvSpPr>
            <a:spLocks noGrp="1"/>
          </p:cNvSpPr>
          <p:nvPr>
            <p:ph idx="1"/>
          </p:nvPr>
        </p:nvSpPr>
        <p:spPr>
          <a:xfrm>
            <a:off x="934916" y="1333255"/>
            <a:ext cx="10515600" cy="4596205"/>
          </a:xfrm>
        </p:spPr>
        <p:txBody>
          <a:bodyPr>
            <a:normAutofit/>
          </a:bodyPr>
          <a:lstStyle/>
          <a:p>
            <a:r>
              <a:rPr lang="fr-FR" dirty="0"/>
              <a:t> Limitations :</a:t>
            </a:r>
          </a:p>
          <a:p>
            <a:pPr lvl="1"/>
            <a:r>
              <a:rPr lang="fr-FR" dirty="0"/>
              <a:t>Disponible seulement pour les champs titre et titre/résumé</a:t>
            </a:r>
          </a:p>
          <a:p>
            <a:pPr lvl="1"/>
            <a:r>
              <a:rPr lang="fr-FR" dirty="0"/>
              <a:t>Non compatible avec la </a:t>
            </a:r>
            <a:r>
              <a:rPr lang="fr-FR" b="1" dirty="0"/>
              <a:t>troncature</a:t>
            </a:r>
            <a:r>
              <a:rPr lang="fr-FR" dirty="0"/>
              <a:t> : </a:t>
            </a:r>
          </a:p>
          <a:p>
            <a:pPr marL="914400" lvl="2" indent="0">
              <a:buNone/>
            </a:pPr>
            <a:r>
              <a:rPr lang="fr-FR" dirty="0"/>
              <a:t>Il faut saisir </a:t>
            </a:r>
            <a:r>
              <a:rPr lang="fr-FR" b="1" dirty="0"/>
              <a:t>"</a:t>
            </a:r>
            <a:r>
              <a:rPr lang="fr-FR" b="1" dirty="0" err="1"/>
              <a:t>cardiovascular</a:t>
            </a:r>
            <a:r>
              <a:rPr lang="fr-FR" b="1" dirty="0"/>
              <a:t> </a:t>
            </a:r>
            <a:r>
              <a:rPr lang="fr-FR" b="1" dirty="0" err="1"/>
              <a:t>risk</a:t>
            </a:r>
            <a:r>
              <a:rPr lang="fr-FR" b="1" dirty="0"/>
              <a:t>"[ti:~2] OR "</a:t>
            </a:r>
            <a:r>
              <a:rPr lang="fr-FR" b="1" dirty="0" err="1"/>
              <a:t>cardiovascular</a:t>
            </a:r>
            <a:r>
              <a:rPr lang="fr-FR" b="1" dirty="0"/>
              <a:t> </a:t>
            </a:r>
            <a:r>
              <a:rPr lang="fr-FR" b="1" dirty="0" err="1"/>
              <a:t>risks</a:t>
            </a:r>
            <a:r>
              <a:rPr lang="fr-FR" b="1" dirty="0"/>
              <a:t>"[ti:~2]</a:t>
            </a:r>
            <a:r>
              <a:rPr lang="fr-FR" dirty="0"/>
              <a:t> et non "</a:t>
            </a:r>
            <a:r>
              <a:rPr lang="fr-FR" dirty="0" err="1"/>
              <a:t>cardiovascular</a:t>
            </a:r>
            <a:r>
              <a:rPr lang="fr-FR" dirty="0"/>
              <a:t> </a:t>
            </a:r>
            <a:r>
              <a:rPr lang="fr-FR" dirty="0" err="1"/>
              <a:t>risk</a:t>
            </a:r>
            <a:r>
              <a:rPr lang="fr-FR" dirty="0"/>
              <a:t>*"[ti:~2]</a:t>
            </a:r>
          </a:p>
          <a:p>
            <a:pPr lvl="1"/>
            <a:r>
              <a:rPr lang="fr-FR" dirty="0"/>
              <a:t>Ne peut pas inclure une expression exacte</a:t>
            </a:r>
          </a:p>
          <a:p>
            <a:r>
              <a:rPr lang="fr-FR" dirty="0"/>
              <a:t> Veiller à déterminer une valeur N appropriée :</a:t>
            </a:r>
          </a:p>
          <a:p>
            <a:pPr lvl="1"/>
            <a:r>
              <a:rPr lang="fr-FR" dirty="0"/>
              <a:t>plus la valeur N est faible, plus la recherche est précise;</a:t>
            </a:r>
          </a:p>
          <a:p>
            <a:pPr lvl="1"/>
            <a:r>
              <a:rPr lang="fr-FR" dirty="0"/>
              <a:t>plus la valeur N est élevée plus la recherche est large, mais il est alors parfois préférable de combiner les termes avec AND</a:t>
            </a:r>
          </a:p>
          <a:p>
            <a:r>
              <a:rPr lang="fr-FR" dirty="0"/>
              <a:t> De même pour le choix et le nombre des termes recherchés</a:t>
            </a:r>
          </a:p>
        </p:txBody>
      </p:sp>
      <p:sp>
        <p:nvSpPr>
          <p:cNvPr id="3" name="ZoneTexte 2"/>
          <p:cNvSpPr txBox="1"/>
          <p:nvPr/>
        </p:nvSpPr>
        <p:spPr>
          <a:xfrm>
            <a:off x="716402" y="5874971"/>
            <a:ext cx="11110546" cy="584775"/>
          </a:xfrm>
          <a:prstGeom prst="rect">
            <a:avLst/>
          </a:prstGeom>
          <a:noFill/>
        </p:spPr>
        <p:txBody>
          <a:bodyPr wrap="square" rtlCol="0">
            <a:spAutoFit/>
          </a:bodyPr>
          <a:lstStyle/>
          <a:p>
            <a:r>
              <a:rPr lang="fr-FR" sz="1600" dirty="0">
                <a:solidFill>
                  <a:schemeClr val="tx1">
                    <a:lumMod val="65000"/>
                    <a:lumOff val="35000"/>
                  </a:schemeClr>
                </a:solidFill>
                <a:latin typeface="Corbel" panose="020B0503020204020204" pitchFamily="34" charset="0"/>
              </a:rPr>
              <a:t>Informations complètes : </a:t>
            </a:r>
            <a:r>
              <a:rPr lang="en-US" sz="1600" dirty="0">
                <a:solidFill>
                  <a:schemeClr val="tx1">
                    <a:lumMod val="65000"/>
                    <a:lumOff val="35000"/>
                  </a:schemeClr>
                </a:solidFill>
                <a:latin typeface="Corbel" panose="020B0503020204020204" pitchFamily="34" charset="0"/>
              </a:rPr>
              <a:t>PubMed Update : Proximity Search Now Available in PubMed. (2022). </a:t>
            </a:r>
            <a:r>
              <a:rPr lang="en-US" sz="1600" i="1" dirty="0">
                <a:solidFill>
                  <a:schemeClr val="tx1">
                    <a:lumMod val="65000"/>
                    <a:lumOff val="35000"/>
                  </a:schemeClr>
                </a:solidFill>
                <a:latin typeface="Corbel" panose="020B0503020204020204" pitchFamily="34" charset="0"/>
              </a:rPr>
              <a:t>NLM Technical Bulletin</a:t>
            </a:r>
            <a:r>
              <a:rPr lang="en-US" sz="1600" dirty="0">
                <a:solidFill>
                  <a:schemeClr val="tx1">
                    <a:lumMod val="65000"/>
                    <a:lumOff val="35000"/>
                  </a:schemeClr>
                </a:solidFill>
                <a:latin typeface="Corbel" panose="020B0503020204020204" pitchFamily="34" charset="0"/>
              </a:rPr>
              <a:t>, </a:t>
            </a:r>
            <a:r>
              <a:rPr lang="en-US" sz="1600" i="1" dirty="0">
                <a:solidFill>
                  <a:schemeClr val="tx1">
                    <a:lumMod val="65000"/>
                    <a:lumOff val="35000"/>
                  </a:schemeClr>
                </a:solidFill>
                <a:latin typeface="Corbel" panose="020B0503020204020204" pitchFamily="34" charset="0"/>
              </a:rPr>
              <a:t>449</a:t>
            </a:r>
            <a:r>
              <a:rPr lang="en-US" sz="1600" dirty="0">
                <a:solidFill>
                  <a:schemeClr val="tx1">
                    <a:lumMod val="65000"/>
                    <a:lumOff val="35000"/>
                  </a:schemeClr>
                </a:solidFill>
                <a:latin typeface="Corbel" panose="020B0503020204020204" pitchFamily="34" charset="0"/>
              </a:rPr>
              <a:t>, e4. </a:t>
            </a:r>
            <a:r>
              <a:rPr lang="en-US" sz="1600" dirty="0">
                <a:solidFill>
                  <a:schemeClr val="tx1">
                    <a:lumMod val="65000"/>
                    <a:lumOff val="35000"/>
                  </a:schemeClr>
                </a:solidFill>
                <a:latin typeface="Corbel" panose="020B0503020204020204" pitchFamily="34" charset="0"/>
                <a:hlinkClick r:id="rId3"/>
              </a:rPr>
              <a:t>https://www.nlm.nih.gov/pubs/techbull/nd22/nd22_pubmed_proximity_search_available.html</a:t>
            </a:r>
            <a:r>
              <a:rPr lang="en-US" sz="1600" dirty="0">
                <a:solidFill>
                  <a:schemeClr val="tx1">
                    <a:lumMod val="65000"/>
                    <a:lumOff val="35000"/>
                  </a:schemeClr>
                </a:solidFill>
                <a:latin typeface="Corbel" panose="020B0503020204020204" pitchFamily="34" charset="0"/>
              </a:rPr>
              <a:t> </a:t>
            </a:r>
          </a:p>
        </p:txBody>
      </p:sp>
    </p:spTree>
    <p:extLst>
      <p:ext uri="{BB962C8B-B14F-4D97-AF65-F5344CB8AC3E}">
        <p14:creationId xmlns:p14="http://schemas.microsoft.com/office/powerpoint/2010/main" val="688693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Modes 1, 2, 3 : algorithme </a:t>
            </a:r>
            <a:r>
              <a:rPr lang="fr-FR" i="1" dirty="0"/>
              <a:t>Best match</a:t>
            </a:r>
          </a:p>
        </p:txBody>
      </p:sp>
      <p:sp>
        <p:nvSpPr>
          <p:cNvPr id="2" name="Espace réservé du contenu 1"/>
          <p:cNvSpPr>
            <a:spLocks noGrp="1"/>
          </p:cNvSpPr>
          <p:nvPr>
            <p:ph idx="1"/>
          </p:nvPr>
        </p:nvSpPr>
        <p:spPr>
          <a:xfrm>
            <a:off x="838200" y="1594132"/>
            <a:ext cx="10515600" cy="4351338"/>
          </a:xfrm>
        </p:spPr>
        <p:txBody>
          <a:bodyPr>
            <a:normAutofit/>
          </a:bodyPr>
          <a:lstStyle/>
          <a:p>
            <a:pPr>
              <a:lnSpc>
                <a:spcPct val="100000"/>
              </a:lnSpc>
            </a:pPr>
            <a:r>
              <a:rPr lang="fr-FR" dirty="0" smtClean="0"/>
              <a:t> L’algorithme </a:t>
            </a:r>
            <a:r>
              <a:rPr lang="fr-FR" dirty="0"/>
              <a:t>de pertinence précédent utilisé pour classer les résultats de recherche était fondé sur la </a:t>
            </a:r>
            <a:r>
              <a:rPr lang="fr-FR" dirty="0">
                <a:solidFill>
                  <a:srgbClr val="009DE0"/>
                </a:solidFill>
              </a:rPr>
              <a:t>fréquence d’utilisation </a:t>
            </a:r>
            <a:r>
              <a:rPr lang="fr-FR" dirty="0"/>
              <a:t>des mots-clés et leur </a:t>
            </a:r>
            <a:r>
              <a:rPr lang="fr-FR" dirty="0">
                <a:solidFill>
                  <a:srgbClr val="009DE0"/>
                </a:solidFill>
              </a:rPr>
              <a:t>emplacement</a:t>
            </a:r>
            <a:r>
              <a:rPr lang="fr-FR" dirty="0"/>
              <a:t> (titre, résumé, etc.).</a:t>
            </a:r>
          </a:p>
          <a:p>
            <a:pPr>
              <a:lnSpc>
                <a:spcPct val="100000"/>
              </a:lnSpc>
            </a:pPr>
            <a:r>
              <a:rPr lang="fr-FR" dirty="0"/>
              <a:t> Le nouvel algorithme </a:t>
            </a:r>
            <a:r>
              <a:rPr lang="fr-FR" i="1" dirty="0"/>
              <a:t>Best match</a:t>
            </a:r>
            <a:r>
              <a:rPr lang="fr-FR" dirty="0"/>
              <a:t>, utilisant l’apprentissage automatique,  prend en compte </a:t>
            </a:r>
            <a:r>
              <a:rPr lang="fr-FR" dirty="0">
                <a:solidFill>
                  <a:srgbClr val="009DE0"/>
                </a:solidFill>
              </a:rPr>
              <a:t>plus de 150 signaux </a:t>
            </a:r>
            <a:r>
              <a:rPr lang="fr-FR" dirty="0"/>
              <a:t>pour classer les résultats :  année de publication, type de publication, etc. </a:t>
            </a:r>
          </a:p>
          <a:p>
            <a:pPr>
              <a:lnSpc>
                <a:spcPct val="100000"/>
              </a:lnSpc>
            </a:pPr>
            <a:r>
              <a:rPr lang="fr-FR" dirty="0"/>
              <a:t> Les résultats les plus récents ou disposant du plus haut niveau de preuve (revues systématiques et méta-analyses) sont favorisés.</a:t>
            </a:r>
          </a:p>
          <a:p>
            <a:pPr>
              <a:lnSpc>
                <a:spcPct val="100000"/>
              </a:lnSpc>
            </a:pPr>
            <a:r>
              <a:rPr lang="fr-FR" dirty="0">
                <a:hlinkClick r:id="rId3"/>
              </a:rPr>
              <a:t> En savoir plus sur le Best match sur le site de </a:t>
            </a:r>
            <a:r>
              <a:rPr lang="fr-FR" dirty="0" err="1">
                <a:hlinkClick r:id="rId3"/>
              </a:rPr>
              <a:t>PubMed</a:t>
            </a:r>
            <a:endParaRPr lang="fr-FR" dirty="0"/>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2023-05-31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28</a:t>
            </a:fld>
            <a:endParaRPr lang="fr-FR" dirty="0"/>
          </a:p>
        </p:txBody>
      </p:sp>
    </p:spTree>
    <p:extLst>
      <p:ext uri="{BB962C8B-B14F-4D97-AF65-F5344CB8AC3E}">
        <p14:creationId xmlns:p14="http://schemas.microsoft.com/office/powerpoint/2010/main" val="1850995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normAutofit fontScale="92500" lnSpcReduction="20000"/>
          </a:bodyPr>
          <a:lstStyle/>
          <a:p>
            <a:r>
              <a:rPr lang="fr-FR" i="1" dirty="0" err="1"/>
              <a:t>Find</a:t>
            </a:r>
            <a:r>
              <a:rPr lang="fr-FR" dirty="0"/>
              <a:t> : </a:t>
            </a:r>
            <a:r>
              <a:rPr lang="fr-FR" i="1" dirty="0" err="1"/>
              <a:t>Clinical</a:t>
            </a:r>
            <a:r>
              <a:rPr lang="fr-FR" i="1" dirty="0"/>
              <a:t> </a:t>
            </a:r>
            <a:r>
              <a:rPr lang="fr-FR" i="1" dirty="0" err="1"/>
              <a:t>Queries</a:t>
            </a:r>
            <a:r>
              <a:rPr lang="fr-FR" dirty="0"/>
              <a:t> et </a:t>
            </a:r>
            <a:r>
              <a:rPr lang="fr-FR" i="1" dirty="0"/>
              <a:t>Single Citation Matcher</a:t>
            </a:r>
          </a:p>
          <a:p>
            <a:r>
              <a:rPr lang="fr-FR" dirty="0"/>
              <a:t>Compte </a:t>
            </a:r>
            <a:r>
              <a:rPr lang="fr-FR" dirty="0" err="1"/>
              <a:t>MyNCBI</a:t>
            </a:r>
            <a:endParaRPr lang="fr-FR" dirty="0"/>
          </a:p>
          <a:p>
            <a:r>
              <a:rPr lang="fr-FR" dirty="0"/>
              <a:t>Yale </a:t>
            </a:r>
            <a:r>
              <a:rPr lang="fr-FR" dirty="0" err="1"/>
              <a:t>MeSH</a:t>
            </a:r>
            <a:r>
              <a:rPr lang="fr-FR" dirty="0"/>
              <a:t> Analyzer</a:t>
            </a:r>
          </a:p>
          <a:p>
            <a:r>
              <a:rPr lang="fr-FR" dirty="0" err="1"/>
              <a:t>EEEvis</a:t>
            </a:r>
            <a:r>
              <a:rPr lang="fr-FR" dirty="0"/>
              <a:t> </a:t>
            </a:r>
            <a:r>
              <a:rPr lang="en-US" dirty="0"/>
              <a:t>(Easy and Efficient Evidence visual analytics)</a:t>
            </a: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29</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a:t>Couverture</a:t>
            </a:r>
          </a:p>
          <a:p>
            <a:r>
              <a:rPr lang="fr-FR" dirty="0"/>
              <a:t>Fonctionnalités</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a:t>Find</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30</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43669"/>
            <a:ext cx="7864541" cy="4983606"/>
          </a:xfrm>
          <a:prstGeom prst="rect">
            <a:avLst/>
          </a:prstGeom>
          <a:ln>
            <a:solidFill>
              <a:srgbClr val="FF6600"/>
            </a:solidFill>
          </a:ln>
        </p:spPr>
      </p:pic>
      <p:grpSp>
        <p:nvGrpSpPr>
          <p:cNvPr id="1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a:t> </a:t>
            </a:r>
            <a:r>
              <a:rPr lang="fr-FR" i="1" dirty="0" err="1"/>
              <a:t>Clinical</a:t>
            </a:r>
            <a:r>
              <a:rPr lang="fr-FR" i="1" dirty="0"/>
              <a:t> </a:t>
            </a:r>
            <a:r>
              <a:rPr lang="fr-FR" i="1" dirty="0" err="1"/>
              <a:t>Queries</a:t>
            </a:r>
            <a:r>
              <a:rPr lang="fr-FR" i="1" dirty="0"/>
              <a:t> </a:t>
            </a:r>
            <a:r>
              <a:rPr lang="fr-FR" dirty="0"/>
              <a:t>: ajout d’une rubrique </a:t>
            </a:r>
            <a:r>
              <a:rPr lang="fr-FR" i="1" dirty="0"/>
              <a:t>COVID-19 Articles</a:t>
            </a:r>
          </a:p>
          <a:p>
            <a:pPr lvl="1"/>
            <a:r>
              <a:rPr lang="fr-FR" dirty="0">
                <a:hlinkClick r:id="rId3"/>
              </a:rPr>
              <a:t>Détails de la construction des filtres COVID-19 </a:t>
            </a:r>
            <a:r>
              <a:rPr lang="fr-FR" dirty="0"/>
              <a:t>sur le site de </a:t>
            </a:r>
            <a:r>
              <a:rPr lang="fr-FR" dirty="0" err="1"/>
              <a:t>PubMed</a:t>
            </a:r>
            <a:endParaRPr lang="fr-FR" dirty="0"/>
          </a:p>
          <a:p>
            <a:r>
              <a:rPr lang="fr-FR" i="1" dirty="0" smtClean="0"/>
              <a:t> Single </a:t>
            </a:r>
            <a:r>
              <a:rPr lang="fr-FR" i="1" dirty="0"/>
              <a:t>Citation Matcher </a:t>
            </a:r>
            <a:r>
              <a:rPr lang="fr-FR" dirty="0"/>
              <a:t>pour retrouver rapidement un article à partir d’une réf biblio incomplète ou erronée</a:t>
            </a:r>
          </a:p>
        </p:txBody>
      </p:sp>
    </p:spTree>
    <p:extLst>
      <p:ext uri="{BB962C8B-B14F-4D97-AF65-F5344CB8AC3E}">
        <p14:creationId xmlns:p14="http://schemas.microsoft.com/office/powerpoint/2010/main" val="2294725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5113" y="-16647"/>
            <a:ext cx="6137546" cy="1325563"/>
          </a:xfrm>
        </p:spPr>
        <p:txBody>
          <a:bodyPr>
            <a:normAutofit/>
          </a:bodyPr>
          <a:lstStyle/>
          <a:p>
            <a:r>
              <a:rPr lang="fr-FR" i="1" dirty="0" err="1"/>
              <a:t>Find</a:t>
            </a:r>
            <a:r>
              <a:rPr lang="fr-FR" i="1" dirty="0"/>
              <a:t> : </a:t>
            </a:r>
            <a:r>
              <a:rPr lang="fr-FR" i="1" dirty="0" err="1"/>
              <a:t>Clinical</a:t>
            </a:r>
            <a:r>
              <a:rPr lang="fr-FR" i="1" dirty="0"/>
              <a:t> </a:t>
            </a:r>
            <a:r>
              <a:rPr lang="fr-FR" i="1" dirty="0" err="1"/>
              <a:t>Queries</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sp>
        <p:nvSpPr>
          <p:cNvPr id="7" name="Espace réservé du contenu 6"/>
          <p:cNvSpPr>
            <a:spLocks noGrp="1"/>
          </p:cNvSpPr>
          <p:nvPr>
            <p:ph idx="1"/>
          </p:nvPr>
        </p:nvSpPr>
        <p:spPr>
          <a:xfrm>
            <a:off x="288381" y="1320491"/>
            <a:ext cx="2013992" cy="3813596"/>
          </a:xfrm>
        </p:spPr>
        <p:txBody>
          <a:bodyPr>
            <a:normAutofit/>
          </a:bodyPr>
          <a:lstStyle/>
          <a:p>
            <a:pPr marL="0" indent="0">
              <a:buNone/>
            </a:pPr>
            <a:r>
              <a:rPr lang="fr-FR" dirty="0"/>
              <a:t>Exemple :  recherche sur l’efficacité des traitements à la vitamine D sur la DMLA</a:t>
            </a:r>
          </a:p>
          <a:p>
            <a:pPr marL="0" indent="0">
              <a:buNone/>
            </a:pPr>
            <a:endParaRPr lang="fr-FR" dirty="0"/>
          </a:p>
          <a:p>
            <a:pPr marL="457200" lvl="1" indent="0">
              <a:buNone/>
            </a:pPr>
            <a:endParaRPr lang="fr-FR" dirty="0" err="1"/>
          </a:p>
        </p:txBody>
      </p:sp>
      <p:sp>
        <p:nvSpPr>
          <p:cNvPr id="2" name="ZoneTexte 1"/>
          <p:cNvSpPr txBox="1"/>
          <p:nvPr/>
        </p:nvSpPr>
        <p:spPr>
          <a:xfrm>
            <a:off x="288381" y="5800340"/>
            <a:ext cx="11424214" cy="923330"/>
          </a:xfrm>
          <a:prstGeom prst="rect">
            <a:avLst/>
          </a:prstGeom>
          <a:solidFill>
            <a:schemeClr val="bg1"/>
          </a:solidFill>
        </p:spPr>
        <p:txBody>
          <a:bodyPr wrap="square" rtlCol="0">
            <a:spAutoFit/>
          </a:bodyPr>
          <a:lstStyle/>
          <a:p>
            <a:r>
              <a:rPr lang="fr-FR" dirty="0">
                <a:latin typeface="Corbel" panose="020B0503020204020204" pitchFamily="34" charset="0"/>
              </a:rPr>
              <a:t>Détails de la recherche concernant cet exemple et autres exemples dans la section </a:t>
            </a:r>
            <a:r>
              <a:rPr lang="fr-FR" i="1" dirty="0" err="1">
                <a:latin typeface="Corbel" panose="020B0503020204020204" pitchFamily="34" charset="0"/>
              </a:rPr>
              <a:t>Supplement</a:t>
            </a:r>
            <a:r>
              <a:rPr lang="fr-FR" dirty="0">
                <a:latin typeface="Corbel" panose="020B0503020204020204" pitchFamily="34" charset="0"/>
              </a:rPr>
              <a:t> de : </a:t>
            </a:r>
            <a:r>
              <a:rPr lang="en-US" dirty="0">
                <a:latin typeface="Corbel" panose="020B0503020204020204" pitchFamily="34" charset="0"/>
              </a:rPr>
              <a:t>Kang, P., </a:t>
            </a:r>
            <a:r>
              <a:rPr lang="en-US" dirty="0" err="1">
                <a:latin typeface="Corbel" panose="020B0503020204020204" pitchFamily="34" charset="0"/>
              </a:rPr>
              <a:t>Kalloniatis</a:t>
            </a:r>
            <a:r>
              <a:rPr lang="en-US" dirty="0">
                <a:latin typeface="Corbel" panose="020B0503020204020204" pitchFamily="34" charset="0"/>
              </a:rPr>
              <a:t>, M., &amp; </a:t>
            </a:r>
            <a:r>
              <a:rPr lang="en-US" dirty="0" err="1">
                <a:latin typeface="Corbel" panose="020B0503020204020204" pitchFamily="34" charset="0"/>
              </a:rPr>
              <a:t>Doig</a:t>
            </a:r>
            <a:r>
              <a:rPr lang="en-US" dirty="0">
                <a:latin typeface="Corbel" panose="020B0503020204020204" pitchFamily="34" charset="0"/>
              </a:rPr>
              <a:t>, G. S. (2021). Using Updated PubMed : New Features and Functions to Enhance Literature Searches. </a:t>
            </a:r>
            <a:r>
              <a:rPr lang="en-US" i="1" dirty="0">
                <a:latin typeface="Corbel" panose="020B0503020204020204" pitchFamily="34" charset="0"/>
              </a:rPr>
              <a:t>JAMA</a:t>
            </a:r>
            <a:r>
              <a:rPr lang="en-US" dirty="0">
                <a:latin typeface="Corbel" panose="020B0503020204020204" pitchFamily="34" charset="0"/>
              </a:rPr>
              <a:t>, </a:t>
            </a:r>
            <a:r>
              <a:rPr lang="en-US" i="1" dirty="0">
                <a:latin typeface="Corbel" panose="020B0503020204020204" pitchFamily="34" charset="0"/>
              </a:rPr>
              <a:t>326</a:t>
            </a:r>
            <a:r>
              <a:rPr lang="en-US" dirty="0">
                <a:latin typeface="Corbel" panose="020B0503020204020204" pitchFamily="34" charset="0"/>
              </a:rPr>
              <a:t>(6), 479‑480. </a:t>
            </a:r>
            <a:r>
              <a:rPr lang="en-US" dirty="0">
                <a:latin typeface="Corbel" panose="020B0503020204020204" pitchFamily="34" charset="0"/>
                <a:hlinkClick r:id="rId2"/>
              </a:rPr>
              <a:t>https://doi.org/10.1001/jama.2021.12021</a:t>
            </a:r>
            <a:endParaRPr lang="fr-FR" dirty="0">
              <a:latin typeface="Corbel" panose="020B0503020204020204" pitchFamily="34" charset="0"/>
            </a:endParaRPr>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19"/>
          <a:stretch/>
        </p:blipFill>
        <p:spPr>
          <a:xfrm>
            <a:off x="2419105" y="1320491"/>
            <a:ext cx="9564547" cy="4458086"/>
          </a:xfrm>
          <a:prstGeom prst="rect">
            <a:avLst/>
          </a:prstGeom>
          <a:ln>
            <a:solidFill>
              <a:srgbClr val="FF6600"/>
            </a:solidFill>
          </a:ln>
        </p:spPr>
      </p:pic>
    </p:spTree>
    <p:extLst>
      <p:ext uri="{BB962C8B-B14F-4D97-AF65-F5344CB8AC3E}">
        <p14:creationId xmlns:p14="http://schemas.microsoft.com/office/powerpoint/2010/main" val="4029540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440423" y="332162"/>
            <a:ext cx="8085151" cy="6024188"/>
          </a:xfrm>
          <a:prstGeom prst="rect">
            <a:avLst/>
          </a:prstGeom>
          <a:ln>
            <a:solidFill>
              <a:srgbClr val="FF6600"/>
            </a:solidFill>
          </a:ln>
        </p:spPr>
      </p:pic>
      <p:sp>
        <p:nvSpPr>
          <p:cNvPr id="6" name="Titre 5"/>
          <p:cNvSpPr>
            <a:spLocks noGrp="1"/>
          </p:cNvSpPr>
          <p:nvPr>
            <p:ph type="title"/>
          </p:nvPr>
        </p:nvSpPr>
        <p:spPr>
          <a:xfrm>
            <a:off x="157892" y="332162"/>
            <a:ext cx="3353156" cy="1325563"/>
          </a:xfrm>
        </p:spPr>
        <p:txBody>
          <a:bodyPr>
            <a:normAutofit fontScale="90000"/>
          </a:bodyPr>
          <a:lstStyle/>
          <a:p>
            <a:r>
              <a:rPr lang="fr-FR" i="1" dirty="0" err="1"/>
              <a:t>Find</a:t>
            </a:r>
            <a:r>
              <a:rPr lang="fr-FR" i="1" dirty="0"/>
              <a:t> : Single Citation Matcher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32</a:t>
            </a:fld>
            <a:endParaRPr lang="fr-FR"/>
          </a:p>
        </p:txBody>
      </p:sp>
      <p:grpSp>
        <p:nvGrpSpPr>
          <p:cNvPr id="1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5396836" y="4922154"/>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57891" y="2501939"/>
            <a:ext cx="2536671" cy="3854411"/>
          </a:xfrm>
        </p:spPr>
        <p:txBody>
          <a:bodyPr>
            <a:normAutofit/>
          </a:bodyPr>
          <a:lstStyle/>
          <a:p>
            <a:r>
              <a:rPr lang="fr-FR" dirty="0"/>
              <a:t> Exemple :</a:t>
            </a:r>
          </a:p>
          <a:p>
            <a:pPr lvl="1"/>
            <a:r>
              <a:rPr lang="fr-FR" dirty="0" err="1"/>
              <a:t>Sheeran</a:t>
            </a:r>
            <a:endParaRPr lang="fr-FR" dirty="0"/>
          </a:p>
          <a:p>
            <a:pPr lvl="1"/>
            <a:r>
              <a:rPr lang="fr-FR" dirty="0"/>
              <a:t>1</a:t>
            </a:r>
            <a:r>
              <a:rPr lang="fr-FR" baseline="30000" dirty="0"/>
              <a:t>er</a:t>
            </a:r>
            <a:r>
              <a:rPr lang="fr-FR" dirty="0"/>
              <a:t> auteur</a:t>
            </a:r>
          </a:p>
          <a:p>
            <a:pPr lvl="1"/>
            <a:r>
              <a:rPr lang="fr-FR" dirty="0"/>
              <a:t>2019</a:t>
            </a:r>
          </a:p>
          <a:p>
            <a:r>
              <a:rPr lang="fr-FR" dirty="0"/>
              <a:t>6 résultats // </a:t>
            </a:r>
            <a:r>
              <a:rPr lang="fr-FR" dirty="0" smtClean="0"/>
              <a:t>+ de 40 </a:t>
            </a:r>
            <a:r>
              <a:rPr lang="fr-FR" dirty="0"/>
              <a:t>en recherche simple </a:t>
            </a:r>
            <a:r>
              <a:rPr lang="fr-FR" dirty="0" err="1"/>
              <a:t>Sheeran</a:t>
            </a:r>
            <a:r>
              <a:rPr lang="fr-FR" dirty="0"/>
              <a:t> 2019</a:t>
            </a:r>
          </a:p>
        </p:txBody>
      </p:sp>
    </p:spTree>
    <p:extLst>
      <p:ext uri="{BB962C8B-B14F-4D97-AF65-F5344CB8AC3E}">
        <p14:creationId xmlns:p14="http://schemas.microsoft.com/office/powerpoint/2010/main" val="517517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a:t>Compte </a:t>
            </a:r>
            <a:r>
              <a:rPr lang="fr-FR" dirty="0" err="1"/>
              <a:t>MyNCBI</a:t>
            </a:r>
            <a:endParaRPr lang="fr-FR" dirty="0"/>
          </a:p>
        </p:txBody>
      </p:sp>
      <p:sp>
        <p:nvSpPr>
          <p:cNvPr id="7" name="Espace réservé du contenu 6"/>
          <p:cNvSpPr>
            <a:spLocks noGrp="1"/>
          </p:cNvSpPr>
          <p:nvPr>
            <p:ph idx="1"/>
          </p:nvPr>
        </p:nvSpPr>
        <p:spPr>
          <a:xfrm>
            <a:off x="309444" y="1438892"/>
            <a:ext cx="4684245" cy="4815750"/>
          </a:xfrm>
        </p:spPr>
        <p:txBody>
          <a:bodyPr>
            <a:normAutofit lnSpcReduction="10000"/>
          </a:bodyPr>
          <a:lstStyle/>
          <a:p>
            <a:pPr>
              <a:lnSpc>
                <a:spcPct val="100000"/>
              </a:lnSpc>
            </a:pPr>
            <a:r>
              <a:rPr lang="fr-FR" dirty="0"/>
              <a:t> Sauvegarder vos historiques de recherche</a:t>
            </a:r>
          </a:p>
          <a:p>
            <a:pPr>
              <a:lnSpc>
                <a:spcPct val="100000"/>
              </a:lnSpc>
            </a:pPr>
            <a:r>
              <a:rPr lang="fr-FR" dirty="0"/>
              <a:t> Personnaliser les filtres affichés dans </a:t>
            </a:r>
            <a:r>
              <a:rPr lang="fr-FR" dirty="0" err="1"/>
              <a:t>PubMed</a:t>
            </a:r>
            <a:r>
              <a:rPr lang="fr-FR" dirty="0"/>
              <a:t> (15 max.)</a:t>
            </a:r>
          </a:p>
          <a:p>
            <a:pPr>
              <a:lnSpc>
                <a:spcPct val="100000"/>
              </a:lnSpc>
            </a:pPr>
            <a:r>
              <a:rPr lang="fr-FR" dirty="0"/>
              <a:t> Créer et gérer des alertes courriel</a:t>
            </a:r>
          </a:p>
          <a:p>
            <a:pPr lvl="1">
              <a:lnSpc>
                <a:spcPct val="100000"/>
              </a:lnSpc>
            </a:pPr>
            <a:r>
              <a:rPr lang="fr-FR" dirty="0"/>
              <a:t>NB alertes RSS ne nécessitent pas de compte </a:t>
            </a:r>
            <a:r>
              <a:rPr lang="fr-FR" dirty="0" err="1"/>
              <a:t>MyNCBI</a:t>
            </a:r>
            <a:endParaRPr lang="fr-FR" dirty="0"/>
          </a:p>
          <a:p>
            <a:pPr lvl="1">
              <a:lnSpc>
                <a:spcPct val="100000"/>
              </a:lnSpc>
            </a:pPr>
            <a:r>
              <a:rPr lang="fr-FR" dirty="0"/>
              <a:t>Voir le tuto </a:t>
            </a:r>
            <a:r>
              <a:rPr lang="fr-FR" dirty="0" err="1"/>
              <a:t>doc’Isped</a:t>
            </a:r>
            <a:r>
              <a:rPr lang="fr-FR" dirty="0"/>
              <a:t> </a:t>
            </a:r>
            <a:r>
              <a:rPr lang="fr-FR" dirty="0">
                <a:hlinkClick r:id="rId2"/>
              </a:rPr>
              <a:t>Paramétrer une veille bibliographique sur </a:t>
            </a:r>
            <a:r>
              <a:rPr lang="fr-FR" dirty="0" err="1">
                <a:hlinkClick r:id="rId2"/>
              </a:rPr>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33</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a:ln>
            <a:solidFill>
              <a:srgbClr val="FF6600"/>
            </a:solidFill>
          </a:ln>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65728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a:t>Yale </a:t>
            </a:r>
            <a:r>
              <a:rPr lang="fr-FR" dirty="0" err="1"/>
              <a:t>MeSH</a:t>
            </a:r>
            <a:r>
              <a:rPr lang="fr-FR" dirty="0"/>
              <a:t> Analyzer</a:t>
            </a:r>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20000"/>
              </a:lnSpc>
              <a:buNone/>
            </a:pPr>
            <a:r>
              <a:rPr lang="en-US" sz="2600" dirty="0" err="1">
                <a:solidFill>
                  <a:schemeClr val="tx1">
                    <a:lumMod val="65000"/>
                    <a:lumOff val="35000"/>
                  </a:schemeClr>
                </a:solidFill>
              </a:rPr>
              <a:t>Grossetta</a:t>
            </a:r>
            <a:r>
              <a:rPr lang="en-US" sz="2600" dirty="0">
                <a:solidFill>
                  <a:schemeClr val="tx1">
                    <a:lumMod val="65000"/>
                    <a:lumOff val="35000"/>
                  </a:schemeClr>
                </a:solidFill>
              </a:rPr>
              <a:t> </a:t>
            </a:r>
            <a:r>
              <a:rPr lang="en-US" sz="2600" dirty="0" err="1">
                <a:solidFill>
                  <a:schemeClr val="tx1">
                    <a:lumMod val="65000"/>
                    <a:lumOff val="35000"/>
                  </a:schemeClr>
                </a:solidFill>
              </a:rPr>
              <a:t>Nardini</a:t>
            </a:r>
            <a:r>
              <a:rPr lang="en-US" sz="2600" dirty="0">
                <a:solidFill>
                  <a:schemeClr val="tx1">
                    <a:lumMod val="65000"/>
                    <a:lumOff val="35000"/>
                  </a:schemeClr>
                </a:solidFill>
              </a:rPr>
              <a:t>, H., &amp; Wang, L. (2021). </a:t>
            </a:r>
            <a:r>
              <a:rPr lang="en-US" sz="2600" i="1" dirty="0">
                <a:solidFill>
                  <a:schemeClr val="tx1">
                    <a:lumMod val="65000"/>
                    <a:lumOff val="35000"/>
                  </a:schemeClr>
                </a:solidFill>
              </a:rPr>
              <a:t>The Yale </a:t>
            </a:r>
            <a:r>
              <a:rPr lang="en-US" sz="2600" i="1" dirty="0" err="1">
                <a:solidFill>
                  <a:schemeClr val="tx1">
                    <a:lumMod val="65000"/>
                    <a:lumOff val="35000"/>
                  </a:schemeClr>
                </a:solidFill>
              </a:rPr>
              <a:t>MeSH</a:t>
            </a:r>
            <a:r>
              <a:rPr lang="en-US" sz="2600" i="1" dirty="0">
                <a:solidFill>
                  <a:schemeClr val="tx1">
                    <a:lumMod val="65000"/>
                    <a:lumOff val="35000"/>
                  </a:schemeClr>
                </a:solidFill>
              </a:rPr>
              <a:t> Analyzer</a:t>
            </a:r>
            <a:r>
              <a:rPr lang="en-US" sz="2600" dirty="0">
                <a:solidFill>
                  <a:schemeClr val="tx1">
                    <a:lumMod val="65000"/>
                    <a:lumOff val="35000"/>
                  </a:schemeClr>
                </a:solidFill>
              </a:rPr>
              <a:t>. Cushing/Whitney Medical Library. </a:t>
            </a:r>
            <a:r>
              <a:rPr lang="en-US" sz="2600" dirty="0">
                <a:solidFill>
                  <a:schemeClr val="tx1">
                    <a:lumMod val="65000"/>
                    <a:lumOff val="35000"/>
                  </a:schemeClr>
                </a:solidFill>
                <a:hlinkClick r:id="rId2"/>
              </a:rPr>
              <a:t>https://mesh.med.yale.edu/</a:t>
            </a:r>
            <a:endParaRPr lang="fr-FR" sz="2600" dirty="0">
              <a:solidFill>
                <a:schemeClr val="tx1">
                  <a:lumMod val="65000"/>
                  <a:lumOff val="35000"/>
                </a:schemeClr>
              </a:solidFill>
            </a:endParaRPr>
          </a:p>
          <a:p>
            <a:pPr>
              <a:lnSpc>
                <a:spcPct val="110000"/>
              </a:lnSpc>
            </a:pPr>
            <a:r>
              <a:rPr lang="fr-FR" dirty="0"/>
              <a:t> Permet de visualiser et d’exporter sous forme tabulaire, pour un lot d’articles (jusqu’à 20) dans </a:t>
            </a:r>
            <a:r>
              <a:rPr lang="fr-FR" dirty="0" err="1"/>
              <a:t>PubMed</a:t>
            </a:r>
            <a:r>
              <a:rPr lang="fr-FR" dirty="0"/>
              <a:t> </a:t>
            </a:r>
          </a:p>
          <a:p>
            <a:pPr lvl="1">
              <a:lnSpc>
                <a:spcPct val="110000"/>
              </a:lnSpc>
            </a:pPr>
            <a:r>
              <a:rPr lang="fr-FR" dirty="0"/>
              <a:t>le titre, </a:t>
            </a:r>
          </a:p>
          <a:p>
            <a:pPr lvl="1">
              <a:lnSpc>
                <a:spcPct val="110000"/>
              </a:lnSpc>
            </a:pPr>
            <a:r>
              <a:rPr lang="fr-FR" dirty="0"/>
              <a:t>le résumé, </a:t>
            </a:r>
          </a:p>
          <a:p>
            <a:pPr lvl="1">
              <a:lnSpc>
                <a:spcPct val="110000"/>
              </a:lnSpc>
            </a:pPr>
            <a:r>
              <a:rPr lang="fr-FR" dirty="0"/>
              <a:t>le titre de la revue, </a:t>
            </a:r>
          </a:p>
          <a:p>
            <a:pPr lvl="1">
              <a:lnSpc>
                <a:spcPct val="110000"/>
              </a:lnSpc>
            </a:pPr>
            <a:r>
              <a:rPr lang="fr-FR" dirty="0"/>
              <a:t>les termes </a:t>
            </a:r>
            <a:r>
              <a:rPr lang="fr-FR" dirty="0" err="1"/>
              <a:t>MeSH</a:t>
            </a:r>
            <a:r>
              <a:rPr lang="fr-FR" dirty="0"/>
              <a:t>, </a:t>
            </a:r>
          </a:p>
          <a:p>
            <a:pPr lvl="1">
              <a:lnSpc>
                <a:spcPct val="110000"/>
              </a:lnSpc>
            </a:pPr>
            <a:r>
              <a:rPr lang="fr-FR" dirty="0"/>
              <a:t>et/ou les mots-clés auteurs. </a:t>
            </a:r>
          </a:p>
          <a:p>
            <a:pPr>
              <a:lnSpc>
                <a:spcPct val="110000"/>
              </a:lnSpc>
            </a:pPr>
            <a:r>
              <a:rPr lang="fr-FR" dirty="0"/>
              <a:t> Les termes </a:t>
            </a:r>
            <a:r>
              <a:rPr lang="fr-FR" dirty="0" err="1"/>
              <a:t>MeSH</a:t>
            </a:r>
            <a:r>
              <a:rPr lang="fr-FR" dirty="0"/>
              <a:t> sont triés et regroupés par ordre alphabétique pour faciliter la lecture.</a:t>
            </a:r>
          </a:p>
          <a:p>
            <a:pPr>
              <a:lnSpc>
                <a:spcPct val="110000"/>
              </a:lnSpc>
            </a:pPr>
            <a:r>
              <a:rPr lang="fr-FR" dirty="0"/>
              <a:t> Disponible également sous forme d’</a:t>
            </a:r>
            <a:r>
              <a:rPr lang="fr-FR" dirty="0" err="1">
                <a:hlinkClick r:id="rId3"/>
              </a:rPr>
              <a:t>applisignet</a:t>
            </a:r>
            <a:r>
              <a:rPr lang="fr-FR" dirty="0"/>
              <a:t>, pour lancer l’analyse directement depuis une liste de résultats </a:t>
            </a:r>
            <a:r>
              <a:rPr lang="fr-FR" dirty="0" err="1"/>
              <a:t>PubMed</a:t>
            </a:r>
            <a:r>
              <a:rPr lang="fr-FR" dirty="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34</a:t>
            </a:fld>
            <a:endParaRPr lang="fr-FR"/>
          </a:p>
        </p:txBody>
      </p:sp>
    </p:spTree>
    <p:extLst>
      <p:ext uri="{BB962C8B-B14F-4D97-AF65-F5344CB8AC3E}">
        <p14:creationId xmlns:p14="http://schemas.microsoft.com/office/powerpoint/2010/main" val="305794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a:t>Yale </a:t>
            </a:r>
            <a:r>
              <a:rPr lang="fr-FR" dirty="0" err="1"/>
              <a:t>MeSH</a:t>
            </a:r>
            <a:r>
              <a:rPr lang="fr-FR" dirty="0"/>
              <a:t> Analyzer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35</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a:t>Exemple</a:t>
            </a:r>
            <a:r>
              <a:rPr lang="en-US" dirty="0"/>
              <a:t> </a:t>
            </a:r>
          </a:p>
          <a:p>
            <a:pPr marL="0" indent="0">
              <a:lnSpc>
                <a:spcPct val="110000"/>
              </a:lnSpc>
              <a:buNone/>
            </a:pPr>
            <a:r>
              <a:rPr lang="en-US" dirty="0" err="1"/>
              <a:t>Voir</a:t>
            </a:r>
            <a:r>
              <a:rPr lang="en-US" dirty="0"/>
              <a:t> </a:t>
            </a:r>
            <a:r>
              <a:rPr lang="en-US" dirty="0">
                <a:hlinkClick r:id="rId3"/>
              </a:rPr>
              <a:t>un </a:t>
            </a:r>
            <a:r>
              <a:rPr lang="en-US" dirty="0" err="1">
                <a:hlinkClick r:id="rId3"/>
              </a:rPr>
              <a:t>autre</a:t>
            </a:r>
            <a:r>
              <a:rPr lang="en-US" dirty="0">
                <a:hlinkClick r:id="rId3"/>
              </a:rPr>
              <a:t> </a:t>
            </a:r>
            <a:r>
              <a:rPr lang="en-US" dirty="0" err="1">
                <a:hlinkClick r:id="rId3"/>
              </a:rPr>
              <a:t>exemple</a:t>
            </a:r>
            <a:r>
              <a:rPr lang="en-US" dirty="0">
                <a:hlinkClick r:id="rId3"/>
              </a:rPr>
              <a:t> sur le site Yale </a:t>
            </a:r>
            <a:r>
              <a:rPr lang="en-US" dirty="0" err="1">
                <a:hlinkClick r:id="rId3"/>
              </a:rPr>
              <a:t>MeSH</a:t>
            </a:r>
            <a:r>
              <a:rPr lang="en-US" dirty="0">
                <a:hlinkClick r:id="rId3"/>
              </a:rPr>
              <a:t> Analyzer </a:t>
            </a:r>
            <a:endParaRPr lang="en-US" dirty="0"/>
          </a:p>
          <a:p>
            <a:pPr marL="0" indent="0">
              <a:lnSpc>
                <a:spcPct val="110000"/>
              </a:lnSpc>
              <a:buNone/>
            </a:pPr>
            <a:endParaRPr lang="fr-FR" dirty="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12807" y="136186"/>
            <a:ext cx="10515600" cy="1325563"/>
          </a:xfrm>
        </p:spPr>
        <p:txBody>
          <a:bodyPr/>
          <a:lstStyle/>
          <a:p>
            <a:r>
              <a:rPr lang="en-US" dirty="0" err="1"/>
              <a:t>EEEvis</a:t>
            </a:r>
            <a:r>
              <a:rPr lang="en-US" dirty="0"/>
              <a:t> (Easy and Efficient Evidence visual analytics)</a:t>
            </a:r>
          </a:p>
        </p:txBody>
      </p:sp>
      <p:sp>
        <p:nvSpPr>
          <p:cNvPr id="7" name="Espace réservé du contenu 6"/>
          <p:cNvSpPr>
            <a:spLocks noGrp="1"/>
          </p:cNvSpPr>
          <p:nvPr>
            <p:ph idx="1"/>
          </p:nvPr>
        </p:nvSpPr>
        <p:spPr>
          <a:xfrm>
            <a:off x="568959" y="3093283"/>
            <a:ext cx="11479605" cy="6250715"/>
          </a:xfrm>
        </p:spPr>
        <p:txBody>
          <a:bodyPr>
            <a:normAutofit/>
          </a:bodyPr>
          <a:lstStyle/>
          <a:p>
            <a:pPr>
              <a:lnSpc>
                <a:spcPct val="110000"/>
              </a:lnSpc>
            </a:pPr>
            <a:r>
              <a:rPr lang="fr-FR" dirty="0"/>
              <a:t> Interface d’interrogation simple dans </a:t>
            </a:r>
            <a:r>
              <a:rPr lang="fr-FR" dirty="0" err="1"/>
              <a:t>PubMed</a:t>
            </a:r>
            <a:r>
              <a:rPr lang="fr-FR" dirty="0"/>
              <a:t> : </a:t>
            </a:r>
            <a:r>
              <a:rPr lang="fr-FR" dirty="0">
                <a:hlinkClick r:id="rId2"/>
              </a:rPr>
              <a:t>https://www.EEEvis.com</a:t>
            </a:r>
            <a:r>
              <a:rPr lang="fr-FR" dirty="0"/>
              <a:t> </a:t>
            </a:r>
          </a:p>
          <a:p>
            <a:pPr>
              <a:lnSpc>
                <a:spcPct val="110000"/>
              </a:lnSpc>
            </a:pPr>
            <a:r>
              <a:rPr lang="fr-FR" dirty="0"/>
              <a:t> Résultats annotés avec </a:t>
            </a:r>
          </a:p>
          <a:p>
            <a:pPr lvl="1">
              <a:lnSpc>
                <a:spcPct val="110000"/>
              </a:lnSpc>
            </a:pPr>
            <a:r>
              <a:rPr lang="fr-FR" dirty="0"/>
              <a:t>des données de citation : </a:t>
            </a:r>
            <a:r>
              <a:rPr lang="fr-FR" dirty="0" err="1"/>
              <a:t>nbre</a:t>
            </a:r>
            <a:r>
              <a:rPr lang="fr-FR" dirty="0"/>
              <a:t> de citations par article + facteur d’impact de la </a:t>
            </a:r>
            <a:r>
              <a:rPr lang="fr-FR" dirty="0" smtClean="0"/>
              <a:t>revue </a:t>
            </a:r>
            <a:endParaRPr lang="fr-FR" dirty="0"/>
          </a:p>
          <a:p>
            <a:pPr lvl="1">
              <a:lnSpc>
                <a:spcPct val="110000"/>
              </a:lnSpc>
            </a:pPr>
            <a:r>
              <a:rPr lang="fr-FR" dirty="0"/>
              <a:t>des concepts biomédicaux</a:t>
            </a:r>
          </a:p>
          <a:p>
            <a:pPr>
              <a:lnSpc>
                <a:spcPct val="110000"/>
              </a:lnSpc>
            </a:pPr>
            <a:r>
              <a:rPr lang="fr-FR" dirty="0"/>
              <a:t> Interface de visualisation, incluant une vue des réseaux de co-auteurs</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36</a:t>
            </a:fld>
            <a:endParaRPr lang="fr-FR"/>
          </a:p>
        </p:txBody>
      </p:sp>
      <p:sp>
        <p:nvSpPr>
          <p:cNvPr id="2" name="Rectangle 1"/>
          <p:cNvSpPr/>
          <p:nvPr/>
        </p:nvSpPr>
        <p:spPr>
          <a:xfrm>
            <a:off x="712807" y="1537460"/>
            <a:ext cx="10850302" cy="1200329"/>
          </a:xfrm>
          <a:prstGeom prst="rect">
            <a:avLst/>
          </a:prstGeom>
        </p:spPr>
        <p:txBody>
          <a:bodyPr wrap="square">
            <a:spAutoFit/>
          </a:bodyPr>
          <a:lstStyle/>
          <a:p>
            <a:r>
              <a:rPr lang="fr-FR" dirty="0">
                <a:solidFill>
                  <a:schemeClr val="tx1">
                    <a:lumMod val="65000"/>
                    <a:lumOff val="35000"/>
                  </a:schemeClr>
                </a:solidFill>
                <a:latin typeface="Corbel" panose="020B0503020204020204" pitchFamily="34" charset="0"/>
              </a:rPr>
              <a:t>Lee, J.-C., Lee, B. J., Park, C., Song, H., </a:t>
            </a:r>
            <a:r>
              <a:rPr lang="fr-FR" dirty="0" err="1">
                <a:solidFill>
                  <a:schemeClr val="tx1">
                    <a:lumMod val="65000"/>
                    <a:lumOff val="35000"/>
                  </a:schemeClr>
                </a:solidFill>
                <a:latin typeface="Corbel" panose="020B0503020204020204" pitchFamily="34" charset="0"/>
              </a:rPr>
              <a:t>Ock</a:t>
            </a:r>
            <a:r>
              <a:rPr lang="fr-FR" dirty="0">
                <a:solidFill>
                  <a:schemeClr val="tx1">
                    <a:lumMod val="65000"/>
                    <a:lumOff val="35000"/>
                  </a:schemeClr>
                </a:solidFill>
                <a:latin typeface="Corbel" panose="020B0503020204020204" pitchFamily="34" charset="0"/>
              </a:rPr>
              <a:t>, C.-Y., Sung, H., </a:t>
            </a:r>
            <a:r>
              <a:rPr lang="fr-FR" dirty="0" err="1">
                <a:solidFill>
                  <a:schemeClr val="tx1">
                    <a:lumMod val="65000"/>
                    <a:lumOff val="35000"/>
                  </a:schemeClr>
                </a:solidFill>
                <a:latin typeface="Corbel" panose="020B0503020204020204" pitchFamily="34" charset="0"/>
              </a:rPr>
              <a:t>Woo</a:t>
            </a:r>
            <a:r>
              <a:rPr lang="fr-FR" dirty="0">
                <a:solidFill>
                  <a:schemeClr val="tx1">
                    <a:lumMod val="65000"/>
                    <a:lumOff val="35000"/>
                  </a:schemeClr>
                </a:solidFill>
                <a:latin typeface="Corbel" panose="020B0503020204020204" pitchFamily="34" charset="0"/>
              </a:rPr>
              <a:t>, S., </a:t>
            </a:r>
            <a:r>
              <a:rPr lang="fr-FR" dirty="0" err="1">
                <a:solidFill>
                  <a:schemeClr val="tx1">
                    <a:lumMod val="65000"/>
                    <a:lumOff val="35000"/>
                  </a:schemeClr>
                </a:solidFill>
                <a:latin typeface="Corbel" panose="020B0503020204020204" pitchFamily="34" charset="0"/>
              </a:rPr>
              <a:t>Youn</a:t>
            </a:r>
            <a:r>
              <a:rPr lang="fr-FR" dirty="0">
                <a:solidFill>
                  <a:schemeClr val="tx1">
                    <a:lumMod val="65000"/>
                    <a:lumOff val="35000"/>
                  </a:schemeClr>
                </a:solidFill>
                <a:latin typeface="Corbel" panose="020B0503020204020204" pitchFamily="34" charset="0"/>
              </a:rPr>
              <a:t>, Y., Jung, K., Jung, J. H., </a:t>
            </a:r>
            <a:r>
              <a:rPr lang="fr-FR" dirty="0" err="1">
                <a:solidFill>
                  <a:schemeClr val="tx1">
                    <a:lumMod val="65000"/>
                    <a:lumOff val="35000"/>
                  </a:schemeClr>
                </a:solidFill>
                <a:latin typeface="Corbel" panose="020B0503020204020204" pitchFamily="34" charset="0"/>
              </a:rPr>
              <a:t>Ahn</a:t>
            </a:r>
            <a:r>
              <a:rPr lang="fr-FR" dirty="0">
                <a:solidFill>
                  <a:schemeClr val="tx1">
                    <a:lumMod val="65000"/>
                    <a:lumOff val="35000"/>
                  </a:schemeClr>
                </a:solidFill>
                <a:latin typeface="Corbel" panose="020B0503020204020204" pitchFamily="34" charset="0"/>
              </a:rPr>
              <a:t>, J., Kim, B., Kim, J., </a:t>
            </a:r>
            <a:r>
              <a:rPr lang="fr-FR" dirty="0" err="1">
                <a:solidFill>
                  <a:schemeClr val="tx1">
                    <a:lumMod val="65000"/>
                    <a:lumOff val="35000"/>
                  </a:schemeClr>
                </a:solidFill>
                <a:latin typeface="Corbel" panose="020B0503020204020204" pitchFamily="34" charset="0"/>
              </a:rPr>
              <a:t>Seo</a:t>
            </a:r>
            <a:r>
              <a:rPr lang="fr-FR" dirty="0">
                <a:solidFill>
                  <a:schemeClr val="tx1">
                    <a:lumMod val="65000"/>
                    <a:lumOff val="35000"/>
                  </a:schemeClr>
                </a:solidFill>
                <a:latin typeface="Corbel" panose="020B0503020204020204" pitchFamily="34" charset="0"/>
              </a:rPr>
              <a:t>, J., &amp; </a:t>
            </a:r>
            <a:r>
              <a:rPr lang="fr-FR" dirty="0" err="1">
                <a:solidFill>
                  <a:schemeClr val="tx1">
                    <a:lumMod val="65000"/>
                    <a:lumOff val="35000"/>
                  </a:schemeClr>
                </a:solidFill>
                <a:latin typeface="Corbel" panose="020B0503020204020204" pitchFamily="34" charset="0"/>
              </a:rPr>
              <a:t>Hwang</a:t>
            </a:r>
            <a:r>
              <a:rPr lang="fr-FR" dirty="0">
                <a:solidFill>
                  <a:schemeClr val="tx1">
                    <a:lumMod val="65000"/>
                    <a:lumOff val="35000"/>
                  </a:schemeClr>
                </a:solidFill>
                <a:latin typeface="Corbel" panose="020B0503020204020204" pitchFamily="34" charset="0"/>
              </a:rPr>
              <a:t>, J.-H. (2023). </a:t>
            </a:r>
            <a:r>
              <a:rPr lang="fr-FR" dirty="0" err="1">
                <a:solidFill>
                  <a:schemeClr val="tx1">
                    <a:lumMod val="65000"/>
                    <a:lumOff val="35000"/>
                  </a:schemeClr>
                </a:solidFill>
                <a:latin typeface="Corbel" panose="020B0503020204020204" pitchFamily="34" charset="0"/>
              </a:rPr>
              <a:t>Efficacy</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improvement</a:t>
            </a:r>
            <a:r>
              <a:rPr lang="fr-FR" dirty="0">
                <a:solidFill>
                  <a:schemeClr val="tx1">
                    <a:lumMod val="65000"/>
                    <a:lumOff val="35000"/>
                  </a:schemeClr>
                </a:solidFill>
                <a:latin typeface="Corbel" panose="020B0503020204020204" pitchFamily="34" charset="0"/>
              </a:rPr>
              <a:t> in </a:t>
            </a:r>
            <a:r>
              <a:rPr lang="fr-FR" dirty="0" err="1">
                <a:solidFill>
                  <a:schemeClr val="tx1">
                    <a:lumMod val="65000"/>
                    <a:lumOff val="35000"/>
                  </a:schemeClr>
                </a:solidFill>
                <a:latin typeface="Corbel" panose="020B0503020204020204" pitchFamily="34" charset="0"/>
              </a:rPr>
              <a:t>searching</a:t>
            </a:r>
            <a:r>
              <a:rPr lang="fr-FR" dirty="0">
                <a:solidFill>
                  <a:schemeClr val="tx1">
                    <a:lumMod val="65000"/>
                    <a:lumOff val="35000"/>
                  </a:schemeClr>
                </a:solidFill>
                <a:latin typeface="Corbel" panose="020B0503020204020204" pitchFamily="34" charset="0"/>
              </a:rPr>
              <a:t> MEDLINE </a:t>
            </a:r>
            <a:r>
              <a:rPr lang="fr-FR" dirty="0" err="1">
                <a:solidFill>
                  <a:schemeClr val="tx1">
                    <a:lumMod val="65000"/>
                    <a:lumOff val="35000"/>
                  </a:schemeClr>
                </a:solidFill>
                <a:latin typeface="Corbel" panose="020B0503020204020204" pitchFamily="34" charset="0"/>
              </a:rPr>
              <a:t>database</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using</a:t>
            </a:r>
            <a:r>
              <a:rPr lang="fr-FR" dirty="0">
                <a:solidFill>
                  <a:schemeClr val="tx1">
                    <a:lumMod val="65000"/>
                    <a:lumOff val="35000"/>
                  </a:schemeClr>
                </a:solidFill>
                <a:latin typeface="Corbel" panose="020B0503020204020204" pitchFamily="34" charset="0"/>
              </a:rPr>
              <a:t> a </a:t>
            </a:r>
            <a:r>
              <a:rPr lang="fr-FR" dirty="0" err="1">
                <a:solidFill>
                  <a:schemeClr val="tx1">
                    <a:lumMod val="65000"/>
                    <a:lumOff val="35000"/>
                  </a:schemeClr>
                </a:solidFill>
                <a:latin typeface="Corbel" panose="020B0503020204020204" pitchFamily="34" charset="0"/>
              </a:rPr>
              <a:t>novel</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PubMed</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visual</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analytic</a:t>
            </a:r>
            <a:r>
              <a:rPr lang="fr-FR" dirty="0">
                <a:solidFill>
                  <a:schemeClr val="tx1">
                    <a:lumMod val="65000"/>
                    <a:lumOff val="35000"/>
                  </a:schemeClr>
                </a:solidFill>
                <a:latin typeface="Corbel" panose="020B0503020204020204" pitchFamily="34" charset="0"/>
              </a:rPr>
              <a:t> system : </a:t>
            </a:r>
            <a:r>
              <a:rPr lang="fr-FR" dirty="0" err="1">
                <a:solidFill>
                  <a:schemeClr val="tx1">
                    <a:lumMod val="65000"/>
                    <a:lumOff val="35000"/>
                  </a:schemeClr>
                </a:solidFill>
                <a:latin typeface="Corbel" panose="020B0503020204020204" pitchFamily="34" charset="0"/>
              </a:rPr>
              <a:t>EEEvis</a:t>
            </a:r>
            <a:r>
              <a:rPr lang="fr-FR" dirty="0">
                <a:solidFill>
                  <a:schemeClr val="tx1">
                    <a:lumMod val="65000"/>
                    <a:lumOff val="35000"/>
                  </a:schemeClr>
                </a:solidFill>
                <a:latin typeface="Corbel" panose="020B0503020204020204" pitchFamily="34" charset="0"/>
              </a:rPr>
              <a:t>. </a:t>
            </a:r>
            <a:r>
              <a:rPr lang="fr-FR" i="1" dirty="0">
                <a:solidFill>
                  <a:schemeClr val="tx1">
                    <a:lumMod val="65000"/>
                    <a:lumOff val="35000"/>
                  </a:schemeClr>
                </a:solidFill>
                <a:latin typeface="Corbel" panose="020B0503020204020204" pitchFamily="34" charset="0"/>
              </a:rPr>
              <a:t>PLOS ONE</a:t>
            </a:r>
            <a:r>
              <a:rPr lang="fr-FR" dirty="0">
                <a:solidFill>
                  <a:schemeClr val="tx1">
                    <a:lumMod val="65000"/>
                    <a:lumOff val="35000"/>
                  </a:schemeClr>
                </a:solidFill>
                <a:latin typeface="Corbel" panose="020B0503020204020204" pitchFamily="34" charset="0"/>
              </a:rPr>
              <a:t>, </a:t>
            </a:r>
            <a:r>
              <a:rPr lang="fr-FR" i="1" dirty="0">
                <a:solidFill>
                  <a:schemeClr val="tx1">
                    <a:lumMod val="65000"/>
                    <a:lumOff val="35000"/>
                  </a:schemeClr>
                </a:solidFill>
                <a:latin typeface="Corbel" panose="020B0503020204020204" pitchFamily="34" charset="0"/>
              </a:rPr>
              <a:t>18</a:t>
            </a:r>
            <a:r>
              <a:rPr lang="fr-FR" dirty="0">
                <a:solidFill>
                  <a:schemeClr val="tx1">
                    <a:lumMod val="65000"/>
                    <a:lumOff val="35000"/>
                  </a:schemeClr>
                </a:solidFill>
                <a:latin typeface="Corbel" panose="020B0503020204020204" pitchFamily="34" charset="0"/>
              </a:rPr>
              <a:t>(2), e0281422. </a:t>
            </a:r>
            <a:r>
              <a:rPr lang="fr-FR" dirty="0">
                <a:solidFill>
                  <a:schemeClr val="tx1">
                    <a:lumMod val="65000"/>
                    <a:lumOff val="35000"/>
                  </a:schemeClr>
                </a:solidFill>
                <a:latin typeface="Corbel" panose="020B0503020204020204" pitchFamily="34" charset="0"/>
                <a:hlinkClick r:id="rId3"/>
              </a:rPr>
              <a:t>https://doi.org/10.1371/journal.pone.0281422</a:t>
            </a:r>
            <a:endParaRPr lang="fr-FR" dirty="0">
              <a:solidFill>
                <a:schemeClr val="tx1">
                  <a:lumMod val="65000"/>
                  <a:lumOff val="35000"/>
                </a:schemeClr>
              </a:solidFill>
              <a:latin typeface="Corbel" panose="020B0503020204020204" pitchFamily="34" charset="0"/>
            </a:endParaRPr>
          </a:p>
        </p:txBody>
      </p:sp>
    </p:spTree>
    <p:extLst>
      <p:ext uri="{BB962C8B-B14F-4D97-AF65-F5344CB8AC3E}">
        <p14:creationId xmlns:p14="http://schemas.microsoft.com/office/powerpoint/2010/main" val="1171121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26940" y="0"/>
            <a:ext cx="10515600" cy="1325563"/>
          </a:xfrm>
        </p:spPr>
        <p:txBody>
          <a:bodyPr/>
          <a:lstStyle/>
          <a:p>
            <a:r>
              <a:rPr lang="en-US" dirty="0" err="1"/>
              <a:t>EEEvis</a:t>
            </a:r>
            <a:endParaRPr lang="en-US"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37</a:t>
            </a:fld>
            <a:endParaRPr lang="fr-F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940" y="1066800"/>
            <a:ext cx="10728566" cy="5095645"/>
          </a:xfrm>
          <a:prstGeom prst="rect">
            <a:avLst/>
          </a:prstGeom>
          <a:ln>
            <a:solidFill>
              <a:srgbClr val="FF6600"/>
            </a:solidFill>
          </a:ln>
        </p:spPr>
      </p:pic>
      <p:grpSp>
        <p:nvGrpSpPr>
          <p:cNvPr id="9"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404492" y="4742861"/>
            <a:ext cx="547953" cy="542925"/>
            <a:chOff x="6004176" y="1690066"/>
            <a:chExt cx="1039285" cy="1029748"/>
          </a:xfrm>
          <a:solidFill>
            <a:srgbClr val="FF6600"/>
          </a:solidFill>
        </p:grpSpPr>
        <p:sp>
          <p:nvSpPr>
            <p:cNvPr id="10"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grpSp>
        <p:nvGrpSpPr>
          <p:cNvPr id="15"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3176367" y="5813425"/>
            <a:ext cx="547953" cy="542925"/>
            <a:chOff x="6004176" y="1690066"/>
            <a:chExt cx="1039285" cy="1029748"/>
          </a:xfrm>
          <a:solidFill>
            <a:srgbClr val="FF6600"/>
          </a:solidFill>
        </p:grpSpPr>
        <p:sp>
          <p:nvSpPr>
            <p:cNvPr id="16"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7"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8"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9"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grpSp>
        <p:nvGrpSpPr>
          <p:cNvPr id="20"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flipH="1">
            <a:off x="11088160" y="2594981"/>
            <a:ext cx="547953" cy="542925"/>
            <a:chOff x="6004176" y="1690066"/>
            <a:chExt cx="1039285" cy="1029748"/>
          </a:xfrm>
          <a:solidFill>
            <a:srgbClr val="FF6600"/>
          </a:solidFill>
        </p:grpSpPr>
        <p:sp>
          <p:nvSpPr>
            <p:cNvPr id="21"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2"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3"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4"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Tree>
    <p:extLst>
      <p:ext uri="{BB962C8B-B14F-4D97-AF65-F5344CB8AC3E}">
        <p14:creationId xmlns:p14="http://schemas.microsoft.com/office/powerpoint/2010/main" val="2770673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Contact : doc.isped@u-bordeaux.fr</a:t>
            </a:r>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38</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20000"/>
          </a:bodyPr>
          <a:lstStyle/>
          <a:p>
            <a:pPr marL="0" indent="0">
              <a:lnSpc>
                <a:spcPct val="120000"/>
              </a:lnSpc>
              <a:buNone/>
            </a:pPr>
            <a:r>
              <a:rPr lang="fr-FR" sz="3200" dirty="0"/>
              <a:t>3 sous-ensembles principaux</a:t>
            </a:r>
          </a:p>
          <a:p>
            <a:pPr>
              <a:lnSpc>
                <a:spcPct val="120000"/>
              </a:lnSpc>
            </a:pPr>
            <a:r>
              <a:rPr lang="fr-FR" sz="3200" dirty="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etc.)[&gt;15 000 revues indexées, dont </a:t>
            </a:r>
            <a:r>
              <a:rPr lang="fr-FR" sz="3200" dirty="0">
                <a:solidFill>
                  <a:srgbClr val="009DE0"/>
                </a:solidFill>
              </a:rPr>
              <a:t>&gt; 5200 </a:t>
            </a:r>
            <a:r>
              <a:rPr lang="fr-FR" sz="3200" dirty="0"/>
              <a:t>en cours]</a:t>
            </a:r>
          </a:p>
          <a:p>
            <a:pPr>
              <a:lnSpc>
                <a:spcPct val="120000"/>
              </a:lnSpc>
            </a:pPr>
            <a:r>
              <a:rPr lang="fr-FR" sz="3200" dirty="0" err="1">
                <a:solidFill>
                  <a:srgbClr val="009DE0"/>
                </a:solidFill>
              </a:rPr>
              <a:t>PubMed</a:t>
            </a:r>
            <a:r>
              <a:rPr lang="fr-FR" sz="3200" dirty="0">
                <a:solidFill>
                  <a:srgbClr val="009DE0"/>
                </a:solidFill>
              </a:rPr>
              <a:t> Central </a:t>
            </a:r>
            <a:r>
              <a:rPr lang="fr-FR" sz="3200" dirty="0"/>
              <a:t>= articles en libre accès </a:t>
            </a:r>
          </a:p>
          <a:p>
            <a:pPr lvl="1">
              <a:lnSpc>
                <a:spcPct val="120000"/>
              </a:lnSpc>
            </a:pPr>
            <a:r>
              <a:rPr lang="fr-FR" sz="2800" dirty="0"/>
              <a:t>majoritairement déposés par revues + manuscrits déposés par auteurs - </a:t>
            </a:r>
            <a:r>
              <a:rPr lang="fr-FR" sz="2800" dirty="0">
                <a:solidFill>
                  <a:srgbClr val="009DE0"/>
                </a:solidFill>
              </a:rPr>
              <a:t>26% </a:t>
            </a:r>
            <a:r>
              <a:rPr lang="fr-FR" sz="2800" dirty="0"/>
              <a:t>des revues </a:t>
            </a:r>
            <a:r>
              <a:rPr lang="fr-FR" sz="2800" dirty="0" err="1"/>
              <a:t>PubMed</a:t>
            </a:r>
            <a:r>
              <a:rPr lang="fr-FR" sz="2800" dirty="0"/>
              <a:t> Central sont aussi indexées dans </a:t>
            </a:r>
            <a:r>
              <a:rPr lang="fr-FR" sz="2800" dirty="0" err="1"/>
              <a:t>Medline</a:t>
            </a:r>
            <a:r>
              <a:rPr lang="fr-FR" sz="2800" dirty="0"/>
              <a:t> - [8,5 millions d’articles en 2022-12]</a:t>
            </a:r>
          </a:p>
          <a:p>
            <a:pPr lvl="1">
              <a:lnSpc>
                <a:spcPct val="120000"/>
              </a:lnSpc>
            </a:pPr>
            <a:r>
              <a:rPr lang="fr-FR" sz="2800" dirty="0" err="1"/>
              <a:t>preprints</a:t>
            </a:r>
            <a:r>
              <a:rPr lang="fr-FR" sz="2800" dirty="0"/>
              <a:t> : </a:t>
            </a:r>
            <a:r>
              <a:rPr lang="fr-FR" sz="2800" dirty="0">
                <a:hlinkClick r:id="rId2"/>
              </a:rPr>
              <a:t>NIH </a:t>
            </a:r>
            <a:r>
              <a:rPr lang="fr-FR" sz="2800" dirty="0" err="1">
                <a:hlinkClick r:id="rId2"/>
              </a:rPr>
              <a:t>Preprint</a:t>
            </a:r>
            <a:r>
              <a:rPr lang="fr-FR" sz="2800" dirty="0">
                <a:hlinkClick r:id="rId2"/>
              </a:rPr>
              <a:t> Pilot</a:t>
            </a:r>
            <a:r>
              <a:rPr lang="fr-FR" sz="2800" dirty="0"/>
              <a:t> depuis juin 2020</a:t>
            </a:r>
          </a:p>
          <a:p>
            <a:pPr>
              <a:lnSpc>
                <a:spcPct val="120000"/>
              </a:lnSpc>
            </a:pPr>
            <a:r>
              <a:rPr lang="fr-FR" sz="3200" dirty="0">
                <a:solidFill>
                  <a:srgbClr val="009DE0"/>
                </a:solidFill>
              </a:rPr>
              <a:t>Bookshelf </a:t>
            </a:r>
            <a:r>
              <a:rPr lang="fr-FR" sz="3200" dirty="0"/>
              <a:t>= livres, rapports, etc. [&gt;7500]</a:t>
            </a:r>
          </a:p>
          <a:p>
            <a:endParaRPr lang="fr-FR" dirty="0"/>
          </a:p>
        </p:txBody>
      </p:sp>
    </p:spTree>
    <p:extLst>
      <p:ext uri="{BB962C8B-B14F-4D97-AF65-F5344CB8AC3E}">
        <p14:creationId xmlns:p14="http://schemas.microsoft.com/office/powerpoint/2010/main" val="33362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a:t>Principaux autres cas d’articles indexés dans </a:t>
            </a:r>
            <a:r>
              <a:rPr lang="fr-FR" sz="3400" dirty="0" err="1"/>
              <a:t>PubMed</a:t>
            </a:r>
            <a:r>
              <a:rPr lang="fr-FR" sz="3400" dirty="0"/>
              <a:t> et non dans MEDLINE </a:t>
            </a:r>
          </a:p>
          <a:p>
            <a:pPr>
              <a:lnSpc>
                <a:spcPct val="120000"/>
              </a:lnSpc>
            </a:pPr>
            <a:r>
              <a:rPr lang="en-US" dirty="0" smtClean="0">
                <a:solidFill>
                  <a:srgbClr val="009DE0"/>
                </a:solidFill>
              </a:rPr>
              <a:t> 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smtClean="0"/>
              <a:t> Citations </a:t>
            </a:r>
            <a:r>
              <a:rPr lang="en-US" dirty="0"/>
              <a:t>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smtClean="0"/>
              <a:t> "</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smtClean="0"/>
              <a:t> Citations </a:t>
            </a:r>
            <a:r>
              <a:rPr lang="en-US" dirty="0"/>
              <a:t>that precede the date that a journal was selected for MEDLINE indexing (when supplied electronically by the publisher).</a:t>
            </a:r>
          </a:p>
          <a:p>
            <a:pPr>
              <a:lnSpc>
                <a:spcPct val="120000"/>
              </a:lnSpc>
            </a:pPr>
            <a:r>
              <a:rPr lang="en-US" dirty="0" smtClean="0">
                <a:hlinkClick r:id="rId2"/>
              </a:rPr>
              <a:t> Pre-1966</a:t>
            </a:r>
            <a:r>
              <a:rPr lang="en-US" dirty="0" smtClean="0"/>
              <a:t> </a:t>
            </a:r>
            <a:r>
              <a:rPr lang="en-US" dirty="0"/>
              <a:t>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799070" y="5707915"/>
            <a:ext cx="11392930" cy="830997"/>
          </a:xfrm>
          <a:prstGeom prst="rect">
            <a:avLst/>
          </a:prstGeom>
          <a:noFill/>
        </p:spPr>
        <p:txBody>
          <a:bodyPr wrap="square" rtlCol="0">
            <a:spAutoFit/>
          </a:bodyPr>
          <a:lstStyle/>
          <a:p>
            <a:r>
              <a:rPr lang="fr-FR" sz="1600" dirty="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(2022, </a:t>
            </a:r>
            <a:r>
              <a:rPr lang="en-US" sz="1600" dirty="0" err="1">
                <a:latin typeface="Corbel" panose="020B0503020204020204" pitchFamily="34" charset="0"/>
              </a:rPr>
              <a:t>octobre</a:t>
            </a:r>
            <a:r>
              <a:rPr lang="en-US" sz="1600" dirty="0">
                <a:latin typeface="Corbel" panose="020B0503020204020204" pitchFamily="34" charset="0"/>
              </a:rPr>
              <a:t> 25).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86450" y="-68094"/>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a:t>Ces différents sous-ensembles peuvent être repérés et ciblés (pour inclusion ou exclusion) grâce notamment au critère </a:t>
            </a:r>
            <a:r>
              <a:rPr lang="fr-FR" dirty="0" err="1">
                <a:solidFill>
                  <a:srgbClr val="009DE0"/>
                </a:solidFill>
              </a:rPr>
              <a:t>subset</a:t>
            </a:r>
            <a:r>
              <a:rPr lang="fr-FR" dirty="0">
                <a:solidFill>
                  <a:srgbClr val="009DE0"/>
                </a:solidFill>
              </a:rPr>
              <a:t> [</a:t>
            </a:r>
            <a:r>
              <a:rPr lang="fr-FR" dirty="0" err="1">
                <a:solidFill>
                  <a:srgbClr val="009DE0"/>
                </a:solidFill>
              </a:rPr>
              <a:t>sb</a:t>
            </a:r>
            <a:r>
              <a:rPr lang="fr-FR" dirty="0">
                <a:solidFill>
                  <a:srgbClr val="009DE0"/>
                </a:solidFill>
              </a:rPr>
              <a:t>] </a:t>
            </a:r>
            <a:r>
              <a:rPr lang="fr-FR" sz="2000" dirty="0"/>
              <a:t>- cf. tableau ci-contre issu de la </a:t>
            </a:r>
            <a:r>
              <a:rPr lang="fr-FR" sz="2000" dirty="0">
                <a:hlinkClick r:id="rId2"/>
              </a:rPr>
              <a:t>documentation </a:t>
            </a:r>
            <a:r>
              <a:rPr lang="fr-FR" sz="2000" dirty="0" err="1">
                <a:hlinkClick r:id="rId2"/>
              </a:rPr>
              <a:t>PubMed</a:t>
            </a:r>
            <a:endParaRPr lang="fr-FR" sz="2000" dirty="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extLst>
                    <a:ext uri="{9D8B030D-6E8A-4147-A177-3AD203B41FA5}">
                      <a16:colId xmlns:a16="http://schemas.microsoft.com/office/drawing/2014/main" val="20000"/>
                    </a:ext>
                  </a:extLst>
                </a:gridCol>
                <a:gridCol w="6125557">
                  <a:extLst>
                    <a:ext uri="{9D8B030D-6E8A-4147-A177-3AD203B41FA5}">
                      <a16:colId xmlns:a16="http://schemas.microsoft.com/office/drawing/2014/main" val="20001"/>
                    </a:ext>
                  </a:extLst>
                </a:gridCol>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extLst>
                  <a:ext uri="{0D108BD9-81ED-4DB2-BD59-A6C34878D82A}">
                    <a16:rowId xmlns:a16="http://schemas.microsoft.com/office/drawing/2014/main" val="10000"/>
                  </a:ext>
                </a:extLst>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extLst>
                  <a:ext uri="{0D108BD9-81ED-4DB2-BD59-A6C34878D82A}">
                    <a16:rowId xmlns:a16="http://schemas.microsoft.com/office/drawing/2014/main" val="10001"/>
                  </a:ext>
                </a:extLst>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extLst>
                  <a:ext uri="{0D108BD9-81ED-4DB2-BD59-A6C34878D82A}">
                    <a16:rowId xmlns:a16="http://schemas.microsoft.com/office/drawing/2014/main" val="10002"/>
                  </a:ext>
                </a:extLst>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extLst>
                  <a:ext uri="{0D108BD9-81ED-4DB2-BD59-A6C34878D82A}">
                    <a16:rowId xmlns:a16="http://schemas.microsoft.com/office/drawing/2014/main" val="10003"/>
                  </a:ext>
                </a:extLst>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extLst>
                  <a:ext uri="{0D108BD9-81ED-4DB2-BD59-A6C34878D82A}">
                    <a16:rowId xmlns:a16="http://schemas.microsoft.com/office/drawing/2014/main" val="10004"/>
                  </a:ext>
                </a:extLst>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extLst>
                  <a:ext uri="{0D108BD9-81ED-4DB2-BD59-A6C34878D82A}">
                    <a16:rowId xmlns:a16="http://schemas.microsoft.com/office/drawing/2014/main" val="10005"/>
                  </a:ext>
                </a:extLst>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extLst>
                  <a:ext uri="{0D108BD9-81ED-4DB2-BD59-A6C34878D82A}">
                    <a16:rowId xmlns:a16="http://schemas.microsoft.com/office/drawing/2014/main" val="10006"/>
                  </a:ext>
                </a:extLst>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extLst>
                  <a:ext uri="{0D108BD9-81ED-4DB2-BD59-A6C34878D82A}">
                    <a16:rowId xmlns:a16="http://schemas.microsoft.com/office/drawing/2014/main" val="10007"/>
                  </a:ext>
                </a:extLst>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7372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a:t>Le thésaurus </a:t>
            </a:r>
            <a:r>
              <a:rPr lang="fr-FR" sz="3000" dirty="0" err="1"/>
              <a:t>MeSH</a:t>
            </a:r>
            <a:r>
              <a:rPr lang="fr-FR" sz="3000" dirty="0"/>
              <a:t> est un </a:t>
            </a:r>
            <a:r>
              <a:rPr lang="fr-FR" sz="3000" dirty="0">
                <a:solidFill>
                  <a:srgbClr val="009DE0"/>
                </a:solidFill>
              </a:rPr>
              <a:t>vocabulaire contrôlé</a:t>
            </a:r>
            <a:r>
              <a:rPr lang="fr-FR" sz="3000" dirty="0"/>
              <a:t>, constitué de termes organisés par des relations de </a:t>
            </a:r>
            <a:r>
              <a:rPr lang="fr-FR" sz="3000" dirty="0">
                <a:solidFill>
                  <a:srgbClr val="009DE0"/>
                </a:solidFill>
              </a:rPr>
              <a:t>hiérarchie</a:t>
            </a:r>
            <a:r>
              <a:rPr lang="fr-FR" sz="3000" dirty="0"/>
              <a:t> et d’</a:t>
            </a:r>
            <a:r>
              <a:rPr lang="fr-FR" sz="3000" dirty="0">
                <a:solidFill>
                  <a:srgbClr val="009DE0"/>
                </a:solidFill>
              </a:rPr>
              <a:t>association</a:t>
            </a:r>
            <a:r>
              <a:rPr lang="fr-FR" sz="3000" dirty="0"/>
              <a:t>.</a:t>
            </a:r>
          </a:p>
          <a:p>
            <a:pPr>
              <a:lnSpc>
                <a:spcPct val="110000"/>
              </a:lnSpc>
            </a:pPr>
            <a:r>
              <a:rPr lang="fr-FR" sz="3000" dirty="0"/>
              <a:t> Qu’est-ce qu’un terme </a:t>
            </a:r>
            <a:r>
              <a:rPr lang="fr-FR" sz="3000" dirty="0" err="1"/>
              <a:t>MeSH</a:t>
            </a:r>
            <a:r>
              <a:rPr lang="fr-FR" sz="3000" dirty="0"/>
              <a:t>?</a:t>
            </a:r>
          </a:p>
          <a:p>
            <a:pPr marL="538163" indent="0">
              <a:lnSpc>
                <a:spcPct val="110000"/>
              </a:lnSpc>
              <a:buNone/>
            </a:pPr>
            <a:r>
              <a:rPr lang="en-US" sz="3000" dirty="0">
                <a:solidFill>
                  <a:schemeClr val="tx1">
                    <a:lumMod val="75000"/>
                    <a:lumOff val="25000"/>
                  </a:schemeClr>
                </a:solidFill>
              </a:rPr>
              <a:t>“</a:t>
            </a:r>
            <a:r>
              <a:rPr lang="en-US" sz="3000" dirty="0" err="1">
                <a:solidFill>
                  <a:schemeClr val="tx1">
                    <a:lumMod val="75000"/>
                    <a:lumOff val="25000"/>
                  </a:schemeClr>
                </a:solidFill>
              </a:rPr>
              <a:t>MeSH</a:t>
            </a:r>
            <a:r>
              <a:rPr lang="en-US" sz="3000" dirty="0">
                <a:solidFill>
                  <a:schemeClr val="tx1">
                    <a:lumMod val="75000"/>
                    <a:lumOff val="25000"/>
                  </a:schemeClr>
                </a:solidFill>
              </a:rPr>
              <a:t> terms are official words or phrases selected to represent particular biomedical concepts. When labelling an article, indexers select terms only from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instance, an article would not be labelled with the term heart attack, because 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a:solidFill>
                  <a:schemeClr val="tx1">
                    <a:lumMod val="75000"/>
                    <a:lumOff val="25000"/>
                  </a:schemeClr>
                </a:solidFill>
              </a:rPr>
              <a:t>.”</a:t>
            </a:r>
          </a:p>
          <a:p>
            <a:pPr marL="0" indent="0">
              <a:lnSpc>
                <a:spcPct val="110000"/>
              </a:lnSpc>
              <a:buNone/>
            </a:pPr>
            <a:r>
              <a:rPr lang="en-US" sz="1700" dirty="0"/>
              <a:t>Source : 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https://doi.org/10.1111/ijcp.12767</a:t>
            </a:r>
            <a:endParaRPr lang="fr-FR" sz="1700"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a:t>Fonctionnalités : le thésaurus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51119"/>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7834047" y="6195727"/>
            <a:ext cx="547953" cy="542925"/>
            <a:chOff x="6004176" y="1690066"/>
            <a:chExt cx="1039285" cy="1029748"/>
          </a:xfrm>
          <a:solidFill>
            <a:srgbClr val="FF6600"/>
          </a:solidFill>
        </p:grpSpPr>
        <p:sp>
          <p:nvSpPr>
            <p:cNvPr id="10"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a:t>Accéder au </a:t>
            </a:r>
            <a:r>
              <a:rPr lang="fr-FR" sz="2400" dirty="0" err="1"/>
              <a:t>MeSH</a:t>
            </a:r>
            <a:r>
              <a:rPr lang="fr-FR" sz="2400" dirty="0"/>
              <a:t> : </a:t>
            </a:r>
            <a:r>
              <a:rPr lang="fr-FR" sz="2400" dirty="0">
                <a:hlinkClick r:id="rId3"/>
              </a:rPr>
              <a:t>https://www.ncbi.nlm.nih.gov/mesh/</a:t>
            </a:r>
            <a:r>
              <a:rPr lang="fr-FR" sz="2400" dirty="0"/>
              <a:t> ou depuis la page d’accueil de </a:t>
            </a:r>
            <a:r>
              <a:rPr lang="fr-FR" sz="2400" dirty="0" err="1"/>
              <a:t>PubMed</a:t>
            </a:r>
            <a:endParaRPr lang="fr-FR" sz="2400" dirty="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078" y="322828"/>
            <a:ext cx="3094499" cy="1325563"/>
          </a:xfrm>
        </p:spPr>
        <p:txBody>
          <a:bodyPr>
            <a:normAutofit fontScale="90000"/>
          </a:bodyPr>
          <a:lstStyle/>
          <a:p>
            <a:r>
              <a:rPr lang="fr-FR" dirty="0"/>
              <a:t>Détails d’un terme </a:t>
            </a:r>
            <a:r>
              <a:rPr lang="fr-FR" dirty="0" err="1"/>
              <a:t>MeSH</a:t>
            </a:r>
            <a:endParaRPr lang="fr-FR" dirty="0"/>
          </a:p>
        </p:txBody>
      </p:sp>
      <p:sp>
        <p:nvSpPr>
          <p:cNvPr id="4" name="Espace réservé du pied de page 3"/>
          <p:cNvSpPr>
            <a:spLocks noGrp="1"/>
          </p:cNvSpPr>
          <p:nvPr>
            <p:ph type="ftr" sz="quarter" idx="11"/>
          </p:nvPr>
        </p:nvSpPr>
        <p:spPr>
          <a:xfrm>
            <a:off x="4936077" y="6339361"/>
            <a:ext cx="4114800" cy="365125"/>
          </a:xfrm>
        </p:spPr>
        <p:txBody>
          <a:bodyPr/>
          <a:lstStyle/>
          <a:p>
            <a:r>
              <a:rPr lang="fr-FR" smtClean="0"/>
              <a:t>F. Flamerie - Trucs et astuces de PubMed - màj : 2023-05-31</a:t>
            </a:r>
            <a:endParaRPr lang="fr-FR" dirty="0"/>
          </a:p>
        </p:txBody>
      </p:sp>
      <p:sp>
        <p:nvSpPr>
          <p:cNvPr id="5" name="Espace réservé du numéro de diapositive 4"/>
          <p:cNvSpPr>
            <a:spLocks noGrp="1"/>
          </p:cNvSpPr>
          <p:nvPr>
            <p:ph type="sldNum" sz="quarter" idx="12"/>
          </p:nvPr>
        </p:nvSpPr>
        <p:spPr>
          <a:xfrm>
            <a:off x="9668602" y="6066983"/>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523332" y="639845"/>
            <a:ext cx="8640763" cy="547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23331" y="1576470"/>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latin typeface="Corbel" panose="020B0503020204020204" pitchFamily="34" charset="0"/>
            </a:endParaRPr>
          </a:p>
        </p:txBody>
      </p:sp>
      <p:sp>
        <p:nvSpPr>
          <p:cNvPr id="17" name="Rectangle 16"/>
          <p:cNvSpPr/>
          <p:nvPr/>
        </p:nvSpPr>
        <p:spPr>
          <a:xfrm>
            <a:off x="3523331" y="2224170"/>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8" name="Rectangle 17"/>
          <p:cNvSpPr/>
          <p:nvPr/>
        </p:nvSpPr>
        <p:spPr>
          <a:xfrm>
            <a:off x="3523332" y="4087894"/>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9" name="Rectangle 18"/>
          <p:cNvSpPr/>
          <p:nvPr/>
        </p:nvSpPr>
        <p:spPr>
          <a:xfrm>
            <a:off x="3523332" y="4384756"/>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0" name="Rectangle 19"/>
          <p:cNvSpPr/>
          <p:nvPr/>
        </p:nvSpPr>
        <p:spPr>
          <a:xfrm>
            <a:off x="3594770" y="4816556"/>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2" name="ZoneTexte 12"/>
          <p:cNvSpPr txBox="1">
            <a:spLocks noChangeArrowheads="1"/>
          </p:cNvSpPr>
          <p:nvPr/>
        </p:nvSpPr>
        <p:spPr bwMode="auto">
          <a:xfrm>
            <a:off x="9424546" y="796353"/>
            <a:ext cx="240245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1" name="Rectangle 20"/>
          <p:cNvSpPr/>
          <p:nvPr/>
        </p:nvSpPr>
        <p:spPr>
          <a:xfrm>
            <a:off x="3739232" y="5248357"/>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3" name="ZoneTexte 13"/>
          <p:cNvSpPr txBox="1">
            <a:spLocks noChangeArrowheads="1"/>
          </p:cNvSpPr>
          <p:nvPr/>
        </p:nvSpPr>
        <p:spPr bwMode="auto">
          <a:xfrm>
            <a:off x="6993477" y="2416397"/>
            <a:ext cx="16803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Qualificatifs applicables</a:t>
            </a:r>
          </a:p>
        </p:txBody>
      </p:sp>
      <p:sp>
        <p:nvSpPr>
          <p:cNvPr id="24" name="ZoneTexte 14"/>
          <p:cNvSpPr txBox="1">
            <a:spLocks noChangeArrowheads="1"/>
          </p:cNvSpPr>
          <p:nvPr/>
        </p:nvSpPr>
        <p:spPr bwMode="auto">
          <a:xfrm>
            <a:off x="6474494" y="4024395"/>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034632" y="4456195"/>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5107656" y="4887995"/>
            <a:ext cx="3671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6474495" y="5464256"/>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Hiérarchie</a:t>
            </a:r>
          </a:p>
        </p:txBody>
      </p:sp>
      <p:sp>
        <p:nvSpPr>
          <p:cNvPr id="28" name="Parenthèse fermante 27"/>
          <p:cNvSpPr/>
          <p:nvPr/>
        </p:nvSpPr>
        <p:spPr>
          <a:xfrm>
            <a:off x="9380034" y="2125179"/>
            <a:ext cx="503238" cy="2269103"/>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dirty="0">
              <a:latin typeface="Corbel" panose="020B0503020204020204" pitchFamily="34" charset="0"/>
            </a:endParaRPr>
          </a:p>
        </p:txBody>
      </p:sp>
      <p:sp>
        <p:nvSpPr>
          <p:cNvPr id="29" name="ZoneTexte 12"/>
          <p:cNvSpPr txBox="1">
            <a:spLocks noChangeArrowheads="1"/>
          </p:cNvSpPr>
          <p:nvPr/>
        </p:nvSpPr>
        <p:spPr bwMode="auto">
          <a:xfrm>
            <a:off x="10212034" y="4730415"/>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a:off x="10080334" y="4196022"/>
            <a:ext cx="547953" cy="542925"/>
            <a:chOff x="6004176" y="1690066"/>
            <a:chExt cx="1039285" cy="1029748"/>
          </a:xfrm>
          <a:solidFill>
            <a:srgbClr val="FF6600"/>
          </a:solidFill>
        </p:grpSpPr>
        <p:sp>
          <p:nvSpPr>
            <p:cNvPr id="3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36" name="Espace réservé du pied de page 1"/>
          <p:cNvSpPr txBox="1">
            <a:spLocks/>
          </p:cNvSpPr>
          <p:nvPr/>
        </p:nvSpPr>
        <p:spPr>
          <a:xfrm>
            <a:off x="4993762" y="6114090"/>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latin typeface="Corbel" panose="020B0503020204020204" pitchFamily="34" charset="0"/>
            </a:endParaRPr>
          </a:p>
        </p:txBody>
      </p:sp>
      <p:sp>
        <p:nvSpPr>
          <p:cNvPr id="30" name="Espace réservé du contenu 2"/>
          <p:cNvSpPr>
            <a:spLocks noGrp="1"/>
          </p:cNvSpPr>
          <p:nvPr>
            <p:ph idx="1"/>
          </p:nvPr>
        </p:nvSpPr>
        <p:spPr>
          <a:xfrm>
            <a:off x="271208" y="4035895"/>
            <a:ext cx="3238552" cy="2562425"/>
          </a:xfrm>
        </p:spPr>
        <p:txBody>
          <a:bodyPr>
            <a:normAutofit/>
          </a:bodyPr>
          <a:lstStyle/>
          <a:p>
            <a:pPr marL="0" indent="0">
              <a:buNone/>
            </a:pPr>
            <a:r>
              <a:rPr lang="fr-FR" altLang="fr-FR" sz="1600" dirty="0"/>
              <a:t>Une recherche </a:t>
            </a:r>
            <a:r>
              <a:rPr lang="fr-FR" altLang="fr-FR" sz="1600" dirty="0">
                <a:solidFill>
                  <a:srgbClr val="009DE0"/>
                </a:solidFill>
              </a:rPr>
              <a:t>"</a:t>
            </a:r>
            <a:r>
              <a:rPr lang="fr-FR" altLang="fr-FR" sz="1600" dirty="0" err="1">
                <a:solidFill>
                  <a:srgbClr val="009DE0"/>
                </a:solidFill>
              </a:rPr>
              <a:t>Diabetes</a:t>
            </a:r>
            <a:r>
              <a:rPr lang="fr-FR" altLang="fr-FR" sz="1600" dirty="0">
                <a:solidFill>
                  <a:srgbClr val="009DE0"/>
                </a:solidFill>
              </a:rPr>
              <a:t> </a:t>
            </a:r>
            <a:r>
              <a:rPr lang="fr-FR" altLang="fr-FR" sz="1600" dirty="0" err="1">
                <a:solidFill>
                  <a:srgbClr val="009DE0"/>
                </a:solidFill>
              </a:rPr>
              <a:t>Mellitus</a:t>
            </a:r>
            <a:r>
              <a:rPr lang="fr-FR" altLang="fr-FR" sz="1600" dirty="0">
                <a:solidFill>
                  <a:srgbClr val="009DE0"/>
                </a:solidFill>
              </a:rPr>
              <a:t>/</a:t>
            </a:r>
            <a:r>
              <a:rPr lang="fr-FR" altLang="fr-FR" sz="1600" dirty="0" err="1">
                <a:solidFill>
                  <a:srgbClr val="009DE0"/>
                </a:solidFill>
              </a:rPr>
              <a:t>etiology</a:t>
            </a:r>
            <a:r>
              <a:rPr lang="fr-FR" altLang="fr-FR" sz="1600" dirty="0">
                <a:solidFill>
                  <a:srgbClr val="009DE0"/>
                </a:solidFill>
              </a:rPr>
              <a:t>"[</a:t>
            </a:r>
            <a:r>
              <a:rPr lang="fr-FR" altLang="fr-FR" sz="1600" dirty="0" err="1">
                <a:solidFill>
                  <a:srgbClr val="009DE0"/>
                </a:solidFill>
              </a:rPr>
              <a:t>Mesh</a:t>
            </a:r>
            <a:r>
              <a:rPr lang="fr-FR" altLang="fr-FR" sz="1600" dirty="0">
                <a:solidFill>
                  <a:srgbClr val="009DE0"/>
                </a:solidFill>
              </a:rPr>
              <a:t>] </a:t>
            </a:r>
            <a:r>
              <a:rPr lang="fr-FR" altLang="fr-FR" sz="1600" dirty="0"/>
              <a:t>retrouvera des articles indexés avec le terme </a:t>
            </a:r>
            <a:r>
              <a:rPr lang="fr-FR" altLang="fr-FR" sz="1600" dirty="0" err="1"/>
              <a:t>MeSH</a:t>
            </a:r>
            <a:r>
              <a:rPr lang="fr-FR" altLang="fr-FR" sz="1600" dirty="0"/>
              <a:t> </a:t>
            </a:r>
            <a:r>
              <a:rPr lang="fr-FR" altLang="fr-FR" sz="1600" dirty="0">
                <a:solidFill>
                  <a:srgbClr val="009DE0"/>
                </a:solidFill>
              </a:rPr>
              <a:t>"</a:t>
            </a:r>
            <a:r>
              <a:rPr lang="fr-FR" altLang="fr-FR" sz="1600" dirty="0" err="1">
                <a:solidFill>
                  <a:srgbClr val="009DE0"/>
                </a:solidFill>
              </a:rPr>
              <a:t>Diabetes</a:t>
            </a:r>
            <a:r>
              <a:rPr lang="fr-FR" altLang="fr-FR" sz="1600" dirty="0">
                <a:solidFill>
                  <a:srgbClr val="009DE0"/>
                </a:solidFill>
              </a:rPr>
              <a:t> </a:t>
            </a:r>
            <a:r>
              <a:rPr lang="fr-FR" altLang="fr-FR" sz="1600" dirty="0" err="1">
                <a:solidFill>
                  <a:srgbClr val="009DE0"/>
                </a:solidFill>
              </a:rPr>
              <a:t>Mellitus</a:t>
            </a:r>
            <a:r>
              <a:rPr lang="fr-FR" altLang="fr-FR" sz="1600" dirty="0">
                <a:solidFill>
                  <a:srgbClr val="009DE0"/>
                </a:solidFill>
              </a:rPr>
              <a:t>"</a:t>
            </a:r>
            <a:r>
              <a:rPr lang="fr-FR" altLang="fr-FR" sz="1600" dirty="0"/>
              <a:t>,</a:t>
            </a:r>
            <a:r>
              <a:rPr lang="fr-FR" altLang="fr-FR" sz="1600" dirty="0">
                <a:solidFill>
                  <a:srgbClr val="009DE0"/>
                </a:solidFill>
              </a:rPr>
              <a:t> </a:t>
            </a:r>
            <a:r>
              <a:rPr lang="fr-FR" altLang="fr-FR" sz="1600" dirty="0"/>
              <a:t>mais le qualificatif</a:t>
            </a:r>
            <a:r>
              <a:rPr lang="fr-FR" altLang="fr-FR" sz="1600" dirty="0">
                <a:solidFill>
                  <a:srgbClr val="009DE0"/>
                </a:solidFill>
              </a:rPr>
              <a:t> "</a:t>
            </a:r>
            <a:r>
              <a:rPr lang="fr-FR" altLang="fr-FR" sz="1600" dirty="0" err="1">
                <a:solidFill>
                  <a:srgbClr val="009DE0"/>
                </a:solidFill>
              </a:rPr>
              <a:t>etiology</a:t>
            </a:r>
            <a:r>
              <a:rPr lang="fr-FR" altLang="fr-FR" sz="1600" dirty="0">
                <a:solidFill>
                  <a:srgbClr val="009DE0"/>
                </a:solidFill>
              </a:rPr>
              <a:t>" </a:t>
            </a:r>
            <a:r>
              <a:rPr lang="fr-FR" altLang="fr-FR" sz="1600" dirty="0"/>
              <a:t>pourra être appliqué à un autre terme </a:t>
            </a:r>
            <a:r>
              <a:rPr lang="fr-FR" altLang="fr-FR" sz="1600" dirty="0" err="1"/>
              <a:t>MeSH</a:t>
            </a:r>
            <a:r>
              <a:rPr lang="fr-FR" altLang="fr-FR" sz="1600" dirty="0"/>
              <a:t> que </a:t>
            </a:r>
            <a:r>
              <a:rPr lang="fr-FR" altLang="fr-FR" sz="1600" dirty="0">
                <a:solidFill>
                  <a:srgbClr val="009DE0"/>
                </a:solidFill>
              </a:rPr>
              <a:t>"</a:t>
            </a:r>
            <a:r>
              <a:rPr lang="fr-FR" altLang="fr-FR" sz="1600" dirty="0" err="1">
                <a:solidFill>
                  <a:srgbClr val="009DE0"/>
                </a:solidFill>
              </a:rPr>
              <a:t>Diabetes</a:t>
            </a:r>
            <a:r>
              <a:rPr lang="fr-FR" altLang="fr-FR" sz="1600" dirty="0">
                <a:solidFill>
                  <a:srgbClr val="009DE0"/>
                </a:solidFill>
              </a:rPr>
              <a:t> </a:t>
            </a:r>
            <a:r>
              <a:rPr lang="fr-FR" altLang="fr-FR" sz="1600" dirty="0" err="1">
                <a:solidFill>
                  <a:srgbClr val="009DE0"/>
                </a:solidFill>
              </a:rPr>
              <a:t>Mellitus</a:t>
            </a:r>
            <a:r>
              <a:rPr lang="fr-FR" altLang="fr-FR" sz="1600" dirty="0">
                <a:solidFill>
                  <a:srgbClr val="009DE0"/>
                </a:solidFill>
              </a:rPr>
              <a:t>"</a:t>
            </a:r>
            <a:r>
              <a:rPr lang="fr-FR" altLang="fr-FR" sz="1600" dirty="0"/>
              <a:t>.</a:t>
            </a:r>
          </a:p>
          <a:p>
            <a:pPr marL="0" indent="0">
              <a:buNone/>
            </a:pPr>
            <a:r>
              <a:rPr lang="fr-FR" altLang="fr-FR" sz="1600" dirty="0"/>
              <a:t>Exemple : </a:t>
            </a:r>
            <a:r>
              <a:rPr lang="fr-FR" altLang="fr-FR" sz="1600" dirty="0">
                <a:hlinkClick r:id="rId3"/>
              </a:rPr>
              <a:t>https://pubmed.ncbi.nlm.nih.gov/33592860/</a:t>
            </a:r>
            <a:r>
              <a:rPr lang="fr-FR" altLang="fr-FR" sz="1600" dirty="0"/>
              <a:t>-&gt; </a:t>
            </a:r>
            <a:r>
              <a:rPr lang="fr-FR" sz="1600" dirty="0" err="1"/>
              <a:t>Hypoglycemia</a:t>
            </a:r>
            <a:r>
              <a:rPr lang="fr-FR" sz="1600" dirty="0"/>
              <a:t>*/ </a:t>
            </a:r>
            <a:r>
              <a:rPr lang="fr-FR" sz="1600" dirty="0" err="1"/>
              <a:t>etiology</a:t>
            </a:r>
            <a:r>
              <a:rPr lang="fr-FR" altLang="fr-FR" sz="1600" dirty="0"/>
              <a:t> </a:t>
            </a:r>
          </a:p>
        </p:txBody>
      </p:sp>
      <p:sp>
        <p:nvSpPr>
          <p:cNvPr id="3" name="ZoneTexte 2"/>
          <p:cNvSpPr txBox="1"/>
          <p:nvPr/>
        </p:nvSpPr>
        <p:spPr>
          <a:xfrm>
            <a:off x="272046" y="1648391"/>
            <a:ext cx="3211071" cy="2677656"/>
          </a:xfrm>
          <a:prstGeom prst="rect">
            <a:avLst/>
          </a:prstGeom>
          <a:noFill/>
        </p:spPr>
        <p:txBody>
          <a:bodyPr wrap="square" rtlCol="0">
            <a:spAutoFit/>
          </a:bodyPr>
          <a:lstStyle/>
          <a:p>
            <a:r>
              <a:rPr lang="fr-FR" altLang="fr-FR" sz="2400" b="1" dirty="0">
                <a:latin typeface="Corbel" panose="020B0503020204020204" pitchFamily="34" charset="0"/>
              </a:rPr>
              <a:t>/!\</a:t>
            </a:r>
            <a:r>
              <a:rPr lang="fr-FR" altLang="fr-FR" sz="2400" dirty="0">
                <a:latin typeface="Corbel" panose="020B0503020204020204" pitchFamily="34" charset="0"/>
              </a:rPr>
              <a:t> La fonctionnalité de MEDLINE de restriction sur un qualificatif n’est pas entièrement opérationnelle dans </a:t>
            </a:r>
            <a:r>
              <a:rPr lang="fr-FR" altLang="fr-FR" sz="2400" dirty="0" err="1">
                <a:latin typeface="Corbel" panose="020B0503020204020204" pitchFamily="34" charset="0"/>
              </a:rPr>
              <a:t>PubMed</a:t>
            </a:r>
            <a:r>
              <a:rPr lang="fr-FR" altLang="fr-FR" sz="2400" dirty="0">
                <a:latin typeface="Corbel" panose="020B0503020204020204" pitchFamily="34" charset="0"/>
              </a:rPr>
              <a:t> </a:t>
            </a:r>
          </a:p>
          <a:p>
            <a:endParaRPr lang="fr-FR" sz="2400" dirty="0">
              <a:latin typeface="Corbel" panose="020B0503020204020204" pitchFamily="34" charset="0"/>
            </a:endParaRPr>
          </a:p>
        </p:txBody>
      </p:sp>
    </p:spTree>
    <p:extLst>
      <p:ext uri="{BB962C8B-B14F-4D97-AF65-F5344CB8AC3E}">
        <p14:creationId xmlns:p14="http://schemas.microsoft.com/office/powerpoint/2010/main" val="2909693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2890</TotalTime>
  <Words>3915</Words>
  <Application>Microsoft Office PowerPoint</Application>
  <PresentationFormat>Grand écran</PresentationFormat>
  <Paragraphs>333</Paragraphs>
  <Slides>38</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Fonctionnalités : le thésaurus MeSH</vt:lpstr>
      <vt:lpstr>Pertinence du recours au MeSH?</vt:lpstr>
      <vt:lpstr>Pertinence du recours au MeSH?</vt:lpstr>
      <vt:lpstr>MeSH : ressources complémentaires</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2 : le Search builder </vt:lpstr>
      <vt:lpstr>Mode 3 : création ou édition manuelle</vt:lpstr>
      <vt:lpstr>Mode 3 : création ou édition manuelle</vt:lpstr>
      <vt:lpstr>Mode 3 : recherche par proximité 1/2 </vt:lpstr>
      <vt:lpstr>Mode 3 : recherche par proximité 2/2 </vt:lpstr>
      <vt:lpstr>Modes 1, 2, 3 : algorithme Best match</vt:lpstr>
      <vt:lpstr>Miscellanées</vt:lpstr>
      <vt:lpstr>Find</vt:lpstr>
      <vt:lpstr>Find : Clinical Queries</vt:lpstr>
      <vt:lpstr>Find : Single Citation Matcher</vt:lpstr>
      <vt:lpstr>Compte MyNCBI</vt:lpstr>
      <vt:lpstr>Yale MeSH Analyzer</vt:lpstr>
      <vt:lpstr>Yale MeSH Analyzer</vt:lpstr>
      <vt:lpstr>EEEvis (Easy and Efficient Evidence visual analytics)</vt:lpstr>
      <vt:lpstr>EEEvis</vt:lpstr>
      <vt:lpstr>Merci pour votre attention</vt:lpstr>
    </vt:vector>
  </TitlesOfParts>
  <Company>Direction de la Documentation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Trucs et astcuces de PubMed</dc:title>
  <dc:creator>Frédérique Flamerie De Lachapelle</dc:creator>
  <cp:lastModifiedBy>Frédérique Flamerie De Lachapelle</cp:lastModifiedBy>
  <cp:revision>167</cp:revision>
  <dcterms:created xsi:type="dcterms:W3CDTF">2021-04-30T15:31:12Z</dcterms:created>
  <dcterms:modified xsi:type="dcterms:W3CDTF">2023-06-05T09:28:14Z</dcterms:modified>
</cp:coreProperties>
</file>