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7.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368" r:id="rId2"/>
    <p:sldId id="257" r:id="rId3"/>
    <p:sldId id="258" r:id="rId4"/>
    <p:sldId id="367" r:id="rId5"/>
    <p:sldId id="343" r:id="rId6"/>
    <p:sldId id="344" r:id="rId7"/>
    <p:sldId id="345" r:id="rId8"/>
    <p:sldId id="346" r:id="rId9"/>
    <p:sldId id="347" r:id="rId10"/>
    <p:sldId id="348" r:id="rId11"/>
    <p:sldId id="349" r:id="rId12"/>
    <p:sldId id="363" r:id="rId13"/>
    <p:sldId id="320" r:id="rId14"/>
    <p:sldId id="329" r:id="rId15"/>
    <p:sldId id="330" r:id="rId16"/>
    <p:sldId id="353" r:id="rId17"/>
    <p:sldId id="332" r:id="rId18"/>
    <p:sldId id="331" r:id="rId19"/>
    <p:sldId id="337" r:id="rId20"/>
    <p:sldId id="333" r:id="rId21"/>
    <p:sldId id="334" r:id="rId22"/>
    <p:sldId id="336" r:id="rId23"/>
    <p:sldId id="362" r:id="rId24"/>
    <p:sldId id="335" r:id="rId25"/>
    <p:sldId id="361" r:id="rId26"/>
    <p:sldId id="360" r:id="rId27"/>
    <p:sldId id="321" r:id="rId28"/>
    <p:sldId id="354" r:id="rId29"/>
    <p:sldId id="341" r:id="rId30"/>
    <p:sldId id="365" r:id="rId31"/>
    <p:sldId id="366" r:id="rId32"/>
    <p:sldId id="340" r:id="rId33"/>
    <p:sldId id="355" r:id="rId34"/>
    <p:sldId id="284"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E0"/>
    <a:srgbClr val="FF6600"/>
    <a:srgbClr val="ED7F3D"/>
    <a:srgbClr val="5BC0EB"/>
    <a:srgbClr val="F27D38"/>
    <a:srgbClr val="B36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4265" autoAdjust="0"/>
  </p:normalViewPr>
  <p:slideViewPr>
    <p:cSldViewPr snapToGrid="0">
      <p:cViewPr varScale="1">
        <p:scale>
          <a:sx n="74" d="100"/>
          <a:sy n="74" d="100"/>
        </p:scale>
        <p:origin x="835" y="10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orbel" panose="020B0503020204020204" pitchFamily="34" charset="0"/>
              </a:defRPr>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orbel" panose="020B0503020204020204" pitchFamily="34" charset="0"/>
              </a:defRPr>
            </a:lvl1pPr>
          </a:lstStyle>
          <a:p>
            <a:fld id="{91E9DC1B-7AD4-4493-BE2D-19F04AF919E8}" type="datetimeFigureOut">
              <a:rPr lang="fr-FR" smtClean="0"/>
              <a:pPr/>
              <a:t>05/06/2023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orbel" panose="020B0503020204020204"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orbel" panose="020B0503020204020204" pitchFamily="34" charset="0"/>
              </a:defRPr>
            </a:lvl1pPr>
          </a:lstStyle>
          <a:p>
            <a:fld id="{0145B376-959C-4F10-BF50-4FF0FAF5ADD9}" type="slidenum">
              <a:rPr lang="fr-FR" smtClean="0"/>
              <a:pPr/>
              <a:t>‹N°›</a:t>
            </a:fld>
            <a:endParaRPr lang="fr-FR" dirty="0"/>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200" kern="1200">
        <a:solidFill>
          <a:schemeClr val="tx1"/>
        </a:solidFill>
        <a:latin typeface="Corbel" panose="020B0503020204020204" pitchFamily="34" charset="0"/>
        <a:ea typeface="+mn-ea"/>
        <a:cs typeface="+mn-cs"/>
      </a:defRPr>
    </a:lvl2pPr>
    <a:lvl3pPr marL="914400" algn="l" defTabSz="914400" rtl="0" eaLnBrk="1" latinLnBrk="0" hangingPunct="1">
      <a:defRPr sz="1200" kern="1200">
        <a:solidFill>
          <a:schemeClr val="tx1"/>
        </a:solidFill>
        <a:latin typeface="Corbel" panose="020B0503020204020204" pitchFamily="34" charset="0"/>
        <a:ea typeface="+mn-ea"/>
        <a:cs typeface="+mn-cs"/>
      </a:defRPr>
    </a:lvl3pPr>
    <a:lvl4pPr marL="1371600" algn="l" defTabSz="914400" rtl="0" eaLnBrk="1" latinLnBrk="0" hangingPunct="1">
      <a:defRPr sz="1200" kern="1200">
        <a:solidFill>
          <a:schemeClr val="tx1"/>
        </a:solidFill>
        <a:latin typeface="Corbel" panose="020B0503020204020204" pitchFamily="34" charset="0"/>
        <a:ea typeface="+mn-ea"/>
        <a:cs typeface="+mn-cs"/>
      </a:defRPr>
    </a:lvl4pPr>
    <a:lvl5pPr marL="1828800" algn="l" defTabSz="914400" rtl="0" eaLnBrk="1" latinLnBrk="0" hangingPunct="1">
      <a:defRPr sz="1200" kern="1200">
        <a:solidFill>
          <a:schemeClr val="tx1"/>
        </a:solidFill>
        <a:latin typeface="Corbel"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Vector_space_mode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211069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28</a:t>
            </a:fld>
            <a:endParaRPr lang="fr-FR"/>
          </a:p>
        </p:txBody>
      </p:sp>
    </p:spTree>
    <p:extLst>
      <p:ext uri="{BB962C8B-B14F-4D97-AF65-F5344CB8AC3E}">
        <p14:creationId xmlns:p14="http://schemas.microsoft.com/office/powerpoint/2010/main" val="1582866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effectLst/>
              </a:rPr>
              <a:t>Based on the fact that the CORE corpus is a large database of documents that mainly have text, we apply content-based filtering to produce the list of suggested items. In order to discover semantic relatedness between the articles in our collection, we represent this content in a </a:t>
            </a:r>
            <a:r>
              <a:rPr lang="en-US" b="0" dirty="0" smtClean="0">
                <a:effectLst/>
                <a:hlinkClick r:id="rId3"/>
              </a:rPr>
              <a:t>vector space representation</a:t>
            </a:r>
            <a:r>
              <a:rPr lang="en-US" b="0" dirty="0" smtClean="0">
                <a:effectLst/>
              </a:rPr>
              <a:t>, i.e. we transform the content to a set of term vectors and we find similar documents by finding similar vectors. </a:t>
            </a:r>
            <a:endParaRPr lang="en-US" dirty="0" smtClean="0"/>
          </a:p>
          <a:p>
            <a:r>
              <a:rPr lang="en-US" b="0" dirty="0" smtClean="0">
                <a:effectLst/>
              </a:rPr>
              <a:t>The CORE Recommender is deployed in various locations, such as on the CORE Portal and in various institutional repositories and journals. From these places, the recommender algorithm  receives information as input, such as the identifier, title, authors, abstract, year, source </a:t>
            </a:r>
            <a:r>
              <a:rPr lang="en-US" b="0" dirty="0" err="1" smtClean="0">
                <a:effectLst/>
              </a:rPr>
              <a:t>url</a:t>
            </a:r>
            <a:r>
              <a:rPr lang="en-US" b="0" dirty="0" smtClean="0">
                <a:effectLst/>
              </a:rPr>
              <a:t>, etc. In addition, we try to enrich these attributes with additional available data, such as citation counts, number of downloads, whether the full-text available is available in CORE, and more related information. All these form the set of features that are used to find the closest document in the CORE corpus.</a:t>
            </a:r>
            <a:endParaRPr lang="en-US" dirty="0" smtClean="0"/>
          </a:p>
          <a:p>
            <a:r>
              <a:rPr lang="en-US" b="0" dirty="0" smtClean="0">
                <a:effectLst/>
              </a:rPr>
              <a:t>Of course not every attribute has the same importance as others. In our internal ranking algorithm we boost positively or negatively some attributes, which means that we weigh more or less some fields to achieve better recommendations. In the case of the year attribute, we go even further, and apply a decay function over it, i.e. recent articles or articles published a couple of years ago get the same boosting (offset), while we reduce the importance of older articles by 50% every N years (half-life). In this way recent articles retain their importance, while older articles contribute less to the recommendation results.</a:t>
            </a:r>
            <a:endParaRPr lang="en-US" dirty="0" smtClean="0"/>
          </a:p>
          <a:p>
            <a:r>
              <a:rPr lang="en-US" b="0" dirty="0" smtClean="0">
                <a:effectLst/>
              </a:rPr>
              <a:t>The recommended article addresses the same topic (possibly even highlighting the most prominent matching terms);</a:t>
            </a:r>
          </a:p>
          <a:p>
            <a:r>
              <a:rPr lang="en-US" b="0" dirty="0" smtClean="0">
                <a:effectLst/>
              </a:rPr>
              <a:t>People reading this article were also interested in the recommended article;</a:t>
            </a:r>
          </a:p>
          <a:p>
            <a:r>
              <a:rPr lang="en-US" b="0" dirty="0" smtClean="0">
                <a:effectLst/>
              </a:rPr>
              <a:t>This recommended article is related to the reference article and comes from the same repository  (when we employ the same repository filter);</a:t>
            </a:r>
          </a:p>
          <a:p>
            <a:r>
              <a:rPr lang="en-US" b="0" dirty="0" smtClean="0">
                <a:effectLst/>
              </a:rPr>
              <a:t>The recommended article shares a common author with the reference article;</a:t>
            </a:r>
          </a:p>
          <a:p>
            <a:r>
              <a:rPr lang="en-US" b="0" dirty="0" smtClean="0">
                <a:effectLst/>
              </a:rPr>
              <a:t>The recommended article provides and influential citation to the reference article;</a:t>
            </a:r>
          </a:p>
          <a:p>
            <a:r>
              <a:rPr lang="en-US" b="0" dirty="0" smtClean="0">
                <a:effectLst/>
              </a:rPr>
              <a:t>The recommended article is often co-cited with this article.</a:t>
            </a:r>
          </a:p>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30</a:t>
            </a:fld>
            <a:endParaRPr lang="fr-FR"/>
          </a:p>
        </p:txBody>
      </p:sp>
    </p:spTree>
    <p:extLst>
      <p:ext uri="{BB962C8B-B14F-4D97-AF65-F5344CB8AC3E}">
        <p14:creationId xmlns:p14="http://schemas.microsoft.com/office/powerpoint/2010/main" val="2399910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33</a:t>
            </a:fld>
            <a:endParaRPr lang="fr-FR"/>
          </a:p>
        </p:txBody>
      </p:sp>
    </p:spTree>
    <p:extLst>
      <p:ext uri="{BB962C8B-B14F-4D97-AF65-F5344CB8AC3E}">
        <p14:creationId xmlns:p14="http://schemas.microsoft.com/office/powerpoint/2010/main" val="3675966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34</a:t>
            </a:fld>
            <a:endParaRPr lang="fr-FR"/>
          </a:p>
        </p:txBody>
      </p:sp>
    </p:spTree>
    <p:extLst>
      <p:ext uri="{BB962C8B-B14F-4D97-AF65-F5344CB8AC3E}">
        <p14:creationId xmlns:p14="http://schemas.microsoft.com/office/powerpoint/2010/main" val="428775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524450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14197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4</a:t>
            </a:fld>
            <a:endParaRPr lang="fr-FR"/>
          </a:p>
        </p:txBody>
      </p:sp>
    </p:spTree>
    <p:extLst>
      <p:ext uri="{BB962C8B-B14F-4D97-AF65-F5344CB8AC3E}">
        <p14:creationId xmlns:p14="http://schemas.microsoft.com/office/powerpoint/2010/main" val="1360870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8</a:t>
            </a:fld>
            <a:endParaRPr lang="fr-FR"/>
          </a:p>
        </p:txBody>
      </p:sp>
    </p:spTree>
    <p:extLst>
      <p:ext uri="{BB962C8B-B14F-4D97-AF65-F5344CB8AC3E}">
        <p14:creationId xmlns:p14="http://schemas.microsoft.com/office/powerpoint/2010/main" val="2149317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12</a:t>
            </a:fld>
            <a:endParaRPr lang="fr-FR"/>
          </a:p>
        </p:txBody>
      </p:sp>
    </p:spTree>
    <p:extLst>
      <p:ext uri="{BB962C8B-B14F-4D97-AF65-F5344CB8AC3E}">
        <p14:creationId xmlns:p14="http://schemas.microsoft.com/office/powerpoint/2010/main" val="747872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14</a:t>
            </a:fld>
            <a:endParaRPr lang="fr-FR"/>
          </a:p>
        </p:txBody>
      </p:sp>
    </p:spTree>
    <p:extLst>
      <p:ext uri="{BB962C8B-B14F-4D97-AF65-F5344CB8AC3E}">
        <p14:creationId xmlns:p14="http://schemas.microsoft.com/office/powerpoint/2010/main" val="3246620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18</a:t>
            </a:fld>
            <a:endParaRPr lang="fr-FR"/>
          </a:p>
        </p:txBody>
      </p:sp>
    </p:spTree>
    <p:extLst>
      <p:ext uri="{BB962C8B-B14F-4D97-AF65-F5344CB8AC3E}">
        <p14:creationId xmlns:p14="http://schemas.microsoft.com/office/powerpoint/2010/main" val="1882113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22</a:t>
            </a:fld>
            <a:endParaRPr lang="fr-FR"/>
          </a:p>
        </p:txBody>
      </p:sp>
    </p:spTree>
    <p:extLst>
      <p:ext uri="{BB962C8B-B14F-4D97-AF65-F5344CB8AC3E}">
        <p14:creationId xmlns:p14="http://schemas.microsoft.com/office/powerpoint/2010/main" val="322456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884563AD-70EA-43EC-AFC6-E261BA3144D2}" type="datetime1">
              <a:rPr lang="fr-FR" smtClean="0"/>
              <a:t>05/06/2023</a:t>
            </a:fld>
            <a:endParaRPr lang="fr-FR" dirty="0"/>
          </a:p>
        </p:txBody>
      </p:sp>
      <p:sp>
        <p:nvSpPr>
          <p:cNvPr id="5" name="Espace réservé du pied de page 4"/>
          <p:cNvSpPr>
            <a:spLocks noGrp="1"/>
          </p:cNvSpPr>
          <p:nvPr>
            <p:ph type="ftr" sz="quarter" idx="11"/>
          </p:nvPr>
        </p:nvSpPr>
        <p:spPr/>
        <p:txBody>
          <a:bodyPr/>
          <a:lstStyle/>
          <a:p>
            <a:r>
              <a:rPr lang="fr-FR" smtClean="0"/>
              <a:t>F. Flamerie - Moteurs de recherche - màj : 2023-04-05</a:t>
            </a:r>
            <a:endParaRPr lang="fr-FR" dirty="0"/>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1C556065-F7F7-4F7E-A987-8DFB438F36C9}" type="datetime1">
              <a:rPr lang="fr-FR" smtClean="0"/>
              <a:t>05/06/2023</a:t>
            </a:fld>
            <a:endParaRPr lang="fr-FR" dirty="0"/>
          </a:p>
        </p:txBody>
      </p:sp>
      <p:sp>
        <p:nvSpPr>
          <p:cNvPr id="5" name="Espace réservé du pied de page 4"/>
          <p:cNvSpPr>
            <a:spLocks noGrp="1"/>
          </p:cNvSpPr>
          <p:nvPr>
            <p:ph type="ftr" sz="quarter" idx="11"/>
          </p:nvPr>
        </p:nvSpPr>
        <p:spPr/>
        <p:txBody>
          <a:bodyPr/>
          <a:lstStyle/>
          <a:p>
            <a:r>
              <a:rPr lang="fr-FR" smtClean="0"/>
              <a:t>F. Flamerie - Moteurs de recherche - màj : 2023-04-05</a:t>
            </a:r>
            <a:endParaRPr lang="fr-FR" dirty="0"/>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E451EF67-086E-4F8F-873A-7A312AFED5AF}" type="datetime1">
              <a:rPr lang="fr-FR" smtClean="0"/>
              <a:t>05/06/2023</a:t>
            </a:fld>
            <a:endParaRPr lang="fr-FR" dirty="0"/>
          </a:p>
        </p:txBody>
      </p:sp>
      <p:sp>
        <p:nvSpPr>
          <p:cNvPr id="5" name="Espace réservé du pied de page 4"/>
          <p:cNvSpPr>
            <a:spLocks noGrp="1"/>
          </p:cNvSpPr>
          <p:nvPr>
            <p:ph type="ftr" sz="quarter" idx="11"/>
          </p:nvPr>
        </p:nvSpPr>
        <p:spPr/>
        <p:txBody>
          <a:bodyPr/>
          <a:lstStyle/>
          <a:p>
            <a:r>
              <a:rPr lang="fr-FR" smtClean="0"/>
              <a:t>F. Flamerie - Moteurs de recherche - màj : 2023-04-05</a:t>
            </a:r>
            <a:endParaRPr lang="fr-FR" dirty="0"/>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081E36E6-5899-4FA1-8ADF-7366309517E5}" type="datetime1">
              <a:rPr lang="fr-FR" smtClean="0"/>
              <a:t>05/06/2023</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Moteurs de recherche - màj : 2023-04-05</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E5DC4A0C-0F35-4890-A976-6F000E904823}" type="datetime1">
              <a:rPr lang="fr-FR" smtClean="0"/>
              <a:t>05/06/2023</a:t>
            </a:fld>
            <a:endParaRPr lang="fr-FR" dirty="0"/>
          </a:p>
        </p:txBody>
      </p:sp>
      <p:sp>
        <p:nvSpPr>
          <p:cNvPr id="5" name="Espace réservé du pied de page 4"/>
          <p:cNvSpPr>
            <a:spLocks noGrp="1"/>
          </p:cNvSpPr>
          <p:nvPr>
            <p:ph type="ftr" sz="quarter" idx="11"/>
          </p:nvPr>
        </p:nvSpPr>
        <p:spPr/>
        <p:txBody>
          <a:bodyPr/>
          <a:lstStyle/>
          <a:p>
            <a:r>
              <a:rPr lang="fr-FR" smtClean="0"/>
              <a:t>F. Flamerie - Moteurs de recherche - màj : 2023-04-05</a:t>
            </a:r>
            <a:endParaRPr lang="fr-FR" dirty="0"/>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F02914D0-3472-46AF-BA29-C6BE02427DFF}" type="datetime1">
              <a:rPr lang="fr-FR" smtClean="0"/>
              <a:t>05/06/2023</a:t>
            </a:fld>
            <a:endParaRPr lang="fr-FR" dirty="0"/>
          </a:p>
        </p:txBody>
      </p:sp>
      <p:sp>
        <p:nvSpPr>
          <p:cNvPr id="6" name="Espace réservé du pied de page 5"/>
          <p:cNvSpPr>
            <a:spLocks noGrp="1"/>
          </p:cNvSpPr>
          <p:nvPr>
            <p:ph type="ftr" sz="quarter" idx="11"/>
          </p:nvPr>
        </p:nvSpPr>
        <p:spPr/>
        <p:txBody>
          <a:bodyPr/>
          <a:lstStyle/>
          <a:p>
            <a:r>
              <a:rPr lang="fr-FR" smtClean="0"/>
              <a:t>F. Flamerie - Moteurs de recherche - màj : 2023-04-05</a:t>
            </a:r>
            <a:endParaRPr lang="fr-FR" dirty="0"/>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9EAFD662-98BD-48B6-B1CB-5FED78F9818F}" type="datetime1">
              <a:rPr lang="fr-FR" smtClean="0"/>
              <a:t>05/06/2023</a:t>
            </a:fld>
            <a:endParaRPr lang="fr-FR" dirty="0"/>
          </a:p>
        </p:txBody>
      </p:sp>
      <p:sp>
        <p:nvSpPr>
          <p:cNvPr id="8" name="Espace réservé du pied de page 7"/>
          <p:cNvSpPr>
            <a:spLocks noGrp="1"/>
          </p:cNvSpPr>
          <p:nvPr>
            <p:ph type="ftr" sz="quarter" idx="11"/>
          </p:nvPr>
        </p:nvSpPr>
        <p:spPr/>
        <p:txBody>
          <a:bodyPr/>
          <a:lstStyle/>
          <a:p>
            <a:r>
              <a:rPr lang="fr-FR" smtClean="0"/>
              <a:t>F. Flamerie - Moteurs de recherche - màj : 2023-04-05</a:t>
            </a:r>
            <a:endParaRPr lang="fr-FR" dirty="0"/>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D00BD878-DF05-4805-B974-FBB67B80401D}" type="datetime1">
              <a:rPr lang="fr-FR" smtClean="0"/>
              <a:t>05/06/2023</a:t>
            </a:fld>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5EB91410-9D82-4AB8-AAC1-D3731FF1D9D9}" type="datetime1">
              <a:rPr lang="fr-FR" smtClean="0"/>
              <a:t>05/06/2023</a:t>
            </a:fld>
            <a:endParaRPr lang="fr-FR" dirty="0"/>
          </a:p>
        </p:txBody>
      </p:sp>
      <p:sp>
        <p:nvSpPr>
          <p:cNvPr id="3" name="Espace réservé du pied de page 2"/>
          <p:cNvSpPr>
            <a:spLocks noGrp="1"/>
          </p:cNvSpPr>
          <p:nvPr>
            <p:ph type="ftr" sz="quarter" idx="11"/>
          </p:nvPr>
        </p:nvSpPr>
        <p:spPr/>
        <p:txBody>
          <a:bodyPr/>
          <a:lstStyle/>
          <a:p>
            <a:r>
              <a:rPr lang="fr-FR" smtClean="0"/>
              <a:t>F. Flamerie - Moteurs de recherche - màj : 2023-04-05</a:t>
            </a:r>
            <a:endParaRPr lang="fr-FR" dirty="0"/>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CC10ACDD-C8AF-4CB1-BA77-5289695E5BFB}" type="datetime1">
              <a:rPr lang="fr-FR" smtClean="0"/>
              <a:t>05/06/2023</a:t>
            </a:fld>
            <a:endParaRPr lang="fr-FR" dirty="0"/>
          </a:p>
        </p:txBody>
      </p:sp>
      <p:sp>
        <p:nvSpPr>
          <p:cNvPr id="6" name="Espace réservé du pied de page 5"/>
          <p:cNvSpPr>
            <a:spLocks noGrp="1"/>
          </p:cNvSpPr>
          <p:nvPr>
            <p:ph type="ftr" sz="quarter" idx="11"/>
          </p:nvPr>
        </p:nvSpPr>
        <p:spPr/>
        <p:txBody>
          <a:bodyPr/>
          <a:lstStyle/>
          <a:p>
            <a:r>
              <a:rPr lang="fr-FR" smtClean="0"/>
              <a:t>F. Flamerie - Moteurs de recherche - màj : 2023-04-05</a:t>
            </a:r>
            <a:endParaRPr lang="fr-FR" dirty="0"/>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D2EA31A2-1BB1-472E-84A0-DD6AD33F54FB}" type="datetime1">
              <a:rPr lang="fr-FR" smtClean="0"/>
              <a:t>05/06/2023</a:t>
            </a:fld>
            <a:endParaRPr lang="fr-FR" dirty="0"/>
          </a:p>
        </p:txBody>
      </p:sp>
      <p:sp>
        <p:nvSpPr>
          <p:cNvPr id="6" name="Espace réservé du pied de page 5"/>
          <p:cNvSpPr>
            <a:spLocks noGrp="1"/>
          </p:cNvSpPr>
          <p:nvPr>
            <p:ph type="ftr" sz="quarter" idx="11"/>
          </p:nvPr>
        </p:nvSpPr>
        <p:spPr/>
        <p:txBody>
          <a:bodyPr/>
          <a:lstStyle/>
          <a:p>
            <a:r>
              <a:rPr lang="fr-FR" smtClean="0"/>
              <a:t>F. Flamerie - Moteurs de recherche - màj : 2023-04-05</a:t>
            </a:r>
            <a:endParaRPr lang="fr-FR" dirty="0"/>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rbel" panose="020B0503020204020204" pitchFamily="34" charset="0"/>
              </a:defRPr>
            </a:lvl1pPr>
          </a:lstStyle>
          <a:p>
            <a:r>
              <a:rPr lang="fr-FR" smtClean="0"/>
              <a:t>F. Flamerie - Moteurs de recherche - màj : 2023-04-05</a:t>
            </a: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holar.google.fr/#d=gs_as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isped.u-bordeaux.fr/VIE-ETUDIANTE/Espace-documentation/Tutorie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www.isped.u-bordeaux.fr/Portals/0/TELECHARGEMENT/Rubrique_ESPACE_DOC/DOC_Tuto_Trouver_Texte_Integral.pdf"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harzing.com/blog/2017/02/using-publish-or-perish-to-do-a-literature-review"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02/jrsm.1456"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371/journal.pone.013823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oi.org/10.1002/jrsm.1457"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1002/jrsm.145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i.org/10.3917/i2d.151.003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duckduckgo.com/" TargetMode="External"/><Relationship Id="rId3" Type="http://schemas.openxmlformats.org/officeDocument/2006/relationships/hyperlink" Target="http://google.com/" TargetMode="External"/><Relationship Id="rId7" Type="http://schemas.openxmlformats.org/officeDocument/2006/relationships/hyperlink" Target="http://academic.research.microsoft.com/" TargetMode="External"/><Relationship Id="rId2" Type="http://schemas.openxmlformats.org/officeDocument/2006/relationships/hyperlink" Target="http://hlwiki.slais.ubc.ca/index.php/Snowballing" TargetMode="External"/><Relationship Id="rId1" Type="http://schemas.openxmlformats.org/officeDocument/2006/relationships/slideLayout" Target="../slideLayouts/slideLayout2.xml"/><Relationship Id="rId6" Type="http://schemas.openxmlformats.org/officeDocument/2006/relationships/hyperlink" Target="http://www.yahoo.com/" TargetMode="External"/><Relationship Id="rId5" Type="http://schemas.openxmlformats.org/officeDocument/2006/relationships/hyperlink" Target="http://www.bing.com/" TargetMode="External"/><Relationship Id="rId4" Type="http://schemas.openxmlformats.org/officeDocument/2006/relationships/hyperlink" Target="http://hlwiki.slais.ubc.ca/index.php/Google_scholar" TargetMode="External"/><Relationship Id="rId9" Type="http://schemas.openxmlformats.org/officeDocument/2006/relationships/hyperlink" Target="https://libguides.vu.nl/greyli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uides.library.utoronto.ca/comprehensivesearch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hyperlink" Target="https://digitallibrary.un.org/" TargetMode="Externa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hyperlink" Target="https://apps.who.int/iris/" TargetMode="Externa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hyperlink" Target="https://guidelines.ebmportal.com/" TargetMode="External"/><Relationship Id="rId5" Type="http://schemas.openxmlformats.org/officeDocument/2006/relationships/tags" Target="../tags/tag7.xml"/><Relationship Id="rId10" Type="http://schemas.openxmlformats.org/officeDocument/2006/relationships/slideLayout" Target="../slideLayouts/slideLayout2.xml"/><Relationship Id="rId4" Type="http://schemas.openxmlformats.org/officeDocument/2006/relationships/tags" Target="../tags/tag6.xml"/><Relationship Id="rId9" Type="http://schemas.openxmlformats.org/officeDocument/2006/relationships/tags" Target="../tags/tag11.xml"/></Relationships>
</file>

<file path=ppt/slides/_rels/slide24.xml.rels><?xml version="1.0" encoding="UTF-8" standalone="yes"?>
<Relationships xmlns="http://schemas.openxmlformats.org/package/2006/relationships"><Relationship Id="rId8" Type="http://schemas.openxmlformats.org/officeDocument/2006/relationships/hyperlink" Target="http://www.science.gov/" TargetMode="External"/><Relationship Id="rId3" Type="http://schemas.openxmlformats.org/officeDocument/2006/relationships/tags" Target="../tags/tag14.xml"/><Relationship Id="rId7"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hyperlink" Target="https://catalogue.santecom.qc.ca/" TargetMode="External"/></Relationships>
</file>

<file path=ppt/slides/_rels/slide25.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hyperlink" Target="https://www.scoresante.org/index.html" TargetMode="Externa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hyperlink" Target="https://drees.solidarites-sante.gouv.fr/recherche?f%5b0%5d=content_type:1" TargetMode="Externa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hyperlink" Target="https://www.bnsp.insee.fr/bnsp" TargetMode="External"/><Relationship Id="rId5" Type="http://schemas.openxmlformats.org/officeDocument/2006/relationships/tags" Target="../tags/tag22.xml"/><Relationship Id="rId10" Type="http://schemas.openxmlformats.org/officeDocument/2006/relationships/slideLayout" Target="../slideLayouts/slideLayout2.xml"/><Relationship Id="rId4" Type="http://schemas.openxmlformats.org/officeDocument/2006/relationships/tags" Target="../tags/tag21.xml"/><Relationship Id="rId9" Type="http://schemas.openxmlformats.org/officeDocument/2006/relationships/tags" Target="../tags/tag26.xml"/></Relationships>
</file>

<file path=ppt/slides/_rels/slide26.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hyperlink" Target="https://documentation.ehesp.fr/index.php?search_type_asked=simple_search"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hyperlink" Target="https://guidelines.ebmportal.com/" TargetMode="External"/><Relationship Id="rId5" Type="http://schemas.openxmlformats.org/officeDocument/2006/relationships/tags" Target="../tags/tag31.xml"/><Relationship Id="rId10" Type="http://schemas.openxmlformats.org/officeDocument/2006/relationships/slideLayout" Target="../slideLayouts/slideLayout2.xml"/><Relationship Id="rId4" Type="http://schemas.openxmlformats.org/officeDocument/2006/relationships/tags" Target="../tags/tag30.xml"/><Relationship Id="rId9" Type="http://schemas.openxmlformats.org/officeDocument/2006/relationships/tags" Target="../tags/tag3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28.xml.rels><?xml version="1.0" encoding="UTF-8" standalone="yes"?>
<Relationships xmlns="http://schemas.openxmlformats.org/package/2006/relationships"><Relationship Id="rId3" Type="http://schemas.openxmlformats.org/officeDocument/2006/relationships/hyperlink" Target="https://base.ub.uni-bielefeld.d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ww.base-search.net/about/en/help.php#chap01"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base-search.net/Browse/Home" TargetMode="External"/><Relationship Id="rId2" Type="http://schemas.openxmlformats.org/officeDocument/2006/relationships/hyperlink" Target="https://www.base-search.net/about/en/about_sources_date.php" TargetMode="External"/><Relationship Id="rId1" Type="http://schemas.openxmlformats.org/officeDocument/2006/relationships/slideLayout" Target="../slideLayouts/slideLayout2.xml"/><Relationship Id="rId4" Type="http://schemas.openxmlformats.org/officeDocument/2006/relationships/hyperlink" Target="https://www.base-search.net/about/en/index.php"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hyperlink" Target="https://core.ac.uk/data-provider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ore.ac.uk/services/api" TargetMode="External"/><Relationship Id="rId2" Type="http://schemas.openxmlformats.org/officeDocument/2006/relationships/hyperlink" Target="http://www.dlib.org/dlib/november12/knoth/11knoth.html" TargetMode="External"/><Relationship Id="rId1" Type="http://schemas.openxmlformats.org/officeDocument/2006/relationships/slideLayout" Target="../slideLayouts/slideLayout2.xml"/><Relationship Id="rId5" Type="http://schemas.openxmlformats.org/officeDocument/2006/relationships/hyperlink" Target="https://core.ac.uk/faq#core-vs-google-scholar" TargetMode="External"/><Relationship Id="rId4" Type="http://schemas.openxmlformats.org/officeDocument/2006/relationships/hyperlink" Target="https://core.ac.uk/services/dataset"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cismef.chu-rouen.fr/"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hon.ch/en/tools.html" TargetMode="External"/><Relationship Id="rId5" Type="http://schemas.openxmlformats.org/officeDocument/2006/relationships/hyperlink" Target="https://www.hon.ch/en/certification.html#certification" TargetMode="External"/><Relationship Id="rId4" Type="http://schemas.openxmlformats.org/officeDocument/2006/relationships/hyperlink" Target="https://www.lissa.fr/"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hyperlink" Target="https://callisto-formation.fr/course/view.php?id=21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ascodocpsy.org/allo-la-doc-6-les-moteurs-de-recherche-episode-1-introduction-aux-moteurs-de-recherche-web/"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oogle.fr/advanced_search?hl=fr&amp;fg=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fontScale="90000"/>
          </a:bodyPr>
          <a:lstStyle/>
          <a:p>
            <a:pPr algn="l"/>
            <a:r>
              <a:rPr lang="fr-FR" dirty="0"/>
              <a:t>Usage des </a:t>
            </a:r>
            <a:r>
              <a:rPr lang="fr-FR" dirty="0" smtClean="0"/>
              <a:t>moteurs de recherche </a:t>
            </a:r>
            <a:r>
              <a:rPr lang="fr-FR" dirty="0"/>
              <a:t>pour la recherche documentaire</a:t>
            </a:r>
          </a:p>
        </p:txBody>
      </p:sp>
      <p:sp>
        <p:nvSpPr>
          <p:cNvPr id="3" name="Sous-titre 2"/>
          <p:cNvSpPr>
            <a:spLocks noGrp="1"/>
          </p:cNvSpPr>
          <p:nvPr>
            <p:ph type="subTitle" idx="1"/>
          </p:nvPr>
        </p:nvSpPr>
        <p:spPr>
          <a:xfrm>
            <a:off x="560029" y="4369619"/>
            <a:ext cx="9144000" cy="1655762"/>
          </a:xfrm>
        </p:spPr>
        <p:txBody>
          <a:bodyPr/>
          <a:lstStyle/>
          <a:p>
            <a:pPr algn="l"/>
            <a:r>
              <a:rPr lang="fr-FR" dirty="0" smtClean="0"/>
              <a:t>Module 1.3 </a:t>
            </a:r>
            <a:endParaRPr lang="fr-FR" dirty="0"/>
          </a:p>
        </p:txBody>
      </p:sp>
      <p:sp>
        <p:nvSpPr>
          <p:cNvPr id="11" name="Rectangle 14"/>
          <p:cNvSpPr>
            <a:spLocks noChangeArrowheads="1"/>
          </p:cNvSpPr>
          <p:nvPr/>
        </p:nvSpPr>
        <p:spPr bwMode="auto">
          <a:xfrm>
            <a:off x="953729"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latin typeface="Corbel" panose="020B0503020204020204" pitchFamily="34" charset="0"/>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smtClean="0">
                <a:solidFill>
                  <a:schemeClr val="bg1">
                    <a:lumMod val="50000"/>
                  </a:schemeClr>
                </a:solidFill>
                <a:latin typeface="Corbel" panose="020B0503020204020204" pitchFamily="34" charset="0"/>
              </a:rPr>
              <a:t>Auteur : F. Flamerie - Ce </a:t>
            </a:r>
            <a:r>
              <a:rPr lang="fr-FR" sz="1600" dirty="0">
                <a:solidFill>
                  <a:schemeClr val="bg1">
                    <a:lumMod val="50000"/>
                  </a:schemeClr>
                </a:solidFill>
                <a:latin typeface="Corbel" panose="020B0503020204020204" pitchFamily="34" charset="0"/>
              </a:rPr>
              <a:t>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1002618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7177" y="191505"/>
            <a:ext cx="2997787" cy="2409673"/>
          </a:xfrm>
        </p:spPr>
        <p:txBody>
          <a:bodyPr>
            <a:normAutofit fontScale="90000"/>
          </a:bodyPr>
          <a:lstStyle/>
          <a:p>
            <a:r>
              <a:rPr lang="fr-FR" dirty="0"/>
              <a:t>Syntaxe de recherche Google </a:t>
            </a:r>
            <a:r>
              <a:rPr lang="fr-FR" dirty="0" err="1"/>
              <a:t>Scholar</a:t>
            </a:r>
            <a:endParaRPr lang="fr-FR" dirty="0"/>
          </a:p>
        </p:txBody>
      </p:sp>
      <p:sp>
        <p:nvSpPr>
          <p:cNvPr id="3" name="Espace réservé du contenu 2"/>
          <p:cNvSpPr>
            <a:spLocks noGrp="1"/>
          </p:cNvSpPr>
          <p:nvPr>
            <p:ph idx="1"/>
          </p:nvPr>
        </p:nvSpPr>
        <p:spPr>
          <a:xfrm>
            <a:off x="757177" y="2762486"/>
            <a:ext cx="3583717" cy="3059580"/>
          </a:xfrm>
        </p:spPr>
        <p:txBody>
          <a:bodyPr>
            <a:normAutofit/>
          </a:bodyPr>
          <a:lstStyle/>
          <a:p>
            <a:pPr marL="0" indent="0">
              <a:lnSpc>
                <a:spcPct val="100000"/>
              </a:lnSpc>
              <a:buNone/>
            </a:pPr>
            <a:r>
              <a:rPr lang="fr-FR" sz="3200" dirty="0"/>
              <a:t>Formulaire de recherche avancée - </a:t>
            </a:r>
            <a:r>
              <a:rPr lang="fr-FR" sz="3200" dirty="0">
                <a:hlinkClick r:id="rId2"/>
              </a:rPr>
              <a:t>https://scholar.google.fr/#d=gs_asd</a:t>
            </a:r>
            <a:r>
              <a:rPr lang="fr-FR" sz="3200" dirty="0"/>
              <a:t> </a:t>
            </a:r>
          </a:p>
          <a:p>
            <a:endParaRPr lang="fr-FR" sz="3200" dirty="0"/>
          </a:p>
          <a:p>
            <a:endParaRPr lang="fr-FR" sz="3200" dirty="0"/>
          </a:p>
          <a:p>
            <a:endParaRPr lang="fr-FR" sz="3200"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10</a:t>
            </a:fld>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0895" y="293302"/>
            <a:ext cx="7625009" cy="6333204"/>
          </a:xfrm>
          <a:prstGeom prst="rect">
            <a:avLst/>
          </a:prstGeom>
        </p:spPr>
      </p:pic>
    </p:spTree>
    <p:extLst>
      <p:ext uri="{BB962C8B-B14F-4D97-AF65-F5344CB8AC3E}">
        <p14:creationId xmlns:p14="http://schemas.microsoft.com/office/powerpoint/2010/main" val="181394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Intégration Zotero : Google et Google </a:t>
            </a:r>
            <a:r>
              <a:rPr lang="fr-FR" dirty="0" err="1"/>
              <a:t>Scholar</a:t>
            </a:r>
            <a:endParaRPr lang="fr-FR" dirty="0"/>
          </a:p>
        </p:txBody>
      </p:sp>
      <p:sp>
        <p:nvSpPr>
          <p:cNvPr id="3" name="Espace réservé du contenu 2"/>
          <p:cNvSpPr>
            <a:spLocks noGrp="1"/>
          </p:cNvSpPr>
          <p:nvPr>
            <p:ph idx="1"/>
          </p:nvPr>
        </p:nvSpPr>
        <p:spPr>
          <a:xfrm>
            <a:off x="838200" y="1825625"/>
            <a:ext cx="5979289" cy="4351338"/>
          </a:xfrm>
        </p:spPr>
        <p:txBody>
          <a:bodyPr>
            <a:normAutofit/>
          </a:bodyPr>
          <a:lstStyle/>
          <a:p>
            <a:r>
              <a:rPr lang="fr-FR" dirty="0"/>
              <a:t> Cette intégration permet de lancer une recherche dans le moteur choisi, à partir d’un ou plusieurs documents de la bibliothèque Zotero.</a:t>
            </a:r>
          </a:p>
          <a:p>
            <a:r>
              <a:rPr lang="fr-FR" dirty="0"/>
              <a:t> Usage : compléter des informations bibliographiques ou trouver le texte intégral</a:t>
            </a:r>
          </a:p>
          <a:p>
            <a:r>
              <a:rPr lang="fr-FR" dirty="0"/>
              <a:t>Voir le tuto </a:t>
            </a:r>
            <a:r>
              <a:rPr lang="fr-FR" dirty="0" err="1"/>
              <a:t>doc’Isped</a:t>
            </a:r>
            <a:r>
              <a:rPr lang="fr-FR" dirty="0"/>
              <a:t> </a:t>
            </a:r>
            <a:r>
              <a:rPr lang="fr-FR" dirty="0">
                <a:hlinkClick r:id="rId2"/>
              </a:rPr>
              <a:t>Lancer une recherche dans les ressources de votre institution depuis Zotero</a:t>
            </a:r>
            <a:endParaRPr lang="fr-FR" dirty="0"/>
          </a:p>
          <a:p>
            <a:pPr mar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pic>
        <p:nvPicPr>
          <p:cNvPr id="9" name="Image 8"/>
          <p:cNvPicPr>
            <a:picLocks noChangeAspect="1"/>
          </p:cNvPicPr>
          <p:nvPr/>
        </p:nvPicPr>
        <p:blipFill rotWithShape="1">
          <a:blip r:embed="rId3">
            <a:extLst>
              <a:ext uri="{28A0092B-C50C-407E-A947-70E740481C1C}">
                <a14:useLocalDpi xmlns:a14="http://schemas.microsoft.com/office/drawing/2010/main" val="0"/>
              </a:ext>
            </a:extLst>
          </a:blip>
          <a:srcRect l="17231" r="14566"/>
          <a:stretch/>
        </p:blipFill>
        <p:spPr>
          <a:xfrm>
            <a:off x="7095281" y="1690688"/>
            <a:ext cx="4641449" cy="3604572"/>
          </a:xfrm>
          <a:prstGeom prst="rect">
            <a:avLst/>
          </a:prstGeom>
        </p:spPr>
      </p:pic>
      <p:sp>
        <p:nvSpPr>
          <p:cNvPr id="10" name="Rectangle 9"/>
          <p:cNvSpPr/>
          <p:nvPr/>
        </p:nvSpPr>
        <p:spPr>
          <a:xfrm>
            <a:off x="9005104" y="3090441"/>
            <a:ext cx="2348696" cy="659756"/>
          </a:xfrm>
          <a:prstGeom prst="rect">
            <a:avLst/>
          </a:pr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408200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5120" y="14545"/>
            <a:ext cx="10515600" cy="1325563"/>
          </a:xfrm>
        </p:spPr>
        <p:txBody>
          <a:bodyPr/>
          <a:lstStyle/>
          <a:p>
            <a:r>
              <a:rPr lang="fr-FR" dirty="0" smtClean="0"/>
              <a:t>Intégration navigateur : Google </a:t>
            </a:r>
            <a:r>
              <a:rPr lang="fr-FR" dirty="0" err="1" smtClean="0"/>
              <a:t>Scholar</a:t>
            </a:r>
            <a:endParaRPr lang="fr-FR" dirty="0"/>
          </a:p>
        </p:txBody>
      </p:sp>
      <p:sp>
        <p:nvSpPr>
          <p:cNvPr id="3" name="Espace réservé du contenu 2"/>
          <p:cNvSpPr>
            <a:spLocks noGrp="1"/>
          </p:cNvSpPr>
          <p:nvPr>
            <p:ph idx="1"/>
          </p:nvPr>
        </p:nvSpPr>
        <p:spPr>
          <a:xfrm>
            <a:off x="228237" y="1302644"/>
            <a:ext cx="3810363" cy="4770579"/>
          </a:xfrm>
        </p:spPr>
        <p:txBody>
          <a:bodyPr>
            <a:normAutofit fontScale="92500" lnSpcReduction="10000"/>
          </a:bodyPr>
          <a:lstStyle/>
          <a:p>
            <a:pPr marL="0" indent="0">
              <a:lnSpc>
                <a:spcPct val="110000"/>
              </a:lnSpc>
              <a:buNone/>
            </a:pPr>
            <a:r>
              <a:rPr lang="fr-FR" dirty="0"/>
              <a:t>Extension </a:t>
            </a:r>
            <a:r>
              <a:rPr lang="fr-FR" dirty="0" smtClean="0"/>
              <a:t>« Bouton </a:t>
            </a:r>
            <a:r>
              <a:rPr lang="fr-FR" dirty="0"/>
              <a:t>Google </a:t>
            </a:r>
            <a:r>
              <a:rPr lang="fr-FR" dirty="0" err="1" smtClean="0"/>
              <a:t>Scholar</a:t>
            </a:r>
            <a:r>
              <a:rPr lang="fr-FR" dirty="0" smtClean="0"/>
              <a:t> » </a:t>
            </a:r>
          </a:p>
          <a:p>
            <a:pPr>
              <a:lnSpc>
                <a:spcPct val="110000"/>
              </a:lnSpc>
              <a:buFont typeface="Corbel" panose="020B0503020204020204" pitchFamily="34" charset="0"/>
              <a:buChar char="›"/>
            </a:pPr>
            <a:r>
              <a:rPr lang="fr-FR" dirty="0" smtClean="0"/>
              <a:t>Ouvre une fenêtre de recherche dans Google </a:t>
            </a:r>
            <a:r>
              <a:rPr lang="fr-FR" dirty="0" err="1" smtClean="0"/>
              <a:t>Scholar</a:t>
            </a:r>
            <a:endParaRPr lang="fr-FR" dirty="0"/>
          </a:p>
          <a:p>
            <a:pPr>
              <a:lnSpc>
                <a:spcPct val="110000"/>
              </a:lnSpc>
              <a:buFont typeface="Corbel" panose="020B0503020204020204" pitchFamily="34" charset="0"/>
              <a:buChar char="›"/>
            </a:pPr>
            <a:r>
              <a:rPr lang="fr-FR" dirty="0" smtClean="0"/>
              <a:t>Sur la page d’un article ou à partir de sa citation en bibliographie, affiche le résultat de la recherche Google </a:t>
            </a:r>
            <a:r>
              <a:rPr lang="fr-FR" dirty="0" err="1" smtClean="0"/>
              <a:t>Scholar</a:t>
            </a:r>
            <a:r>
              <a:rPr lang="fr-FR" dirty="0" smtClean="0"/>
              <a:t> correspondante</a:t>
            </a:r>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12</a:t>
            </a:fld>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6975" y="396648"/>
            <a:ext cx="678239" cy="731583"/>
          </a:xfrm>
          <a:prstGeom prst="rect">
            <a:avLst/>
          </a:prstGeom>
          <a:ln w="19050">
            <a:solidFill>
              <a:schemeClr val="bg1">
                <a:lumMod val="50000"/>
              </a:schemeClr>
            </a:solidFill>
          </a:ln>
        </p:spPr>
      </p:pic>
      <p:grpSp>
        <p:nvGrpSpPr>
          <p:cNvPr id="8"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a:off x="10677532" y="834216"/>
            <a:ext cx="543178" cy="538194"/>
            <a:chOff x="6004176" y="1690066"/>
            <a:chExt cx="1039285" cy="1029748"/>
          </a:xfrm>
          <a:solidFill>
            <a:schemeClr val="tx1">
              <a:lumMod val="65000"/>
              <a:lumOff val="35000"/>
            </a:schemeClr>
          </a:solidFill>
        </p:grpSpPr>
        <p:sp>
          <p:nvSpPr>
            <p:cNvPr id="9"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solidFill>
                    <a:srgbClr val="7030A0"/>
                  </a:solidFill>
                </a:ln>
                <a:solidFill>
                  <a:prstClr val="black"/>
                </a:solidFill>
                <a:effectLst/>
                <a:uLnTx/>
                <a:uFillTx/>
                <a:latin typeface="Corbel" panose="020B0503020204020204" pitchFamily="34" charset="0"/>
                <a:ea typeface="+mn-ea"/>
                <a:cs typeface="+mn-cs"/>
              </a:endParaRPr>
            </a:p>
          </p:txBody>
        </p:sp>
        <p:sp>
          <p:nvSpPr>
            <p:cNvPr id="10"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solidFill>
                    <a:srgbClr val="7030A0"/>
                  </a:solidFill>
                </a:ln>
                <a:solidFill>
                  <a:prstClr val="black"/>
                </a:solidFill>
                <a:effectLst/>
                <a:uLnTx/>
                <a:uFillTx/>
                <a:latin typeface="Corbel" panose="020B0503020204020204" pitchFamily="34" charset="0"/>
                <a:ea typeface="+mn-ea"/>
                <a:cs typeface="+mn-cs"/>
              </a:endParaRPr>
            </a:p>
          </p:txBody>
        </p:sp>
        <p:sp>
          <p:nvSpPr>
            <p:cNvPr id="11"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solidFill>
                    <a:srgbClr val="7030A0"/>
                  </a:solidFill>
                </a:ln>
                <a:solidFill>
                  <a:prstClr val="black"/>
                </a:solidFill>
                <a:effectLst/>
                <a:uLnTx/>
                <a:uFillTx/>
                <a:latin typeface="Corbel" panose="020B0503020204020204" pitchFamily="34" charset="0"/>
                <a:ea typeface="+mn-ea"/>
                <a:cs typeface="+mn-cs"/>
              </a:endParaRPr>
            </a:p>
          </p:txBody>
        </p:sp>
        <p:sp>
          <p:nvSpPr>
            <p:cNvPr id="12"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solidFill>
                    <a:srgbClr val="7030A0"/>
                  </a:solidFill>
                </a:ln>
                <a:solidFill>
                  <a:prstClr val="black"/>
                </a:solidFill>
                <a:effectLst/>
                <a:uLnTx/>
                <a:uFillTx/>
                <a:latin typeface="Corbel" panose="020B0503020204020204" pitchFamily="34" charset="0"/>
                <a:ea typeface="+mn-ea"/>
                <a:cs typeface="+mn-cs"/>
              </a:endParaRPr>
            </a:p>
          </p:txBody>
        </p:sp>
      </p:grpSp>
      <p:sp>
        <p:nvSpPr>
          <p:cNvPr id="14" name="Rectangle 13"/>
          <p:cNvSpPr/>
          <p:nvPr/>
        </p:nvSpPr>
        <p:spPr>
          <a:xfrm>
            <a:off x="696194" y="6073223"/>
            <a:ext cx="11209020" cy="400110"/>
          </a:xfrm>
          <a:prstGeom prst="rect">
            <a:avLst/>
          </a:prstGeom>
        </p:spPr>
        <p:txBody>
          <a:bodyPr wrap="square">
            <a:spAutoFit/>
          </a:bodyPr>
          <a:lstStyle/>
          <a:p>
            <a:r>
              <a:rPr lang="fr-FR" sz="2000" dirty="0">
                <a:latin typeface="Corbel" panose="020B0503020204020204" pitchFamily="34" charset="0"/>
              </a:rPr>
              <a:t>Voir notre tuto </a:t>
            </a:r>
            <a:r>
              <a:rPr lang="fr-FR" sz="2000" dirty="0" err="1">
                <a:latin typeface="Corbel" panose="020B0503020204020204" pitchFamily="34" charset="0"/>
              </a:rPr>
              <a:t>doc’Isped</a:t>
            </a:r>
            <a:r>
              <a:rPr lang="fr-FR" sz="2000" dirty="0">
                <a:latin typeface="Corbel" panose="020B0503020204020204" pitchFamily="34" charset="0"/>
              </a:rPr>
              <a:t> : </a:t>
            </a:r>
            <a:r>
              <a:rPr lang="fr-FR" sz="2000" dirty="0">
                <a:latin typeface="Corbel" panose="020B0503020204020204" pitchFamily="34" charset="0"/>
                <a:hlinkClick r:id="rId4"/>
              </a:rPr>
              <a:t>Trouver rapidement le texte intégral d’une publication scientifique</a:t>
            </a:r>
            <a:r>
              <a:rPr lang="fr-FR" sz="2000" dirty="0">
                <a:latin typeface="Corbel" panose="020B0503020204020204" pitchFamily="34" charset="0"/>
              </a:rPr>
              <a:t> </a:t>
            </a:r>
          </a:p>
        </p:txBody>
      </p:sp>
      <p:grpSp>
        <p:nvGrpSpPr>
          <p:cNvPr id="15" name="Arrow19" descr="{&quot;Key&quot;:&quot;POWER_USER_SHAPE_ICON&quot;,&quot;Value&quot;:&quot;POWER_USER_SHAPE_ICON_STYLE_1&quot;}"/>
          <p:cNvGrpSpPr>
            <a:grpSpLocks noChangeAspect="1"/>
          </p:cNvGrpSpPr>
          <p:nvPr/>
        </p:nvGrpSpPr>
        <p:grpSpPr>
          <a:xfrm>
            <a:off x="228237" y="6106162"/>
            <a:ext cx="404457" cy="351782"/>
            <a:chOff x="1412032" y="2732632"/>
            <a:chExt cx="1016496" cy="884112"/>
          </a:xfrm>
          <a:solidFill>
            <a:schemeClr val="bg1">
              <a:lumMod val="50000"/>
            </a:schemeClr>
          </a:solidFill>
        </p:grpSpPr>
        <p:sp>
          <p:nvSpPr>
            <p:cNvPr id="16" name="Chevron 15"/>
            <p:cNvSpPr/>
            <p:nvPr/>
          </p:nvSpPr>
          <p:spPr>
            <a:xfrm>
              <a:off x="1412032" y="2732632"/>
              <a:ext cx="576064" cy="884112"/>
            </a:xfrm>
            <a:prstGeom prst="chevron">
              <a:avLst>
                <a:gd name="adj" fmla="val 56184"/>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chemeClr val="bg1">
                    <a:lumMod val="50000"/>
                  </a:schemeClr>
                </a:solidFill>
                <a:effectLst/>
                <a:uLnTx/>
                <a:uFillTx/>
                <a:latin typeface="Corbel" panose="020B0503020204020204" pitchFamily="34" charset="0"/>
                <a:ea typeface="+mn-ea"/>
                <a:cs typeface="+mn-cs"/>
              </a:endParaRPr>
            </a:p>
          </p:txBody>
        </p:sp>
        <p:sp>
          <p:nvSpPr>
            <p:cNvPr id="17" name="Chevron 16"/>
            <p:cNvSpPr/>
            <p:nvPr/>
          </p:nvSpPr>
          <p:spPr>
            <a:xfrm>
              <a:off x="1852464" y="2732632"/>
              <a:ext cx="576064" cy="884112"/>
            </a:xfrm>
            <a:prstGeom prst="chevron">
              <a:avLst>
                <a:gd name="adj" fmla="val 56184"/>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chemeClr val="bg1">
                    <a:lumMod val="50000"/>
                  </a:schemeClr>
                </a:solidFill>
                <a:effectLst/>
                <a:uLnTx/>
                <a:uFillTx/>
                <a:latin typeface="Corbel" panose="020B0503020204020204" pitchFamily="34" charset="0"/>
                <a:ea typeface="+mn-ea"/>
                <a:cs typeface="+mn-cs"/>
              </a:endParaRPr>
            </a:p>
          </p:txBody>
        </p:sp>
      </p:grpSp>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1870" y="1314473"/>
            <a:ext cx="7201930" cy="4401926"/>
          </a:xfrm>
          <a:prstGeom prst="rect">
            <a:avLst/>
          </a:prstGeom>
        </p:spPr>
      </p:pic>
    </p:spTree>
    <p:extLst>
      <p:ext uri="{BB962C8B-B14F-4D97-AF65-F5344CB8AC3E}">
        <p14:creationId xmlns:p14="http://schemas.microsoft.com/office/powerpoint/2010/main" val="1095498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Biais et limites de Google et Google </a:t>
            </a:r>
            <a:r>
              <a:rPr lang="fr-FR" dirty="0" err="1"/>
              <a:t>Scholar</a:t>
            </a:r>
            <a:endParaRPr lang="fr-FR" dirty="0"/>
          </a:p>
        </p:txBody>
      </p:sp>
      <p:sp>
        <p:nvSpPr>
          <p:cNvPr id="8" name="Espace réservé du texte 7"/>
          <p:cNvSpPr>
            <a:spLocks noGrp="1"/>
          </p:cNvSpPr>
          <p:nvPr>
            <p:ph type="body" idx="1"/>
          </p:nvPr>
        </p:nvSpPr>
        <p:spPr/>
        <p:txBody>
          <a:bodyPr>
            <a:normAutofit fontScale="92500" lnSpcReduction="20000"/>
          </a:bodyPr>
          <a:lstStyle/>
          <a:p>
            <a:r>
              <a:rPr lang="fr-FR" dirty="0"/>
              <a:t>Couverture</a:t>
            </a:r>
          </a:p>
          <a:p>
            <a:r>
              <a:rPr lang="fr-FR" dirty="0"/>
              <a:t>Fonctionnalités</a:t>
            </a:r>
          </a:p>
          <a:p>
            <a:r>
              <a:rPr lang="fr-FR" dirty="0"/>
              <a:t>Biais</a:t>
            </a:r>
          </a:p>
          <a:p>
            <a:r>
              <a:rPr lang="fr-FR" dirty="0"/>
              <a:t>Quel usage? Publications scientifiques et littérature grise</a:t>
            </a:r>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13</a:t>
            </a:fld>
            <a:endParaRPr lang="fr-FR" dirty="0"/>
          </a:p>
        </p:txBody>
      </p:sp>
      <p:grpSp>
        <p:nvGrpSpPr>
          <p:cNvPr id="9" name="Optimization" descr="{&quot;Key&quot;:&quot;POWER_USER_SHAPE_ICON&quot;,&quot;Value&quot;:&quot;POWER_USER_SHAPE_ICON_STYLE_1&quot;}"/>
          <p:cNvGrpSpPr>
            <a:grpSpLocks noChangeAspect="1"/>
          </p:cNvGrpSpPr>
          <p:nvPr>
            <p:custDataLst>
              <p:tags r:id="rId1"/>
            </p:custDataLst>
          </p:nvPr>
        </p:nvGrpSpPr>
        <p:grpSpPr>
          <a:xfrm rot="5400000">
            <a:off x="9453168" y="404910"/>
            <a:ext cx="2366078" cy="2342956"/>
            <a:chOff x="4805363" y="384175"/>
            <a:chExt cx="974725" cy="965200"/>
          </a:xfrm>
          <a:solidFill>
            <a:srgbClr val="ED7F3D"/>
          </a:solidFill>
        </p:grpSpPr>
        <p:sp>
          <p:nvSpPr>
            <p:cNvPr id="10" name="Freeform 216"/>
            <p:cNvSpPr>
              <a:spLocks noEditPoints="1"/>
            </p:cNvSpPr>
            <p:nvPr/>
          </p:nvSpPr>
          <p:spPr bwMode="auto">
            <a:xfrm>
              <a:off x="4805363" y="384175"/>
              <a:ext cx="974725" cy="965200"/>
            </a:xfrm>
            <a:custGeom>
              <a:avLst/>
              <a:gdLst>
                <a:gd name="T0" fmla="*/ 1386 w 1617"/>
                <a:gd name="T1" fmla="*/ 1480 h 1601"/>
                <a:gd name="T2" fmla="*/ 1195 w 1617"/>
                <a:gd name="T3" fmla="*/ 1289 h 1601"/>
                <a:gd name="T4" fmla="*/ 1305 w 1617"/>
                <a:gd name="T5" fmla="*/ 1179 h 1601"/>
                <a:gd name="T6" fmla="*/ 1496 w 1617"/>
                <a:gd name="T7" fmla="*/ 1370 h 1601"/>
                <a:gd name="T8" fmla="*/ 1386 w 1617"/>
                <a:gd name="T9" fmla="*/ 1480 h 1601"/>
                <a:gd name="T10" fmla="*/ 1043 w 1617"/>
                <a:gd name="T11" fmla="*/ 1137 h 1601"/>
                <a:gd name="T12" fmla="*/ 1153 w 1617"/>
                <a:gd name="T13" fmla="*/ 1027 h 1601"/>
                <a:gd name="T14" fmla="*/ 1234 w 1617"/>
                <a:gd name="T15" fmla="*/ 1108 h 1601"/>
                <a:gd name="T16" fmla="*/ 1124 w 1617"/>
                <a:gd name="T17" fmla="*/ 1218 h 1601"/>
                <a:gd name="T18" fmla="*/ 1043 w 1617"/>
                <a:gd name="T19" fmla="*/ 1137 h 1601"/>
                <a:gd name="T20" fmla="*/ 1019 w 1617"/>
                <a:gd name="T21" fmla="*/ 1019 h 1601"/>
                <a:gd name="T22" fmla="*/ 639 w 1617"/>
                <a:gd name="T23" fmla="*/ 1177 h 1601"/>
                <a:gd name="T24" fmla="*/ 100 w 1617"/>
                <a:gd name="T25" fmla="*/ 639 h 1601"/>
                <a:gd name="T26" fmla="*/ 639 w 1617"/>
                <a:gd name="T27" fmla="*/ 100 h 1601"/>
                <a:gd name="T28" fmla="*/ 1177 w 1617"/>
                <a:gd name="T29" fmla="*/ 639 h 1601"/>
                <a:gd name="T30" fmla="*/ 1019 w 1617"/>
                <a:gd name="T31" fmla="*/ 1019 h 1601"/>
                <a:gd name="T32" fmla="*/ 1602 w 1617"/>
                <a:gd name="T33" fmla="*/ 1335 h 1601"/>
                <a:gd name="T34" fmla="*/ 1203 w 1617"/>
                <a:gd name="T35" fmla="*/ 936 h 1601"/>
                <a:gd name="T36" fmla="*/ 1277 w 1617"/>
                <a:gd name="T37" fmla="*/ 639 h 1601"/>
                <a:gd name="T38" fmla="*/ 639 w 1617"/>
                <a:gd name="T39" fmla="*/ 0 h 1601"/>
                <a:gd name="T40" fmla="*/ 0 w 1617"/>
                <a:gd name="T41" fmla="*/ 639 h 1601"/>
                <a:gd name="T42" fmla="*/ 639 w 1617"/>
                <a:gd name="T43" fmla="*/ 1277 h 1601"/>
                <a:gd name="T44" fmla="*/ 956 w 1617"/>
                <a:gd name="T45" fmla="*/ 1192 h 1601"/>
                <a:gd name="T46" fmla="*/ 1351 w 1617"/>
                <a:gd name="T47" fmla="*/ 1586 h 1601"/>
                <a:gd name="T48" fmla="*/ 1386 w 1617"/>
                <a:gd name="T49" fmla="*/ 1601 h 1601"/>
                <a:gd name="T50" fmla="*/ 1421 w 1617"/>
                <a:gd name="T51" fmla="*/ 1586 h 1601"/>
                <a:gd name="T52" fmla="*/ 1602 w 1617"/>
                <a:gd name="T53" fmla="*/ 1405 h 1601"/>
                <a:gd name="T54" fmla="*/ 1617 w 1617"/>
                <a:gd name="T55" fmla="*/ 1370 h 1601"/>
                <a:gd name="T56" fmla="*/ 1602 w 1617"/>
                <a:gd name="T57" fmla="*/ 133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17" h="1601">
                  <a:moveTo>
                    <a:pt x="1386" y="1480"/>
                  </a:moveTo>
                  <a:lnTo>
                    <a:pt x="1195" y="1289"/>
                  </a:lnTo>
                  <a:lnTo>
                    <a:pt x="1305" y="1179"/>
                  </a:lnTo>
                  <a:lnTo>
                    <a:pt x="1496" y="1370"/>
                  </a:lnTo>
                  <a:lnTo>
                    <a:pt x="1386" y="1480"/>
                  </a:lnTo>
                  <a:close/>
                  <a:moveTo>
                    <a:pt x="1043" y="1137"/>
                  </a:moveTo>
                  <a:lnTo>
                    <a:pt x="1153" y="1027"/>
                  </a:lnTo>
                  <a:lnTo>
                    <a:pt x="1234" y="1108"/>
                  </a:lnTo>
                  <a:lnTo>
                    <a:pt x="1124" y="1218"/>
                  </a:lnTo>
                  <a:lnTo>
                    <a:pt x="1043" y="1137"/>
                  </a:lnTo>
                  <a:close/>
                  <a:moveTo>
                    <a:pt x="1019" y="1019"/>
                  </a:moveTo>
                  <a:cubicBezTo>
                    <a:pt x="921" y="1116"/>
                    <a:pt x="787" y="1177"/>
                    <a:pt x="639" y="1177"/>
                  </a:cubicBezTo>
                  <a:cubicBezTo>
                    <a:pt x="342" y="1177"/>
                    <a:pt x="100" y="935"/>
                    <a:pt x="100" y="639"/>
                  </a:cubicBezTo>
                  <a:cubicBezTo>
                    <a:pt x="100" y="342"/>
                    <a:pt x="342" y="100"/>
                    <a:pt x="639" y="100"/>
                  </a:cubicBezTo>
                  <a:cubicBezTo>
                    <a:pt x="935" y="100"/>
                    <a:pt x="1177" y="342"/>
                    <a:pt x="1177" y="639"/>
                  </a:cubicBezTo>
                  <a:cubicBezTo>
                    <a:pt x="1177" y="787"/>
                    <a:pt x="1116" y="921"/>
                    <a:pt x="1019" y="1019"/>
                  </a:cubicBezTo>
                  <a:close/>
                  <a:moveTo>
                    <a:pt x="1602" y="1335"/>
                  </a:moveTo>
                  <a:lnTo>
                    <a:pt x="1203" y="936"/>
                  </a:lnTo>
                  <a:cubicBezTo>
                    <a:pt x="1250" y="847"/>
                    <a:pt x="1277" y="746"/>
                    <a:pt x="1277" y="639"/>
                  </a:cubicBezTo>
                  <a:cubicBezTo>
                    <a:pt x="1277" y="287"/>
                    <a:pt x="990" y="0"/>
                    <a:pt x="639" y="0"/>
                  </a:cubicBezTo>
                  <a:cubicBezTo>
                    <a:pt x="287" y="0"/>
                    <a:pt x="0" y="287"/>
                    <a:pt x="0" y="639"/>
                  </a:cubicBezTo>
                  <a:cubicBezTo>
                    <a:pt x="0" y="990"/>
                    <a:pt x="287" y="1277"/>
                    <a:pt x="639" y="1277"/>
                  </a:cubicBezTo>
                  <a:cubicBezTo>
                    <a:pt x="754" y="1277"/>
                    <a:pt x="863" y="1246"/>
                    <a:pt x="956" y="1192"/>
                  </a:cubicBezTo>
                  <a:lnTo>
                    <a:pt x="1351" y="1586"/>
                  </a:lnTo>
                  <a:cubicBezTo>
                    <a:pt x="1360" y="1596"/>
                    <a:pt x="1373" y="1601"/>
                    <a:pt x="1386" y="1601"/>
                  </a:cubicBezTo>
                  <a:cubicBezTo>
                    <a:pt x="1399" y="1601"/>
                    <a:pt x="1412" y="1596"/>
                    <a:pt x="1421" y="1586"/>
                  </a:cubicBezTo>
                  <a:lnTo>
                    <a:pt x="1602" y="1405"/>
                  </a:lnTo>
                  <a:cubicBezTo>
                    <a:pt x="1611" y="1396"/>
                    <a:pt x="1617" y="1383"/>
                    <a:pt x="1617" y="1370"/>
                  </a:cubicBezTo>
                  <a:cubicBezTo>
                    <a:pt x="1617" y="1357"/>
                    <a:pt x="1611" y="1344"/>
                    <a:pt x="1602" y="13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217"/>
            <p:cNvSpPr>
              <a:spLocks noEditPoints="1"/>
            </p:cNvSpPr>
            <p:nvPr/>
          </p:nvSpPr>
          <p:spPr bwMode="auto">
            <a:xfrm>
              <a:off x="4970463" y="549275"/>
              <a:ext cx="452438" cy="454025"/>
            </a:xfrm>
            <a:custGeom>
              <a:avLst/>
              <a:gdLst>
                <a:gd name="T0" fmla="*/ 375 w 752"/>
                <a:gd name="T1" fmla="*/ 531 h 752"/>
                <a:gd name="T2" fmla="*/ 239 w 752"/>
                <a:gd name="T3" fmla="*/ 445 h 752"/>
                <a:gd name="T4" fmla="*/ 486 w 752"/>
                <a:gd name="T5" fmla="*/ 270 h 752"/>
                <a:gd name="T6" fmla="*/ 484 w 752"/>
                <a:gd name="T7" fmla="*/ 487 h 752"/>
                <a:gd name="T8" fmla="*/ 730 w 752"/>
                <a:gd name="T9" fmla="*/ 319 h 752"/>
                <a:gd name="T10" fmla="*/ 659 w 752"/>
                <a:gd name="T11" fmla="*/ 280 h 752"/>
                <a:gd name="T12" fmla="*/ 641 w 752"/>
                <a:gd name="T13" fmla="*/ 239 h 752"/>
                <a:gd name="T14" fmla="*/ 671 w 752"/>
                <a:gd name="T15" fmla="*/ 173 h 752"/>
                <a:gd name="T16" fmla="*/ 646 w 752"/>
                <a:gd name="T17" fmla="*/ 114 h 752"/>
                <a:gd name="T18" fmla="*/ 586 w 752"/>
                <a:gd name="T19" fmla="*/ 86 h 752"/>
                <a:gd name="T20" fmla="*/ 507 w 752"/>
                <a:gd name="T21" fmla="*/ 109 h 752"/>
                <a:gd name="T22" fmla="*/ 454 w 752"/>
                <a:gd name="T23" fmla="*/ 72 h 752"/>
                <a:gd name="T24" fmla="*/ 416 w 752"/>
                <a:gd name="T25" fmla="*/ 2 h 752"/>
                <a:gd name="T26" fmla="*/ 345 w 752"/>
                <a:gd name="T27" fmla="*/ 1 h 752"/>
                <a:gd name="T28" fmla="*/ 305 w 752"/>
                <a:gd name="T29" fmla="*/ 70 h 752"/>
                <a:gd name="T30" fmla="*/ 251 w 752"/>
                <a:gd name="T31" fmla="*/ 107 h 752"/>
                <a:gd name="T32" fmla="*/ 173 w 752"/>
                <a:gd name="T33" fmla="*/ 82 h 752"/>
                <a:gd name="T34" fmla="*/ 114 w 752"/>
                <a:gd name="T35" fmla="*/ 107 h 752"/>
                <a:gd name="T36" fmla="*/ 87 w 752"/>
                <a:gd name="T37" fmla="*/ 167 h 752"/>
                <a:gd name="T38" fmla="*/ 109 w 752"/>
                <a:gd name="T39" fmla="*/ 245 h 752"/>
                <a:gd name="T40" fmla="*/ 71 w 752"/>
                <a:gd name="T41" fmla="*/ 298 h 752"/>
                <a:gd name="T42" fmla="*/ 7 w 752"/>
                <a:gd name="T43" fmla="*/ 326 h 752"/>
                <a:gd name="T44" fmla="*/ 5 w 752"/>
                <a:gd name="T45" fmla="*/ 329 h 752"/>
                <a:gd name="T46" fmla="*/ 3 w 752"/>
                <a:gd name="T47" fmla="*/ 333 h 752"/>
                <a:gd name="T48" fmla="*/ 0 w 752"/>
                <a:gd name="T49" fmla="*/ 371 h 752"/>
                <a:gd name="T50" fmla="*/ 23 w 752"/>
                <a:gd name="T51" fmla="*/ 433 h 752"/>
                <a:gd name="T52" fmla="*/ 93 w 752"/>
                <a:gd name="T53" fmla="*/ 472 h 752"/>
                <a:gd name="T54" fmla="*/ 112 w 752"/>
                <a:gd name="T55" fmla="*/ 515 h 752"/>
                <a:gd name="T56" fmla="*/ 82 w 752"/>
                <a:gd name="T57" fmla="*/ 579 h 752"/>
                <a:gd name="T58" fmla="*/ 108 w 752"/>
                <a:gd name="T59" fmla="*/ 640 h 752"/>
                <a:gd name="T60" fmla="*/ 166 w 752"/>
                <a:gd name="T61" fmla="*/ 666 h 752"/>
                <a:gd name="T62" fmla="*/ 243 w 752"/>
                <a:gd name="T63" fmla="*/ 644 h 752"/>
                <a:gd name="T64" fmla="*/ 299 w 752"/>
                <a:gd name="T65" fmla="*/ 683 h 752"/>
                <a:gd name="T66" fmla="*/ 337 w 752"/>
                <a:gd name="T67" fmla="*/ 750 h 752"/>
                <a:gd name="T68" fmla="*/ 408 w 752"/>
                <a:gd name="T69" fmla="*/ 750 h 752"/>
                <a:gd name="T70" fmla="*/ 447 w 752"/>
                <a:gd name="T71" fmla="*/ 685 h 752"/>
                <a:gd name="T72" fmla="*/ 504 w 752"/>
                <a:gd name="T73" fmla="*/ 647 h 752"/>
                <a:gd name="T74" fmla="*/ 579 w 752"/>
                <a:gd name="T75" fmla="*/ 670 h 752"/>
                <a:gd name="T76" fmla="*/ 640 w 752"/>
                <a:gd name="T77" fmla="*/ 644 h 752"/>
                <a:gd name="T78" fmla="*/ 666 w 752"/>
                <a:gd name="T79" fmla="*/ 586 h 752"/>
                <a:gd name="T80" fmla="*/ 644 w 752"/>
                <a:gd name="T81" fmla="*/ 509 h 752"/>
                <a:gd name="T82" fmla="*/ 683 w 752"/>
                <a:gd name="T83" fmla="*/ 453 h 752"/>
                <a:gd name="T84" fmla="*/ 747 w 752"/>
                <a:gd name="T85" fmla="*/ 423 h 752"/>
                <a:gd name="T86" fmla="*/ 749 w 752"/>
                <a:gd name="T87" fmla="*/ 420 h 752"/>
                <a:gd name="T88" fmla="*/ 751 w 752"/>
                <a:gd name="T89" fmla="*/ 407 h 752"/>
                <a:gd name="T90" fmla="*/ 751 w 752"/>
                <a:gd name="T91" fmla="*/ 345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2" h="752">
                  <a:moveTo>
                    <a:pt x="484" y="487"/>
                  </a:moveTo>
                  <a:cubicBezTo>
                    <a:pt x="455" y="516"/>
                    <a:pt x="416" y="531"/>
                    <a:pt x="375" y="531"/>
                  </a:cubicBezTo>
                  <a:cubicBezTo>
                    <a:pt x="334" y="530"/>
                    <a:pt x="295" y="514"/>
                    <a:pt x="267" y="485"/>
                  </a:cubicBezTo>
                  <a:cubicBezTo>
                    <a:pt x="255" y="473"/>
                    <a:pt x="246" y="460"/>
                    <a:pt x="239" y="445"/>
                  </a:cubicBezTo>
                  <a:cubicBezTo>
                    <a:pt x="209" y="386"/>
                    <a:pt x="221" y="314"/>
                    <a:pt x="269" y="268"/>
                  </a:cubicBezTo>
                  <a:cubicBezTo>
                    <a:pt x="330" y="208"/>
                    <a:pt x="427" y="209"/>
                    <a:pt x="486" y="270"/>
                  </a:cubicBezTo>
                  <a:cubicBezTo>
                    <a:pt x="498" y="282"/>
                    <a:pt x="507" y="295"/>
                    <a:pt x="514" y="309"/>
                  </a:cubicBezTo>
                  <a:cubicBezTo>
                    <a:pt x="544" y="369"/>
                    <a:pt x="532" y="440"/>
                    <a:pt x="484" y="487"/>
                  </a:cubicBezTo>
                  <a:close/>
                  <a:moveTo>
                    <a:pt x="751" y="345"/>
                  </a:moveTo>
                  <a:cubicBezTo>
                    <a:pt x="750" y="334"/>
                    <a:pt x="740" y="323"/>
                    <a:pt x="730" y="319"/>
                  </a:cubicBezTo>
                  <a:lnTo>
                    <a:pt x="683" y="305"/>
                  </a:lnTo>
                  <a:cubicBezTo>
                    <a:pt x="673" y="302"/>
                    <a:pt x="662" y="291"/>
                    <a:pt x="659" y="280"/>
                  </a:cubicBezTo>
                  <a:cubicBezTo>
                    <a:pt x="655" y="269"/>
                    <a:pt x="650" y="257"/>
                    <a:pt x="644" y="245"/>
                  </a:cubicBezTo>
                  <a:cubicBezTo>
                    <a:pt x="643" y="243"/>
                    <a:pt x="642" y="241"/>
                    <a:pt x="641" y="239"/>
                  </a:cubicBezTo>
                  <a:cubicBezTo>
                    <a:pt x="639" y="235"/>
                    <a:pt x="642" y="225"/>
                    <a:pt x="647" y="215"/>
                  </a:cubicBezTo>
                  <a:lnTo>
                    <a:pt x="671" y="173"/>
                  </a:lnTo>
                  <a:cubicBezTo>
                    <a:pt x="676" y="163"/>
                    <a:pt x="675" y="148"/>
                    <a:pt x="668" y="140"/>
                  </a:cubicBezTo>
                  <a:cubicBezTo>
                    <a:pt x="661" y="131"/>
                    <a:pt x="654" y="122"/>
                    <a:pt x="646" y="114"/>
                  </a:cubicBezTo>
                  <a:cubicBezTo>
                    <a:pt x="637" y="105"/>
                    <a:pt x="628" y="97"/>
                    <a:pt x="619" y="89"/>
                  </a:cubicBezTo>
                  <a:cubicBezTo>
                    <a:pt x="610" y="82"/>
                    <a:pt x="595" y="81"/>
                    <a:pt x="586" y="86"/>
                  </a:cubicBezTo>
                  <a:lnTo>
                    <a:pt x="542" y="109"/>
                  </a:lnTo>
                  <a:cubicBezTo>
                    <a:pt x="533" y="114"/>
                    <a:pt x="517" y="114"/>
                    <a:pt x="507" y="109"/>
                  </a:cubicBezTo>
                  <a:cubicBezTo>
                    <a:pt x="498" y="105"/>
                    <a:pt x="488" y="101"/>
                    <a:pt x="479" y="97"/>
                  </a:cubicBezTo>
                  <a:cubicBezTo>
                    <a:pt x="468" y="93"/>
                    <a:pt x="457" y="82"/>
                    <a:pt x="454" y="72"/>
                  </a:cubicBezTo>
                  <a:lnTo>
                    <a:pt x="441" y="24"/>
                  </a:lnTo>
                  <a:cubicBezTo>
                    <a:pt x="438" y="14"/>
                    <a:pt x="427" y="4"/>
                    <a:pt x="416" y="2"/>
                  </a:cubicBezTo>
                  <a:cubicBezTo>
                    <a:pt x="404" y="1"/>
                    <a:pt x="392" y="0"/>
                    <a:pt x="379" y="0"/>
                  </a:cubicBezTo>
                  <a:cubicBezTo>
                    <a:pt x="368" y="0"/>
                    <a:pt x="356" y="0"/>
                    <a:pt x="345" y="1"/>
                  </a:cubicBezTo>
                  <a:cubicBezTo>
                    <a:pt x="334" y="2"/>
                    <a:pt x="323" y="12"/>
                    <a:pt x="320" y="23"/>
                  </a:cubicBezTo>
                  <a:lnTo>
                    <a:pt x="305" y="70"/>
                  </a:lnTo>
                  <a:cubicBezTo>
                    <a:pt x="302" y="81"/>
                    <a:pt x="291" y="91"/>
                    <a:pt x="280" y="95"/>
                  </a:cubicBezTo>
                  <a:cubicBezTo>
                    <a:pt x="270" y="98"/>
                    <a:pt x="261" y="102"/>
                    <a:pt x="251" y="107"/>
                  </a:cubicBezTo>
                  <a:cubicBezTo>
                    <a:pt x="241" y="111"/>
                    <a:pt x="226" y="111"/>
                    <a:pt x="216" y="106"/>
                  </a:cubicBezTo>
                  <a:lnTo>
                    <a:pt x="173" y="82"/>
                  </a:lnTo>
                  <a:cubicBezTo>
                    <a:pt x="163" y="76"/>
                    <a:pt x="148" y="77"/>
                    <a:pt x="140" y="84"/>
                  </a:cubicBezTo>
                  <a:cubicBezTo>
                    <a:pt x="131" y="91"/>
                    <a:pt x="122" y="99"/>
                    <a:pt x="114" y="107"/>
                  </a:cubicBezTo>
                  <a:cubicBezTo>
                    <a:pt x="105" y="115"/>
                    <a:pt x="97" y="124"/>
                    <a:pt x="89" y="134"/>
                  </a:cubicBezTo>
                  <a:cubicBezTo>
                    <a:pt x="82" y="142"/>
                    <a:pt x="81" y="157"/>
                    <a:pt x="87" y="167"/>
                  </a:cubicBezTo>
                  <a:lnTo>
                    <a:pt x="109" y="210"/>
                  </a:lnTo>
                  <a:cubicBezTo>
                    <a:pt x="115" y="219"/>
                    <a:pt x="114" y="235"/>
                    <a:pt x="109" y="245"/>
                  </a:cubicBezTo>
                  <a:cubicBezTo>
                    <a:pt x="104" y="254"/>
                    <a:pt x="100" y="264"/>
                    <a:pt x="96" y="274"/>
                  </a:cubicBezTo>
                  <a:cubicBezTo>
                    <a:pt x="93" y="284"/>
                    <a:pt x="82" y="295"/>
                    <a:pt x="71" y="298"/>
                  </a:cubicBezTo>
                  <a:lnTo>
                    <a:pt x="24" y="312"/>
                  </a:lnTo>
                  <a:cubicBezTo>
                    <a:pt x="17" y="314"/>
                    <a:pt x="11" y="319"/>
                    <a:pt x="7" y="326"/>
                  </a:cubicBezTo>
                  <a:cubicBezTo>
                    <a:pt x="7" y="326"/>
                    <a:pt x="7" y="326"/>
                    <a:pt x="7" y="326"/>
                  </a:cubicBezTo>
                  <a:cubicBezTo>
                    <a:pt x="6" y="327"/>
                    <a:pt x="5" y="328"/>
                    <a:pt x="5" y="329"/>
                  </a:cubicBezTo>
                  <a:cubicBezTo>
                    <a:pt x="4" y="330"/>
                    <a:pt x="4" y="330"/>
                    <a:pt x="4" y="330"/>
                  </a:cubicBezTo>
                  <a:cubicBezTo>
                    <a:pt x="4" y="331"/>
                    <a:pt x="3" y="332"/>
                    <a:pt x="3" y="333"/>
                  </a:cubicBezTo>
                  <a:cubicBezTo>
                    <a:pt x="3" y="334"/>
                    <a:pt x="3" y="335"/>
                    <a:pt x="2" y="337"/>
                  </a:cubicBezTo>
                  <a:cubicBezTo>
                    <a:pt x="1" y="348"/>
                    <a:pt x="0" y="359"/>
                    <a:pt x="0" y="371"/>
                  </a:cubicBezTo>
                  <a:cubicBezTo>
                    <a:pt x="0" y="383"/>
                    <a:pt x="1" y="395"/>
                    <a:pt x="2" y="407"/>
                  </a:cubicBezTo>
                  <a:cubicBezTo>
                    <a:pt x="3" y="418"/>
                    <a:pt x="13" y="430"/>
                    <a:pt x="23" y="433"/>
                  </a:cubicBezTo>
                  <a:lnTo>
                    <a:pt x="69" y="447"/>
                  </a:lnTo>
                  <a:cubicBezTo>
                    <a:pt x="79" y="450"/>
                    <a:pt x="90" y="461"/>
                    <a:pt x="93" y="472"/>
                  </a:cubicBezTo>
                  <a:cubicBezTo>
                    <a:pt x="98" y="485"/>
                    <a:pt x="103" y="497"/>
                    <a:pt x="109" y="510"/>
                  </a:cubicBezTo>
                  <a:cubicBezTo>
                    <a:pt x="110" y="511"/>
                    <a:pt x="111" y="513"/>
                    <a:pt x="112" y="515"/>
                  </a:cubicBezTo>
                  <a:cubicBezTo>
                    <a:pt x="113" y="518"/>
                    <a:pt x="110" y="528"/>
                    <a:pt x="105" y="538"/>
                  </a:cubicBezTo>
                  <a:lnTo>
                    <a:pt x="82" y="579"/>
                  </a:lnTo>
                  <a:cubicBezTo>
                    <a:pt x="77" y="589"/>
                    <a:pt x="77" y="604"/>
                    <a:pt x="84" y="612"/>
                  </a:cubicBezTo>
                  <a:cubicBezTo>
                    <a:pt x="92" y="622"/>
                    <a:pt x="100" y="631"/>
                    <a:pt x="108" y="640"/>
                  </a:cubicBezTo>
                  <a:cubicBezTo>
                    <a:pt x="116" y="648"/>
                    <a:pt x="125" y="656"/>
                    <a:pt x="133" y="663"/>
                  </a:cubicBezTo>
                  <a:cubicBezTo>
                    <a:pt x="142" y="670"/>
                    <a:pt x="157" y="671"/>
                    <a:pt x="166" y="666"/>
                  </a:cubicBezTo>
                  <a:lnTo>
                    <a:pt x="208" y="644"/>
                  </a:lnTo>
                  <a:cubicBezTo>
                    <a:pt x="218" y="639"/>
                    <a:pt x="233" y="639"/>
                    <a:pt x="243" y="644"/>
                  </a:cubicBezTo>
                  <a:cubicBezTo>
                    <a:pt x="253" y="649"/>
                    <a:pt x="264" y="654"/>
                    <a:pt x="275" y="658"/>
                  </a:cubicBezTo>
                  <a:cubicBezTo>
                    <a:pt x="285" y="662"/>
                    <a:pt x="296" y="673"/>
                    <a:pt x="299" y="683"/>
                  </a:cubicBezTo>
                  <a:lnTo>
                    <a:pt x="312" y="728"/>
                  </a:lnTo>
                  <a:cubicBezTo>
                    <a:pt x="315" y="738"/>
                    <a:pt x="326" y="749"/>
                    <a:pt x="337" y="750"/>
                  </a:cubicBezTo>
                  <a:cubicBezTo>
                    <a:pt x="348" y="751"/>
                    <a:pt x="360" y="752"/>
                    <a:pt x="371" y="752"/>
                  </a:cubicBezTo>
                  <a:cubicBezTo>
                    <a:pt x="383" y="752"/>
                    <a:pt x="396" y="751"/>
                    <a:pt x="408" y="750"/>
                  </a:cubicBezTo>
                  <a:cubicBezTo>
                    <a:pt x="418" y="749"/>
                    <a:pt x="430" y="739"/>
                    <a:pt x="433" y="729"/>
                  </a:cubicBezTo>
                  <a:lnTo>
                    <a:pt x="447" y="685"/>
                  </a:lnTo>
                  <a:cubicBezTo>
                    <a:pt x="450" y="674"/>
                    <a:pt x="461" y="664"/>
                    <a:pt x="471" y="660"/>
                  </a:cubicBezTo>
                  <a:cubicBezTo>
                    <a:pt x="483" y="657"/>
                    <a:pt x="493" y="652"/>
                    <a:pt x="504" y="647"/>
                  </a:cubicBezTo>
                  <a:cubicBezTo>
                    <a:pt x="514" y="643"/>
                    <a:pt x="529" y="642"/>
                    <a:pt x="539" y="648"/>
                  </a:cubicBezTo>
                  <a:lnTo>
                    <a:pt x="579" y="670"/>
                  </a:lnTo>
                  <a:cubicBezTo>
                    <a:pt x="589" y="676"/>
                    <a:pt x="604" y="675"/>
                    <a:pt x="612" y="668"/>
                  </a:cubicBezTo>
                  <a:cubicBezTo>
                    <a:pt x="622" y="661"/>
                    <a:pt x="631" y="653"/>
                    <a:pt x="640" y="644"/>
                  </a:cubicBezTo>
                  <a:cubicBezTo>
                    <a:pt x="648" y="636"/>
                    <a:pt x="656" y="628"/>
                    <a:pt x="663" y="619"/>
                  </a:cubicBezTo>
                  <a:cubicBezTo>
                    <a:pt x="670" y="611"/>
                    <a:pt x="671" y="596"/>
                    <a:pt x="666" y="586"/>
                  </a:cubicBezTo>
                  <a:lnTo>
                    <a:pt x="644" y="544"/>
                  </a:lnTo>
                  <a:cubicBezTo>
                    <a:pt x="639" y="535"/>
                    <a:pt x="639" y="519"/>
                    <a:pt x="644" y="509"/>
                  </a:cubicBezTo>
                  <a:cubicBezTo>
                    <a:pt x="649" y="499"/>
                    <a:pt x="654" y="488"/>
                    <a:pt x="658" y="478"/>
                  </a:cubicBezTo>
                  <a:cubicBezTo>
                    <a:pt x="661" y="467"/>
                    <a:pt x="672" y="456"/>
                    <a:pt x="683" y="453"/>
                  </a:cubicBezTo>
                  <a:lnTo>
                    <a:pt x="728" y="441"/>
                  </a:lnTo>
                  <a:cubicBezTo>
                    <a:pt x="736" y="438"/>
                    <a:pt x="743" y="431"/>
                    <a:pt x="747" y="423"/>
                  </a:cubicBezTo>
                  <a:cubicBezTo>
                    <a:pt x="747" y="423"/>
                    <a:pt x="748" y="423"/>
                    <a:pt x="748" y="423"/>
                  </a:cubicBezTo>
                  <a:cubicBezTo>
                    <a:pt x="748" y="422"/>
                    <a:pt x="749" y="421"/>
                    <a:pt x="749" y="420"/>
                  </a:cubicBezTo>
                  <a:cubicBezTo>
                    <a:pt x="749" y="418"/>
                    <a:pt x="750" y="417"/>
                    <a:pt x="750" y="416"/>
                  </a:cubicBezTo>
                  <a:cubicBezTo>
                    <a:pt x="750" y="413"/>
                    <a:pt x="750" y="410"/>
                    <a:pt x="751" y="407"/>
                  </a:cubicBezTo>
                  <a:cubicBezTo>
                    <a:pt x="751" y="398"/>
                    <a:pt x="752" y="389"/>
                    <a:pt x="752" y="379"/>
                  </a:cubicBezTo>
                  <a:cubicBezTo>
                    <a:pt x="752" y="368"/>
                    <a:pt x="752" y="356"/>
                    <a:pt x="751" y="3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413429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34004"/>
            <a:ext cx="10515600" cy="1325563"/>
          </a:xfrm>
        </p:spPr>
        <p:txBody>
          <a:bodyPr/>
          <a:lstStyle/>
          <a:p>
            <a:r>
              <a:rPr lang="fr-FR" dirty="0"/>
              <a:t>Couverture</a:t>
            </a:r>
          </a:p>
        </p:txBody>
      </p:sp>
      <p:sp>
        <p:nvSpPr>
          <p:cNvPr id="7" name="Espace réservé du contenu 6"/>
          <p:cNvSpPr>
            <a:spLocks noGrp="1"/>
          </p:cNvSpPr>
          <p:nvPr>
            <p:ph idx="1"/>
          </p:nvPr>
        </p:nvSpPr>
        <p:spPr>
          <a:xfrm>
            <a:off x="777240" y="1258819"/>
            <a:ext cx="5318760" cy="5022514"/>
          </a:xfrm>
        </p:spPr>
        <p:txBody>
          <a:bodyPr>
            <a:normAutofit fontScale="92500" lnSpcReduction="10000"/>
          </a:bodyPr>
          <a:lstStyle/>
          <a:p>
            <a:pPr>
              <a:lnSpc>
                <a:spcPct val="110000"/>
              </a:lnSpc>
            </a:pPr>
            <a:r>
              <a:rPr lang="fr-FR" dirty="0"/>
              <a:t> Indéfinie</a:t>
            </a:r>
          </a:p>
          <a:p>
            <a:pPr lvl="1">
              <a:lnSpc>
                <a:spcPct val="110000"/>
              </a:lnSpc>
            </a:pPr>
            <a:r>
              <a:rPr lang="fr-FR" dirty="0"/>
              <a:t>Pas de liste de sources indexées</a:t>
            </a:r>
          </a:p>
          <a:p>
            <a:pPr lvl="1">
              <a:lnSpc>
                <a:spcPct val="110000"/>
              </a:lnSpc>
            </a:pPr>
            <a:r>
              <a:rPr lang="fr-FR" dirty="0"/>
              <a:t>NB Google </a:t>
            </a:r>
            <a:r>
              <a:rPr lang="fr-FR" dirty="0" err="1"/>
              <a:t>Scholar</a:t>
            </a:r>
            <a:r>
              <a:rPr lang="fr-FR" dirty="0"/>
              <a:t> indexe à l’unité des documents, des articles, et non des revues</a:t>
            </a:r>
          </a:p>
          <a:p>
            <a:pPr>
              <a:lnSpc>
                <a:spcPct val="110000"/>
              </a:lnSpc>
            </a:pPr>
            <a:r>
              <a:rPr lang="fr-FR" dirty="0"/>
              <a:t> Mouvante</a:t>
            </a:r>
          </a:p>
          <a:p>
            <a:pPr lvl="1">
              <a:lnSpc>
                <a:spcPct val="110000"/>
              </a:lnSpc>
            </a:pPr>
            <a:r>
              <a:rPr lang="fr-FR" dirty="0"/>
              <a:t>Reflet de ce qui est disponible en ligne -&gt; ce qui ne l’est plus est retiré de l’index</a:t>
            </a:r>
          </a:p>
          <a:p>
            <a:pPr lvl="1">
              <a:lnSpc>
                <a:spcPct val="110000"/>
              </a:lnSpc>
            </a:pPr>
            <a:r>
              <a:rPr lang="fr-FR" dirty="0"/>
              <a:t>Cela est particulièrement problématique pour un usage de recherche bibliographique ou de compte de citations</a:t>
            </a:r>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14</a:t>
            </a:fld>
            <a:endParaRPr lang="fr-FR"/>
          </a:p>
        </p:txBody>
      </p:sp>
      <p:sp>
        <p:nvSpPr>
          <p:cNvPr id="9" name="Rectangle 8"/>
          <p:cNvSpPr/>
          <p:nvPr/>
        </p:nvSpPr>
        <p:spPr>
          <a:xfrm>
            <a:off x="6296627" y="775606"/>
            <a:ext cx="5521124" cy="5509200"/>
          </a:xfrm>
          <a:prstGeom prst="rect">
            <a:avLst/>
          </a:prstGeom>
          <a:solidFill>
            <a:srgbClr val="009DE0"/>
          </a:solidFill>
        </p:spPr>
        <p:txBody>
          <a:bodyPr wrap="square">
            <a:spAutoFit/>
          </a:bodyPr>
          <a:lstStyle/>
          <a:p>
            <a:r>
              <a:rPr lang="en-US" sz="2400" dirty="0">
                <a:solidFill>
                  <a:schemeClr val="bg1"/>
                </a:solidFill>
                <a:latin typeface="Corbel" panose="020B0503020204020204" pitchFamily="34" charset="0"/>
              </a:rPr>
              <a:t>“In a bibliographic database that is intended for literature discovery, coverage stability is a desirable property, if we assume that users intuitively expect a system to retrieve the same documents over time given the same query (in addition to new documents that also meet the search criteria). […]. In a citation index, the disappearance of a document would affect the citation counts of all its cited documents, impeding some types of citation analysis.”</a:t>
            </a:r>
          </a:p>
          <a:p>
            <a:r>
              <a:rPr lang="en-US" sz="1600" dirty="0">
                <a:solidFill>
                  <a:schemeClr val="bg1"/>
                </a:solidFill>
                <a:latin typeface="Corbel" panose="020B0503020204020204" pitchFamily="34" charset="0"/>
              </a:rPr>
              <a:t>Source : Martín-Martín, A., &amp; </a:t>
            </a:r>
            <a:r>
              <a:rPr lang="en-US" sz="1600" dirty="0" err="1">
                <a:solidFill>
                  <a:schemeClr val="bg1"/>
                </a:solidFill>
                <a:latin typeface="Corbel" panose="020B0503020204020204" pitchFamily="34" charset="0"/>
              </a:rPr>
              <a:t>López-Cózar</a:t>
            </a:r>
            <a:r>
              <a:rPr lang="en-US" sz="1600" dirty="0">
                <a:solidFill>
                  <a:schemeClr val="bg1"/>
                </a:solidFill>
                <a:latin typeface="Corbel" panose="020B0503020204020204" pitchFamily="34" charset="0"/>
              </a:rPr>
              <a:t>, E. D. (2021). Large coverage fluctuations in Google Scholar : A case study. </a:t>
            </a:r>
            <a:r>
              <a:rPr lang="en-US" sz="1600" dirty="0" err="1">
                <a:solidFill>
                  <a:schemeClr val="bg1"/>
                </a:solidFill>
                <a:latin typeface="Corbel" panose="020B0503020204020204" pitchFamily="34" charset="0"/>
              </a:rPr>
              <a:t>arXiv</a:t>
            </a:r>
            <a:r>
              <a:rPr lang="en-US" sz="1600" dirty="0">
                <a:solidFill>
                  <a:schemeClr val="bg1"/>
                </a:solidFill>
                <a:latin typeface="Corbel" panose="020B0503020204020204" pitchFamily="34" charset="0"/>
              </a:rPr>
              <a:t>, 102.07571 [</a:t>
            </a:r>
            <a:r>
              <a:rPr lang="en-US" sz="1600" dirty="0" err="1">
                <a:solidFill>
                  <a:schemeClr val="bg1"/>
                </a:solidFill>
                <a:latin typeface="Corbel" panose="020B0503020204020204" pitchFamily="34" charset="0"/>
              </a:rPr>
              <a:t>cs.DL</a:t>
            </a:r>
            <a:r>
              <a:rPr lang="en-US" sz="1600" dirty="0">
                <a:solidFill>
                  <a:schemeClr val="bg1"/>
                </a:solidFill>
                <a:latin typeface="Corbel" panose="020B0503020204020204" pitchFamily="34" charset="0"/>
              </a:rPr>
              <a:t>]. http://arxiv.org/abs/2102.07571</a:t>
            </a:r>
          </a:p>
          <a:p>
            <a:endParaRPr lang="en-US" sz="1600" dirty="0">
              <a:solidFill>
                <a:schemeClr val="bg1"/>
              </a:solidFill>
              <a:effectLst/>
              <a:latin typeface="Corbel" panose="020B0503020204020204" pitchFamily="34" charset="0"/>
            </a:endParaRPr>
          </a:p>
        </p:txBody>
      </p:sp>
    </p:spTree>
    <p:extLst>
      <p:ext uri="{BB962C8B-B14F-4D97-AF65-F5344CB8AC3E}">
        <p14:creationId xmlns:p14="http://schemas.microsoft.com/office/powerpoint/2010/main" val="1102868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41247"/>
            <a:ext cx="10515600" cy="1325563"/>
          </a:xfrm>
        </p:spPr>
        <p:txBody>
          <a:bodyPr/>
          <a:lstStyle/>
          <a:p>
            <a:r>
              <a:rPr lang="fr-FR" dirty="0"/>
              <a:t>Fonctionnalités</a:t>
            </a:r>
          </a:p>
        </p:txBody>
      </p:sp>
      <p:sp>
        <p:nvSpPr>
          <p:cNvPr id="7" name="Espace réservé du contenu 6"/>
          <p:cNvSpPr>
            <a:spLocks noGrp="1"/>
          </p:cNvSpPr>
          <p:nvPr>
            <p:ph idx="1"/>
          </p:nvPr>
        </p:nvSpPr>
        <p:spPr>
          <a:xfrm>
            <a:off x="838200" y="1243290"/>
            <a:ext cx="5207000" cy="5113060"/>
          </a:xfrm>
        </p:spPr>
        <p:txBody>
          <a:bodyPr>
            <a:normAutofit/>
          </a:bodyPr>
          <a:lstStyle/>
          <a:p>
            <a:pPr>
              <a:lnSpc>
                <a:spcPct val="120000"/>
              </a:lnSpc>
            </a:pPr>
            <a:r>
              <a:rPr lang="fr-FR" dirty="0"/>
              <a:t> Syntaxe de recherche pauvre</a:t>
            </a:r>
          </a:p>
          <a:p>
            <a:pPr lvl="1">
              <a:lnSpc>
                <a:spcPct val="120000"/>
              </a:lnSpc>
            </a:pPr>
            <a:r>
              <a:rPr lang="fr-FR" dirty="0"/>
              <a:t>Pas de troncature ni de caractères de remplacement</a:t>
            </a:r>
          </a:p>
          <a:p>
            <a:pPr lvl="1">
              <a:lnSpc>
                <a:spcPct val="120000"/>
              </a:lnSpc>
            </a:pPr>
            <a:r>
              <a:rPr lang="fr-FR" dirty="0"/>
              <a:t>Requêtes booléennes avec parenthèses non prises en charge</a:t>
            </a:r>
          </a:p>
          <a:p>
            <a:pPr lvl="1">
              <a:lnSpc>
                <a:spcPct val="120000"/>
              </a:lnSpc>
            </a:pPr>
            <a:r>
              <a:rPr lang="fr-FR" dirty="0"/>
              <a:t>Google </a:t>
            </a:r>
            <a:r>
              <a:rPr lang="fr-FR" dirty="0" err="1"/>
              <a:t>Scholar</a:t>
            </a:r>
            <a:r>
              <a:rPr lang="fr-FR" dirty="0"/>
              <a:t> : limite 256 caractères / Google : 100</a:t>
            </a:r>
          </a:p>
          <a:p>
            <a:pPr>
              <a:lnSpc>
                <a:spcPct val="120000"/>
              </a:lnSpc>
            </a:pPr>
            <a:r>
              <a:rPr lang="fr-FR" dirty="0"/>
              <a:t> Pas ou peu de filtres</a:t>
            </a:r>
          </a:p>
          <a:p>
            <a:pPr>
              <a:lnSpc>
                <a:spcPct val="120000"/>
              </a:lnSpc>
            </a:pPr>
            <a:r>
              <a:rPr lang="fr-FR" dirty="0"/>
              <a:t>Pas d’historique de recherche</a:t>
            </a:r>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15</a:t>
            </a:fld>
            <a:endParaRPr lang="fr-FR"/>
          </a:p>
        </p:txBody>
      </p:sp>
      <p:sp>
        <p:nvSpPr>
          <p:cNvPr id="8" name="Rectangle 7"/>
          <p:cNvSpPr/>
          <p:nvPr/>
        </p:nvSpPr>
        <p:spPr>
          <a:xfrm>
            <a:off x="6370321" y="1344566"/>
            <a:ext cx="5477910" cy="4708981"/>
          </a:xfrm>
          <a:prstGeom prst="rect">
            <a:avLst/>
          </a:prstGeom>
          <a:solidFill>
            <a:srgbClr val="009DE0"/>
          </a:solidFill>
        </p:spPr>
        <p:txBody>
          <a:bodyPr wrap="square">
            <a:spAutoFit/>
          </a:bodyPr>
          <a:lstStyle/>
          <a:p>
            <a:r>
              <a:rPr lang="en-US" sz="2800" dirty="0">
                <a:solidFill>
                  <a:schemeClr val="bg1"/>
                </a:solidFill>
                <a:latin typeface="Corbel" panose="020B0503020204020204" pitchFamily="34" charset="0"/>
              </a:rPr>
              <a:t>“In terms of functionality, two broad types of search systems exist at present: the traditional “transparent-comprehensive” (</a:t>
            </a:r>
            <a:r>
              <a:rPr lang="en-US" sz="2800" dirty="0" err="1">
                <a:solidFill>
                  <a:schemeClr val="bg1"/>
                </a:solidFill>
                <a:latin typeface="Corbel" panose="020B0503020204020204" pitchFamily="34" charset="0"/>
              </a:rPr>
              <a:t>eg</a:t>
            </a:r>
            <a:r>
              <a:rPr lang="en-US" sz="2800" dirty="0">
                <a:solidFill>
                  <a:schemeClr val="bg1"/>
                </a:solidFill>
                <a:latin typeface="Corbel" panose="020B0503020204020204" pitchFamily="34" charset="0"/>
              </a:rPr>
              <a:t>, ProQuest, PubMed, Web of Science) and the newer “efficient-slick” (</a:t>
            </a:r>
            <a:r>
              <a:rPr lang="en-US" sz="2800" dirty="0" err="1">
                <a:solidFill>
                  <a:schemeClr val="bg1"/>
                </a:solidFill>
                <a:latin typeface="Corbel" panose="020B0503020204020204" pitchFamily="34" charset="0"/>
              </a:rPr>
              <a:t>eg</a:t>
            </a:r>
            <a:r>
              <a:rPr lang="en-US" sz="2800" dirty="0">
                <a:solidFill>
                  <a:schemeClr val="bg1"/>
                </a:solidFill>
                <a:latin typeface="Corbel" panose="020B0503020204020204" pitchFamily="34" charset="0"/>
              </a:rPr>
              <a:t>, Google Scholar, Semantic Scholar).”</a:t>
            </a:r>
          </a:p>
          <a:p>
            <a:endParaRPr lang="en-US" sz="2400" dirty="0">
              <a:solidFill>
                <a:schemeClr val="bg1"/>
              </a:solidFill>
              <a:latin typeface="Corbel" panose="020B0503020204020204" pitchFamily="34" charset="0"/>
            </a:endParaRPr>
          </a:p>
          <a:p>
            <a:r>
              <a:rPr lang="en-US" sz="1600" dirty="0">
                <a:solidFill>
                  <a:schemeClr val="bg1"/>
                </a:solidFill>
                <a:latin typeface="Corbel" panose="020B0503020204020204" pitchFamily="34" charset="0"/>
              </a:rPr>
              <a:t>Source : </a:t>
            </a:r>
            <a:r>
              <a:rPr lang="en-US" sz="1600" dirty="0" err="1">
                <a:solidFill>
                  <a:schemeClr val="bg1"/>
                </a:solidFill>
                <a:latin typeface="Corbel" panose="020B0503020204020204" pitchFamily="34" charset="0"/>
              </a:rPr>
              <a:t>Gusenbauer</a:t>
            </a:r>
            <a:r>
              <a:rPr lang="en-US" sz="1600" dirty="0">
                <a:solidFill>
                  <a:schemeClr val="bg1"/>
                </a:solidFill>
                <a:latin typeface="Corbel" panose="020B0503020204020204" pitchFamily="34" charset="0"/>
              </a:rPr>
              <a:t>, M., &amp; </a:t>
            </a:r>
            <a:r>
              <a:rPr lang="en-US" sz="1600" dirty="0" err="1">
                <a:solidFill>
                  <a:schemeClr val="bg1"/>
                </a:solidFill>
                <a:latin typeface="Corbel" panose="020B0503020204020204" pitchFamily="34" charset="0"/>
              </a:rPr>
              <a:t>Haddaway</a:t>
            </a:r>
            <a:r>
              <a:rPr lang="en-US" sz="1600" dirty="0">
                <a:solidFill>
                  <a:schemeClr val="bg1"/>
                </a:solidFill>
                <a:latin typeface="Corbel" panose="020B0503020204020204" pitchFamily="34" charset="0"/>
              </a:rPr>
              <a:t>, N. (2021). What every Researcher should know about Searching – Clarified Concepts, Search Advice, and an Agenda to improve Finding in Academia. Research Synthesis Methods, 12(2), 136‑147. https://doi.org/10.1002/jrsm.1457</a:t>
            </a:r>
            <a:endParaRPr lang="en-US" sz="1600" dirty="0">
              <a:solidFill>
                <a:schemeClr val="bg1"/>
              </a:solidFill>
              <a:effectLst/>
              <a:latin typeface="Corbel" panose="020B0503020204020204" pitchFamily="34" charset="0"/>
            </a:endParaRPr>
          </a:p>
        </p:txBody>
      </p:sp>
    </p:spTree>
    <p:extLst>
      <p:ext uri="{BB962C8B-B14F-4D97-AF65-F5344CB8AC3E}">
        <p14:creationId xmlns:p14="http://schemas.microsoft.com/office/powerpoint/2010/main" val="4247771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41247"/>
            <a:ext cx="10515600" cy="1325563"/>
          </a:xfrm>
        </p:spPr>
        <p:txBody>
          <a:bodyPr/>
          <a:lstStyle/>
          <a:p>
            <a:r>
              <a:rPr lang="fr-FR" dirty="0"/>
              <a:t>Fonctionnalités</a:t>
            </a:r>
          </a:p>
        </p:txBody>
      </p:sp>
      <p:sp>
        <p:nvSpPr>
          <p:cNvPr id="7" name="Espace réservé du contenu 6"/>
          <p:cNvSpPr>
            <a:spLocks noGrp="1"/>
          </p:cNvSpPr>
          <p:nvPr>
            <p:ph idx="1"/>
          </p:nvPr>
        </p:nvSpPr>
        <p:spPr>
          <a:xfrm>
            <a:off x="838200" y="1243290"/>
            <a:ext cx="10515600" cy="5113060"/>
          </a:xfrm>
        </p:spPr>
        <p:txBody>
          <a:bodyPr>
            <a:normAutofit/>
          </a:bodyPr>
          <a:lstStyle/>
          <a:p>
            <a:pPr>
              <a:lnSpc>
                <a:spcPct val="120000"/>
              </a:lnSpc>
            </a:pPr>
            <a:r>
              <a:rPr lang="fr-FR" dirty="0"/>
              <a:t>Pas d’accès à tous les résultats</a:t>
            </a:r>
          </a:p>
          <a:p>
            <a:pPr lvl="1">
              <a:lnSpc>
                <a:spcPct val="120000"/>
              </a:lnSpc>
            </a:pPr>
            <a:r>
              <a:rPr lang="fr-FR" dirty="0"/>
              <a:t>Affichage des 1000 premiers résultats seulement</a:t>
            </a:r>
          </a:p>
          <a:p>
            <a:pPr lvl="1">
              <a:lnSpc>
                <a:spcPct val="120000"/>
              </a:lnSpc>
            </a:pPr>
            <a:r>
              <a:rPr lang="fr-FR" dirty="0"/>
              <a:t>Par tranche de 20 résultats (non modifiable) dans Google </a:t>
            </a:r>
            <a:r>
              <a:rPr lang="fr-FR" dirty="0" err="1"/>
              <a:t>Scholar</a:t>
            </a:r>
            <a:endParaRPr lang="fr-FR" dirty="0"/>
          </a:p>
          <a:p>
            <a:pPr lvl="1">
              <a:lnSpc>
                <a:spcPct val="120000"/>
              </a:lnSpc>
            </a:pPr>
            <a:r>
              <a:rPr lang="fr-FR" dirty="0"/>
              <a:t>Interruption de service possible par Google </a:t>
            </a:r>
            <a:r>
              <a:rPr lang="fr-FR" dirty="0" err="1"/>
              <a:t>Scholar</a:t>
            </a:r>
            <a:r>
              <a:rPr lang="fr-FR" dirty="0"/>
              <a:t> si usage détecté comme  trop intensif</a:t>
            </a:r>
          </a:p>
          <a:p>
            <a:pPr>
              <a:lnSpc>
                <a:spcPct val="120000"/>
              </a:lnSpc>
            </a:pPr>
            <a:r>
              <a:rPr lang="fr-FR" dirty="0"/>
              <a:t>Fonctionnalités d’export quasiment nulles </a:t>
            </a:r>
          </a:p>
          <a:p>
            <a:pPr lvl="1">
              <a:lnSpc>
                <a:spcPct val="120000"/>
              </a:lnSpc>
            </a:pPr>
            <a:r>
              <a:rPr lang="fr-FR" dirty="0"/>
              <a:t>En utilisant le connecteur Zotero, export par lot possible depuis Google </a:t>
            </a:r>
            <a:r>
              <a:rPr lang="fr-FR" dirty="0" err="1"/>
              <a:t>Scholar</a:t>
            </a:r>
            <a:r>
              <a:rPr lang="fr-FR" dirty="0"/>
              <a:t>, limité aux 20 résultats affichés sur la page</a:t>
            </a:r>
          </a:p>
          <a:p>
            <a:pPr lvl="1">
              <a:lnSpc>
                <a:spcPct val="120000"/>
              </a:lnSpc>
            </a:pPr>
            <a:r>
              <a:rPr lang="fr-FR" dirty="0"/>
              <a:t>Logiciel </a:t>
            </a:r>
            <a:r>
              <a:rPr lang="fr-FR" dirty="0" err="1">
                <a:hlinkClick r:id="rId2"/>
              </a:rPr>
              <a:t>Publish</a:t>
            </a:r>
            <a:r>
              <a:rPr lang="fr-FR" dirty="0">
                <a:hlinkClick r:id="rId2"/>
              </a:rPr>
              <a:t> or </a:t>
            </a:r>
            <a:r>
              <a:rPr lang="fr-FR" dirty="0" err="1">
                <a:hlinkClick r:id="rId2"/>
              </a:rPr>
              <a:t>Perish</a:t>
            </a:r>
            <a:r>
              <a:rPr lang="fr-FR" dirty="0">
                <a:hlinkClick r:id="rId2"/>
              </a:rPr>
              <a:t> </a:t>
            </a:r>
            <a:r>
              <a:rPr lang="fr-FR" dirty="0"/>
              <a:t>pour exporter jusqu’aux 1000 résultats autorisés</a:t>
            </a:r>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16</a:t>
            </a:fld>
            <a:endParaRPr lang="fr-FR"/>
          </a:p>
        </p:txBody>
      </p:sp>
    </p:spTree>
    <p:extLst>
      <p:ext uri="{BB962C8B-B14F-4D97-AF65-F5344CB8AC3E}">
        <p14:creationId xmlns:p14="http://schemas.microsoft.com/office/powerpoint/2010/main" val="2680849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Fonctionnalités</a:t>
            </a:r>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17</a:t>
            </a:fld>
            <a:endParaRPr lang="fr-FR" dirty="0"/>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3054" y="127960"/>
            <a:ext cx="6695092" cy="6049003"/>
          </a:xfrm>
          <a:prstGeom prst="rect">
            <a:avLst/>
          </a:prstGeom>
        </p:spPr>
      </p:pic>
      <p:sp>
        <p:nvSpPr>
          <p:cNvPr id="3" name="Espace réservé du contenu 2"/>
          <p:cNvSpPr>
            <a:spLocks noGrp="1"/>
          </p:cNvSpPr>
          <p:nvPr>
            <p:ph idx="1"/>
          </p:nvPr>
        </p:nvSpPr>
        <p:spPr>
          <a:xfrm>
            <a:off x="838200" y="4567524"/>
            <a:ext cx="5464723" cy="1609439"/>
          </a:xfrm>
        </p:spPr>
        <p:txBody>
          <a:bodyPr>
            <a:noAutofit/>
          </a:bodyPr>
          <a:lstStyle/>
          <a:p>
            <a:pPr marL="0" indent="0">
              <a:lnSpc>
                <a:spcPct val="110000"/>
              </a:lnSpc>
              <a:buNone/>
            </a:pPr>
            <a:r>
              <a:rPr lang="fr-FR" sz="1600" dirty="0"/>
              <a:t>Source : </a:t>
            </a:r>
            <a:r>
              <a:rPr lang="fr-FR" sz="1600" dirty="0" err="1"/>
              <a:t>Klopfenstein</a:t>
            </a:r>
            <a:r>
              <a:rPr lang="fr-FR" sz="1600" dirty="0"/>
              <a:t>, D. V., &amp; Dampier, W. (2021). </a:t>
            </a:r>
            <a:r>
              <a:rPr lang="fr-FR" sz="1600" dirty="0" err="1"/>
              <a:t>Commentary</a:t>
            </a:r>
            <a:r>
              <a:rPr lang="fr-FR" sz="1600" dirty="0"/>
              <a:t> to </a:t>
            </a:r>
            <a:r>
              <a:rPr lang="fr-FR" sz="1600" dirty="0" err="1"/>
              <a:t>Gusenbauer</a:t>
            </a:r>
            <a:r>
              <a:rPr lang="fr-FR" sz="1600" dirty="0"/>
              <a:t> and </a:t>
            </a:r>
            <a:r>
              <a:rPr lang="fr-FR" sz="1600" dirty="0" err="1"/>
              <a:t>Haddaway</a:t>
            </a:r>
            <a:r>
              <a:rPr lang="fr-FR" sz="1600" dirty="0"/>
              <a:t> 2020 : </a:t>
            </a:r>
            <a:r>
              <a:rPr lang="fr-FR" sz="1600" dirty="0" err="1"/>
              <a:t>Evaluating</a:t>
            </a:r>
            <a:r>
              <a:rPr lang="fr-FR" sz="1600" dirty="0"/>
              <a:t> </a:t>
            </a:r>
            <a:r>
              <a:rPr lang="fr-FR" sz="1600" dirty="0" err="1"/>
              <a:t>retrieval</a:t>
            </a:r>
            <a:r>
              <a:rPr lang="fr-FR" sz="1600" dirty="0"/>
              <a:t> </a:t>
            </a:r>
            <a:r>
              <a:rPr lang="fr-FR" sz="1600" dirty="0" err="1"/>
              <a:t>qualities</a:t>
            </a:r>
            <a:r>
              <a:rPr lang="fr-FR" sz="1600" dirty="0"/>
              <a:t> of Google </a:t>
            </a:r>
            <a:r>
              <a:rPr lang="fr-FR" sz="1600" dirty="0" err="1"/>
              <a:t>Scholar</a:t>
            </a:r>
            <a:r>
              <a:rPr lang="fr-FR" sz="1600" dirty="0"/>
              <a:t> and </a:t>
            </a:r>
            <a:r>
              <a:rPr lang="fr-FR" sz="1600" dirty="0" err="1"/>
              <a:t>PubMed</a:t>
            </a:r>
            <a:r>
              <a:rPr lang="fr-FR" sz="1600" dirty="0"/>
              <a:t>. </a:t>
            </a:r>
            <a:r>
              <a:rPr lang="fr-FR" sz="1600" i="1" dirty="0" err="1"/>
              <a:t>Research</a:t>
            </a:r>
            <a:r>
              <a:rPr lang="fr-FR" sz="1600" i="1" dirty="0"/>
              <a:t> </a:t>
            </a:r>
            <a:r>
              <a:rPr lang="fr-FR" sz="1600" i="1" dirty="0" err="1"/>
              <a:t>Synthesis</a:t>
            </a:r>
            <a:r>
              <a:rPr lang="fr-FR" sz="1600" i="1" dirty="0"/>
              <a:t> </a:t>
            </a:r>
            <a:r>
              <a:rPr lang="fr-FR" sz="1600" i="1" dirty="0" err="1"/>
              <a:t>Methods</a:t>
            </a:r>
            <a:r>
              <a:rPr lang="fr-FR" sz="1600" dirty="0"/>
              <a:t>, </a:t>
            </a:r>
            <a:r>
              <a:rPr lang="fr-FR" sz="1600" i="1" dirty="0"/>
              <a:t>12</a:t>
            </a:r>
            <a:r>
              <a:rPr lang="fr-FR" sz="1600" dirty="0"/>
              <a:t>(2), 126‑135. </a:t>
            </a:r>
            <a:r>
              <a:rPr lang="fr-FR" sz="1600" dirty="0">
                <a:hlinkClick r:id="rId3"/>
              </a:rPr>
              <a:t>https://doi.org/10.1002/jrsm.1456</a:t>
            </a:r>
            <a:endParaRPr lang="fr-FR" sz="1600" dirty="0"/>
          </a:p>
        </p:txBody>
      </p:sp>
    </p:spTree>
    <p:extLst>
      <p:ext uri="{BB962C8B-B14F-4D97-AF65-F5344CB8AC3E}">
        <p14:creationId xmlns:p14="http://schemas.microsoft.com/office/powerpoint/2010/main" val="1170599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74040" y="0"/>
            <a:ext cx="10515600" cy="1325563"/>
          </a:xfrm>
        </p:spPr>
        <p:txBody>
          <a:bodyPr/>
          <a:lstStyle/>
          <a:p>
            <a:r>
              <a:rPr lang="fr-FR" dirty="0"/>
              <a:t>Biais</a:t>
            </a:r>
          </a:p>
        </p:txBody>
      </p:sp>
      <p:sp>
        <p:nvSpPr>
          <p:cNvPr id="7" name="Espace réservé du contenu 6"/>
          <p:cNvSpPr>
            <a:spLocks noGrp="1"/>
          </p:cNvSpPr>
          <p:nvPr>
            <p:ph idx="1"/>
          </p:nvPr>
        </p:nvSpPr>
        <p:spPr>
          <a:xfrm>
            <a:off x="396240" y="993299"/>
            <a:ext cx="6111240" cy="5695315"/>
          </a:xfrm>
        </p:spPr>
        <p:txBody>
          <a:bodyPr>
            <a:normAutofit fontScale="77500" lnSpcReduction="20000"/>
          </a:bodyPr>
          <a:lstStyle/>
          <a:p>
            <a:pPr>
              <a:lnSpc>
                <a:spcPct val="120000"/>
              </a:lnSpc>
            </a:pPr>
            <a:r>
              <a:rPr lang="fr-FR" dirty="0"/>
              <a:t>Absence de transparence et de reproductibilité</a:t>
            </a:r>
          </a:p>
          <a:p>
            <a:pPr lvl="1">
              <a:lnSpc>
                <a:spcPct val="120000"/>
              </a:lnSpc>
            </a:pPr>
            <a:r>
              <a:rPr lang="fr-FR" dirty="0"/>
              <a:t>Couverture (cf. supra)</a:t>
            </a:r>
          </a:p>
          <a:p>
            <a:pPr lvl="1">
              <a:lnSpc>
                <a:spcPct val="120000"/>
              </a:lnSpc>
            </a:pPr>
            <a:r>
              <a:rPr lang="fr-FR" dirty="0"/>
              <a:t>Algorithmes opaques -  NB Google prend en compte l’historique de recherche du navigateur pour le classement des résultats</a:t>
            </a:r>
          </a:p>
          <a:p>
            <a:pPr>
              <a:lnSpc>
                <a:spcPct val="120000"/>
              </a:lnSpc>
            </a:pPr>
            <a:r>
              <a:rPr lang="fr-FR" dirty="0"/>
              <a:t> Biais de confirmation </a:t>
            </a:r>
          </a:p>
          <a:p>
            <a:pPr>
              <a:lnSpc>
                <a:spcPct val="120000"/>
              </a:lnSpc>
            </a:pPr>
            <a:r>
              <a:rPr lang="fr-FR" dirty="0"/>
              <a:t> Biais de publication</a:t>
            </a:r>
          </a:p>
          <a:p>
            <a:pPr lvl="1">
              <a:lnSpc>
                <a:spcPct val="120000"/>
              </a:lnSpc>
            </a:pPr>
            <a:r>
              <a:rPr lang="fr-FR" dirty="0"/>
              <a:t>Google </a:t>
            </a:r>
            <a:r>
              <a:rPr lang="fr-FR" dirty="0" err="1"/>
              <a:t>Scholar</a:t>
            </a:r>
            <a:r>
              <a:rPr lang="fr-FR" dirty="0"/>
              <a:t> favorise les articles publiés vs. la littérature grise</a:t>
            </a:r>
          </a:p>
          <a:p>
            <a:pPr lvl="1">
              <a:lnSpc>
                <a:spcPct val="120000"/>
              </a:lnSpc>
            </a:pPr>
            <a:r>
              <a:rPr lang="fr-FR" dirty="0"/>
              <a:t>… alors que la recherche de littérature grise vise à minimiser  ce biais</a:t>
            </a:r>
          </a:p>
          <a:p>
            <a:pPr lvl="1">
              <a:lnSpc>
                <a:spcPct val="120000"/>
              </a:lnSpc>
            </a:pPr>
            <a:r>
              <a:rPr lang="fr-FR" dirty="0"/>
              <a:t>Voir : </a:t>
            </a:r>
            <a:r>
              <a:rPr lang="en-US" dirty="0" err="1"/>
              <a:t>Haddaway</a:t>
            </a:r>
            <a:r>
              <a:rPr lang="en-US" dirty="0"/>
              <a:t>, N., Collins, A. M., Coughlin, D., &amp; Kirk, S. (2015). The Role of Google Scholar in Evidence Reviews and Its Applicability to Grey Literature Searching. </a:t>
            </a:r>
            <a:r>
              <a:rPr lang="en-US" i="1" dirty="0" err="1"/>
              <a:t>PLoS</a:t>
            </a:r>
            <a:r>
              <a:rPr lang="en-US" i="1" dirty="0"/>
              <a:t> ONE</a:t>
            </a:r>
            <a:r>
              <a:rPr lang="en-US" dirty="0"/>
              <a:t>, </a:t>
            </a:r>
            <a:r>
              <a:rPr lang="en-US" i="1" dirty="0"/>
              <a:t>10</a:t>
            </a:r>
            <a:r>
              <a:rPr lang="en-US" dirty="0"/>
              <a:t>(9), e0138237. </a:t>
            </a:r>
            <a:r>
              <a:rPr lang="en-US" dirty="0">
                <a:hlinkClick r:id="rId3"/>
              </a:rPr>
              <a:t>https://doi.org/10.1371/journal.pone.0138237</a:t>
            </a:r>
            <a:endParaRPr lang="en-US" dirty="0">
              <a:effectLst/>
            </a:endParaRPr>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18</a:t>
            </a:fld>
            <a:endParaRPr lang="fr-FR"/>
          </a:p>
        </p:txBody>
      </p:sp>
      <p:sp>
        <p:nvSpPr>
          <p:cNvPr id="3" name="Rectangle 2"/>
          <p:cNvSpPr/>
          <p:nvPr/>
        </p:nvSpPr>
        <p:spPr>
          <a:xfrm>
            <a:off x="6736080" y="155846"/>
            <a:ext cx="5081670" cy="6124754"/>
          </a:xfrm>
          <a:prstGeom prst="rect">
            <a:avLst/>
          </a:prstGeom>
          <a:solidFill>
            <a:srgbClr val="009DE0"/>
          </a:solidFill>
        </p:spPr>
        <p:txBody>
          <a:bodyPr wrap="square">
            <a:spAutoFit/>
          </a:bodyPr>
          <a:lstStyle/>
          <a:p>
            <a:r>
              <a:rPr lang="en-US" sz="2400" dirty="0">
                <a:solidFill>
                  <a:schemeClr val="bg1"/>
                </a:solidFill>
                <a:latin typeface="Corbel" panose="020B0503020204020204" pitchFamily="34" charset="0"/>
              </a:rPr>
              <a:t>“Second, we must stay alert as these efficient-slick systems aim at transforming ‘inefficient’ exploratory searching into ‘efficient’ lookup searching (</a:t>
            </a:r>
            <a:r>
              <a:rPr lang="en-US" sz="2400" dirty="0" err="1">
                <a:solidFill>
                  <a:schemeClr val="bg1"/>
                </a:solidFill>
                <a:latin typeface="Corbel" panose="020B0503020204020204" pitchFamily="34" charset="0"/>
              </a:rPr>
              <a:t>eg</a:t>
            </a:r>
            <a:r>
              <a:rPr lang="en-US" sz="2400" dirty="0">
                <a:solidFill>
                  <a:schemeClr val="bg1"/>
                </a:solidFill>
                <a:latin typeface="Corbel" panose="020B0503020204020204" pitchFamily="34" charset="0"/>
              </a:rPr>
              <a:t>, through presentation of pre-selected cues). This means exploratory searching (and thus learning) might be more and more crippled toward quick, unconsciously biased lookup searching (cherry picking) that users more and more expect when engaging with online systems”</a:t>
            </a:r>
          </a:p>
          <a:p>
            <a:r>
              <a:rPr lang="en-US" sz="1600" dirty="0">
                <a:solidFill>
                  <a:schemeClr val="bg1"/>
                </a:solidFill>
                <a:latin typeface="Corbel" panose="020B0503020204020204" pitchFamily="34" charset="0"/>
              </a:rPr>
              <a:t>Source : </a:t>
            </a:r>
            <a:r>
              <a:rPr lang="en-US" sz="1600" dirty="0" err="1">
                <a:solidFill>
                  <a:schemeClr val="bg1"/>
                </a:solidFill>
                <a:latin typeface="Corbel" panose="020B0503020204020204" pitchFamily="34" charset="0"/>
              </a:rPr>
              <a:t>Gusenbauer</a:t>
            </a:r>
            <a:r>
              <a:rPr lang="en-US" sz="1600" dirty="0">
                <a:solidFill>
                  <a:schemeClr val="bg1"/>
                </a:solidFill>
                <a:latin typeface="Corbel" panose="020B0503020204020204" pitchFamily="34" charset="0"/>
              </a:rPr>
              <a:t>, M., &amp; </a:t>
            </a:r>
            <a:r>
              <a:rPr lang="en-US" sz="1600" dirty="0" err="1">
                <a:solidFill>
                  <a:schemeClr val="bg1"/>
                </a:solidFill>
                <a:latin typeface="Corbel" panose="020B0503020204020204" pitchFamily="34" charset="0"/>
              </a:rPr>
              <a:t>Haddaway</a:t>
            </a:r>
            <a:r>
              <a:rPr lang="en-US" sz="1600" dirty="0">
                <a:solidFill>
                  <a:schemeClr val="bg1"/>
                </a:solidFill>
                <a:latin typeface="Corbel" panose="020B0503020204020204" pitchFamily="34" charset="0"/>
              </a:rPr>
              <a:t>, N. (2021). What every Researcher should know about Searching – Clarified Concepts, Search Advice, and an Agenda to improve Finding in Academia. </a:t>
            </a:r>
            <a:r>
              <a:rPr lang="en-US" sz="1600" i="1" dirty="0">
                <a:solidFill>
                  <a:schemeClr val="bg1"/>
                </a:solidFill>
                <a:latin typeface="Corbel" panose="020B0503020204020204" pitchFamily="34" charset="0"/>
              </a:rPr>
              <a:t>Research Synthesis Methods</a:t>
            </a:r>
            <a:r>
              <a:rPr lang="en-US" sz="1600" dirty="0">
                <a:solidFill>
                  <a:schemeClr val="bg1"/>
                </a:solidFill>
                <a:latin typeface="Corbel" panose="020B0503020204020204" pitchFamily="34" charset="0"/>
              </a:rPr>
              <a:t>, </a:t>
            </a:r>
            <a:r>
              <a:rPr lang="en-US" sz="1600" i="1" dirty="0">
                <a:solidFill>
                  <a:schemeClr val="bg1"/>
                </a:solidFill>
                <a:latin typeface="Corbel" panose="020B0503020204020204" pitchFamily="34" charset="0"/>
              </a:rPr>
              <a:t>12</a:t>
            </a:r>
            <a:r>
              <a:rPr lang="en-US" sz="1600" dirty="0">
                <a:solidFill>
                  <a:schemeClr val="bg1"/>
                </a:solidFill>
                <a:latin typeface="Corbel" panose="020B0503020204020204" pitchFamily="34" charset="0"/>
              </a:rPr>
              <a:t>(2), 136‑147. </a:t>
            </a:r>
            <a:r>
              <a:rPr lang="en-US" sz="1600" dirty="0">
                <a:solidFill>
                  <a:schemeClr val="bg1"/>
                </a:solidFill>
                <a:latin typeface="Corbel" panose="020B0503020204020204" pitchFamily="34" charset="0"/>
                <a:hlinkClick r:id="rId4"/>
              </a:rPr>
              <a:t>https://doi.org/10.1002/jrsm.1457</a:t>
            </a:r>
            <a:endParaRPr lang="en-US" sz="1600" dirty="0">
              <a:solidFill>
                <a:schemeClr val="bg1"/>
              </a:solidFill>
              <a:effectLst/>
              <a:latin typeface="Corbel" panose="020B0503020204020204" pitchFamily="34" charset="0"/>
            </a:endParaRPr>
          </a:p>
        </p:txBody>
      </p:sp>
    </p:spTree>
    <p:extLst>
      <p:ext uri="{BB962C8B-B14F-4D97-AF65-F5344CB8AC3E}">
        <p14:creationId xmlns:p14="http://schemas.microsoft.com/office/powerpoint/2010/main" val="3217120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 usage? - publications scientifiques</a:t>
            </a:r>
          </a:p>
        </p:txBody>
      </p:sp>
      <p:sp>
        <p:nvSpPr>
          <p:cNvPr id="3" name="Espace réservé du contenu 2"/>
          <p:cNvSpPr>
            <a:spLocks noGrp="1"/>
          </p:cNvSpPr>
          <p:nvPr>
            <p:ph idx="1"/>
          </p:nvPr>
        </p:nvSpPr>
        <p:spPr>
          <a:xfrm>
            <a:off x="909320" y="1690688"/>
            <a:ext cx="10515600" cy="3803015"/>
          </a:xfrm>
        </p:spPr>
        <p:txBody>
          <a:bodyPr>
            <a:normAutofit fontScale="70000" lnSpcReduction="20000"/>
          </a:bodyPr>
          <a:lstStyle/>
          <a:p>
            <a:pPr marL="0" indent="0">
              <a:lnSpc>
                <a:spcPct val="120000"/>
              </a:lnSpc>
              <a:buNone/>
            </a:pPr>
            <a:r>
              <a:rPr lang="fr-FR" dirty="0"/>
              <a:t>Conclusion de l’article de </a:t>
            </a:r>
            <a:r>
              <a:rPr lang="fr-FR" dirty="0" err="1"/>
              <a:t>Klopfenstein</a:t>
            </a:r>
            <a:r>
              <a:rPr lang="fr-FR" dirty="0"/>
              <a:t> &amp; Dampier + cf. supra intégrations -&gt; localisation rapide du texte intégral </a:t>
            </a:r>
          </a:p>
          <a:p>
            <a:endParaRPr lang="fr-FR" dirty="0"/>
          </a:p>
          <a:p>
            <a:pPr marL="355600" indent="0">
              <a:lnSpc>
                <a:spcPct val="120000"/>
              </a:lnSpc>
              <a:buNone/>
            </a:pPr>
            <a:r>
              <a:rPr lang="en-US" sz="3600" dirty="0">
                <a:solidFill>
                  <a:schemeClr val="bg2">
                    <a:lumMod val="50000"/>
                  </a:schemeClr>
                </a:solidFill>
              </a:rPr>
              <a:t>“GS excels for simple lookup tasks, like finding a paper by entering its title in the query box. Both GS and PubMed can be used for exploratory searches, but we urge biomedical researchers to use PubMed rather than GS, because PubMed is one of the top recommended primary sources for literature searches of peer-reviewed research in the biomedical sciences and has search feature criteria that GS has lacked since its inception.”</a:t>
            </a:r>
          </a:p>
          <a:p>
            <a:pPr marL="0" indent="0">
              <a:buNone/>
            </a:pPr>
            <a:endParaRPr lang="fr-FR" dirty="0"/>
          </a:p>
          <a:p>
            <a:pPr lvl="2"/>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19</a:t>
            </a:fld>
            <a:endParaRPr lang="fr-FR" dirty="0"/>
          </a:p>
        </p:txBody>
      </p:sp>
      <p:sp>
        <p:nvSpPr>
          <p:cNvPr id="6" name="ZoneTexte 5"/>
          <p:cNvSpPr txBox="1"/>
          <p:nvPr/>
        </p:nvSpPr>
        <p:spPr>
          <a:xfrm>
            <a:off x="980440" y="5738693"/>
            <a:ext cx="10373360" cy="800219"/>
          </a:xfrm>
          <a:prstGeom prst="rect">
            <a:avLst/>
          </a:prstGeom>
          <a:noFill/>
        </p:spPr>
        <p:txBody>
          <a:bodyPr wrap="square" rtlCol="0">
            <a:spAutoFit/>
          </a:bodyPr>
          <a:lstStyle/>
          <a:p>
            <a:r>
              <a:rPr lang="fr-FR" sz="1400" dirty="0">
                <a:latin typeface="Corbel" panose="020B0503020204020204" pitchFamily="34" charset="0"/>
              </a:rPr>
              <a:t>Source: </a:t>
            </a:r>
            <a:r>
              <a:rPr lang="fr-FR" sz="1400" dirty="0" err="1">
                <a:latin typeface="Corbel" panose="020B0503020204020204" pitchFamily="34" charset="0"/>
              </a:rPr>
              <a:t>Klopfenstein</a:t>
            </a:r>
            <a:r>
              <a:rPr lang="fr-FR" sz="1400" dirty="0">
                <a:latin typeface="Corbel" panose="020B0503020204020204" pitchFamily="34" charset="0"/>
              </a:rPr>
              <a:t>, D. V., &amp; Dampier, W. (2021). </a:t>
            </a:r>
            <a:r>
              <a:rPr lang="fr-FR" sz="1400" dirty="0" err="1">
                <a:latin typeface="Corbel" panose="020B0503020204020204" pitchFamily="34" charset="0"/>
              </a:rPr>
              <a:t>Commentary</a:t>
            </a:r>
            <a:r>
              <a:rPr lang="fr-FR" sz="1400" dirty="0">
                <a:latin typeface="Corbel" panose="020B0503020204020204" pitchFamily="34" charset="0"/>
              </a:rPr>
              <a:t> to </a:t>
            </a:r>
            <a:r>
              <a:rPr lang="fr-FR" sz="1400" dirty="0" err="1">
                <a:latin typeface="Corbel" panose="020B0503020204020204" pitchFamily="34" charset="0"/>
              </a:rPr>
              <a:t>Gusenbauer</a:t>
            </a:r>
            <a:r>
              <a:rPr lang="fr-FR" sz="1400" dirty="0">
                <a:latin typeface="Corbel" panose="020B0503020204020204" pitchFamily="34" charset="0"/>
              </a:rPr>
              <a:t> and </a:t>
            </a:r>
            <a:r>
              <a:rPr lang="fr-FR" sz="1400" dirty="0" err="1">
                <a:latin typeface="Corbel" panose="020B0503020204020204" pitchFamily="34" charset="0"/>
              </a:rPr>
              <a:t>Haddaway</a:t>
            </a:r>
            <a:r>
              <a:rPr lang="fr-FR" sz="1400" dirty="0">
                <a:latin typeface="Corbel" panose="020B0503020204020204" pitchFamily="34" charset="0"/>
              </a:rPr>
              <a:t> 2020 : </a:t>
            </a:r>
            <a:r>
              <a:rPr lang="fr-FR" sz="1400" dirty="0" err="1">
                <a:latin typeface="Corbel" panose="020B0503020204020204" pitchFamily="34" charset="0"/>
              </a:rPr>
              <a:t>Evaluating</a:t>
            </a:r>
            <a:r>
              <a:rPr lang="fr-FR" sz="1400" dirty="0">
                <a:latin typeface="Corbel" panose="020B0503020204020204" pitchFamily="34" charset="0"/>
              </a:rPr>
              <a:t> </a:t>
            </a:r>
            <a:r>
              <a:rPr lang="fr-FR" sz="1400" dirty="0" err="1">
                <a:latin typeface="Corbel" panose="020B0503020204020204" pitchFamily="34" charset="0"/>
              </a:rPr>
              <a:t>retrieval</a:t>
            </a:r>
            <a:r>
              <a:rPr lang="fr-FR" sz="1400" dirty="0">
                <a:latin typeface="Corbel" panose="020B0503020204020204" pitchFamily="34" charset="0"/>
              </a:rPr>
              <a:t> </a:t>
            </a:r>
            <a:r>
              <a:rPr lang="fr-FR" sz="1400" dirty="0" err="1">
                <a:latin typeface="Corbel" panose="020B0503020204020204" pitchFamily="34" charset="0"/>
              </a:rPr>
              <a:t>qualities</a:t>
            </a:r>
            <a:r>
              <a:rPr lang="fr-FR" sz="1400" dirty="0">
                <a:latin typeface="Corbel" panose="020B0503020204020204" pitchFamily="34" charset="0"/>
              </a:rPr>
              <a:t> of Google </a:t>
            </a:r>
            <a:r>
              <a:rPr lang="fr-FR" sz="1400" dirty="0" err="1">
                <a:latin typeface="Corbel" panose="020B0503020204020204" pitchFamily="34" charset="0"/>
              </a:rPr>
              <a:t>Scholar</a:t>
            </a:r>
            <a:r>
              <a:rPr lang="fr-FR" sz="1400" dirty="0">
                <a:latin typeface="Corbel" panose="020B0503020204020204" pitchFamily="34" charset="0"/>
              </a:rPr>
              <a:t> and </a:t>
            </a:r>
            <a:r>
              <a:rPr lang="fr-FR" sz="1400" dirty="0" err="1">
                <a:latin typeface="Corbel" panose="020B0503020204020204" pitchFamily="34" charset="0"/>
              </a:rPr>
              <a:t>PubMed</a:t>
            </a:r>
            <a:r>
              <a:rPr lang="fr-FR" sz="1400" dirty="0">
                <a:latin typeface="Corbel" panose="020B0503020204020204" pitchFamily="34" charset="0"/>
              </a:rPr>
              <a:t>. </a:t>
            </a:r>
            <a:r>
              <a:rPr lang="fr-FR" sz="1400" i="1" dirty="0" err="1">
                <a:latin typeface="Corbel" panose="020B0503020204020204" pitchFamily="34" charset="0"/>
              </a:rPr>
              <a:t>Research</a:t>
            </a:r>
            <a:r>
              <a:rPr lang="fr-FR" sz="1400" i="1" dirty="0">
                <a:latin typeface="Corbel" panose="020B0503020204020204" pitchFamily="34" charset="0"/>
              </a:rPr>
              <a:t> </a:t>
            </a:r>
            <a:r>
              <a:rPr lang="fr-FR" sz="1400" i="1" dirty="0" err="1">
                <a:latin typeface="Corbel" panose="020B0503020204020204" pitchFamily="34" charset="0"/>
              </a:rPr>
              <a:t>Synthesis</a:t>
            </a:r>
            <a:r>
              <a:rPr lang="fr-FR" sz="1400" i="1" dirty="0">
                <a:latin typeface="Corbel" panose="020B0503020204020204" pitchFamily="34" charset="0"/>
              </a:rPr>
              <a:t> </a:t>
            </a:r>
            <a:r>
              <a:rPr lang="fr-FR" sz="1400" i="1" dirty="0" err="1">
                <a:latin typeface="Corbel" panose="020B0503020204020204" pitchFamily="34" charset="0"/>
              </a:rPr>
              <a:t>Methods</a:t>
            </a:r>
            <a:r>
              <a:rPr lang="fr-FR" sz="1400" dirty="0">
                <a:latin typeface="Corbel" panose="020B0503020204020204" pitchFamily="34" charset="0"/>
              </a:rPr>
              <a:t>, </a:t>
            </a:r>
            <a:r>
              <a:rPr lang="fr-FR" sz="1400" i="1" dirty="0">
                <a:latin typeface="Corbel" panose="020B0503020204020204" pitchFamily="34" charset="0"/>
              </a:rPr>
              <a:t>12</a:t>
            </a:r>
            <a:r>
              <a:rPr lang="fr-FR" sz="1400" dirty="0">
                <a:latin typeface="Corbel" panose="020B0503020204020204" pitchFamily="34" charset="0"/>
              </a:rPr>
              <a:t>(2), 126‑135. </a:t>
            </a:r>
            <a:r>
              <a:rPr lang="fr-FR" sz="1400" dirty="0">
                <a:latin typeface="Corbel" panose="020B0503020204020204" pitchFamily="34" charset="0"/>
                <a:hlinkClick r:id="rId2"/>
              </a:rPr>
              <a:t>https://doi.org/10.1002/jrsm.1456</a:t>
            </a:r>
            <a:endParaRPr lang="fr-FR" sz="1400" dirty="0">
              <a:latin typeface="Corbel" panose="020B0503020204020204" pitchFamily="34" charset="0"/>
            </a:endParaRPr>
          </a:p>
          <a:p>
            <a:endParaRPr lang="fr-FR" dirty="0">
              <a:latin typeface="Corbel" panose="020B0503020204020204" pitchFamily="34" charset="0"/>
            </a:endParaRPr>
          </a:p>
        </p:txBody>
      </p:sp>
    </p:spTree>
    <p:extLst>
      <p:ext uri="{BB962C8B-B14F-4D97-AF65-F5344CB8AC3E}">
        <p14:creationId xmlns:p14="http://schemas.microsoft.com/office/powerpoint/2010/main" val="1188960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a:t>Programme</a:t>
            </a:r>
          </a:p>
        </p:txBody>
      </p:sp>
      <p:sp>
        <p:nvSpPr>
          <p:cNvPr id="3" name="Espace réservé du contenu 2"/>
          <p:cNvSpPr>
            <a:spLocks noGrp="1"/>
          </p:cNvSpPr>
          <p:nvPr>
            <p:ph idx="1"/>
          </p:nvPr>
        </p:nvSpPr>
        <p:spPr>
          <a:xfrm>
            <a:off x="838200" y="1589149"/>
            <a:ext cx="10515600" cy="4557008"/>
          </a:xfrm>
        </p:spPr>
        <p:txBody>
          <a:bodyPr>
            <a:normAutofit/>
          </a:bodyPr>
          <a:lstStyle/>
          <a:p>
            <a:pPr marL="0" indent="0">
              <a:buNone/>
            </a:pPr>
            <a:r>
              <a:rPr lang="fr-FR" sz="2000" i="1" dirty="0"/>
              <a:t>Google et Google </a:t>
            </a:r>
            <a:r>
              <a:rPr lang="fr-FR" sz="2000" i="1" dirty="0" err="1"/>
              <a:t>Scholar</a:t>
            </a:r>
            <a:r>
              <a:rPr lang="fr-FR" sz="2000" i="1" dirty="0"/>
              <a:t> peuvent-ils être utilisés pour la recherche documentaire? Pour quel usage ? Cette session propose une présentation pratique et critique de ces 2 moteurs de recherche, ainsi que des alternatives académiques non commerciales, offrant de meilleures garanties de transparence.</a:t>
            </a:r>
          </a:p>
          <a:p>
            <a:r>
              <a:rPr lang="fr-FR" dirty="0"/>
              <a:t>  </a:t>
            </a:r>
            <a:r>
              <a:rPr lang="fr-FR" sz="3600" dirty="0"/>
              <a:t>Optimiser l’usage de Google et Google </a:t>
            </a:r>
            <a:r>
              <a:rPr lang="fr-FR" sz="3600" dirty="0" err="1"/>
              <a:t>Scholar</a:t>
            </a:r>
            <a:r>
              <a:rPr lang="fr-FR" sz="3600" dirty="0"/>
              <a:t> </a:t>
            </a:r>
          </a:p>
          <a:p>
            <a:r>
              <a:rPr lang="fr-FR" sz="3600" dirty="0"/>
              <a:t> Biais et limites de Google et Google </a:t>
            </a:r>
            <a:r>
              <a:rPr lang="fr-FR" sz="3600" dirty="0" err="1"/>
              <a:t>Scholar</a:t>
            </a:r>
            <a:endParaRPr lang="fr-FR" sz="3600" dirty="0"/>
          </a:p>
          <a:p>
            <a:r>
              <a:rPr lang="fr-FR" sz="3600" dirty="0"/>
              <a:t> Moteurs de recherche complémentaires ou alternatifs</a:t>
            </a:r>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a:t>
            </a:fld>
            <a:endParaRPr lang="fr-FR"/>
          </a:p>
        </p:txBody>
      </p:sp>
    </p:spTree>
    <p:extLst>
      <p:ext uri="{BB962C8B-B14F-4D97-AF65-F5344CB8AC3E}">
        <p14:creationId xmlns:p14="http://schemas.microsoft.com/office/powerpoint/2010/main" val="4147771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54549"/>
            <a:ext cx="10515600" cy="1325563"/>
          </a:xfrm>
        </p:spPr>
        <p:txBody>
          <a:bodyPr/>
          <a:lstStyle/>
          <a:p>
            <a:r>
              <a:rPr lang="fr-FR" dirty="0"/>
              <a:t>Quel usage? - littérature grise</a:t>
            </a:r>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20</a:t>
            </a:fld>
            <a:endParaRPr lang="fr-FR" dirty="0"/>
          </a:p>
        </p:txBody>
      </p:sp>
      <p:sp>
        <p:nvSpPr>
          <p:cNvPr id="6" name="Text Box 6"/>
          <p:cNvSpPr txBox="1">
            <a:spLocks noChangeArrowheads="1"/>
          </p:cNvSpPr>
          <p:nvPr/>
        </p:nvSpPr>
        <p:spPr bwMode="auto">
          <a:xfrm>
            <a:off x="1004248" y="1328281"/>
            <a:ext cx="9681974" cy="5529719"/>
          </a:xfrm>
          <a:prstGeom prst="rect">
            <a:avLst/>
          </a:prstGeom>
          <a:noFill/>
          <a:ln w="9525">
            <a:noFill/>
            <a:miter lim="800000"/>
            <a:headEnd/>
            <a:tailEnd/>
          </a:ln>
        </p:spPr>
        <p:txBody>
          <a:bodyPr wrap="square">
            <a:spAutoFit/>
          </a:bodyPr>
          <a:lstStyle/>
          <a:p>
            <a:pPr>
              <a:spcBef>
                <a:spcPts val="1000"/>
              </a:spcBef>
            </a:pPr>
            <a:r>
              <a:rPr lang="fr-FR" sz="3200" dirty="0">
                <a:latin typeface="Corbel" panose="020B0503020204020204" pitchFamily="34" charset="0"/>
              </a:rPr>
              <a:t>Les moteurs de recherche (Google, Google Scholar) sont souvent utilisés pour la recherche de </a:t>
            </a:r>
            <a:r>
              <a:rPr lang="fr-FR" sz="3200" dirty="0">
                <a:solidFill>
                  <a:srgbClr val="009DE0"/>
                </a:solidFill>
                <a:latin typeface="Corbel" panose="020B0503020204020204" pitchFamily="34" charset="0"/>
              </a:rPr>
              <a:t>littérature grise</a:t>
            </a:r>
            <a:r>
              <a:rPr lang="fr-FR" sz="3200" dirty="0">
                <a:solidFill>
                  <a:schemeClr val="bg2">
                    <a:lumMod val="50000"/>
                  </a:schemeClr>
                </a:solidFill>
                <a:latin typeface="Corbel" panose="020B0503020204020204" pitchFamily="34" charset="0"/>
              </a:rPr>
              <a:t>.</a:t>
            </a:r>
          </a:p>
          <a:p>
            <a:pPr>
              <a:spcBef>
                <a:spcPts val="1000"/>
              </a:spcBef>
            </a:pPr>
            <a:r>
              <a:rPr lang="fr-FR" sz="3200" kern="0" dirty="0">
                <a:latin typeface="Corbel" panose="020B0503020204020204" pitchFamily="34" charset="0"/>
              </a:rPr>
              <a:t>Définition dite « de Luxembourg » de la littérature grise</a:t>
            </a:r>
          </a:p>
          <a:p>
            <a:pPr marL="447675">
              <a:spcBef>
                <a:spcPts val="1000"/>
              </a:spcBef>
            </a:pPr>
            <a:r>
              <a:rPr lang="fr-FR" sz="3200" dirty="0">
                <a:solidFill>
                  <a:schemeClr val="bg2">
                    <a:lumMod val="50000"/>
                  </a:schemeClr>
                </a:solidFill>
                <a:latin typeface="Corbel" panose="020B0503020204020204" pitchFamily="34" charset="0"/>
              </a:rPr>
              <a:t>« ce qui est produit par toutes les instances du gouvernement, de l’enseignement et la recherche publique, du commerce et de l’industrie, sous un format papier ou numérique, et qui n’est pas contrôlé par l’édition commerciale »</a:t>
            </a:r>
            <a:endParaRPr lang="fr-FR" sz="3200" kern="0" dirty="0">
              <a:solidFill>
                <a:schemeClr val="bg2">
                  <a:lumMod val="50000"/>
                </a:schemeClr>
              </a:solidFill>
              <a:latin typeface="Corbel" panose="020B0503020204020204" pitchFamily="34" charset="0"/>
            </a:endParaRPr>
          </a:p>
          <a:p>
            <a:pPr>
              <a:spcBef>
                <a:spcPts val="1000"/>
              </a:spcBef>
            </a:pPr>
            <a:endParaRPr lang="fr-FR" sz="3200" kern="0" dirty="0">
              <a:latin typeface="Corbel" panose="020B0503020204020204" pitchFamily="34" charset="0"/>
            </a:endParaRPr>
          </a:p>
          <a:p>
            <a:pPr>
              <a:spcBef>
                <a:spcPts val="1000"/>
              </a:spcBef>
            </a:pPr>
            <a:endParaRPr lang="fr-FR" sz="3200" dirty="0">
              <a:solidFill>
                <a:schemeClr val="bg2">
                  <a:lumMod val="50000"/>
                </a:schemeClr>
              </a:solidFill>
              <a:latin typeface="Corbel" panose="020B0503020204020204" pitchFamily="34" charset="0"/>
            </a:endParaRPr>
          </a:p>
        </p:txBody>
      </p:sp>
      <p:sp>
        <p:nvSpPr>
          <p:cNvPr id="9" name="Rectangle 8"/>
          <p:cNvSpPr/>
          <p:nvPr/>
        </p:nvSpPr>
        <p:spPr>
          <a:xfrm>
            <a:off x="1004248" y="5833130"/>
            <a:ext cx="9978712" cy="523220"/>
          </a:xfrm>
          <a:prstGeom prst="rect">
            <a:avLst/>
          </a:prstGeom>
        </p:spPr>
        <p:txBody>
          <a:bodyPr wrap="square">
            <a:spAutoFit/>
          </a:bodyPr>
          <a:lstStyle/>
          <a:p>
            <a:r>
              <a:rPr lang="fr-FR" sz="1400" dirty="0">
                <a:latin typeface="Corbel" panose="020B0503020204020204" pitchFamily="34" charset="0"/>
                <a:cs typeface="Calibri" panose="020F0502020204030204" pitchFamily="34" charset="0"/>
              </a:rPr>
              <a:t>Source : Schöpfel, Joachim. « Comprendre la littérature grise ». </a:t>
            </a:r>
            <a:r>
              <a:rPr lang="fr-FR" sz="1400" i="1" dirty="0">
                <a:latin typeface="Corbel" panose="020B0503020204020204" pitchFamily="34" charset="0"/>
                <a:cs typeface="Calibri" panose="020F0502020204030204" pitchFamily="34" charset="0"/>
              </a:rPr>
              <a:t>I2D Information, données documents</a:t>
            </a:r>
            <a:r>
              <a:rPr lang="fr-FR" sz="1400" dirty="0">
                <a:latin typeface="Corbel" panose="020B0503020204020204" pitchFamily="34" charset="0"/>
                <a:cs typeface="Calibri" panose="020F0502020204030204" pitchFamily="34" charset="0"/>
              </a:rPr>
              <a:t> 52, n</a:t>
            </a:r>
            <a:r>
              <a:rPr lang="fr-FR" sz="1400" baseline="30000" dirty="0">
                <a:latin typeface="Corbel" panose="020B0503020204020204" pitchFamily="34" charset="0"/>
                <a:cs typeface="Calibri" panose="020F0502020204030204" pitchFamily="34" charset="0"/>
              </a:rPr>
              <a:t>o</a:t>
            </a:r>
            <a:r>
              <a:rPr lang="fr-FR" sz="1400" dirty="0">
                <a:latin typeface="Corbel" panose="020B0503020204020204" pitchFamily="34" charset="0"/>
                <a:cs typeface="Calibri" panose="020F0502020204030204" pitchFamily="34" charset="0"/>
              </a:rPr>
              <a:t> 1 (3 avril 2015): 30‑32. </a:t>
            </a:r>
            <a:r>
              <a:rPr lang="fr-FR" sz="1400" dirty="0">
                <a:latin typeface="Corbel" panose="020B0503020204020204" pitchFamily="34" charset="0"/>
                <a:cs typeface="Calibri" panose="020F0502020204030204" pitchFamily="34" charset="0"/>
                <a:hlinkClick r:id="rId2"/>
              </a:rPr>
              <a:t>https://doi.org/10.3917/i2d.151.0030</a:t>
            </a:r>
            <a:r>
              <a:rPr lang="fr-FR" sz="1400" dirty="0">
                <a:latin typeface="Corbel" panose="020B0503020204020204" pitchFamily="34" charset="0"/>
                <a:cs typeface="Calibri" panose="020F0502020204030204" pitchFamily="34" charset="0"/>
              </a:rPr>
              <a:t>.</a:t>
            </a:r>
          </a:p>
        </p:txBody>
      </p:sp>
    </p:spTree>
    <p:extLst>
      <p:ext uri="{BB962C8B-B14F-4D97-AF65-F5344CB8AC3E}">
        <p14:creationId xmlns:p14="http://schemas.microsoft.com/office/powerpoint/2010/main" val="2300069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6152" y="182800"/>
            <a:ext cx="10703560" cy="1325563"/>
          </a:xfrm>
        </p:spPr>
        <p:txBody>
          <a:bodyPr/>
          <a:lstStyle/>
          <a:p>
            <a:r>
              <a:rPr lang="fr-FR" dirty="0"/>
              <a:t>Méthodes de recherche de littérature grise</a:t>
            </a:r>
          </a:p>
        </p:txBody>
      </p:sp>
      <p:sp>
        <p:nvSpPr>
          <p:cNvPr id="3" name="Espace réservé du contenu 2"/>
          <p:cNvSpPr>
            <a:spLocks noGrp="1"/>
          </p:cNvSpPr>
          <p:nvPr>
            <p:ph idx="1"/>
          </p:nvPr>
        </p:nvSpPr>
        <p:spPr>
          <a:xfrm>
            <a:off x="4309065" y="1394261"/>
            <a:ext cx="7527400" cy="4579541"/>
          </a:xfrm>
        </p:spPr>
        <p:txBody>
          <a:bodyPr>
            <a:noAutofit/>
          </a:bodyPr>
          <a:lstStyle/>
          <a:p>
            <a:pPr>
              <a:lnSpc>
                <a:spcPct val="100000"/>
              </a:lnSpc>
              <a:spcBef>
                <a:spcPts val="600"/>
              </a:spcBef>
            </a:pPr>
            <a:r>
              <a:rPr lang="fr-FR" sz="2000" dirty="0" err="1"/>
              <a:t>Database</a:t>
            </a:r>
            <a:r>
              <a:rPr lang="fr-FR" sz="2000" dirty="0"/>
              <a:t> </a:t>
            </a:r>
            <a:r>
              <a:rPr lang="fr-FR" sz="2000" dirty="0" err="1"/>
              <a:t>searching</a:t>
            </a:r>
            <a:r>
              <a:rPr lang="fr-FR" sz="2000" dirty="0"/>
              <a:t> (</a:t>
            </a:r>
            <a:r>
              <a:rPr lang="fr-FR" sz="2000" dirty="0" err="1"/>
              <a:t>including</a:t>
            </a:r>
            <a:r>
              <a:rPr lang="fr-FR" sz="2000" dirty="0"/>
              <a:t> </a:t>
            </a:r>
            <a:r>
              <a:rPr lang="fr-FR" sz="2000" dirty="0" err="1"/>
              <a:t>specialized</a:t>
            </a:r>
            <a:r>
              <a:rPr lang="fr-FR" sz="2000" dirty="0"/>
              <a:t> </a:t>
            </a:r>
            <a:r>
              <a:rPr lang="fr-FR" sz="2000" dirty="0" err="1"/>
              <a:t>databases</a:t>
            </a:r>
            <a:r>
              <a:rPr lang="fr-FR" sz="2000" dirty="0"/>
              <a:t> and </a:t>
            </a:r>
            <a:r>
              <a:rPr lang="fr-FR" sz="2000" dirty="0" err="1"/>
              <a:t>search</a:t>
            </a:r>
            <a:r>
              <a:rPr lang="fr-FR" sz="2000" dirty="0"/>
              <a:t> </a:t>
            </a:r>
            <a:r>
              <a:rPr lang="fr-FR" sz="2000" dirty="0" err="1"/>
              <a:t>portals</a:t>
            </a:r>
            <a:r>
              <a:rPr lang="fr-FR" sz="2000" dirty="0"/>
              <a:t>)</a:t>
            </a:r>
          </a:p>
          <a:p>
            <a:pPr>
              <a:lnSpc>
                <a:spcPct val="100000"/>
              </a:lnSpc>
              <a:spcBef>
                <a:spcPts val="600"/>
              </a:spcBef>
            </a:pPr>
            <a:r>
              <a:rPr lang="fr-FR" sz="2000" dirty="0" err="1"/>
              <a:t>Searching</a:t>
            </a:r>
            <a:r>
              <a:rPr lang="fr-FR" sz="2000" dirty="0"/>
              <a:t> in obscure or </a:t>
            </a:r>
            <a:r>
              <a:rPr lang="fr-FR" sz="2000" dirty="0" err="1"/>
              <a:t>small</a:t>
            </a:r>
            <a:r>
              <a:rPr lang="fr-FR" sz="2000" dirty="0"/>
              <a:t> </a:t>
            </a:r>
            <a:r>
              <a:rPr lang="fr-FR" sz="2000" dirty="0" err="1"/>
              <a:t>library</a:t>
            </a:r>
            <a:r>
              <a:rPr lang="fr-FR" sz="2000" dirty="0"/>
              <a:t> catalogues</a:t>
            </a:r>
          </a:p>
          <a:p>
            <a:pPr>
              <a:lnSpc>
                <a:spcPct val="100000"/>
              </a:lnSpc>
              <a:spcBef>
                <a:spcPts val="600"/>
              </a:spcBef>
            </a:pPr>
            <a:r>
              <a:rPr lang="fr-FR" sz="2000" dirty="0"/>
              <a:t>Hand-</a:t>
            </a:r>
            <a:r>
              <a:rPr lang="fr-FR" sz="2000" dirty="0" err="1"/>
              <a:t>searching</a:t>
            </a:r>
            <a:r>
              <a:rPr lang="fr-FR" sz="2000" dirty="0"/>
              <a:t> of </a:t>
            </a:r>
            <a:r>
              <a:rPr lang="fr-FR" sz="2000" dirty="0" err="1"/>
              <a:t>journals</a:t>
            </a:r>
            <a:endParaRPr lang="fr-FR" sz="2000" dirty="0"/>
          </a:p>
          <a:p>
            <a:pPr>
              <a:lnSpc>
                <a:spcPct val="100000"/>
              </a:lnSpc>
              <a:spcBef>
                <a:spcPts val="600"/>
              </a:spcBef>
            </a:pPr>
            <a:r>
              <a:rPr lang="fr-FR" sz="2000" dirty="0" err="1"/>
              <a:t>Personal</a:t>
            </a:r>
            <a:r>
              <a:rPr lang="fr-FR" sz="2000" dirty="0"/>
              <a:t> communication (i.e. </a:t>
            </a:r>
            <a:r>
              <a:rPr lang="fr-FR" sz="2000" dirty="0" err="1"/>
              <a:t>telephone</a:t>
            </a:r>
            <a:r>
              <a:rPr lang="fr-FR" sz="2000" dirty="0"/>
              <a:t>, email, etc.)</a:t>
            </a:r>
          </a:p>
          <a:p>
            <a:pPr>
              <a:lnSpc>
                <a:spcPct val="100000"/>
              </a:lnSpc>
              <a:spcBef>
                <a:spcPts val="600"/>
              </a:spcBef>
            </a:pPr>
            <a:r>
              <a:rPr lang="fr-FR" sz="2000" dirty="0"/>
              <a:t>Scanning </a:t>
            </a:r>
            <a:r>
              <a:rPr lang="fr-FR" sz="2000" dirty="0" err="1"/>
              <a:t>reference</a:t>
            </a:r>
            <a:r>
              <a:rPr lang="fr-FR" sz="2000" dirty="0"/>
              <a:t> </a:t>
            </a:r>
            <a:r>
              <a:rPr lang="fr-FR" sz="2000" dirty="0" err="1"/>
              <a:t>lists</a:t>
            </a:r>
            <a:r>
              <a:rPr lang="fr-FR" sz="2000" dirty="0"/>
              <a:t>; </a:t>
            </a:r>
            <a:r>
              <a:rPr lang="fr-FR" sz="2000" dirty="0" err="1"/>
              <a:t>snowballing</a:t>
            </a:r>
            <a:r>
              <a:rPr lang="fr-FR" sz="2000" dirty="0"/>
              <a:t>, bibliographies and </a:t>
            </a:r>
            <a:r>
              <a:rPr lang="fr-FR" sz="2000" dirty="0" err="1"/>
              <a:t>academic</a:t>
            </a:r>
            <a:r>
              <a:rPr lang="fr-FR" sz="2000" dirty="0"/>
              <a:t> </a:t>
            </a:r>
            <a:r>
              <a:rPr lang="fr-FR" sz="2000" dirty="0" err="1"/>
              <a:t>CVs</a:t>
            </a:r>
            <a:r>
              <a:rPr lang="fr-FR" sz="2000" dirty="0"/>
              <a:t>  [tip: </a:t>
            </a:r>
            <a:r>
              <a:rPr lang="fr-FR" sz="2000" dirty="0" err="1"/>
              <a:t>read</a:t>
            </a:r>
            <a:r>
              <a:rPr lang="fr-FR" sz="2000" dirty="0"/>
              <a:t> more about </a:t>
            </a:r>
            <a:r>
              <a:rPr lang="fr-FR" sz="2000" dirty="0" err="1">
                <a:hlinkClick r:id="rId2"/>
              </a:rPr>
              <a:t>snowballing</a:t>
            </a:r>
            <a:r>
              <a:rPr lang="fr-FR" sz="2000" dirty="0">
                <a:hlinkClick r:id="rId2"/>
              </a:rPr>
              <a:t> techniques</a:t>
            </a:r>
            <a:r>
              <a:rPr lang="fr-FR" sz="2000" dirty="0"/>
              <a:t>]</a:t>
            </a:r>
          </a:p>
          <a:p>
            <a:pPr>
              <a:lnSpc>
                <a:spcPct val="100000"/>
              </a:lnSpc>
              <a:spcBef>
                <a:spcPts val="600"/>
              </a:spcBef>
            </a:pPr>
            <a:r>
              <a:rPr lang="fr-FR" sz="2000" dirty="0" err="1"/>
              <a:t>Googling</a:t>
            </a:r>
            <a:r>
              <a:rPr lang="fr-FR" sz="2000" dirty="0"/>
              <a:t> (</a:t>
            </a:r>
            <a:r>
              <a:rPr lang="fr-FR" sz="2000" dirty="0">
                <a:hlinkClick r:id="rId3"/>
              </a:rPr>
              <a:t>Google</a:t>
            </a:r>
            <a:r>
              <a:rPr lang="fr-FR" sz="2000" dirty="0"/>
              <a:t> or </a:t>
            </a:r>
            <a:r>
              <a:rPr lang="fr-FR" sz="2000" dirty="0">
                <a:hlinkClick r:id="rId4" tooltip="Google scholar"/>
              </a:rPr>
              <a:t>Google </a:t>
            </a:r>
            <a:r>
              <a:rPr lang="fr-FR" sz="2000" dirty="0" err="1">
                <a:hlinkClick r:id="rId4" tooltip="Google scholar"/>
              </a:rPr>
              <a:t>Scholar</a:t>
            </a:r>
            <a:r>
              <a:rPr lang="fr-FR" sz="2000" dirty="0"/>
              <a:t>)</a:t>
            </a:r>
          </a:p>
          <a:p>
            <a:pPr>
              <a:lnSpc>
                <a:spcPct val="100000"/>
              </a:lnSpc>
              <a:spcBef>
                <a:spcPts val="600"/>
              </a:spcBef>
            </a:pPr>
            <a:r>
              <a:rPr lang="fr-FR" sz="2000" dirty="0" err="1"/>
              <a:t>Other</a:t>
            </a:r>
            <a:r>
              <a:rPr lang="fr-FR" sz="2000" dirty="0"/>
              <a:t> </a:t>
            </a:r>
            <a:r>
              <a:rPr lang="fr-FR" sz="2000" dirty="0" err="1"/>
              <a:t>search</a:t>
            </a:r>
            <a:r>
              <a:rPr lang="fr-FR" sz="2000" dirty="0"/>
              <a:t> </a:t>
            </a:r>
            <a:r>
              <a:rPr lang="fr-FR" sz="2000" dirty="0" err="1"/>
              <a:t>engines</a:t>
            </a:r>
            <a:r>
              <a:rPr lang="fr-FR" sz="2000" dirty="0"/>
              <a:t>, </a:t>
            </a:r>
            <a:r>
              <a:rPr lang="fr-FR" sz="2000" dirty="0" err="1"/>
              <a:t>such</a:t>
            </a:r>
            <a:r>
              <a:rPr lang="fr-FR" sz="2000" dirty="0"/>
              <a:t> as </a:t>
            </a:r>
            <a:r>
              <a:rPr lang="fr-FR" sz="2000" dirty="0">
                <a:hlinkClick r:id="rId5"/>
              </a:rPr>
              <a:t>Bing</a:t>
            </a:r>
            <a:r>
              <a:rPr lang="fr-FR" sz="2000" dirty="0"/>
              <a:t>, </a:t>
            </a:r>
            <a:r>
              <a:rPr lang="fr-FR" sz="2000" dirty="0">
                <a:hlinkClick r:id="rId6"/>
              </a:rPr>
              <a:t>Yahoo</a:t>
            </a:r>
            <a:r>
              <a:rPr lang="fr-FR" sz="2000" dirty="0"/>
              <a:t>, </a:t>
            </a:r>
            <a:r>
              <a:rPr lang="fr-FR" sz="2000" dirty="0">
                <a:hlinkClick r:id="rId7"/>
              </a:rPr>
              <a:t>Microsoft </a:t>
            </a:r>
            <a:r>
              <a:rPr lang="fr-FR" sz="2000" dirty="0" err="1">
                <a:hlinkClick r:id="rId7"/>
              </a:rPr>
              <a:t>Academic</a:t>
            </a:r>
            <a:r>
              <a:rPr lang="fr-FR" sz="2000" dirty="0">
                <a:hlinkClick r:id="rId7"/>
              </a:rPr>
              <a:t> </a:t>
            </a:r>
            <a:r>
              <a:rPr lang="fr-FR" sz="2000" dirty="0" err="1">
                <a:hlinkClick r:id="rId7"/>
              </a:rPr>
              <a:t>Search</a:t>
            </a:r>
            <a:r>
              <a:rPr lang="fr-FR" sz="2000" dirty="0"/>
              <a:t>, </a:t>
            </a:r>
            <a:r>
              <a:rPr lang="fr-FR" sz="2000" dirty="0" err="1">
                <a:hlinkClick r:id="rId8"/>
              </a:rPr>
              <a:t>DuckDuckGo</a:t>
            </a:r>
            <a:endParaRPr lang="fr-FR" sz="2000" dirty="0"/>
          </a:p>
          <a:p>
            <a:pPr>
              <a:lnSpc>
                <a:spcPct val="100000"/>
              </a:lnSpc>
              <a:spcBef>
                <a:spcPts val="600"/>
              </a:spcBef>
            </a:pPr>
            <a:r>
              <a:rPr lang="fr-FR" sz="2000" dirty="0" err="1"/>
              <a:t>Blogging</a:t>
            </a:r>
            <a:r>
              <a:rPr lang="fr-FR" sz="2000" dirty="0"/>
              <a:t> (</a:t>
            </a:r>
            <a:r>
              <a:rPr lang="fr-FR" sz="2000" dirty="0" err="1"/>
              <a:t>finding</a:t>
            </a:r>
            <a:r>
              <a:rPr lang="fr-FR" sz="2000" dirty="0"/>
              <a:t> the experts)</a:t>
            </a:r>
          </a:p>
          <a:p>
            <a:pPr>
              <a:lnSpc>
                <a:spcPct val="100000"/>
              </a:lnSpc>
              <a:spcBef>
                <a:spcPts val="600"/>
              </a:spcBef>
            </a:pPr>
            <a:r>
              <a:rPr lang="fr-FR" sz="2000" dirty="0" err="1"/>
              <a:t>Blogsearch</a:t>
            </a:r>
            <a:r>
              <a:rPr lang="fr-FR" sz="2000" dirty="0"/>
              <a:t>, </a:t>
            </a:r>
            <a:r>
              <a:rPr lang="fr-FR" sz="2000" dirty="0" err="1"/>
              <a:t>podsearch</a:t>
            </a:r>
            <a:r>
              <a:rPr lang="fr-FR" sz="2000" dirty="0"/>
              <a:t>, </a:t>
            </a:r>
            <a:r>
              <a:rPr lang="fr-FR" sz="2000" dirty="0" err="1"/>
              <a:t>specialized</a:t>
            </a:r>
            <a:r>
              <a:rPr lang="fr-FR" sz="2000" dirty="0"/>
              <a:t> directories</a:t>
            </a:r>
          </a:p>
          <a:p>
            <a:endParaRPr lang="fr-FR" sz="1800"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21</a:t>
            </a:fld>
            <a:endParaRPr lang="fr-FR" dirty="0"/>
          </a:p>
        </p:txBody>
      </p:sp>
      <p:sp>
        <p:nvSpPr>
          <p:cNvPr id="6" name="ZoneTexte 5"/>
          <p:cNvSpPr txBox="1"/>
          <p:nvPr/>
        </p:nvSpPr>
        <p:spPr>
          <a:xfrm>
            <a:off x="474595" y="5284996"/>
            <a:ext cx="3564005" cy="1169551"/>
          </a:xfrm>
          <a:prstGeom prst="rect">
            <a:avLst/>
          </a:prstGeom>
          <a:noFill/>
        </p:spPr>
        <p:txBody>
          <a:bodyPr wrap="square" rtlCol="0">
            <a:spAutoFit/>
          </a:bodyPr>
          <a:lstStyle/>
          <a:p>
            <a:r>
              <a:rPr lang="fr-FR" sz="1400" dirty="0">
                <a:latin typeface="Corbel" panose="020B0503020204020204" pitchFamily="34" charset="0"/>
              </a:rPr>
              <a:t>Source : </a:t>
            </a:r>
            <a:r>
              <a:rPr lang="fr-FR" sz="1400" dirty="0" err="1">
                <a:latin typeface="Corbel" panose="020B0503020204020204" pitchFamily="34" charset="0"/>
              </a:rPr>
              <a:t>Schoonmade</a:t>
            </a:r>
            <a:r>
              <a:rPr lang="fr-FR" sz="1400" dirty="0">
                <a:latin typeface="Corbel" panose="020B0503020204020204" pitchFamily="34" charset="0"/>
              </a:rPr>
              <a:t>, L. (</a:t>
            </a:r>
            <a:r>
              <a:rPr lang="fr-FR" sz="1400" dirty="0" smtClean="0">
                <a:latin typeface="Corbel" panose="020B0503020204020204" pitchFamily="34" charset="0"/>
              </a:rPr>
              <a:t>2022). </a:t>
            </a:r>
            <a:r>
              <a:rPr lang="fr-FR" sz="1400" i="1" dirty="0">
                <a:latin typeface="Corbel" panose="020B0503020204020204" pitchFamily="34" charset="0"/>
              </a:rPr>
              <a:t>Grey </a:t>
            </a:r>
            <a:r>
              <a:rPr lang="fr-FR" sz="1400" i="1" dirty="0" err="1">
                <a:latin typeface="Corbel" panose="020B0503020204020204" pitchFamily="34" charset="0"/>
              </a:rPr>
              <a:t>Literature</a:t>
            </a:r>
            <a:r>
              <a:rPr lang="fr-FR" sz="1400" i="1" dirty="0">
                <a:latin typeface="Corbel" panose="020B0503020204020204" pitchFamily="34" charset="0"/>
              </a:rPr>
              <a:t> for </a:t>
            </a:r>
            <a:r>
              <a:rPr lang="fr-FR" sz="1400" i="1" dirty="0" err="1">
                <a:latin typeface="Corbel" panose="020B0503020204020204" pitchFamily="34" charset="0"/>
              </a:rPr>
              <a:t>Health</a:t>
            </a:r>
            <a:r>
              <a:rPr lang="fr-FR" sz="1400" i="1" dirty="0">
                <a:latin typeface="Corbel" panose="020B0503020204020204" pitchFamily="34" charset="0"/>
              </a:rPr>
              <a:t> Sciences</a:t>
            </a:r>
            <a:r>
              <a:rPr lang="fr-FR" sz="1400" dirty="0">
                <a:latin typeface="Corbel" panose="020B0503020204020204" pitchFamily="34" charset="0"/>
              </a:rPr>
              <a:t>. </a:t>
            </a:r>
            <a:r>
              <a:rPr lang="fr-FR" sz="1400" dirty="0" err="1">
                <a:latin typeface="Corbel" panose="020B0503020204020204" pitchFamily="34" charset="0"/>
              </a:rPr>
              <a:t>LibGuides</a:t>
            </a:r>
            <a:r>
              <a:rPr lang="fr-FR" sz="1400" dirty="0">
                <a:latin typeface="Corbel" panose="020B0503020204020204" pitchFamily="34" charset="0"/>
              </a:rPr>
              <a:t> </a:t>
            </a:r>
            <a:r>
              <a:rPr lang="fr-FR" sz="1400" dirty="0" err="1">
                <a:latin typeface="Corbel" panose="020B0503020204020204" pitchFamily="34" charset="0"/>
              </a:rPr>
              <a:t>Vrije</a:t>
            </a:r>
            <a:r>
              <a:rPr lang="fr-FR" sz="1400" dirty="0">
                <a:latin typeface="Corbel" panose="020B0503020204020204" pitchFamily="34" charset="0"/>
              </a:rPr>
              <a:t> </a:t>
            </a:r>
            <a:r>
              <a:rPr lang="fr-FR" sz="1400" dirty="0" err="1">
                <a:latin typeface="Corbel" panose="020B0503020204020204" pitchFamily="34" charset="0"/>
              </a:rPr>
              <a:t>Universiteit</a:t>
            </a:r>
            <a:r>
              <a:rPr lang="fr-FR" sz="1400" dirty="0">
                <a:latin typeface="Corbel" panose="020B0503020204020204" pitchFamily="34" charset="0"/>
              </a:rPr>
              <a:t> Amsterdam. </a:t>
            </a:r>
            <a:r>
              <a:rPr lang="fr-FR" sz="1400" dirty="0">
                <a:latin typeface="Corbel" panose="020B0503020204020204" pitchFamily="34" charset="0"/>
                <a:hlinkClick r:id="rId9"/>
              </a:rPr>
              <a:t>https://libguides.vu.nl/greylit</a:t>
            </a:r>
            <a:endParaRPr lang="fr-FR" sz="1400" dirty="0">
              <a:latin typeface="Corbel" panose="020B0503020204020204" pitchFamily="34" charset="0"/>
            </a:endParaRPr>
          </a:p>
          <a:p>
            <a:endParaRPr lang="fr-FR" sz="1400" dirty="0">
              <a:latin typeface="Corbel" panose="020B0503020204020204" pitchFamily="34" charset="0"/>
            </a:endParaRPr>
          </a:p>
        </p:txBody>
      </p:sp>
      <p:sp>
        <p:nvSpPr>
          <p:cNvPr id="7" name="ZoneTexte 6"/>
          <p:cNvSpPr txBox="1"/>
          <p:nvPr/>
        </p:nvSpPr>
        <p:spPr>
          <a:xfrm>
            <a:off x="511778" y="1763127"/>
            <a:ext cx="2098657" cy="3139321"/>
          </a:xfrm>
          <a:prstGeom prst="rect">
            <a:avLst/>
          </a:prstGeom>
          <a:noFill/>
        </p:spPr>
        <p:txBody>
          <a:bodyPr wrap="square" rtlCol="0">
            <a:spAutoFit/>
          </a:bodyPr>
          <a:lstStyle/>
          <a:p>
            <a:r>
              <a:rPr lang="fr-FR" dirty="0">
                <a:latin typeface="Corbel" panose="020B0503020204020204" pitchFamily="34" charset="0"/>
              </a:rPr>
              <a:t>Le « </a:t>
            </a:r>
            <a:r>
              <a:rPr lang="fr-FR" dirty="0" err="1">
                <a:latin typeface="Corbel" panose="020B0503020204020204" pitchFamily="34" charset="0"/>
              </a:rPr>
              <a:t>Googling</a:t>
            </a:r>
            <a:r>
              <a:rPr lang="fr-FR" dirty="0">
                <a:latin typeface="Corbel" panose="020B0503020204020204" pitchFamily="34" charset="0"/>
              </a:rPr>
              <a:t> » n’est toutefois qu’une méthode parmi d’autres.</a:t>
            </a:r>
          </a:p>
          <a:p>
            <a:r>
              <a:rPr lang="fr-FR" dirty="0">
                <a:latin typeface="Corbel" panose="020B0503020204020204" pitchFamily="34" charset="0"/>
              </a:rPr>
              <a:t>La recherche de littérature grise peut aussi rendre nécessaire l’exploration manuelle d’un site.</a:t>
            </a:r>
          </a:p>
          <a:p>
            <a:endParaRPr lang="fr-FR" dirty="0">
              <a:latin typeface="Corbel" panose="020B0503020204020204" pitchFamily="34" charset="0"/>
            </a:endParaRPr>
          </a:p>
        </p:txBody>
      </p:sp>
      <p:grpSp>
        <p:nvGrpSpPr>
          <p:cNvPr id="8" name="Arrow19" descr="{&quot;Key&quot;:&quot;POWER_USER_SHAPE_ICON&quot;,&quot;Value&quot;:&quot;POWER_USER_SHAPE_ICON_STYLE_1&quot;}"/>
          <p:cNvGrpSpPr>
            <a:grpSpLocks noChangeAspect="1"/>
          </p:cNvGrpSpPr>
          <p:nvPr/>
        </p:nvGrpSpPr>
        <p:grpSpPr>
          <a:xfrm>
            <a:off x="2880900" y="3684032"/>
            <a:ext cx="624221" cy="542925"/>
            <a:chOff x="1412032" y="2732632"/>
            <a:chExt cx="1016496" cy="884112"/>
          </a:xfrm>
        </p:grpSpPr>
        <p:sp>
          <p:nvSpPr>
            <p:cNvPr id="9" name="Chevron 8"/>
            <p:cNvSpPr/>
            <p:nvPr/>
          </p:nvSpPr>
          <p:spPr>
            <a:xfrm>
              <a:off x="1412032" y="2732632"/>
              <a:ext cx="576064" cy="884112"/>
            </a:xfrm>
            <a:prstGeom prst="chevron">
              <a:avLst>
                <a:gd name="adj" fmla="val 5618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chemeClr val="bg2">
                    <a:lumMod val="50000"/>
                  </a:schemeClr>
                </a:solidFill>
                <a:effectLst/>
                <a:uLnTx/>
                <a:uFillTx/>
                <a:latin typeface="Corbel" panose="020B0503020204020204" pitchFamily="34" charset="0"/>
                <a:ea typeface="+mn-ea"/>
                <a:cs typeface="+mn-cs"/>
              </a:endParaRPr>
            </a:p>
          </p:txBody>
        </p:sp>
        <p:sp>
          <p:nvSpPr>
            <p:cNvPr id="10" name="Chevron 9"/>
            <p:cNvSpPr/>
            <p:nvPr/>
          </p:nvSpPr>
          <p:spPr>
            <a:xfrm>
              <a:off x="1852464" y="2732632"/>
              <a:ext cx="576064" cy="884112"/>
            </a:xfrm>
            <a:prstGeom prst="chevron">
              <a:avLst>
                <a:gd name="adj" fmla="val 5618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chemeClr val="bg2">
                    <a:lumMod val="50000"/>
                  </a:schemeClr>
                </a:solidFill>
                <a:effectLst/>
                <a:uLnTx/>
                <a:uFillTx/>
                <a:latin typeface="Corbel" panose="020B0503020204020204" pitchFamily="34" charset="0"/>
                <a:ea typeface="+mn-ea"/>
                <a:cs typeface="+mn-cs"/>
              </a:endParaRPr>
            </a:p>
          </p:txBody>
        </p:sp>
      </p:gr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Tree>
    <p:extLst>
      <p:ext uri="{BB962C8B-B14F-4D97-AF65-F5344CB8AC3E}">
        <p14:creationId xmlns:p14="http://schemas.microsoft.com/office/powerpoint/2010/main" val="3314366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Organiser la recherche de littérature grise</a:t>
            </a:r>
          </a:p>
        </p:txBody>
      </p:sp>
      <p:sp>
        <p:nvSpPr>
          <p:cNvPr id="3" name="Espace réservé du contenu 2"/>
          <p:cNvSpPr>
            <a:spLocks noGrp="1"/>
          </p:cNvSpPr>
          <p:nvPr>
            <p:ph idx="1"/>
          </p:nvPr>
        </p:nvSpPr>
        <p:spPr>
          <a:xfrm>
            <a:off x="838200" y="1561148"/>
            <a:ext cx="11160760" cy="5205095"/>
          </a:xfrm>
        </p:spPr>
        <p:txBody>
          <a:bodyPr>
            <a:normAutofit fontScale="92500" lnSpcReduction="10000"/>
          </a:bodyPr>
          <a:lstStyle/>
          <a:p>
            <a:pPr marL="0" indent="0">
              <a:lnSpc>
                <a:spcPct val="120000"/>
              </a:lnSpc>
              <a:buNone/>
            </a:pPr>
            <a:r>
              <a:rPr lang="en-US" dirty="0" err="1"/>
              <a:t>Modèle</a:t>
            </a:r>
            <a:r>
              <a:rPr lang="en-US" dirty="0"/>
              <a:t> au format Word pour documenter </a:t>
            </a:r>
            <a:r>
              <a:rPr lang="en-US" dirty="0" err="1"/>
              <a:t>une</a:t>
            </a:r>
            <a:r>
              <a:rPr lang="en-US" dirty="0"/>
              <a:t> </a:t>
            </a:r>
            <a:r>
              <a:rPr lang="en-US" dirty="0" err="1"/>
              <a:t>recherche</a:t>
            </a:r>
            <a:r>
              <a:rPr lang="en-US" dirty="0"/>
              <a:t> de </a:t>
            </a:r>
            <a:r>
              <a:rPr lang="en-US" dirty="0" err="1"/>
              <a:t>littérature</a:t>
            </a:r>
            <a:r>
              <a:rPr lang="en-US" dirty="0"/>
              <a:t> </a:t>
            </a:r>
            <a:r>
              <a:rPr lang="en-US" dirty="0" err="1"/>
              <a:t>grise</a:t>
            </a:r>
            <a:r>
              <a:rPr lang="en-US" dirty="0"/>
              <a:t> </a:t>
            </a:r>
            <a:r>
              <a:rPr lang="en-US" dirty="0" err="1"/>
              <a:t>en</a:t>
            </a:r>
            <a:r>
              <a:rPr lang="en-US" dirty="0"/>
              <a:t> 2 </a:t>
            </a:r>
            <a:r>
              <a:rPr lang="en-US" dirty="0" err="1"/>
              <a:t>étapes</a:t>
            </a:r>
            <a:r>
              <a:rPr lang="en-US" dirty="0"/>
              <a:t> et 4 </a:t>
            </a:r>
            <a:r>
              <a:rPr lang="en-US" dirty="0" err="1"/>
              <a:t>stratégies</a:t>
            </a:r>
            <a:r>
              <a:rPr lang="en-US" dirty="0"/>
              <a:t> de </a:t>
            </a:r>
            <a:r>
              <a:rPr lang="en-US" dirty="0" err="1"/>
              <a:t>recherche</a:t>
            </a:r>
            <a:endParaRPr lang="en-US" dirty="0"/>
          </a:p>
          <a:p>
            <a:pPr>
              <a:lnSpc>
                <a:spcPct val="120000"/>
              </a:lnSpc>
            </a:pPr>
            <a:r>
              <a:rPr lang="en-US" dirty="0" err="1"/>
              <a:t>Etape</a:t>
            </a:r>
            <a:r>
              <a:rPr lang="en-US" dirty="0"/>
              <a:t> 1 : identifier les </a:t>
            </a:r>
            <a:r>
              <a:rPr lang="en-US" dirty="0" err="1"/>
              <a:t>autorités</a:t>
            </a:r>
            <a:r>
              <a:rPr lang="en-US" dirty="0"/>
              <a:t> </a:t>
            </a:r>
            <a:r>
              <a:rPr lang="en-US" dirty="0" err="1"/>
              <a:t>pertinentes</a:t>
            </a:r>
            <a:endParaRPr lang="en-US" dirty="0"/>
          </a:p>
          <a:p>
            <a:pPr>
              <a:lnSpc>
                <a:spcPct val="120000"/>
              </a:lnSpc>
            </a:pPr>
            <a:r>
              <a:rPr lang="en-US" dirty="0" err="1"/>
              <a:t>Etape</a:t>
            </a:r>
            <a:r>
              <a:rPr lang="en-US" dirty="0"/>
              <a:t> 2 : </a:t>
            </a:r>
            <a:r>
              <a:rPr lang="en-US" dirty="0" err="1"/>
              <a:t>stratégies</a:t>
            </a:r>
            <a:r>
              <a:rPr lang="en-US" dirty="0"/>
              <a:t> de </a:t>
            </a:r>
            <a:r>
              <a:rPr lang="en-US" dirty="0" err="1"/>
              <a:t>recherche</a:t>
            </a:r>
            <a:r>
              <a:rPr lang="en-US" dirty="0"/>
              <a:t> et documentation de </a:t>
            </a:r>
            <a:r>
              <a:rPr lang="en-US" dirty="0" err="1"/>
              <a:t>ces</a:t>
            </a:r>
            <a:r>
              <a:rPr lang="en-US" dirty="0"/>
              <a:t> </a:t>
            </a:r>
            <a:r>
              <a:rPr lang="en-US" dirty="0" err="1"/>
              <a:t>recherches</a:t>
            </a:r>
            <a:endParaRPr lang="en-US" dirty="0"/>
          </a:p>
          <a:p>
            <a:pPr lvl="1">
              <a:lnSpc>
                <a:spcPct val="120000"/>
              </a:lnSpc>
            </a:pPr>
            <a:r>
              <a:rPr lang="en-US" dirty="0" err="1"/>
              <a:t>Stratégie</a:t>
            </a:r>
            <a:r>
              <a:rPr lang="en-US" dirty="0"/>
              <a:t> 1 : consultation/</a:t>
            </a:r>
            <a:r>
              <a:rPr lang="en-US" dirty="0" err="1"/>
              <a:t>recherche</a:t>
            </a:r>
            <a:r>
              <a:rPr lang="en-US" dirty="0"/>
              <a:t> </a:t>
            </a:r>
            <a:r>
              <a:rPr lang="en-US" dirty="0" err="1"/>
              <a:t>dans</a:t>
            </a:r>
            <a:r>
              <a:rPr lang="en-US" dirty="0"/>
              <a:t> des sites </a:t>
            </a:r>
            <a:r>
              <a:rPr lang="en-US" dirty="0" err="1"/>
              <a:t>ciblés</a:t>
            </a:r>
            <a:r>
              <a:rPr lang="en-US" dirty="0"/>
              <a:t> : 1 site à la </a:t>
            </a:r>
            <a:r>
              <a:rPr lang="en-US" dirty="0" err="1"/>
              <a:t>fois</a:t>
            </a:r>
            <a:r>
              <a:rPr lang="en-US" dirty="0"/>
              <a:t>, </a:t>
            </a:r>
            <a:r>
              <a:rPr lang="en-US" dirty="0" err="1"/>
              <a:t>l’un</a:t>
            </a:r>
            <a:r>
              <a:rPr lang="en-US" dirty="0"/>
              <a:t> après </a:t>
            </a:r>
            <a:r>
              <a:rPr lang="en-US" dirty="0" err="1"/>
              <a:t>l’autre</a:t>
            </a:r>
            <a:endParaRPr lang="en-US" dirty="0"/>
          </a:p>
          <a:p>
            <a:pPr lvl="1">
              <a:lnSpc>
                <a:spcPct val="120000"/>
              </a:lnSpc>
            </a:pPr>
            <a:r>
              <a:rPr lang="en-US" dirty="0" err="1"/>
              <a:t>Stratégie</a:t>
            </a:r>
            <a:r>
              <a:rPr lang="en-US" dirty="0"/>
              <a:t> 2 : </a:t>
            </a:r>
            <a:r>
              <a:rPr lang="en-US" dirty="0" err="1"/>
              <a:t>recherche</a:t>
            </a:r>
            <a:r>
              <a:rPr lang="en-US" dirty="0"/>
              <a:t> </a:t>
            </a:r>
            <a:r>
              <a:rPr lang="en-US" dirty="0" err="1"/>
              <a:t>dans</a:t>
            </a:r>
            <a:r>
              <a:rPr lang="en-US" dirty="0"/>
              <a:t> des bases de </a:t>
            </a:r>
            <a:r>
              <a:rPr lang="en-US" dirty="0" err="1"/>
              <a:t>données</a:t>
            </a:r>
            <a:r>
              <a:rPr lang="en-US" dirty="0"/>
              <a:t> de </a:t>
            </a:r>
            <a:r>
              <a:rPr lang="en-US" dirty="0" err="1"/>
              <a:t>littérature</a:t>
            </a:r>
            <a:r>
              <a:rPr lang="en-US" dirty="0"/>
              <a:t> </a:t>
            </a:r>
            <a:r>
              <a:rPr lang="en-US" dirty="0" err="1"/>
              <a:t>grise</a:t>
            </a:r>
            <a:endParaRPr lang="en-US" dirty="0"/>
          </a:p>
          <a:p>
            <a:pPr lvl="1">
              <a:lnSpc>
                <a:spcPct val="120000"/>
              </a:lnSpc>
            </a:pPr>
            <a:r>
              <a:rPr lang="en-US" dirty="0" err="1"/>
              <a:t>Stratégie</a:t>
            </a:r>
            <a:r>
              <a:rPr lang="en-US" dirty="0"/>
              <a:t> 3 : </a:t>
            </a:r>
            <a:r>
              <a:rPr lang="en-US" dirty="0" err="1"/>
              <a:t>recherche</a:t>
            </a:r>
            <a:r>
              <a:rPr lang="en-US" dirty="0"/>
              <a:t> au </a:t>
            </a:r>
            <a:r>
              <a:rPr lang="en-US" dirty="0" err="1"/>
              <a:t>moyen</a:t>
            </a:r>
            <a:r>
              <a:rPr lang="en-US" dirty="0"/>
              <a:t> de </a:t>
            </a:r>
            <a:r>
              <a:rPr lang="en-US" dirty="0" err="1"/>
              <a:t>moteurs</a:t>
            </a:r>
            <a:r>
              <a:rPr lang="en-US" dirty="0"/>
              <a:t> de </a:t>
            </a:r>
            <a:r>
              <a:rPr lang="en-US" dirty="0" err="1" smtClean="0"/>
              <a:t>recherche</a:t>
            </a:r>
            <a:endParaRPr lang="en-US" dirty="0"/>
          </a:p>
          <a:p>
            <a:pPr lvl="1">
              <a:lnSpc>
                <a:spcPct val="120000"/>
              </a:lnSpc>
            </a:pPr>
            <a:r>
              <a:rPr lang="en-US" dirty="0" err="1"/>
              <a:t>Stratégie</a:t>
            </a:r>
            <a:r>
              <a:rPr lang="en-US" dirty="0"/>
              <a:t> 4 : contact des experts du </a:t>
            </a:r>
            <a:r>
              <a:rPr lang="en-US" dirty="0" err="1"/>
              <a:t>domaine</a:t>
            </a:r>
            <a:endParaRPr lang="en-US" dirty="0"/>
          </a:p>
          <a:p>
            <a:pPr marL="0" indent="0">
              <a:lnSpc>
                <a:spcPct val="120000"/>
              </a:lnSpc>
              <a:buNone/>
            </a:pPr>
            <a:r>
              <a:rPr lang="en-US" sz="1900" dirty="0" err="1"/>
              <a:t>Voir</a:t>
            </a:r>
            <a:r>
              <a:rPr lang="en-US" sz="1900" dirty="0"/>
              <a:t> : </a:t>
            </a:r>
            <a:r>
              <a:rPr lang="en-US" sz="1900" dirty="0" err="1"/>
              <a:t>Nekolaichuk</a:t>
            </a:r>
            <a:r>
              <a:rPr lang="en-US" sz="1900" dirty="0"/>
              <a:t>, E. </a:t>
            </a:r>
            <a:r>
              <a:rPr lang="en-US" sz="1900" dirty="0" smtClean="0"/>
              <a:t>(2023). </a:t>
            </a:r>
            <a:r>
              <a:rPr lang="en-US" sz="1900" i="1" dirty="0"/>
              <a:t>Searching the Literature : A Guide to Comprehensive Searching in the Health Sciences</a:t>
            </a:r>
            <a:r>
              <a:rPr lang="en-US" sz="1900" dirty="0"/>
              <a:t>. University of Toronto Library Research Guides. </a:t>
            </a:r>
            <a:r>
              <a:rPr lang="en-US" sz="1900" dirty="0">
                <a:hlinkClick r:id="rId3"/>
              </a:rPr>
              <a:t>https://guides.library.utoronto.ca/comprehensivesearching</a:t>
            </a:r>
            <a:r>
              <a:rPr lang="en-US" sz="1900" dirty="0"/>
              <a:t>, </a:t>
            </a:r>
            <a:r>
              <a:rPr lang="en-US" sz="1900" dirty="0" err="1"/>
              <a:t>rubrique</a:t>
            </a:r>
            <a:r>
              <a:rPr lang="en-US" sz="1900" dirty="0"/>
              <a:t> </a:t>
            </a:r>
            <a:r>
              <a:rPr lang="en-US" sz="1900" i="1" dirty="0"/>
              <a:t>Grey Literature</a:t>
            </a:r>
          </a:p>
          <a:p>
            <a:pPr>
              <a:lnSpc>
                <a:spcPct val="12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22</a:t>
            </a:fld>
            <a:endParaRPr lang="fr-FR" dirty="0"/>
          </a:p>
        </p:txBody>
      </p:sp>
    </p:spTree>
    <p:extLst>
      <p:ext uri="{BB962C8B-B14F-4D97-AF65-F5344CB8AC3E}">
        <p14:creationId xmlns:p14="http://schemas.microsoft.com/office/powerpoint/2010/main" val="2366553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7500"/>
            <a:ext cx="11353800" cy="1325563"/>
          </a:xfrm>
        </p:spPr>
        <p:txBody>
          <a:bodyPr/>
          <a:lstStyle/>
          <a:p>
            <a:r>
              <a:rPr lang="fr-FR" dirty="0"/>
              <a:t>Littérature grise : ressources monde 1/2</a:t>
            </a:r>
          </a:p>
        </p:txBody>
      </p:sp>
      <p:sp>
        <p:nvSpPr>
          <p:cNvPr id="3" name="Espace réservé du contenu 2"/>
          <p:cNvSpPr>
            <a:spLocks noGrp="1"/>
          </p:cNvSpPr>
          <p:nvPr>
            <p:ph idx="1"/>
          </p:nvPr>
        </p:nvSpPr>
        <p:spPr>
          <a:xfrm>
            <a:off x="838200" y="1057341"/>
            <a:ext cx="11279819" cy="5800659"/>
          </a:xfrm>
        </p:spPr>
        <p:txBody>
          <a:bodyPr>
            <a:noAutofit/>
          </a:bodyPr>
          <a:lstStyle/>
          <a:p>
            <a:pPr>
              <a:lnSpc>
                <a:spcPct val="120000"/>
              </a:lnSpc>
            </a:pPr>
            <a:r>
              <a:rPr lang="en-US" sz="2400" dirty="0">
                <a:hlinkClick r:id="rId11"/>
              </a:rPr>
              <a:t> Guidelines International Network</a:t>
            </a:r>
            <a:r>
              <a:rPr lang="en-US" sz="2400" dirty="0"/>
              <a:t> - </a:t>
            </a:r>
            <a:r>
              <a:rPr lang="en-US" sz="2400" dirty="0" err="1"/>
              <a:t>recommandations</a:t>
            </a:r>
            <a:endParaRPr lang="en-US" sz="2400" dirty="0"/>
          </a:p>
          <a:p>
            <a:pPr marL="914400" lvl="2" indent="0">
              <a:lnSpc>
                <a:spcPct val="120000"/>
              </a:lnSpc>
              <a:buNone/>
            </a:pPr>
            <a:r>
              <a:rPr lang="en-US" dirty="0">
                <a:solidFill>
                  <a:schemeClr val="bg2">
                    <a:lumMod val="50000"/>
                  </a:schemeClr>
                </a:solidFill>
              </a:rPr>
              <a:t>https://g-i-n.net/international-guidelines-library</a:t>
            </a:r>
          </a:p>
          <a:p>
            <a:pPr marL="0" indent="0">
              <a:lnSpc>
                <a:spcPct val="120000"/>
              </a:lnSpc>
              <a:buNone/>
            </a:pPr>
            <a:r>
              <a:rPr lang="en-US" sz="2000" dirty="0" err="1"/>
              <a:t>Filtres</a:t>
            </a:r>
            <a:r>
              <a:rPr lang="en-US" sz="2000" dirty="0"/>
              <a:t> par pays </a:t>
            </a:r>
            <a:r>
              <a:rPr lang="en-US" sz="2000" dirty="0" err="1"/>
              <a:t>d’application</a:t>
            </a:r>
            <a:r>
              <a:rPr lang="en-US" sz="2000" dirty="0"/>
              <a:t>, </a:t>
            </a:r>
            <a:r>
              <a:rPr lang="en-US" sz="2000" dirty="0" err="1"/>
              <a:t>statut</a:t>
            </a:r>
            <a:r>
              <a:rPr lang="en-US" sz="2000" dirty="0"/>
              <a:t> de publication, </a:t>
            </a:r>
            <a:r>
              <a:rPr lang="en-US" sz="2000" i="1" dirty="0"/>
              <a:t>endorsing member organization</a:t>
            </a:r>
            <a:r>
              <a:rPr lang="en-US" sz="2000" dirty="0"/>
              <a:t>, </a:t>
            </a:r>
            <a:r>
              <a:rPr lang="en-US" sz="2000" i="1" dirty="0"/>
              <a:t>publication</a:t>
            </a:r>
            <a:r>
              <a:rPr lang="en-US" sz="2000" dirty="0"/>
              <a:t> </a:t>
            </a:r>
            <a:r>
              <a:rPr lang="en-US" sz="2000" i="1" dirty="0"/>
              <a:t>scope</a:t>
            </a:r>
            <a:r>
              <a:rPr lang="en-US" sz="2000" dirty="0"/>
              <a:t>, etc.</a:t>
            </a:r>
          </a:p>
          <a:p>
            <a:pPr>
              <a:lnSpc>
                <a:spcPct val="120000"/>
              </a:lnSpc>
            </a:pPr>
            <a:r>
              <a:rPr lang="en-US" sz="2400" dirty="0"/>
              <a:t> </a:t>
            </a:r>
            <a:r>
              <a:rPr lang="en-US" sz="2400" dirty="0">
                <a:hlinkClick r:id="rId12"/>
              </a:rPr>
              <a:t>Iris [OMS]</a:t>
            </a:r>
            <a:r>
              <a:rPr lang="en-US" sz="2400" dirty="0"/>
              <a:t> - Institutional Repository for Information Sharing</a:t>
            </a:r>
          </a:p>
          <a:p>
            <a:pPr marL="0" indent="0">
              <a:lnSpc>
                <a:spcPct val="120000"/>
              </a:lnSpc>
              <a:buNone/>
            </a:pPr>
            <a:r>
              <a:rPr lang="en-US" sz="2400" dirty="0"/>
              <a:t> 	</a:t>
            </a:r>
            <a:r>
              <a:rPr lang="fr-FR" sz="2000" dirty="0">
                <a:solidFill>
                  <a:schemeClr val="bg2">
                    <a:lumMod val="50000"/>
                  </a:schemeClr>
                </a:solidFill>
              </a:rPr>
              <a:t>https://apps.who.int/iris</a:t>
            </a:r>
            <a:endParaRPr lang="en-US" sz="2000" dirty="0">
              <a:solidFill>
                <a:schemeClr val="bg2">
                  <a:lumMod val="50000"/>
                </a:schemeClr>
              </a:solidFill>
            </a:endParaRPr>
          </a:p>
          <a:p>
            <a:pPr marL="0" indent="0">
              <a:lnSpc>
                <a:spcPct val="120000"/>
              </a:lnSpc>
              <a:spcBef>
                <a:spcPts val="600"/>
              </a:spcBef>
              <a:buNone/>
            </a:pPr>
            <a:r>
              <a:rPr lang="en-US" sz="2000" dirty="0"/>
              <a:t>Publications de </a:t>
            </a:r>
            <a:r>
              <a:rPr lang="en-US" sz="2000" dirty="0" err="1"/>
              <a:t>l’OMS</a:t>
            </a:r>
            <a:r>
              <a:rPr lang="en-US" sz="2000" dirty="0"/>
              <a:t>, </a:t>
            </a:r>
            <a:r>
              <a:rPr lang="en-US" sz="2000" dirty="0" err="1"/>
              <a:t>organisées</a:t>
            </a:r>
            <a:r>
              <a:rPr lang="en-US" sz="2000" dirty="0"/>
              <a:t> par </a:t>
            </a:r>
            <a:r>
              <a:rPr lang="en-US" sz="2000" dirty="0" err="1"/>
              <a:t>communautés</a:t>
            </a:r>
            <a:r>
              <a:rPr lang="en-US" sz="2000" dirty="0"/>
              <a:t> (</a:t>
            </a:r>
            <a:r>
              <a:rPr lang="en-US" sz="2000" dirty="0" err="1"/>
              <a:t>bureaux</a:t>
            </a:r>
            <a:r>
              <a:rPr lang="en-US" sz="2000" dirty="0"/>
              <a:t> </a:t>
            </a:r>
            <a:r>
              <a:rPr lang="en-US" sz="2000" dirty="0" err="1"/>
              <a:t>régionaux</a:t>
            </a:r>
            <a:r>
              <a:rPr lang="en-US" sz="2000" dirty="0"/>
              <a:t>) et collections (ex : documents techniques, publications, articles de revue)</a:t>
            </a:r>
            <a:endParaRPr lang="en-US" sz="2000" b="1" dirty="0"/>
          </a:p>
          <a:p>
            <a:pPr>
              <a:lnSpc>
                <a:spcPct val="120000"/>
              </a:lnSpc>
            </a:pPr>
            <a:r>
              <a:rPr lang="en-US" sz="2400" dirty="0">
                <a:hlinkClick r:id="rId13"/>
              </a:rPr>
              <a:t>Nations </a:t>
            </a:r>
            <a:r>
              <a:rPr lang="en-US" sz="2400" dirty="0" err="1">
                <a:hlinkClick r:id="rId13"/>
              </a:rPr>
              <a:t>Unies</a:t>
            </a:r>
            <a:r>
              <a:rPr lang="en-US" sz="2400" dirty="0">
                <a:hlinkClick r:id="rId13"/>
              </a:rPr>
              <a:t> : </a:t>
            </a:r>
            <a:r>
              <a:rPr lang="en-US" sz="2400" dirty="0" err="1">
                <a:hlinkClick r:id="rId13"/>
              </a:rPr>
              <a:t>Bibliothèque</a:t>
            </a:r>
            <a:r>
              <a:rPr lang="en-US" sz="2400" dirty="0">
                <a:hlinkClick r:id="rId13"/>
              </a:rPr>
              <a:t> </a:t>
            </a:r>
            <a:r>
              <a:rPr lang="en-US" sz="2400" dirty="0" err="1">
                <a:hlinkClick r:id="rId13"/>
              </a:rPr>
              <a:t>numérique</a:t>
            </a:r>
            <a:r>
              <a:rPr lang="en-US" sz="2400" dirty="0">
                <a:hlinkClick r:id="rId13"/>
              </a:rPr>
              <a:t> </a:t>
            </a:r>
            <a:endParaRPr lang="en-US" sz="2400" dirty="0"/>
          </a:p>
          <a:p>
            <a:pPr marL="0" indent="0">
              <a:lnSpc>
                <a:spcPct val="120000"/>
              </a:lnSpc>
              <a:buNone/>
            </a:pPr>
            <a:r>
              <a:rPr lang="fr-FR" sz="2400" dirty="0">
                <a:solidFill>
                  <a:schemeClr val="bg2">
                    <a:lumMod val="50000"/>
                  </a:schemeClr>
                </a:solidFill>
              </a:rPr>
              <a:t>	</a:t>
            </a:r>
            <a:r>
              <a:rPr lang="fr-FR" sz="2000" dirty="0">
                <a:solidFill>
                  <a:schemeClr val="bg2">
                    <a:lumMod val="50000"/>
                  </a:schemeClr>
                </a:solidFill>
              </a:rPr>
              <a:t>https://digitallibrary.un.org</a:t>
            </a:r>
          </a:p>
          <a:p>
            <a:pPr marL="0" indent="0">
              <a:lnSpc>
                <a:spcPct val="120000"/>
              </a:lnSpc>
              <a:spcBef>
                <a:spcPts val="600"/>
              </a:spcBef>
              <a:buNone/>
            </a:pPr>
            <a:r>
              <a:rPr lang="fr-FR" sz="2000" dirty="0"/>
              <a:t>Publications de l’ONU, organisées par organes de l’ONU (ex: fonds et programmes) et types de ressource (ex : documents et publications, discours, etc.)</a:t>
            </a:r>
          </a:p>
          <a:p>
            <a:pPr>
              <a:lnSpc>
                <a:spcPct val="120000"/>
              </a:lnSpc>
            </a:pPr>
            <a:endParaRPr lang="en-US" sz="2400"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23</a:t>
            </a:fld>
            <a:endParaRPr lang="fr-FR" dirty="0"/>
          </a:p>
        </p:txBody>
      </p:sp>
      <p:grpSp>
        <p:nvGrpSpPr>
          <p:cNvPr id="6" name="Share2" descr="{&quot;Key&quot;:&quot;POWER_USER_SHAPE_ICON&quot;,&quot;Value&quot;:&quot;POWER_USER_SHAPE_ICON_STYLE_1&quot;}"/>
          <p:cNvGrpSpPr>
            <a:grpSpLocks noChangeAspect="1"/>
          </p:cNvGrpSpPr>
          <p:nvPr>
            <p:custDataLst>
              <p:tags r:id="rId1"/>
            </p:custDataLst>
          </p:nvPr>
        </p:nvGrpSpPr>
        <p:grpSpPr bwMode="auto">
          <a:xfrm>
            <a:off x="1364114" y="1561859"/>
            <a:ext cx="391027" cy="370855"/>
            <a:chOff x="8" y="8"/>
            <a:chExt cx="504" cy="478"/>
          </a:xfrm>
          <a:solidFill>
            <a:schemeClr val="bg2">
              <a:lumMod val="50000"/>
            </a:schemeClr>
          </a:solidFill>
        </p:grpSpPr>
        <p:sp>
          <p:nvSpPr>
            <p:cNvPr id="7" name="Share2"/>
            <p:cNvSpPr>
              <a:spLocks/>
            </p:cNvSpPr>
            <p:nvPr>
              <p:custDataLst>
                <p:tags r:id="rId8"/>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8" name="Share2"/>
            <p:cNvSpPr>
              <a:spLocks/>
            </p:cNvSpPr>
            <p:nvPr>
              <p:custDataLst>
                <p:tags r:id="rId9"/>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grpSp>
        <p:nvGrpSpPr>
          <p:cNvPr id="9" name="Share2" descr="{&quot;Key&quot;:&quot;POWER_USER_SHAPE_ICON&quot;,&quot;Value&quot;:&quot;POWER_USER_SHAPE_ICON_STYLE_1&quot;}"/>
          <p:cNvGrpSpPr>
            <a:grpSpLocks noChangeAspect="1"/>
          </p:cNvGrpSpPr>
          <p:nvPr>
            <p:custDataLst>
              <p:tags r:id="rId2"/>
            </p:custDataLst>
          </p:nvPr>
        </p:nvGrpSpPr>
        <p:grpSpPr bwMode="auto">
          <a:xfrm>
            <a:off x="1411167" y="3159089"/>
            <a:ext cx="391027" cy="370855"/>
            <a:chOff x="8" y="8"/>
            <a:chExt cx="504" cy="478"/>
          </a:xfrm>
          <a:solidFill>
            <a:schemeClr val="bg2">
              <a:lumMod val="50000"/>
            </a:schemeClr>
          </a:solidFill>
        </p:grpSpPr>
        <p:sp>
          <p:nvSpPr>
            <p:cNvPr id="10" name="Share2"/>
            <p:cNvSpPr>
              <a:spLocks/>
            </p:cNvSpPr>
            <p:nvPr>
              <p:custDataLst>
                <p:tags r:id="rId6"/>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Share2"/>
            <p:cNvSpPr>
              <a:spLocks/>
            </p:cNvSpPr>
            <p:nvPr>
              <p:custDataLst>
                <p:tags r:id="rId7"/>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grpSp>
        <p:nvGrpSpPr>
          <p:cNvPr id="12" name="Share2" descr="{&quot;Key&quot;:&quot;POWER_USER_SHAPE_ICON&quot;,&quot;Value&quot;:&quot;POWER_USER_SHAPE_ICON_STYLE_1&quot;}"/>
          <p:cNvGrpSpPr>
            <a:grpSpLocks noChangeAspect="1"/>
          </p:cNvGrpSpPr>
          <p:nvPr>
            <p:custDataLst>
              <p:tags r:id="rId3"/>
            </p:custDataLst>
          </p:nvPr>
        </p:nvGrpSpPr>
        <p:grpSpPr bwMode="auto">
          <a:xfrm>
            <a:off x="1404847" y="5101554"/>
            <a:ext cx="391027" cy="370855"/>
            <a:chOff x="8" y="8"/>
            <a:chExt cx="504" cy="478"/>
          </a:xfrm>
          <a:solidFill>
            <a:schemeClr val="bg2">
              <a:lumMod val="50000"/>
            </a:schemeClr>
          </a:solidFill>
        </p:grpSpPr>
        <p:sp>
          <p:nvSpPr>
            <p:cNvPr id="13" name="Share2"/>
            <p:cNvSpPr>
              <a:spLocks/>
            </p:cNvSpPr>
            <p:nvPr>
              <p:custDataLst>
                <p:tags r:id="rId4"/>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4" name="Share2"/>
            <p:cNvSpPr>
              <a:spLocks/>
            </p:cNvSpPr>
            <p:nvPr>
              <p:custDataLst>
                <p:tags r:id="rId5"/>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643771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7500"/>
            <a:ext cx="11353800" cy="1325563"/>
          </a:xfrm>
        </p:spPr>
        <p:txBody>
          <a:bodyPr/>
          <a:lstStyle/>
          <a:p>
            <a:r>
              <a:rPr lang="fr-FR" dirty="0"/>
              <a:t>Littérature grise : ressources monde 2/2</a:t>
            </a:r>
          </a:p>
        </p:txBody>
      </p:sp>
      <p:sp>
        <p:nvSpPr>
          <p:cNvPr id="3" name="Espace réservé du contenu 2"/>
          <p:cNvSpPr>
            <a:spLocks noGrp="1"/>
          </p:cNvSpPr>
          <p:nvPr>
            <p:ph idx="1"/>
          </p:nvPr>
        </p:nvSpPr>
        <p:spPr>
          <a:xfrm>
            <a:off x="838200" y="1084285"/>
            <a:ext cx="11060575" cy="5505843"/>
          </a:xfrm>
        </p:spPr>
        <p:txBody>
          <a:bodyPr>
            <a:noAutofit/>
          </a:bodyPr>
          <a:lstStyle/>
          <a:p>
            <a:pPr>
              <a:lnSpc>
                <a:spcPct val="120000"/>
              </a:lnSpc>
            </a:pPr>
            <a:r>
              <a:rPr lang="en-US" sz="2000" dirty="0">
                <a:hlinkClick r:id="rId8"/>
              </a:rPr>
              <a:t> </a:t>
            </a:r>
            <a:r>
              <a:rPr lang="en-US" sz="2400" dirty="0">
                <a:hlinkClick r:id="rId8"/>
              </a:rPr>
              <a:t>Science.gov</a:t>
            </a:r>
            <a:r>
              <a:rPr lang="en-US" sz="2400" dirty="0"/>
              <a:t> - production des </a:t>
            </a:r>
            <a:r>
              <a:rPr lang="en-US" sz="2400" dirty="0" err="1"/>
              <a:t>agences</a:t>
            </a:r>
            <a:r>
              <a:rPr lang="en-US" sz="2400" dirty="0"/>
              <a:t> </a:t>
            </a:r>
            <a:r>
              <a:rPr lang="en-US" sz="2400" dirty="0" err="1"/>
              <a:t>gouvernementales</a:t>
            </a:r>
            <a:r>
              <a:rPr lang="en-US" sz="2400" dirty="0"/>
              <a:t> [</a:t>
            </a:r>
            <a:r>
              <a:rPr lang="en-US" sz="2400" dirty="0" err="1"/>
              <a:t>Etats</a:t>
            </a:r>
            <a:r>
              <a:rPr lang="en-US" sz="2400" dirty="0"/>
              <a:t>-Unis] </a:t>
            </a:r>
          </a:p>
          <a:p>
            <a:pPr marL="0" indent="0">
              <a:lnSpc>
                <a:spcPct val="120000"/>
              </a:lnSpc>
              <a:buNone/>
            </a:pPr>
            <a:r>
              <a:rPr lang="fr-FR" sz="2000" dirty="0">
                <a:solidFill>
                  <a:schemeClr val="bg2">
                    <a:lumMod val="50000"/>
                  </a:schemeClr>
                </a:solidFill>
              </a:rPr>
              <a:t>	http://www.science.gov</a:t>
            </a:r>
            <a:r>
              <a:rPr lang="en-US" sz="2000" dirty="0"/>
              <a:t/>
            </a:r>
            <a:br>
              <a:rPr lang="en-US" sz="2000" dirty="0"/>
            </a:br>
            <a:r>
              <a:rPr lang="en-US" sz="2000" dirty="0"/>
              <a:t>60 bases de </a:t>
            </a:r>
            <a:r>
              <a:rPr lang="en-US" sz="2000" dirty="0" err="1"/>
              <a:t>données</a:t>
            </a:r>
            <a:r>
              <a:rPr lang="en-US" sz="2000" dirty="0"/>
              <a:t> et plus de 2,200 sites web </a:t>
            </a:r>
            <a:r>
              <a:rPr lang="en-US" sz="2000" dirty="0" err="1"/>
              <a:t>tous</a:t>
            </a:r>
            <a:r>
              <a:rPr lang="en-US" sz="2000" dirty="0"/>
              <a:t> </a:t>
            </a:r>
            <a:r>
              <a:rPr lang="en-US" sz="2000" dirty="0" err="1"/>
              <a:t>domaines</a:t>
            </a:r>
            <a:r>
              <a:rPr lang="en-US" sz="2000" dirty="0"/>
              <a:t> </a:t>
            </a:r>
            <a:r>
              <a:rPr lang="en-US" sz="2000" dirty="0" err="1"/>
              <a:t>scientifiques</a:t>
            </a:r>
            <a:r>
              <a:rPr lang="en-US" sz="2000" dirty="0"/>
              <a:t> </a:t>
            </a:r>
            <a:r>
              <a:rPr lang="en-US" sz="2000" dirty="0" err="1"/>
              <a:t>confondus</a:t>
            </a:r>
            <a:r>
              <a:rPr lang="en-US" sz="2000" dirty="0"/>
              <a:t> - </a:t>
            </a:r>
            <a:r>
              <a:rPr lang="en-US" sz="2000" dirty="0" err="1"/>
              <a:t>domaine</a:t>
            </a:r>
            <a:r>
              <a:rPr lang="en-US" sz="2000" dirty="0"/>
              <a:t> </a:t>
            </a:r>
            <a:r>
              <a:rPr lang="fr-FR" sz="2000" dirty="0" err="1"/>
              <a:t>Health</a:t>
            </a:r>
            <a:r>
              <a:rPr lang="fr-FR" sz="2000" dirty="0"/>
              <a:t> &amp; </a:t>
            </a:r>
            <a:r>
              <a:rPr lang="fr-FR" sz="2000" dirty="0" err="1"/>
              <a:t>Medicine</a:t>
            </a:r>
            <a:r>
              <a:rPr lang="fr-FR" sz="2000" dirty="0"/>
              <a:t> -&gt; ClinicalTrials.gov, </a:t>
            </a:r>
            <a:r>
              <a:rPr lang="fr-FR" sz="2000" dirty="0" err="1"/>
              <a:t>MedlinePlus</a:t>
            </a:r>
            <a:r>
              <a:rPr lang="fr-FR" sz="2000" dirty="0"/>
              <a:t>, Cancer.gov, etc.</a:t>
            </a:r>
            <a:endParaRPr lang="en-US" sz="2000" dirty="0"/>
          </a:p>
          <a:p>
            <a:pPr>
              <a:lnSpc>
                <a:spcPct val="120000"/>
              </a:lnSpc>
            </a:pPr>
            <a:r>
              <a:rPr lang="en-US" sz="2400" dirty="0"/>
              <a:t> </a:t>
            </a:r>
            <a:r>
              <a:rPr lang="en-US" sz="2400" dirty="0">
                <a:hlinkClick r:id="rId9"/>
              </a:rPr>
              <a:t>Catalogue du </a:t>
            </a:r>
            <a:r>
              <a:rPr lang="en-US" sz="2400" dirty="0" err="1">
                <a:hlinkClick r:id="rId9"/>
              </a:rPr>
              <a:t>Réseau</a:t>
            </a:r>
            <a:r>
              <a:rPr lang="en-US" sz="2400" dirty="0">
                <a:hlinkClick r:id="rId9"/>
              </a:rPr>
              <a:t> </a:t>
            </a:r>
            <a:r>
              <a:rPr lang="en-US" sz="2400" dirty="0" err="1">
                <a:hlinkClick r:id="rId9"/>
              </a:rPr>
              <a:t>Santécom</a:t>
            </a:r>
            <a:r>
              <a:rPr lang="en-US" sz="2400" dirty="0"/>
              <a:t> - base </a:t>
            </a:r>
            <a:r>
              <a:rPr lang="en-US" sz="2400" dirty="0" err="1"/>
              <a:t>documentaire</a:t>
            </a:r>
            <a:r>
              <a:rPr lang="en-US" sz="2400" dirty="0"/>
              <a:t> de </a:t>
            </a:r>
            <a:r>
              <a:rPr lang="en-US" sz="2400" dirty="0" err="1"/>
              <a:t>l’Institut</a:t>
            </a:r>
            <a:r>
              <a:rPr lang="en-US" sz="2400" dirty="0"/>
              <a:t> national de santé </a:t>
            </a:r>
            <a:r>
              <a:rPr lang="en-US" sz="2400" dirty="0" err="1"/>
              <a:t>publique</a:t>
            </a:r>
            <a:r>
              <a:rPr lang="en-US" sz="2400" dirty="0"/>
              <a:t> au Québec[Canada]</a:t>
            </a:r>
          </a:p>
          <a:p>
            <a:pPr marL="914400" lvl="2" indent="0">
              <a:lnSpc>
                <a:spcPct val="120000"/>
              </a:lnSpc>
              <a:buNone/>
            </a:pPr>
            <a:r>
              <a:rPr lang="en-US" dirty="0">
                <a:solidFill>
                  <a:schemeClr val="bg2">
                    <a:lumMod val="50000"/>
                  </a:schemeClr>
                </a:solidFill>
              </a:rPr>
              <a:t>https://catalogue.santecom.qc.ca</a:t>
            </a:r>
          </a:p>
          <a:p>
            <a:pPr marL="0" lvl="2" indent="0">
              <a:lnSpc>
                <a:spcPct val="120000"/>
              </a:lnSpc>
              <a:buNone/>
            </a:pPr>
            <a:r>
              <a:rPr lang="en-US" dirty="0"/>
              <a:t>Publications de 50 </a:t>
            </a:r>
            <a:r>
              <a:rPr lang="en-US" dirty="0" err="1"/>
              <a:t>organismes</a:t>
            </a:r>
            <a:r>
              <a:rPr lang="en-US" dirty="0"/>
              <a:t> et </a:t>
            </a:r>
            <a:r>
              <a:rPr lang="en-US" dirty="0" err="1"/>
              <a:t>groupes</a:t>
            </a:r>
            <a:r>
              <a:rPr lang="en-US" dirty="0"/>
              <a:t> de recherche + </a:t>
            </a:r>
            <a:r>
              <a:rPr lang="en-US" dirty="0" err="1"/>
              <a:t>ressources</a:t>
            </a:r>
            <a:r>
              <a:rPr lang="en-US" dirty="0"/>
              <a:t> de 37 </a:t>
            </a:r>
            <a:r>
              <a:rPr lang="en-US" dirty="0" err="1"/>
              <a:t>bibliothèques</a:t>
            </a:r>
            <a:r>
              <a:rPr lang="en-US" dirty="0"/>
              <a:t> </a:t>
            </a:r>
            <a:r>
              <a:rPr lang="en-US" dirty="0" err="1"/>
              <a:t>spécialisées</a:t>
            </a:r>
            <a:r>
              <a:rPr lang="en-US" dirty="0"/>
              <a:t> - recherche </a:t>
            </a:r>
            <a:r>
              <a:rPr lang="en-US" dirty="0" err="1"/>
              <a:t>avancée</a:t>
            </a:r>
            <a:r>
              <a:rPr lang="en-US" dirty="0"/>
              <a:t> - </a:t>
            </a:r>
            <a:r>
              <a:rPr lang="en-US" dirty="0" err="1"/>
              <a:t>typologie</a:t>
            </a:r>
            <a:r>
              <a:rPr lang="en-US" dirty="0"/>
              <a:t> </a:t>
            </a:r>
            <a:r>
              <a:rPr lang="en-US" dirty="0" err="1"/>
              <a:t>documentaire</a:t>
            </a:r>
            <a:r>
              <a:rPr lang="en-US" dirty="0"/>
              <a:t> </a:t>
            </a:r>
            <a:r>
              <a:rPr lang="en-US" dirty="0" err="1"/>
              <a:t>incluant</a:t>
            </a:r>
            <a:r>
              <a:rPr lang="en-US" dirty="0"/>
              <a:t> “</a:t>
            </a:r>
            <a:r>
              <a:rPr lang="en-US" dirty="0" err="1"/>
              <a:t>Veille</a:t>
            </a:r>
            <a:r>
              <a:rPr lang="en-US" dirty="0"/>
              <a:t> </a:t>
            </a:r>
            <a:r>
              <a:rPr lang="en-US" dirty="0" err="1"/>
              <a:t>informationnelle</a:t>
            </a:r>
            <a:r>
              <a:rPr lang="en-US" dirty="0"/>
              <a:t>”, “R</a:t>
            </a:r>
            <a:r>
              <a:rPr lang="fr-FR" dirty="0"/>
              <a:t>apport d'évaluation des technologies et modes d'intervention en santé et services sociaux</a:t>
            </a:r>
            <a:r>
              <a:rPr lang="en-US" dirty="0"/>
              <a:t>”</a:t>
            </a:r>
            <a:r>
              <a:rPr lang="fr-FR" dirty="0"/>
              <a:t> </a:t>
            </a:r>
            <a:endParaRPr lang="en-US"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24</a:t>
            </a:fld>
            <a:endParaRPr lang="fr-FR" dirty="0"/>
          </a:p>
        </p:txBody>
      </p:sp>
      <p:grpSp>
        <p:nvGrpSpPr>
          <p:cNvPr id="6" name="Share2" descr="{&quot;Key&quot;:&quot;POWER_USER_SHAPE_ICON&quot;,&quot;Value&quot;:&quot;POWER_USER_SHAPE_ICON_STYLE_1&quot;}"/>
          <p:cNvGrpSpPr>
            <a:grpSpLocks noChangeAspect="1"/>
          </p:cNvGrpSpPr>
          <p:nvPr>
            <p:custDataLst>
              <p:tags r:id="rId1"/>
            </p:custDataLst>
          </p:nvPr>
        </p:nvGrpSpPr>
        <p:grpSpPr bwMode="auto">
          <a:xfrm>
            <a:off x="1371600" y="1632102"/>
            <a:ext cx="391027" cy="370855"/>
            <a:chOff x="8" y="8"/>
            <a:chExt cx="504" cy="478"/>
          </a:xfrm>
          <a:solidFill>
            <a:schemeClr val="bg2">
              <a:lumMod val="50000"/>
            </a:schemeClr>
          </a:solidFill>
        </p:grpSpPr>
        <p:sp>
          <p:nvSpPr>
            <p:cNvPr id="7" name="Share2"/>
            <p:cNvSpPr>
              <a:spLocks/>
            </p:cNvSpPr>
            <p:nvPr>
              <p:custDataLst>
                <p:tags r:id="rId5"/>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8" name="Share2"/>
            <p:cNvSpPr>
              <a:spLocks/>
            </p:cNvSpPr>
            <p:nvPr>
              <p:custDataLst>
                <p:tags r:id="rId6"/>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grpSp>
        <p:nvGrpSpPr>
          <p:cNvPr id="9" name="Share2" descr="{&quot;Key&quot;:&quot;POWER_USER_SHAPE_ICON&quot;,&quot;Value&quot;:&quot;POWER_USER_SHAPE_ICON_STYLE_1&quot;}"/>
          <p:cNvGrpSpPr>
            <a:grpSpLocks noChangeAspect="1"/>
          </p:cNvGrpSpPr>
          <p:nvPr>
            <p:custDataLst>
              <p:tags r:id="rId2"/>
            </p:custDataLst>
          </p:nvPr>
        </p:nvGrpSpPr>
        <p:grpSpPr bwMode="auto">
          <a:xfrm>
            <a:off x="1371600" y="3821132"/>
            <a:ext cx="391027" cy="370855"/>
            <a:chOff x="8" y="8"/>
            <a:chExt cx="504" cy="478"/>
          </a:xfrm>
          <a:solidFill>
            <a:schemeClr val="bg2">
              <a:lumMod val="50000"/>
            </a:schemeClr>
          </a:solidFill>
        </p:grpSpPr>
        <p:sp>
          <p:nvSpPr>
            <p:cNvPr id="10" name="Share2"/>
            <p:cNvSpPr>
              <a:spLocks/>
            </p:cNvSpPr>
            <p:nvPr>
              <p:custDataLst>
                <p:tags r:id="rId3"/>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Share2"/>
            <p:cNvSpPr>
              <a:spLocks/>
            </p:cNvSpPr>
            <p:nvPr>
              <p:custDataLst>
                <p:tags r:id="rId4"/>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3297737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4652"/>
            <a:ext cx="11353800" cy="1325563"/>
          </a:xfrm>
        </p:spPr>
        <p:txBody>
          <a:bodyPr/>
          <a:lstStyle/>
          <a:p>
            <a:r>
              <a:rPr lang="fr-FR" dirty="0"/>
              <a:t>Littérature grise : ressources France 1/2</a:t>
            </a:r>
          </a:p>
        </p:txBody>
      </p:sp>
      <p:sp>
        <p:nvSpPr>
          <p:cNvPr id="3" name="Espace réservé du contenu 2"/>
          <p:cNvSpPr>
            <a:spLocks noGrp="1"/>
          </p:cNvSpPr>
          <p:nvPr>
            <p:ph idx="1"/>
          </p:nvPr>
        </p:nvSpPr>
        <p:spPr>
          <a:xfrm>
            <a:off x="838200" y="1011747"/>
            <a:ext cx="11289145" cy="5800659"/>
          </a:xfrm>
        </p:spPr>
        <p:txBody>
          <a:bodyPr>
            <a:noAutofit/>
          </a:bodyPr>
          <a:lstStyle/>
          <a:p>
            <a:pPr>
              <a:lnSpc>
                <a:spcPct val="120000"/>
              </a:lnSpc>
            </a:pPr>
            <a:r>
              <a:rPr lang="en-US" sz="2400" dirty="0">
                <a:hlinkClick r:id="rId11"/>
              </a:rPr>
              <a:t>BNSP</a:t>
            </a:r>
            <a:r>
              <a:rPr lang="en-US" sz="2400" dirty="0"/>
              <a:t>- </a:t>
            </a:r>
            <a:r>
              <a:rPr lang="en-US" sz="2400" dirty="0" err="1"/>
              <a:t>Bibliothèque</a:t>
            </a:r>
            <a:r>
              <a:rPr lang="en-US" sz="2400" dirty="0"/>
              <a:t> </a:t>
            </a:r>
            <a:r>
              <a:rPr lang="en-US" sz="2400" dirty="0" err="1"/>
              <a:t>nationale</a:t>
            </a:r>
            <a:r>
              <a:rPr lang="en-US" sz="2400" dirty="0"/>
              <a:t> de la </a:t>
            </a:r>
            <a:r>
              <a:rPr lang="en-US" sz="2400" dirty="0" err="1"/>
              <a:t>statistique</a:t>
            </a:r>
            <a:r>
              <a:rPr lang="en-US" sz="2400" dirty="0"/>
              <a:t> </a:t>
            </a:r>
            <a:r>
              <a:rPr lang="en-US" sz="2400" dirty="0" err="1"/>
              <a:t>publique</a:t>
            </a:r>
            <a:r>
              <a:rPr lang="en-US" sz="2400" dirty="0"/>
              <a:t> - </a:t>
            </a:r>
            <a:r>
              <a:rPr lang="en-US" sz="2400" dirty="0" err="1"/>
              <a:t>Insee</a:t>
            </a:r>
            <a:endParaRPr lang="en-US" sz="2400" dirty="0"/>
          </a:p>
          <a:p>
            <a:pPr marL="914400" lvl="2" indent="0">
              <a:lnSpc>
                <a:spcPct val="120000"/>
              </a:lnSpc>
              <a:buNone/>
            </a:pPr>
            <a:r>
              <a:rPr lang="fr-FR" dirty="0">
                <a:solidFill>
                  <a:schemeClr val="bg2">
                    <a:lumMod val="50000"/>
                  </a:schemeClr>
                </a:solidFill>
              </a:rPr>
              <a:t>https://www.bnsp.insee.fr/bnsp</a:t>
            </a:r>
            <a:endParaRPr lang="en-US" dirty="0">
              <a:solidFill>
                <a:schemeClr val="bg2">
                  <a:lumMod val="50000"/>
                </a:schemeClr>
              </a:solidFill>
            </a:endParaRPr>
          </a:p>
          <a:p>
            <a:pPr marL="0" indent="0">
              <a:lnSpc>
                <a:spcPct val="120000"/>
              </a:lnSpc>
              <a:buNone/>
            </a:pPr>
            <a:r>
              <a:rPr lang="en-US" sz="2000" dirty="0" err="1"/>
              <a:t>Toutes</a:t>
            </a:r>
            <a:r>
              <a:rPr lang="en-US" sz="2000" dirty="0"/>
              <a:t> les publications de la </a:t>
            </a:r>
            <a:r>
              <a:rPr lang="en-US" sz="2000" dirty="0" err="1"/>
              <a:t>statistique</a:t>
            </a:r>
            <a:r>
              <a:rPr lang="en-US" sz="2000" dirty="0"/>
              <a:t> </a:t>
            </a:r>
            <a:r>
              <a:rPr lang="en-US" sz="2000" dirty="0" err="1"/>
              <a:t>publique</a:t>
            </a:r>
            <a:r>
              <a:rPr lang="en-US" sz="2000" dirty="0"/>
              <a:t> </a:t>
            </a:r>
            <a:r>
              <a:rPr lang="en-US" sz="2000" dirty="0" err="1"/>
              <a:t>française</a:t>
            </a:r>
            <a:r>
              <a:rPr lang="en-US" sz="2000" dirty="0"/>
              <a:t> </a:t>
            </a:r>
            <a:r>
              <a:rPr lang="en-US" sz="2000" dirty="0" err="1"/>
              <a:t>depuis</a:t>
            </a:r>
            <a:r>
              <a:rPr lang="en-US" sz="2000" dirty="0"/>
              <a:t> le 19è siècle - Navigation par </a:t>
            </a:r>
            <a:r>
              <a:rPr lang="en-US" sz="2000" dirty="0" err="1"/>
              <a:t>thématique</a:t>
            </a:r>
            <a:r>
              <a:rPr lang="en-US" sz="2000" dirty="0"/>
              <a:t>, </a:t>
            </a:r>
            <a:r>
              <a:rPr lang="en-US" sz="2000" dirty="0" err="1"/>
              <a:t>région</a:t>
            </a:r>
            <a:r>
              <a:rPr lang="en-US" sz="2000" dirty="0"/>
              <a:t> &amp; pays, </a:t>
            </a:r>
            <a:r>
              <a:rPr lang="en-US" sz="2000" dirty="0" err="1"/>
              <a:t>période</a:t>
            </a:r>
            <a:r>
              <a:rPr lang="en-US" sz="2000" dirty="0"/>
              <a:t>, </a:t>
            </a:r>
            <a:r>
              <a:rPr lang="en-US" sz="2000" dirty="0" err="1"/>
              <a:t>partenaire</a:t>
            </a:r>
            <a:r>
              <a:rPr lang="en-US" sz="2000" dirty="0"/>
              <a:t> (ex: </a:t>
            </a:r>
            <a:r>
              <a:rPr lang="fr-FR" sz="2000" dirty="0"/>
              <a:t>SSM Santé et solidarités - DREES</a:t>
            </a:r>
            <a:r>
              <a:rPr lang="en-US" sz="2000" dirty="0"/>
              <a:t>)</a:t>
            </a:r>
            <a:endParaRPr lang="en-US" sz="2400" dirty="0"/>
          </a:p>
          <a:p>
            <a:pPr>
              <a:lnSpc>
                <a:spcPct val="120000"/>
              </a:lnSpc>
            </a:pPr>
            <a:r>
              <a:rPr lang="en-US" sz="2400" dirty="0"/>
              <a:t> </a:t>
            </a:r>
            <a:r>
              <a:rPr lang="en-US" sz="2400" dirty="0">
                <a:hlinkClick r:id="rId12"/>
              </a:rPr>
              <a:t>DREES &gt; Publications</a:t>
            </a:r>
            <a:r>
              <a:rPr lang="en-US" sz="2400" dirty="0"/>
              <a:t> </a:t>
            </a:r>
          </a:p>
          <a:p>
            <a:pPr marL="914400" lvl="2" indent="0">
              <a:lnSpc>
                <a:spcPct val="120000"/>
              </a:lnSpc>
              <a:buNone/>
            </a:pPr>
            <a:r>
              <a:rPr lang="en-US" dirty="0">
                <a:solidFill>
                  <a:schemeClr val="bg2">
                    <a:lumMod val="50000"/>
                  </a:schemeClr>
                </a:solidFill>
              </a:rPr>
              <a:t>https://drees.solidarites-sante.gouv.fr</a:t>
            </a:r>
          </a:p>
          <a:p>
            <a:pPr marL="92075" lvl="2" indent="0">
              <a:lnSpc>
                <a:spcPct val="120000"/>
              </a:lnSpc>
              <a:buNone/>
            </a:pPr>
            <a:r>
              <a:rPr lang="en-US" dirty="0" err="1"/>
              <a:t>Toutes</a:t>
            </a:r>
            <a:r>
              <a:rPr lang="en-US" dirty="0"/>
              <a:t> les productions de la DREES (publications, </a:t>
            </a:r>
            <a:r>
              <a:rPr lang="en-US" dirty="0" err="1"/>
              <a:t>données</a:t>
            </a:r>
            <a:r>
              <a:rPr lang="en-US" dirty="0"/>
              <a:t>, etc.), avec des services </a:t>
            </a:r>
            <a:r>
              <a:rPr lang="en-US" dirty="0" err="1"/>
              <a:t>supplémentaires</a:t>
            </a:r>
            <a:r>
              <a:rPr lang="en-US" dirty="0"/>
              <a:t> </a:t>
            </a:r>
            <a:r>
              <a:rPr lang="en-US" dirty="0" err="1"/>
              <a:t>tels</a:t>
            </a:r>
            <a:r>
              <a:rPr lang="en-US" dirty="0"/>
              <a:t> que la </a:t>
            </a:r>
            <a:r>
              <a:rPr lang="en-US" dirty="0" err="1"/>
              <a:t>visualisation</a:t>
            </a:r>
            <a:r>
              <a:rPr lang="en-US" dirty="0"/>
              <a:t> de </a:t>
            </a:r>
            <a:r>
              <a:rPr lang="en-US" dirty="0" err="1"/>
              <a:t>données</a:t>
            </a:r>
            <a:r>
              <a:rPr lang="en-US" sz="2400" dirty="0"/>
              <a:t> </a:t>
            </a:r>
          </a:p>
          <a:p>
            <a:pPr>
              <a:lnSpc>
                <a:spcPct val="120000"/>
              </a:lnSpc>
            </a:pPr>
            <a:r>
              <a:rPr lang="en-US" sz="2400" dirty="0">
                <a:hlinkClick r:id="rId13"/>
              </a:rPr>
              <a:t>SCORE-Santé</a:t>
            </a:r>
            <a:r>
              <a:rPr lang="en-US" sz="2400" dirty="0"/>
              <a:t> - </a:t>
            </a:r>
            <a:r>
              <a:rPr lang="en-US" sz="2400" dirty="0" err="1"/>
              <a:t>données</a:t>
            </a:r>
            <a:r>
              <a:rPr lang="en-US" sz="2400" dirty="0"/>
              <a:t> des </a:t>
            </a:r>
            <a:r>
              <a:rPr lang="fr-FR" sz="2400" dirty="0"/>
              <a:t>observatoires régionaux de la santé</a:t>
            </a:r>
            <a:endParaRPr lang="en-US" sz="2400" dirty="0"/>
          </a:p>
          <a:p>
            <a:pPr marL="914400" lvl="2" indent="0">
              <a:lnSpc>
                <a:spcPct val="120000"/>
              </a:lnSpc>
              <a:buNone/>
            </a:pPr>
            <a:r>
              <a:rPr lang="en-US" dirty="0">
                <a:solidFill>
                  <a:schemeClr val="bg2">
                    <a:lumMod val="50000"/>
                  </a:schemeClr>
                </a:solidFill>
              </a:rPr>
              <a:t>https://www.scoresante.org/index.html</a:t>
            </a:r>
            <a:endParaRPr lang="en-US" dirty="0">
              <a:solidFill>
                <a:schemeClr val="bg2">
                  <a:lumMod val="50000"/>
                </a:schemeClr>
              </a:solidFill>
              <a:hlinkClick r:id="rId11">
                <a:extLst>
                  <a:ext uri="{A12FA001-AC4F-418D-AE19-62706E023703}">
                    <ahyp:hlinkClr xmlns:ahyp="http://schemas.microsoft.com/office/drawing/2018/hyperlinkcolor" xmlns="" val="tx"/>
                  </a:ext>
                </a:extLst>
              </a:hlinkClick>
            </a:endParaRPr>
          </a:p>
          <a:p>
            <a:pPr marL="0" lvl="2" indent="0">
              <a:lnSpc>
                <a:spcPct val="120000"/>
              </a:lnSpc>
              <a:buNone/>
            </a:pPr>
            <a:r>
              <a:rPr lang="en-US" dirty="0" err="1"/>
              <a:t>Accès</a:t>
            </a:r>
            <a:r>
              <a:rPr lang="en-US" dirty="0"/>
              <a:t> aux </a:t>
            </a:r>
            <a:r>
              <a:rPr lang="en-US" dirty="0" err="1"/>
              <a:t>données</a:t>
            </a:r>
            <a:r>
              <a:rPr lang="en-US" dirty="0"/>
              <a:t> </a:t>
            </a:r>
            <a:r>
              <a:rPr lang="fr-FR" dirty="0"/>
              <a:t>STATISS, à la base d’indicateurs </a:t>
            </a:r>
            <a:r>
              <a:rPr lang="fr-FR" dirty="0" err="1"/>
              <a:t>SCORE-Santé</a:t>
            </a:r>
            <a:r>
              <a:rPr lang="fr-FR" dirty="0"/>
              <a:t> (niveau territorial/national), à des publications comme les profils de territoire</a:t>
            </a:r>
            <a:endParaRPr lang="en-US" dirty="0">
              <a:hlinkClick r:id="rId11">
                <a:extLst>
                  <a:ext uri="{A12FA001-AC4F-418D-AE19-62706E023703}">
                    <ahyp:hlinkClr xmlns:ahyp="http://schemas.microsoft.com/office/drawing/2018/hyperlinkcolor" xmlns="" val="tx"/>
                  </a:ext>
                </a:extLst>
              </a:hlinkClick>
            </a:endParaRPr>
          </a:p>
        </p:txBody>
      </p:sp>
      <p:sp>
        <p:nvSpPr>
          <p:cNvPr id="4" name="Espace réservé du pied de page 3"/>
          <p:cNvSpPr>
            <a:spLocks noGrp="1"/>
          </p:cNvSpPr>
          <p:nvPr>
            <p:ph type="ftr" sz="quarter" idx="11"/>
          </p:nvPr>
        </p:nvSpPr>
        <p:spPr>
          <a:xfrm>
            <a:off x="4038600" y="6430242"/>
            <a:ext cx="4114800" cy="365125"/>
          </a:xfrm>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a:xfrm>
            <a:off x="8610600" y="6393296"/>
            <a:ext cx="2743200" cy="365125"/>
          </a:xfrm>
        </p:spPr>
        <p:txBody>
          <a:bodyPr/>
          <a:lstStyle/>
          <a:p>
            <a:fld id="{99E13252-68E5-4994-B57B-B03F39B52C7D}" type="slidenum">
              <a:rPr lang="fr-FR" smtClean="0"/>
              <a:pPr/>
              <a:t>25</a:t>
            </a:fld>
            <a:endParaRPr lang="fr-FR" dirty="0"/>
          </a:p>
        </p:txBody>
      </p:sp>
      <p:grpSp>
        <p:nvGrpSpPr>
          <p:cNvPr id="6" name="Share2" descr="{&quot;Key&quot;:&quot;POWER_USER_SHAPE_ICON&quot;,&quot;Value&quot;:&quot;POWER_USER_SHAPE_ICON_STYLE_1&quot;}"/>
          <p:cNvGrpSpPr>
            <a:grpSpLocks noChangeAspect="1"/>
          </p:cNvGrpSpPr>
          <p:nvPr>
            <p:custDataLst>
              <p:tags r:id="rId1"/>
            </p:custDataLst>
          </p:nvPr>
        </p:nvGrpSpPr>
        <p:grpSpPr bwMode="auto">
          <a:xfrm>
            <a:off x="1386537" y="1523077"/>
            <a:ext cx="391027" cy="370855"/>
            <a:chOff x="8" y="8"/>
            <a:chExt cx="504" cy="478"/>
          </a:xfrm>
          <a:solidFill>
            <a:schemeClr val="bg2">
              <a:lumMod val="50000"/>
            </a:schemeClr>
          </a:solidFill>
        </p:grpSpPr>
        <p:sp>
          <p:nvSpPr>
            <p:cNvPr id="7" name="Share2"/>
            <p:cNvSpPr>
              <a:spLocks/>
            </p:cNvSpPr>
            <p:nvPr>
              <p:custDataLst>
                <p:tags r:id="rId8"/>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8" name="Share2"/>
            <p:cNvSpPr>
              <a:spLocks/>
            </p:cNvSpPr>
            <p:nvPr>
              <p:custDataLst>
                <p:tags r:id="rId9"/>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grpSp>
        <p:nvGrpSpPr>
          <p:cNvPr id="9" name="Share2" descr="{&quot;Key&quot;:&quot;POWER_USER_SHAPE_ICON&quot;,&quot;Value&quot;:&quot;POWER_USER_SHAPE_ICON_STYLE_1&quot;}"/>
          <p:cNvGrpSpPr>
            <a:grpSpLocks noChangeAspect="1"/>
          </p:cNvGrpSpPr>
          <p:nvPr>
            <p:custDataLst>
              <p:tags r:id="rId2"/>
            </p:custDataLst>
          </p:nvPr>
        </p:nvGrpSpPr>
        <p:grpSpPr bwMode="auto">
          <a:xfrm>
            <a:off x="1386537" y="3349292"/>
            <a:ext cx="391027" cy="370855"/>
            <a:chOff x="8" y="8"/>
            <a:chExt cx="504" cy="478"/>
          </a:xfrm>
          <a:solidFill>
            <a:schemeClr val="bg2">
              <a:lumMod val="50000"/>
            </a:schemeClr>
          </a:solidFill>
        </p:grpSpPr>
        <p:sp>
          <p:nvSpPr>
            <p:cNvPr id="10" name="Share2"/>
            <p:cNvSpPr>
              <a:spLocks/>
            </p:cNvSpPr>
            <p:nvPr>
              <p:custDataLst>
                <p:tags r:id="rId6"/>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Share2"/>
            <p:cNvSpPr>
              <a:spLocks/>
            </p:cNvSpPr>
            <p:nvPr>
              <p:custDataLst>
                <p:tags r:id="rId7"/>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grpSp>
        <p:nvGrpSpPr>
          <p:cNvPr id="12" name="Share2" descr="{&quot;Key&quot;:&quot;POWER_USER_SHAPE_ICON&quot;,&quot;Value&quot;:&quot;POWER_USER_SHAPE_ICON_STYLE_1&quot;}"/>
          <p:cNvGrpSpPr>
            <a:grpSpLocks noChangeAspect="1"/>
          </p:cNvGrpSpPr>
          <p:nvPr>
            <p:custDataLst>
              <p:tags r:id="rId3"/>
            </p:custDataLst>
          </p:nvPr>
        </p:nvGrpSpPr>
        <p:grpSpPr bwMode="auto">
          <a:xfrm>
            <a:off x="1386537" y="5165255"/>
            <a:ext cx="391027" cy="370855"/>
            <a:chOff x="8" y="8"/>
            <a:chExt cx="504" cy="478"/>
          </a:xfrm>
          <a:solidFill>
            <a:schemeClr val="bg2">
              <a:lumMod val="50000"/>
            </a:schemeClr>
          </a:solidFill>
        </p:grpSpPr>
        <p:sp>
          <p:nvSpPr>
            <p:cNvPr id="13" name="Share2"/>
            <p:cNvSpPr>
              <a:spLocks/>
            </p:cNvSpPr>
            <p:nvPr>
              <p:custDataLst>
                <p:tags r:id="rId4"/>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4" name="Share2"/>
            <p:cNvSpPr>
              <a:spLocks/>
            </p:cNvSpPr>
            <p:nvPr>
              <p:custDataLst>
                <p:tags r:id="rId5"/>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273710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1353800" cy="1325563"/>
          </a:xfrm>
        </p:spPr>
        <p:txBody>
          <a:bodyPr/>
          <a:lstStyle/>
          <a:p>
            <a:r>
              <a:rPr lang="fr-FR" dirty="0"/>
              <a:t>Littérature grise - ressources France 2/2</a:t>
            </a:r>
          </a:p>
        </p:txBody>
      </p:sp>
      <p:sp>
        <p:nvSpPr>
          <p:cNvPr id="3" name="Espace réservé du contenu 2"/>
          <p:cNvSpPr>
            <a:spLocks noGrp="1"/>
          </p:cNvSpPr>
          <p:nvPr>
            <p:ph idx="1"/>
          </p:nvPr>
        </p:nvSpPr>
        <p:spPr>
          <a:xfrm>
            <a:off x="838201" y="1076399"/>
            <a:ext cx="10042002" cy="5800659"/>
          </a:xfrm>
        </p:spPr>
        <p:txBody>
          <a:bodyPr>
            <a:noAutofit/>
          </a:bodyPr>
          <a:lstStyle/>
          <a:p>
            <a:pPr>
              <a:lnSpc>
                <a:spcPct val="120000"/>
              </a:lnSpc>
            </a:pPr>
            <a:r>
              <a:rPr lang="en-US" sz="2400" dirty="0">
                <a:hlinkClick r:id="rId11"/>
              </a:rPr>
              <a:t> </a:t>
            </a:r>
            <a:r>
              <a:rPr lang="en-US" sz="2400" dirty="0" err="1">
                <a:hlinkClick r:id="rId12"/>
              </a:rPr>
              <a:t>Portail</a:t>
            </a:r>
            <a:r>
              <a:rPr lang="en-US" sz="2400" dirty="0">
                <a:hlinkClick r:id="rId12"/>
              </a:rPr>
              <a:t> </a:t>
            </a:r>
            <a:r>
              <a:rPr lang="en-US" sz="2400" dirty="0" err="1">
                <a:hlinkClick r:id="rId12"/>
              </a:rPr>
              <a:t>documentaire</a:t>
            </a:r>
            <a:r>
              <a:rPr lang="en-US" sz="2400" dirty="0">
                <a:hlinkClick r:id="rId12"/>
              </a:rPr>
              <a:t> de </a:t>
            </a:r>
            <a:r>
              <a:rPr lang="en-US" sz="2400" dirty="0" err="1">
                <a:hlinkClick r:id="rId12"/>
              </a:rPr>
              <a:t>l’EHESP</a:t>
            </a:r>
            <a:r>
              <a:rPr lang="en-US" sz="2400" dirty="0"/>
              <a:t> - </a:t>
            </a:r>
            <a:r>
              <a:rPr lang="en-US" sz="2400" dirty="0" err="1"/>
              <a:t>Ecole</a:t>
            </a:r>
            <a:r>
              <a:rPr lang="en-US" sz="2400" dirty="0"/>
              <a:t> des </a:t>
            </a:r>
            <a:r>
              <a:rPr lang="en-US" sz="2400" dirty="0" err="1"/>
              <a:t>hautes</a:t>
            </a:r>
            <a:r>
              <a:rPr lang="en-US" sz="2400" dirty="0"/>
              <a:t> </a:t>
            </a:r>
            <a:r>
              <a:rPr lang="en-US" sz="2400" dirty="0" err="1"/>
              <a:t>études</a:t>
            </a:r>
            <a:r>
              <a:rPr lang="en-US" sz="2400" dirty="0"/>
              <a:t> </a:t>
            </a:r>
            <a:r>
              <a:rPr lang="en-US" sz="2400" dirty="0" err="1"/>
              <a:t>en</a:t>
            </a:r>
            <a:r>
              <a:rPr lang="en-US" sz="2400" dirty="0"/>
              <a:t> santé </a:t>
            </a:r>
            <a:r>
              <a:rPr lang="en-US" sz="2400" dirty="0" err="1"/>
              <a:t>publique</a:t>
            </a:r>
            <a:r>
              <a:rPr lang="en-US" sz="2400" dirty="0"/>
              <a:t> </a:t>
            </a:r>
          </a:p>
          <a:p>
            <a:pPr marL="914400" lvl="2" indent="0">
              <a:lnSpc>
                <a:spcPct val="120000"/>
              </a:lnSpc>
              <a:buNone/>
            </a:pPr>
            <a:r>
              <a:rPr lang="en-US" dirty="0">
                <a:solidFill>
                  <a:schemeClr val="bg2">
                    <a:lumMod val="50000"/>
                  </a:schemeClr>
                </a:solidFill>
              </a:rPr>
              <a:t>https://documentation.ehesp.fr/index.php?search_type_asked=simple_search</a:t>
            </a:r>
          </a:p>
          <a:p>
            <a:pPr marL="0" lvl="2" indent="0">
              <a:lnSpc>
                <a:spcPct val="120000"/>
              </a:lnSpc>
              <a:buNone/>
            </a:pPr>
            <a:r>
              <a:rPr lang="en-US" dirty="0" err="1"/>
              <a:t>Recensement</a:t>
            </a:r>
            <a:r>
              <a:rPr lang="en-US" dirty="0"/>
              <a:t> des productions de </a:t>
            </a:r>
            <a:r>
              <a:rPr lang="en-US" dirty="0" err="1"/>
              <a:t>l’EHESP</a:t>
            </a:r>
            <a:r>
              <a:rPr lang="en-US" dirty="0"/>
              <a:t> (</a:t>
            </a:r>
            <a:r>
              <a:rPr lang="en-US" dirty="0" err="1"/>
              <a:t>mémoires</a:t>
            </a:r>
            <a:r>
              <a:rPr lang="en-US" dirty="0"/>
              <a:t>, etc.) et </a:t>
            </a:r>
            <a:r>
              <a:rPr lang="en-US" dirty="0" err="1"/>
              <a:t>d’autres</a:t>
            </a:r>
            <a:r>
              <a:rPr lang="en-US" dirty="0"/>
              <a:t> sources de </a:t>
            </a:r>
            <a:r>
              <a:rPr lang="en-US" dirty="0" err="1"/>
              <a:t>littérature</a:t>
            </a:r>
            <a:r>
              <a:rPr lang="en-US" dirty="0"/>
              <a:t> </a:t>
            </a:r>
            <a:r>
              <a:rPr lang="en-US" dirty="0" err="1"/>
              <a:t>grise</a:t>
            </a:r>
            <a:r>
              <a:rPr lang="en-US" dirty="0"/>
              <a:t> ; </a:t>
            </a:r>
            <a:r>
              <a:rPr lang="en-US" dirty="0" err="1"/>
              <a:t>dépouillement</a:t>
            </a:r>
            <a:r>
              <a:rPr lang="en-US" dirty="0"/>
              <a:t> de revues.</a:t>
            </a:r>
          </a:p>
          <a:p>
            <a:pPr>
              <a:lnSpc>
                <a:spcPct val="120000"/>
              </a:lnSpc>
            </a:pPr>
            <a:r>
              <a:rPr lang="en-US" sz="2400" dirty="0"/>
              <a:t> Bibliographies </a:t>
            </a:r>
            <a:r>
              <a:rPr lang="en-US" sz="2400" dirty="0" err="1"/>
              <a:t>commentées</a:t>
            </a:r>
            <a:r>
              <a:rPr lang="en-US" sz="2400" dirty="0"/>
              <a:t>, </a:t>
            </a:r>
            <a:r>
              <a:rPr lang="en-US" sz="2400" dirty="0" err="1"/>
              <a:t>pouvant</a:t>
            </a:r>
            <a:r>
              <a:rPr lang="en-US" sz="2400" dirty="0"/>
              <a:t> </a:t>
            </a:r>
            <a:r>
              <a:rPr lang="en-US" sz="2400" dirty="0" err="1"/>
              <a:t>comporter</a:t>
            </a:r>
            <a:r>
              <a:rPr lang="en-US" sz="2400" dirty="0"/>
              <a:t> des </a:t>
            </a:r>
            <a:r>
              <a:rPr lang="en-US" sz="2400" dirty="0" err="1"/>
              <a:t>références</a:t>
            </a:r>
            <a:r>
              <a:rPr lang="en-US" sz="2400" dirty="0"/>
              <a:t> de </a:t>
            </a:r>
            <a:r>
              <a:rPr lang="en-US" sz="2400" dirty="0" err="1"/>
              <a:t>littérature</a:t>
            </a:r>
            <a:r>
              <a:rPr lang="en-US" sz="2400" dirty="0"/>
              <a:t> </a:t>
            </a:r>
            <a:r>
              <a:rPr lang="en-US" sz="2400" dirty="0" err="1"/>
              <a:t>grise</a:t>
            </a:r>
            <a:r>
              <a:rPr lang="en-US" sz="2400" dirty="0"/>
              <a:t> </a:t>
            </a:r>
          </a:p>
          <a:p>
            <a:pPr lvl="1">
              <a:lnSpc>
                <a:spcPct val="120000"/>
              </a:lnSpc>
            </a:pPr>
            <a:r>
              <a:rPr lang="en-US" sz="2000" dirty="0"/>
              <a:t>EHESP : fiches </a:t>
            </a:r>
            <a:r>
              <a:rPr lang="en-US" sz="2000" dirty="0" err="1"/>
              <a:t>synthétiques</a:t>
            </a:r>
            <a:r>
              <a:rPr lang="en-US" sz="2000" dirty="0"/>
              <a:t> et dossiers </a:t>
            </a:r>
            <a:r>
              <a:rPr lang="en-US" sz="2000" dirty="0" err="1"/>
              <a:t>documentaires</a:t>
            </a:r>
            <a:endParaRPr lang="en-US" sz="2000" dirty="0"/>
          </a:p>
          <a:p>
            <a:pPr marL="914400" lvl="2" indent="0">
              <a:lnSpc>
                <a:spcPct val="120000"/>
              </a:lnSpc>
              <a:buNone/>
            </a:pPr>
            <a:r>
              <a:rPr lang="en-US" dirty="0">
                <a:solidFill>
                  <a:schemeClr val="bg2">
                    <a:lumMod val="50000"/>
                  </a:schemeClr>
                </a:solidFill>
              </a:rPr>
              <a:t>https://documentation.ehesp.fr/index.php?lvl=cmspage&amp;pageid=6&amp;id_rubrique=311</a:t>
            </a:r>
          </a:p>
          <a:p>
            <a:pPr lvl="1">
              <a:lnSpc>
                <a:spcPct val="120000"/>
              </a:lnSpc>
            </a:pPr>
            <a:r>
              <a:rPr lang="en-US" sz="2000" dirty="0"/>
              <a:t>IRDES : syntheses </a:t>
            </a:r>
            <a:r>
              <a:rPr lang="en-US" sz="2000" dirty="0" err="1"/>
              <a:t>documentaires</a:t>
            </a:r>
            <a:r>
              <a:rPr lang="en-US" sz="2000" dirty="0"/>
              <a:t> et bibliographies </a:t>
            </a:r>
            <a:r>
              <a:rPr lang="en-US" sz="2000" dirty="0" err="1"/>
              <a:t>thématiques</a:t>
            </a:r>
            <a:endParaRPr lang="en-US" sz="2000" dirty="0"/>
          </a:p>
          <a:p>
            <a:pPr marL="914400" lvl="2" indent="0">
              <a:lnSpc>
                <a:spcPct val="120000"/>
              </a:lnSpc>
              <a:buNone/>
            </a:pPr>
            <a:r>
              <a:rPr lang="en-US" dirty="0">
                <a:solidFill>
                  <a:schemeClr val="bg2">
                    <a:lumMod val="50000"/>
                  </a:schemeClr>
                </a:solidFill>
              </a:rPr>
              <a:t>https://www.irdes.fr/documentation/syntheses-et-dossiers-bibliographiques.html</a:t>
            </a:r>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26</a:t>
            </a:fld>
            <a:endParaRPr lang="fr-FR" dirty="0"/>
          </a:p>
        </p:txBody>
      </p:sp>
      <p:grpSp>
        <p:nvGrpSpPr>
          <p:cNvPr id="6" name="Share2" descr="{&quot;Key&quot;:&quot;POWER_USER_SHAPE_ICON&quot;,&quot;Value&quot;:&quot;POWER_USER_SHAPE_ICON_STYLE_1&quot;}"/>
          <p:cNvGrpSpPr>
            <a:grpSpLocks noChangeAspect="1"/>
          </p:cNvGrpSpPr>
          <p:nvPr>
            <p:custDataLst>
              <p:tags r:id="rId1"/>
            </p:custDataLst>
          </p:nvPr>
        </p:nvGrpSpPr>
        <p:grpSpPr bwMode="auto">
          <a:xfrm>
            <a:off x="1262332" y="2080761"/>
            <a:ext cx="391027" cy="370855"/>
            <a:chOff x="8" y="8"/>
            <a:chExt cx="504" cy="478"/>
          </a:xfrm>
          <a:solidFill>
            <a:schemeClr val="bg2">
              <a:lumMod val="50000"/>
            </a:schemeClr>
          </a:solidFill>
        </p:grpSpPr>
        <p:sp>
          <p:nvSpPr>
            <p:cNvPr id="7" name="Share2"/>
            <p:cNvSpPr>
              <a:spLocks/>
            </p:cNvSpPr>
            <p:nvPr>
              <p:custDataLst>
                <p:tags r:id="rId8"/>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8" name="Share2"/>
            <p:cNvSpPr>
              <a:spLocks/>
            </p:cNvSpPr>
            <p:nvPr>
              <p:custDataLst>
                <p:tags r:id="rId9"/>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grpSp>
        <p:nvGrpSpPr>
          <p:cNvPr id="9" name="Share2" descr="{&quot;Key&quot;:&quot;POWER_USER_SHAPE_ICON&quot;,&quot;Value&quot;:&quot;POWER_USER_SHAPE_ICON_STYLE_1&quot;}"/>
          <p:cNvGrpSpPr>
            <a:grpSpLocks noChangeAspect="1"/>
          </p:cNvGrpSpPr>
          <p:nvPr>
            <p:custDataLst>
              <p:tags r:id="rId2"/>
            </p:custDataLst>
          </p:nvPr>
        </p:nvGrpSpPr>
        <p:grpSpPr bwMode="auto">
          <a:xfrm>
            <a:off x="1343610" y="5534201"/>
            <a:ext cx="391027" cy="370855"/>
            <a:chOff x="8" y="8"/>
            <a:chExt cx="504" cy="478"/>
          </a:xfrm>
          <a:solidFill>
            <a:schemeClr val="bg2">
              <a:lumMod val="50000"/>
            </a:schemeClr>
          </a:solidFill>
        </p:grpSpPr>
        <p:sp>
          <p:nvSpPr>
            <p:cNvPr id="10" name="Share2"/>
            <p:cNvSpPr>
              <a:spLocks/>
            </p:cNvSpPr>
            <p:nvPr>
              <p:custDataLst>
                <p:tags r:id="rId6"/>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Share2"/>
            <p:cNvSpPr>
              <a:spLocks/>
            </p:cNvSpPr>
            <p:nvPr>
              <p:custDataLst>
                <p:tags r:id="rId7"/>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grpSp>
        <p:nvGrpSpPr>
          <p:cNvPr id="15" name="Share2" descr="{&quot;Key&quot;:&quot;POWER_USER_SHAPE_ICON&quot;,&quot;Value&quot;:&quot;POWER_USER_SHAPE_ICON_STYLE_1&quot;}"/>
          <p:cNvGrpSpPr>
            <a:grpSpLocks noChangeAspect="1"/>
          </p:cNvGrpSpPr>
          <p:nvPr>
            <p:custDataLst>
              <p:tags r:id="rId3"/>
            </p:custDataLst>
          </p:nvPr>
        </p:nvGrpSpPr>
        <p:grpSpPr bwMode="auto">
          <a:xfrm>
            <a:off x="1337977" y="4643665"/>
            <a:ext cx="391027" cy="370855"/>
            <a:chOff x="8" y="8"/>
            <a:chExt cx="504" cy="478"/>
          </a:xfrm>
          <a:solidFill>
            <a:schemeClr val="bg2">
              <a:lumMod val="50000"/>
            </a:schemeClr>
          </a:solidFill>
        </p:grpSpPr>
        <p:sp>
          <p:nvSpPr>
            <p:cNvPr id="16" name="Share2"/>
            <p:cNvSpPr>
              <a:spLocks/>
            </p:cNvSpPr>
            <p:nvPr>
              <p:custDataLst>
                <p:tags r:id="rId4"/>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7" name="Share2"/>
            <p:cNvSpPr>
              <a:spLocks/>
            </p:cNvSpPr>
            <p:nvPr>
              <p:custDataLst>
                <p:tags r:id="rId5"/>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1045792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Moteurs de recherche complémentaires ou alternatifs</a:t>
            </a:r>
          </a:p>
        </p:txBody>
      </p:sp>
      <p:sp>
        <p:nvSpPr>
          <p:cNvPr id="8" name="Espace réservé du texte 7"/>
          <p:cNvSpPr>
            <a:spLocks noGrp="1"/>
          </p:cNvSpPr>
          <p:nvPr>
            <p:ph type="body" idx="1"/>
          </p:nvPr>
        </p:nvSpPr>
        <p:spPr/>
        <p:txBody>
          <a:bodyPr/>
          <a:lstStyle/>
          <a:p>
            <a:r>
              <a:rPr lang="en-US" dirty="0"/>
              <a:t>Google Scholar -&gt; BASE - Bielefeld Academic Search Engine et </a:t>
            </a:r>
            <a:r>
              <a:rPr lang="fr-FR" dirty="0"/>
              <a:t>CORE</a:t>
            </a:r>
          </a:p>
          <a:p>
            <a:r>
              <a:rPr lang="fr-FR" dirty="0"/>
              <a:t>Google -&gt; </a:t>
            </a:r>
            <a:r>
              <a:rPr lang="fr-FR" dirty="0" err="1"/>
              <a:t>Doc’CISMeF</a:t>
            </a:r>
            <a:r>
              <a:rPr lang="fr-FR" dirty="0"/>
              <a:t> et </a:t>
            </a:r>
            <a:r>
              <a:rPr lang="fr-FR" dirty="0" err="1"/>
              <a:t>HONcode</a:t>
            </a: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27</a:t>
            </a:fld>
            <a:endParaRPr lang="fr-FR" dirty="0"/>
          </a:p>
        </p:txBody>
      </p:sp>
      <p:grpSp>
        <p:nvGrpSpPr>
          <p:cNvPr id="9" name="Optimization" descr="{&quot;Key&quot;:&quot;POWER_USER_SHAPE_ICON&quot;,&quot;Value&quot;:&quot;POWER_USER_SHAPE_ICON_STYLE_1&quot;}"/>
          <p:cNvGrpSpPr>
            <a:grpSpLocks noChangeAspect="1"/>
          </p:cNvGrpSpPr>
          <p:nvPr>
            <p:custDataLst>
              <p:tags r:id="rId1"/>
            </p:custDataLst>
          </p:nvPr>
        </p:nvGrpSpPr>
        <p:grpSpPr>
          <a:xfrm rot="5400000">
            <a:off x="9453168" y="404910"/>
            <a:ext cx="2366078" cy="2342956"/>
            <a:chOff x="4805363" y="384175"/>
            <a:chExt cx="974725" cy="965200"/>
          </a:xfrm>
          <a:solidFill>
            <a:srgbClr val="ED7F3D"/>
          </a:solidFill>
        </p:grpSpPr>
        <p:sp>
          <p:nvSpPr>
            <p:cNvPr id="10" name="Freeform 216"/>
            <p:cNvSpPr>
              <a:spLocks noEditPoints="1"/>
            </p:cNvSpPr>
            <p:nvPr/>
          </p:nvSpPr>
          <p:spPr bwMode="auto">
            <a:xfrm>
              <a:off x="4805363" y="384175"/>
              <a:ext cx="974725" cy="965200"/>
            </a:xfrm>
            <a:custGeom>
              <a:avLst/>
              <a:gdLst>
                <a:gd name="T0" fmla="*/ 1386 w 1617"/>
                <a:gd name="T1" fmla="*/ 1480 h 1601"/>
                <a:gd name="T2" fmla="*/ 1195 w 1617"/>
                <a:gd name="T3" fmla="*/ 1289 h 1601"/>
                <a:gd name="T4" fmla="*/ 1305 w 1617"/>
                <a:gd name="T5" fmla="*/ 1179 h 1601"/>
                <a:gd name="T6" fmla="*/ 1496 w 1617"/>
                <a:gd name="T7" fmla="*/ 1370 h 1601"/>
                <a:gd name="T8" fmla="*/ 1386 w 1617"/>
                <a:gd name="T9" fmla="*/ 1480 h 1601"/>
                <a:gd name="T10" fmla="*/ 1043 w 1617"/>
                <a:gd name="T11" fmla="*/ 1137 h 1601"/>
                <a:gd name="T12" fmla="*/ 1153 w 1617"/>
                <a:gd name="T13" fmla="*/ 1027 h 1601"/>
                <a:gd name="T14" fmla="*/ 1234 w 1617"/>
                <a:gd name="T15" fmla="*/ 1108 h 1601"/>
                <a:gd name="T16" fmla="*/ 1124 w 1617"/>
                <a:gd name="T17" fmla="*/ 1218 h 1601"/>
                <a:gd name="T18" fmla="*/ 1043 w 1617"/>
                <a:gd name="T19" fmla="*/ 1137 h 1601"/>
                <a:gd name="T20" fmla="*/ 1019 w 1617"/>
                <a:gd name="T21" fmla="*/ 1019 h 1601"/>
                <a:gd name="T22" fmla="*/ 639 w 1617"/>
                <a:gd name="T23" fmla="*/ 1177 h 1601"/>
                <a:gd name="T24" fmla="*/ 100 w 1617"/>
                <a:gd name="T25" fmla="*/ 639 h 1601"/>
                <a:gd name="T26" fmla="*/ 639 w 1617"/>
                <a:gd name="T27" fmla="*/ 100 h 1601"/>
                <a:gd name="T28" fmla="*/ 1177 w 1617"/>
                <a:gd name="T29" fmla="*/ 639 h 1601"/>
                <a:gd name="T30" fmla="*/ 1019 w 1617"/>
                <a:gd name="T31" fmla="*/ 1019 h 1601"/>
                <a:gd name="T32" fmla="*/ 1602 w 1617"/>
                <a:gd name="T33" fmla="*/ 1335 h 1601"/>
                <a:gd name="T34" fmla="*/ 1203 w 1617"/>
                <a:gd name="T35" fmla="*/ 936 h 1601"/>
                <a:gd name="T36" fmla="*/ 1277 w 1617"/>
                <a:gd name="T37" fmla="*/ 639 h 1601"/>
                <a:gd name="T38" fmla="*/ 639 w 1617"/>
                <a:gd name="T39" fmla="*/ 0 h 1601"/>
                <a:gd name="T40" fmla="*/ 0 w 1617"/>
                <a:gd name="T41" fmla="*/ 639 h 1601"/>
                <a:gd name="T42" fmla="*/ 639 w 1617"/>
                <a:gd name="T43" fmla="*/ 1277 h 1601"/>
                <a:gd name="T44" fmla="*/ 956 w 1617"/>
                <a:gd name="T45" fmla="*/ 1192 h 1601"/>
                <a:gd name="T46" fmla="*/ 1351 w 1617"/>
                <a:gd name="T47" fmla="*/ 1586 h 1601"/>
                <a:gd name="T48" fmla="*/ 1386 w 1617"/>
                <a:gd name="T49" fmla="*/ 1601 h 1601"/>
                <a:gd name="T50" fmla="*/ 1421 w 1617"/>
                <a:gd name="T51" fmla="*/ 1586 h 1601"/>
                <a:gd name="T52" fmla="*/ 1602 w 1617"/>
                <a:gd name="T53" fmla="*/ 1405 h 1601"/>
                <a:gd name="T54" fmla="*/ 1617 w 1617"/>
                <a:gd name="T55" fmla="*/ 1370 h 1601"/>
                <a:gd name="T56" fmla="*/ 1602 w 1617"/>
                <a:gd name="T57" fmla="*/ 133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17" h="1601">
                  <a:moveTo>
                    <a:pt x="1386" y="1480"/>
                  </a:moveTo>
                  <a:lnTo>
                    <a:pt x="1195" y="1289"/>
                  </a:lnTo>
                  <a:lnTo>
                    <a:pt x="1305" y="1179"/>
                  </a:lnTo>
                  <a:lnTo>
                    <a:pt x="1496" y="1370"/>
                  </a:lnTo>
                  <a:lnTo>
                    <a:pt x="1386" y="1480"/>
                  </a:lnTo>
                  <a:close/>
                  <a:moveTo>
                    <a:pt x="1043" y="1137"/>
                  </a:moveTo>
                  <a:lnTo>
                    <a:pt x="1153" y="1027"/>
                  </a:lnTo>
                  <a:lnTo>
                    <a:pt x="1234" y="1108"/>
                  </a:lnTo>
                  <a:lnTo>
                    <a:pt x="1124" y="1218"/>
                  </a:lnTo>
                  <a:lnTo>
                    <a:pt x="1043" y="1137"/>
                  </a:lnTo>
                  <a:close/>
                  <a:moveTo>
                    <a:pt x="1019" y="1019"/>
                  </a:moveTo>
                  <a:cubicBezTo>
                    <a:pt x="921" y="1116"/>
                    <a:pt x="787" y="1177"/>
                    <a:pt x="639" y="1177"/>
                  </a:cubicBezTo>
                  <a:cubicBezTo>
                    <a:pt x="342" y="1177"/>
                    <a:pt x="100" y="935"/>
                    <a:pt x="100" y="639"/>
                  </a:cubicBezTo>
                  <a:cubicBezTo>
                    <a:pt x="100" y="342"/>
                    <a:pt x="342" y="100"/>
                    <a:pt x="639" y="100"/>
                  </a:cubicBezTo>
                  <a:cubicBezTo>
                    <a:pt x="935" y="100"/>
                    <a:pt x="1177" y="342"/>
                    <a:pt x="1177" y="639"/>
                  </a:cubicBezTo>
                  <a:cubicBezTo>
                    <a:pt x="1177" y="787"/>
                    <a:pt x="1116" y="921"/>
                    <a:pt x="1019" y="1019"/>
                  </a:cubicBezTo>
                  <a:close/>
                  <a:moveTo>
                    <a:pt x="1602" y="1335"/>
                  </a:moveTo>
                  <a:lnTo>
                    <a:pt x="1203" y="936"/>
                  </a:lnTo>
                  <a:cubicBezTo>
                    <a:pt x="1250" y="847"/>
                    <a:pt x="1277" y="746"/>
                    <a:pt x="1277" y="639"/>
                  </a:cubicBezTo>
                  <a:cubicBezTo>
                    <a:pt x="1277" y="287"/>
                    <a:pt x="990" y="0"/>
                    <a:pt x="639" y="0"/>
                  </a:cubicBezTo>
                  <a:cubicBezTo>
                    <a:pt x="287" y="0"/>
                    <a:pt x="0" y="287"/>
                    <a:pt x="0" y="639"/>
                  </a:cubicBezTo>
                  <a:cubicBezTo>
                    <a:pt x="0" y="990"/>
                    <a:pt x="287" y="1277"/>
                    <a:pt x="639" y="1277"/>
                  </a:cubicBezTo>
                  <a:cubicBezTo>
                    <a:pt x="754" y="1277"/>
                    <a:pt x="863" y="1246"/>
                    <a:pt x="956" y="1192"/>
                  </a:cubicBezTo>
                  <a:lnTo>
                    <a:pt x="1351" y="1586"/>
                  </a:lnTo>
                  <a:cubicBezTo>
                    <a:pt x="1360" y="1596"/>
                    <a:pt x="1373" y="1601"/>
                    <a:pt x="1386" y="1601"/>
                  </a:cubicBezTo>
                  <a:cubicBezTo>
                    <a:pt x="1399" y="1601"/>
                    <a:pt x="1412" y="1596"/>
                    <a:pt x="1421" y="1586"/>
                  </a:cubicBezTo>
                  <a:lnTo>
                    <a:pt x="1602" y="1405"/>
                  </a:lnTo>
                  <a:cubicBezTo>
                    <a:pt x="1611" y="1396"/>
                    <a:pt x="1617" y="1383"/>
                    <a:pt x="1617" y="1370"/>
                  </a:cubicBezTo>
                  <a:cubicBezTo>
                    <a:pt x="1617" y="1357"/>
                    <a:pt x="1611" y="1344"/>
                    <a:pt x="1602" y="13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217"/>
            <p:cNvSpPr>
              <a:spLocks noEditPoints="1"/>
            </p:cNvSpPr>
            <p:nvPr/>
          </p:nvSpPr>
          <p:spPr bwMode="auto">
            <a:xfrm>
              <a:off x="4970463" y="549275"/>
              <a:ext cx="452438" cy="454025"/>
            </a:xfrm>
            <a:custGeom>
              <a:avLst/>
              <a:gdLst>
                <a:gd name="T0" fmla="*/ 375 w 752"/>
                <a:gd name="T1" fmla="*/ 531 h 752"/>
                <a:gd name="T2" fmla="*/ 239 w 752"/>
                <a:gd name="T3" fmla="*/ 445 h 752"/>
                <a:gd name="T4" fmla="*/ 486 w 752"/>
                <a:gd name="T5" fmla="*/ 270 h 752"/>
                <a:gd name="T6" fmla="*/ 484 w 752"/>
                <a:gd name="T7" fmla="*/ 487 h 752"/>
                <a:gd name="T8" fmla="*/ 730 w 752"/>
                <a:gd name="T9" fmla="*/ 319 h 752"/>
                <a:gd name="T10" fmla="*/ 659 w 752"/>
                <a:gd name="T11" fmla="*/ 280 h 752"/>
                <a:gd name="T12" fmla="*/ 641 w 752"/>
                <a:gd name="T13" fmla="*/ 239 h 752"/>
                <a:gd name="T14" fmla="*/ 671 w 752"/>
                <a:gd name="T15" fmla="*/ 173 h 752"/>
                <a:gd name="T16" fmla="*/ 646 w 752"/>
                <a:gd name="T17" fmla="*/ 114 h 752"/>
                <a:gd name="T18" fmla="*/ 586 w 752"/>
                <a:gd name="T19" fmla="*/ 86 h 752"/>
                <a:gd name="T20" fmla="*/ 507 w 752"/>
                <a:gd name="T21" fmla="*/ 109 h 752"/>
                <a:gd name="T22" fmla="*/ 454 w 752"/>
                <a:gd name="T23" fmla="*/ 72 h 752"/>
                <a:gd name="T24" fmla="*/ 416 w 752"/>
                <a:gd name="T25" fmla="*/ 2 h 752"/>
                <a:gd name="T26" fmla="*/ 345 w 752"/>
                <a:gd name="T27" fmla="*/ 1 h 752"/>
                <a:gd name="T28" fmla="*/ 305 w 752"/>
                <a:gd name="T29" fmla="*/ 70 h 752"/>
                <a:gd name="T30" fmla="*/ 251 w 752"/>
                <a:gd name="T31" fmla="*/ 107 h 752"/>
                <a:gd name="T32" fmla="*/ 173 w 752"/>
                <a:gd name="T33" fmla="*/ 82 h 752"/>
                <a:gd name="T34" fmla="*/ 114 w 752"/>
                <a:gd name="T35" fmla="*/ 107 h 752"/>
                <a:gd name="T36" fmla="*/ 87 w 752"/>
                <a:gd name="T37" fmla="*/ 167 h 752"/>
                <a:gd name="T38" fmla="*/ 109 w 752"/>
                <a:gd name="T39" fmla="*/ 245 h 752"/>
                <a:gd name="T40" fmla="*/ 71 w 752"/>
                <a:gd name="T41" fmla="*/ 298 h 752"/>
                <a:gd name="T42" fmla="*/ 7 w 752"/>
                <a:gd name="T43" fmla="*/ 326 h 752"/>
                <a:gd name="T44" fmla="*/ 5 w 752"/>
                <a:gd name="T45" fmla="*/ 329 h 752"/>
                <a:gd name="T46" fmla="*/ 3 w 752"/>
                <a:gd name="T47" fmla="*/ 333 h 752"/>
                <a:gd name="T48" fmla="*/ 0 w 752"/>
                <a:gd name="T49" fmla="*/ 371 h 752"/>
                <a:gd name="T50" fmla="*/ 23 w 752"/>
                <a:gd name="T51" fmla="*/ 433 h 752"/>
                <a:gd name="T52" fmla="*/ 93 w 752"/>
                <a:gd name="T53" fmla="*/ 472 h 752"/>
                <a:gd name="T54" fmla="*/ 112 w 752"/>
                <a:gd name="T55" fmla="*/ 515 h 752"/>
                <a:gd name="T56" fmla="*/ 82 w 752"/>
                <a:gd name="T57" fmla="*/ 579 h 752"/>
                <a:gd name="T58" fmla="*/ 108 w 752"/>
                <a:gd name="T59" fmla="*/ 640 h 752"/>
                <a:gd name="T60" fmla="*/ 166 w 752"/>
                <a:gd name="T61" fmla="*/ 666 h 752"/>
                <a:gd name="T62" fmla="*/ 243 w 752"/>
                <a:gd name="T63" fmla="*/ 644 h 752"/>
                <a:gd name="T64" fmla="*/ 299 w 752"/>
                <a:gd name="T65" fmla="*/ 683 h 752"/>
                <a:gd name="T66" fmla="*/ 337 w 752"/>
                <a:gd name="T67" fmla="*/ 750 h 752"/>
                <a:gd name="T68" fmla="*/ 408 w 752"/>
                <a:gd name="T69" fmla="*/ 750 h 752"/>
                <a:gd name="T70" fmla="*/ 447 w 752"/>
                <a:gd name="T71" fmla="*/ 685 h 752"/>
                <a:gd name="T72" fmla="*/ 504 w 752"/>
                <a:gd name="T73" fmla="*/ 647 h 752"/>
                <a:gd name="T74" fmla="*/ 579 w 752"/>
                <a:gd name="T75" fmla="*/ 670 h 752"/>
                <a:gd name="T76" fmla="*/ 640 w 752"/>
                <a:gd name="T77" fmla="*/ 644 h 752"/>
                <a:gd name="T78" fmla="*/ 666 w 752"/>
                <a:gd name="T79" fmla="*/ 586 h 752"/>
                <a:gd name="T80" fmla="*/ 644 w 752"/>
                <a:gd name="T81" fmla="*/ 509 h 752"/>
                <a:gd name="T82" fmla="*/ 683 w 752"/>
                <a:gd name="T83" fmla="*/ 453 h 752"/>
                <a:gd name="T84" fmla="*/ 747 w 752"/>
                <a:gd name="T85" fmla="*/ 423 h 752"/>
                <a:gd name="T86" fmla="*/ 749 w 752"/>
                <a:gd name="T87" fmla="*/ 420 h 752"/>
                <a:gd name="T88" fmla="*/ 751 w 752"/>
                <a:gd name="T89" fmla="*/ 407 h 752"/>
                <a:gd name="T90" fmla="*/ 751 w 752"/>
                <a:gd name="T91" fmla="*/ 345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2" h="752">
                  <a:moveTo>
                    <a:pt x="484" y="487"/>
                  </a:moveTo>
                  <a:cubicBezTo>
                    <a:pt x="455" y="516"/>
                    <a:pt x="416" y="531"/>
                    <a:pt x="375" y="531"/>
                  </a:cubicBezTo>
                  <a:cubicBezTo>
                    <a:pt x="334" y="530"/>
                    <a:pt x="295" y="514"/>
                    <a:pt x="267" y="485"/>
                  </a:cubicBezTo>
                  <a:cubicBezTo>
                    <a:pt x="255" y="473"/>
                    <a:pt x="246" y="460"/>
                    <a:pt x="239" y="445"/>
                  </a:cubicBezTo>
                  <a:cubicBezTo>
                    <a:pt x="209" y="386"/>
                    <a:pt x="221" y="314"/>
                    <a:pt x="269" y="268"/>
                  </a:cubicBezTo>
                  <a:cubicBezTo>
                    <a:pt x="330" y="208"/>
                    <a:pt x="427" y="209"/>
                    <a:pt x="486" y="270"/>
                  </a:cubicBezTo>
                  <a:cubicBezTo>
                    <a:pt x="498" y="282"/>
                    <a:pt x="507" y="295"/>
                    <a:pt x="514" y="309"/>
                  </a:cubicBezTo>
                  <a:cubicBezTo>
                    <a:pt x="544" y="369"/>
                    <a:pt x="532" y="440"/>
                    <a:pt x="484" y="487"/>
                  </a:cubicBezTo>
                  <a:close/>
                  <a:moveTo>
                    <a:pt x="751" y="345"/>
                  </a:moveTo>
                  <a:cubicBezTo>
                    <a:pt x="750" y="334"/>
                    <a:pt x="740" y="323"/>
                    <a:pt x="730" y="319"/>
                  </a:cubicBezTo>
                  <a:lnTo>
                    <a:pt x="683" y="305"/>
                  </a:lnTo>
                  <a:cubicBezTo>
                    <a:pt x="673" y="302"/>
                    <a:pt x="662" y="291"/>
                    <a:pt x="659" y="280"/>
                  </a:cubicBezTo>
                  <a:cubicBezTo>
                    <a:pt x="655" y="269"/>
                    <a:pt x="650" y="257"/>
                    <a:pt x="644" y="245"/>
                  </a:cubicBezTo>
                  <a:cubicBezTo>
                    <a:pt x="643" y="243"/>
                    <a:pt x="642" y="241"/>
                    <a:pt x="641" y="239"/>
                  </a:cubicBezTo>
                  <a:cubicBezTo>
                    <a:pt x="639" y="235"/>
                    <a:pt x="642" y="225"/>
                    <a:pt x="647" y="215"/>
                  </a:cubicBezTo>
                  <a:lnTo>
                    <a:pt x="671" y="173"/>
                  </a:lnTo>
                  <a:cubicBezTo>
                    <a:pt x="676" y="163"/>
                    <a:pt x="675" y="148"/>
                    <a:pt x="668" y="140"/>
                  </a:cubicBezTo>
                  <a:cubicBezTo>
                    <a:pt x="661" y="131"/>
                    <a:pt x="654" y="122"/>
                    <a:pt x="646" y="114"/>
                  </a:cubicBezTo>
                  <a:cubicBezTo>
                    <a:pt x="637" y="105"/>
                    <a:pt x="628" y="97"/>
                    <a:pt x="619" y="89"/>
                  </a:cubicBezTo>
                  <a:cubicBezTo>
                    <a:pt x="610" y="82"/>
                    <a:pt x="595" y="81"/>
                    <a:pt x="586" y="86"/>
                  </a:cubicBezTo>
                  <a:lnTo>
                    <a:pt x="542" y="109"/>
                  </a:lnTo>
                  <a:cubicBezTo>
                    <a:pt x="533" y="114"/>
                    <a:pt x="517" y="114"/>
                    <a:pt x="507" y="109"/>
                  </a:cubicBezTo>
                  <a:cubicBezTo>
                    <a:pt x="498" y="105"/>
                    <a:pt x="488" y="101"/>
                    <a:pt x="479" y="97"/>
                  </a:cubicBezTo>
                  <a:cubicBezTo>
                    <a:pt x="468" y="93"/>
                    <a:pt x="457" y="82"/>
                    <a:pt x="454" y="72"/>
                  </a:cubicBezTo>
                  <a:lnTo>
                    <a:pt x="441" y="24"/>
                  </a:lnTo>
                  <a:cubicBezTo>
                    <a:pt x="438" y="14"/>
                    <a:pt x="427" y="4"/>
                    <a:pt x="416" y="2"/>
                  </a:cubicBezTo>
                  <a:cubicBezTo>
                    <a:pt x="404" y="1"/>
                    <a:pt x="392" y="0"/>
                    <a:pt x="379" y="0"/>
                  </a:cubicBezTo>
                  <a:cubicBezTo>
                    <a:pt x="368" y="0"/>
                    <a:pt x="356" y="0"/>
                    <a:pt x="345" y="1"/>
                  </a:cubicBezTo>
                  <a:cubicBezTo>
                    <a:pt x="334" y="2"/>
                    <a:pt x="323" y="12"/>
                    <a:pt x="320" y="23"/>
                  </a:cubicBezTo>
                  <a:lnTo>
                    <a:pt x="305" y="70"/>
                  </a:lnTo>
                  <a:cubicBezTo>
                    <a:pt x="302" y="81"/>
                    <a:pt x="291" y="91"/>
                    <a:pt x="280" y="95"/>
                  </a:cubicBezTo>
                  <a:cubicBezTo>
                    <a:pt x="270" y="98"/>
                    <a:pt x="261" y="102"/>
                    <a:pt x="251" y="107"/>
                  </a:cubicBezTo>
                  <a:cubicBezTo>
                    <a:pt x="241" y="111"/>
                    <a:pt x="226" y="111"/>
                    <a:pt x="216" y="106"/>
                  </a:cubicBezTo>
                  <a:lnTo>
                    <a:pt x="173" y="82"/>
                  </a:lnTo>
                  <a:cubicBezTo>
                    <a:pt x="163" y="76"/>
                    <a:pt x="148" y="77"/>
                    <a:pt x="140" y="84"/>
                  </a:cubicBezTo>
                  <a:cubicBezTo>
                    <a:pt x="131" y="91"/>
                    <a:pt x="122" y="99"/>
                    <a:pt x="114" y="107"/>
                  </a:cubicBezTo>
                  <a:cubicBezTo>
                    <a:pt x="105" y="115"/>
                    <a:pt x="97" y="124"/>
                    <a:pt x="89" y="134"/>
                  </a:cubicBezTo>
                  <a:cubicBezTo>
                    <a:pt x="82" y="142"/>
                    <a:pt x="81" y="157"/>
                    <a:pt x="87" y="167"/>
                  </a:cubicBezTo>
                  <a:lnTo>
                    <a:pt x="109" y="210"/>
                  </a:lnTo>
                  <a:cubicBezTo>
                    <a:pt x="115" y="219"/>
                    <a:pt x="114" y="235"/>
                    <a:pt x="109" y="245"/>
                  </a:cubicBezTo>
                  <a:cubicBezTo>
                    <a:pt x="104" y="254"/>
                    <a:pt x="100" y="264"/>
                    <a:pt x="96" y="274"/>
                  </a:cubicBezTo>
                  <a:cubicBezTo>
                    <a:pt x="93" y="284"/>
                    <a:pt x="82" y="295"/>
                    <a:pt x="71" y="298"/>
                  </a:cubicBezTo>
                  <a:lnTo>
                    <a:pt x="24" y="312"/>
                  </a:lnTo>
                  <a:cubicBezTo>
                    <a:pt x="17" y="314"/>
                    <a:pt x="11" y="319"/>
                    <a:pt x="7" y="326"/>
                  </a:cubicBezTo>
                  <a:cubicBezTo>
                    <a:pt x="7" y="326"/>
                    <a:pt x="7" y="326"/>
                    <a:pt x="7" y="326"/>
                  </a:cubicBezTo>
                  <a:cubicBezTo>
                    <a:pt x="6" y="327"/>
                    <a:pt x="5" y="328"/>
                    <a:pt x="5" y="329"/>
                  </a:cubicBezTo>
                  <a:cubicBezTo>
                    <a:pt x="4" y="330"/>
                    <a:pt x="4" y="330"/>
                    <a:pt x="4" y="330"/>
                  </a:cubicBezTo>
                  <a:cubicBezTo>
                    <a:pt x="4" y="331"/>
                    <a:pt x="3" y="332"/>
                    <a:pt x="3" y="333"/>
                  </a:cubicBezTo>
                  <a:cubicBezTo>
                    <a:pt x="3" y="334"/>
                    <a:pt x="3" y="335"/>
                    <a:pt x="2" y="337"/>
                  </a:cubicBezTo>
                  <a:cubicBezTo>
                    <a:pt x="1" y="348"/>
                    <a:pt x="0" y="359"/>
                    <a:pt x="0" y="371"/>
                  </a:cubicBezTo>
                  <a:cubicBezTo>
                    <a:pt x="0" y="383"/>
                    <a:pt x="1" y="395"/>
                    <a:pt x="2" y="407"/>
                  </a:cubicBezTo>
                  <a:cubicBezTo>
                    <a:pt x="3" y="418"/>
                    <a:pt x="13" y="430"/>
                    <a:pt x="23" y="433"/>
                  </a:cubicBezTo>
                  <a:lnTo>
                    <a:pt x="69" y="447"/>
                  </a:lnTo>
                  <a:cubicBezTo>
                    <a:pt x="79" y="450"/>
                    <a:pt x="90" y="461"/>
                    <a:pt x="93" y="472"/>
                  </a:cubicBezTo>
                  <a:cubicBezTo>
                    <a:pt x="98" y="485"/>
                    <a:pt x="103" y="497"/>
                    <a:pt x="109" y="510"/>
                  </a:cubicBezTo>
                  <a:cubicBezTo>
                    <a:pt x="110" y="511"/>
                    <a:pt x="111" y="513"/>
                    <a:pt x="112" y="515"/>
                  </a:cubicBezTo>
                  <a:cubicBezTo>
                    <a:pt x="113" y="518"/>
                    <a:pt x="110" y="528"/>
                    <a:pt x="105" y="538"/>
                  </a:cubicBezTo>
                  <a:lnTo>
                    <a:pt x="82" y="579"/>
                  </a:lnTo>
                  <a:cubicBezTo>
                    <a:pt x="77" y="589"/>
                    <a:pt x="77" y="604"/>
                    <a:pt x="84" y="612"/>
                  </a:cubicBezTo>
                  <a:cubicBezTo>
                    <a:pt x="92" y="622"/>
                    <a:pt x="100" y="631"/>
                    <a:pt x="108" y="640"/>
                  </a:cubicBezTo>
                  <a:cubicBezTo>
                    <a:pt x="116" y="648"/>
                    <a:pt x="125" y="656"/>
                    <a:pt x="133" y="663"/>
                  </a:cubicBezTo>
                  <a:cubicBezTo>
                    <a:pt x="142" y="670"/>
                    <a:pt x="157" y="671"/>
                    <a:pt x="166" y="666"/>
                  </a:cubicBezTo>
                  <a:lnTo>
                    <a:pt x="208" y="644"/>
                  </a:lnTo>
                  <a:cubicBezTo>
                    <a:pt x="218" y="639"/>
                    <a:pt x="233" y="639"/>
                    <a:pt x="243" y="644"/>
                  </a:cubicBezTo>
                  <a:cubicBezTo>
                    <a:pt x="253" y="649"/>
                    <a:pt x="264" y="654"/>
                    <a:pt x="275" y="658"/>
                  </a:cubicBezTo>
                  <a:cubicBezTo>
                    <a:pt x="285" y="662"/>
                    <a:pt x="296" y="673"/>
                    <a:pt x="299" y="683"/>
                  </a:cubicBezTo>
                  <a:lnTo>
                    <a:pt x="312" y="728"/>
                  </a:lnTo>
                  <a:cubicBezTo>
                    <a:pt x="315" y="738"/>
                    <a:pt x="326" y="749"/>
                    <a:pt x="337" y="750"/>
                  </a:cubicBezTo>
                  <a:cubicBezTo>
                    <a:pt x="348" y="751"/>
                    <a:pt x="360" y="752"/>
                    <a:pt x="371" y="752"/>
                  </a:cubicBezTo>
                  <a:cubicBezTo>
                    <a:pt x="383" y="752"/>
                    <a:pt x="396" y="751"/>
                    <a:pt x="408" y="750"/>
                  </a:cubicBezTo>
                  <a:cubicBezTo>
                    <a:pt x="418" y="749"/>
                    <a:pt x="430" y="739"/>
                    <a:pt x="433" y="729"/>
                  </a:cubicBezTo>
                  <a:lnTo>
                    <a:pt x="447" y="685"/>
                  </a:lnTo>
                  <a:cubicBezTo>
                    <a:pt x="450" y="674"/>
                    <a:pt x="461" y="664"/>
                    <a:pt x="471" y="660"/>
                  </a:cubicBezTo>
                  <a:cubicBezTo>
                    <a:pt x="483" y="657"/>
                    <a:pt x="493" y="652"/>
                    <a:pt x="504" y="647"/>
                  </a:cubicBezTo>
                  <a:cubicBezTo>
                    <a:pt x="514" y="643"/>
                    <a:pt x="529" y="642"/>
                    <a:pt x="539" y="648"/>
                  </a:cubicBezTo>
                  <a:lnTo>
                    <a:pt x="579" y="670"/>
                  </a:lnTo>
                  <a:cubicBezTo>
                    <a:pt x="589" y="676"/>
                    <a:pt x="604" y="675"/>
                    <a:pt x="612" y="668"/>
                  </a:cubicBezTo>
                  <a:cubicBezTo>
                    <a:pt x="622" y="661"/>
                    <a:pt x="631" y="653"/>
                    <a:pt x="640" y="644"/>
                  </a:cubicBezTo>
                  <a:cubicBezTo>
                    <a:pt x="648" y="636"/>
                    <a:pt x="656" y="628"/>
                    <a:pt x="663" y="619"/>
                  </a:cubicBezTo>
                  <a:cubicBezTo>
                    <a:pt x="670" y="611"/>
                    <a:pt x="671" y="596"/>
                    <a:pt x="666" y="586"/>
                  </a:cubicBezTo>
                  <a:lnTo>
                    <a:pt x="644" y="544"/>
                  </a:lnTo>
                  <a:cubicBezTo>
                    <a:pt x="639" y="535"/>
                    <a:pt x="639" y="519"/>
                    <a:pt x="644" y="509"/>
                  </a:cubicBezTo>
                  <a:cubicBezTo>
                    <a:pt x="649" y="499"/>
                    <a:pt x="654" y="488"/>
                    <a:pt x="658" y="478"/>
                  </a:cubicBezTo>
                  <a:cubicBezTo>
                    <a:pt x="661" y="467"/>
                    <a:pt x="672" y="456"/>
                    <a:pt x="683" y="453"/>
                  </a:cubicBezTo>
                  <a:lnTo>
                    <a:pt x="728" y="441"/>
                  </a:lnTo>
                  <a:cubicBezTo>
                    <a:pt x="736" y="438"/>
                    <a:pt x="743" y="431"/>
                    <a:pt x="747" y="423"/>
                  </a:cubicBezTo>
                  <a:cubicBezTo>
                    <a:pt x="747" y="423"/>
                    <a:pt x="748" y="423"/>
                    <a:pt x="748" y="423"/>
                  </a:cubicBezTo>
                  <a:cubicBezTo>
                    <a:pt x="748" y="422"/>
                    <a:pt x="749" y="421"/>
                    <a:pt x="749" y="420"/>
                  </a:cubicBezTo>
                  <a:cubicBezTo>
                    <a:pt x="749" y="418"/>
                    <a:pt x="750" y="417"/>
                    <a:pt x="750" y="416"/>
                  </a:cubicBezTo>
                  <a:cubicBezTo>
                    <a:pt x="750" y="413"/>
                    <a:pt x="750" y="410"/>
                    <a:pt x="751" y="407"/>
                  </a:cubicBezTo>
                  <a:cubicBezTo>
                    <a:pt x="751" y="398"/>
                    <a:pt x="752" y="389"/>
                    <a:pt x="752" y="379"/>
                  </a:cubicBezTo>
                  <a:cubicBezTo>
                    <a:pt x="752" y="368"/>
                    <a:pt x="752" y="356"/>
                    <a:pt x="751" y="3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896615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15383" y="365125"/>
            <a:ext cx="10515600" cy="1325563"/>
          </a:xfrm>
        </p:spPr>
        <p:txBody>
          <a:bodyPr/>
          <a:lstStyle/>
          <a:p>
            <a:r>
              <a:rPr lang="en-US" dirty="0"/>
              <a:t>BASE - Bielefeld Academic Search Engine</a:t>
            </a:r>
            <a:endParaRPr lang="fr-FR" dirty="0"/>
          </a:p>
        </p:txBody>
      </p:sp>
      <p:sp>
        <p:nvSpPr>
          <p:cNvPr id="7" name="Espace réservé du contenu 6"/>
          <p:cNvSpPr>
            <a:spLocks noGrp="1"/>
          </p:cNvSpPr>
          <p:nvPr>
            <p:ph idx="1"/>
          </p:nvPr>
        </p:nvSpPr>
        <p:spPr>
          <a:xfrm>
            <a:off x="139186" y="1914264"/>
            <a:ext cx="4930526" cy="5550665"/>
          </a:xfrm>
        </p:spPr>
        <p:txBody>
          <a:bodyPr>
            <a:normAutofit/>
          </a:bodyPr>
          <a:lstStyle/>
          <a:p>
            <a:pPr marL="0" indent="0">
              <a:buNone/>
            </a:pPr>
            <a:r>
              <a:rPr lang="fr-FR" dirty="0">
                <a:hlinkClick r:id="rId3"/>
              </a:rPr>
              <a:t>https://base.ub.uni-bielefeld.de</a:t>
            </a:r>
            <a:r>
              <a:rPr lang="fr-FR" dirty="0"/>
              <a:t> </a:t>
            </a:r>
          </a:p>
          <a:p>
            <a:r>
              <a:rPr lang="fr-FR" dirty="0"/>
              <a:t>Indexation des métadonnées seulement (et non du texte intégral)</a:t>
            </a:r>
          </a:p>
          <a:p>
            <a:r>
              <a:rPr lang="fr-FR" dirty="0"/>
              <a:t> NB </a:t>
            </a:r>
            <a:r>
              <a:rPr lang="fr-FR" dirty="0" err="1"/>
              <a:t>PubMed</a:t>
            </a:r>
            <a:r>
              <a:rPr lang="fr-FR" dirty="0"/>
              <a:t> = une des sources de BASE</a:t>
            </a:r>
          </a:p>
          <a:p>
            <a:r>
              <a:rPr lang="fr-FR" dirty="0"/>
              <a:t>Critère « Type de publication » pour cibler la littérature grise</a:t>
            </a:r>
          </a:p>
          <a:p>
            <a:r>
              <a:rPr lang="fr-FR" dirty="0">
                <a:hlinkClick r:id="rId4"/>
              </a:rPr>
              <a:t> Syntaxe de recherche</a:t>
            </a: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28</a:t>
            </a:fld>
            <a:endParaRPr lang="fr-FR"/>
          </a:p>
        </p:txBody>
      </p:sp>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1229" y="1943523"/>
            <a:ext cx="6690833" cy="4189251"/>
          </a:xfrm>
          <a:prstGeom prst="rect">
            <a:avLst/>
          </a:prstGeom>
        </p:spPr>
      </p:pic>
      <p:sp>
        <p:nvSpPr>
          <p:cNvPr id="11" name="ZoneTexte 10"/>
          <p:cNvSpPr txBox="1"/>
          <p:nvPr/>
        </p:nvSpPr>
        <p:spPr>
          <a:xfrm>
            <a:off x="7504087" y="1729598"/>
            <a:ext cx="3042714" cy="369332"/>
          </a:xfrm>
          <a:prstGeom prst="rect">
            <a:avLst/>
          </a:prstGeom>
          <a:noFill/>
        </p:spPr>
        <p:txBody>
          <a:bodyPr wrap="square" rtlCol="0">
            <a:spAutoFit/>
          </a:bodyPr>
          <a:lstStyle/>
          <a:p>
            <a:r>
              <a:rPr lang="fr-FR" i="1" dirty="0">
                <a:latin typeface="Corbel" panose="020B0503020204020204" pitchFamily="34" charset="0"/>
              </a:rPr>
              <a:t>Vue partielle du formulaire</a:t>
            </a:r>
          </a:p>
        </p:txBody>
      </p:sp>
    </p:spTree>
    <p:extLst>
      <p:ext uri="{BB962C8B-B14F-4D97-AF65-F5344CB8AC3E}">
        <p14:creationId xmlns:p14="http://schemas.microsoft.com/office/powerpoint/2010/main" val="3089312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7263"/>
            <a:ext cx="10515600" cy="1325563"/>
          </a:xfrm>
        </p:spPr>
        <p:txBody>
          <a:bodyPr>
            <a:normAutofit/>
          </a:bodyPr>
          <a:lstStyle/>
          <a:p>
            <a:r>
              <a:rPr lang="fr-FR" dirty="0"/>
              <a:t>BASE / Google </a:t>
            </a:r>
            <a:r>
              <a:rPr lang="fr-FR" dirty="0" err="1"/>
              <a:t>Scholar</a:t>
            </a:r>
            <a:r>
              <a:rPr lang="fr-FR" dirty="0"/>
              <a:t> ? </a:t>
            </a:r>
          </a:p>
        </p:txBody>
      </p:sp>
      <p:sp>
        <p:nvSpPr>
          <p:cNvPr id="3" name="Espace réservé du contenu 2"/>
          <p:cNvSpPr>
            <a:spLocks noGrp="1"/>
          </p:cNvSpPr>
          <p:nvPr>
            <p:ph idx="1"/>
          </p:nvPr>
        </p:nvSpPr>
        <p:spPr>
          <a:xfrm>
            <a:off x="3454400" y="1351078"/>
            <a:ext cx="8262620" cy="5664933"/>
          </a:xfrm>
        </p:spPr>
        <p:txBody>
          <a:bodyPr>
            <a:noAutofit/>
          </a:bodyPr>
          <a:lstStyle/>
          <a:p>
            <a:pPr marL="0" indent="0">
              <a:lnSpc>
                <a:spcPct val="120000"/>
              </a:lnSpc>
              <a:buNone/>
            </a:pPr>
            <a:r>
              <a:rPr lang="fr-FR" sz="1600" dirty="0">
                <a:solidFill>
                  <a:schemeClr val="bg2">
                    <a:lumMod val="25000"/>
                  </a:schemeClr>
                </a:solidFill>
              </a:rPr>
              <a:t> </a:t>
            </a:r>
            <a:r>
              <a:rPr lang="en-US" sz="1600" dirty="0">
                <a:solidFill>
                  <a:schemeClr val="bg2">
                    <a:lumMod val="25000"/>
                  </a:schemeClr>
                </a:solidFill>
              </a:rPr>
              <a:t>In comparison to commercial search engines, BASE is </a:t>
            </a:r>
            <a:r>
              <a:rPr lang="en-US" sz="1600" dirty="0" err="1">
                <a:solidFill>
                  <a:schemeClr val="bg2">
                    <a:lumMod val="25000"/>
                  </a:schemeClr>
                </a:solidFill>
              </a:rPr>
              <a:t>characterised</a:t>
            </a:r>
            <a:r>
              <a:rPr lang="en-US" sz="1600" dirty="0">
                <a:solidFill>
                  <a:schemeClr val="bg2">
                    <a:lumMod val="25000"/>
                  </a:schemeClr>
                </a:solidFill>
              </a:rPr>
              <a:t> by the following features:</a:t>
            </a:r>
          </a:p>
          <a:p>
            <a:pPr>
              <a:lnSpc>
                <a:spcPct val="120000"/>
              </a:lnSpc>
              <a:spcBef>
                <a:spcPts val="0"/>
              </a:spcBef>
            </a:pPr>
            <a:r>
              <a:rPr lang="en-US" sz="1600" dirty="0">
                <a:solidFill>
                  <a:schemeClr val="bg2">
                    <a:lumMod val="25000"/>
                  </a:schemeClr>
                </a:solidFill>
              </a:rPr>
              <a:t>Content providers are indexed only after check by qualified personnel of Bielefeld University Library</a:t>
            </a:r>
          </a:p>
          <a:p>
            <a:pPr>
              <a:lnSpc>
                <a:spcPct val="120000"/>
              </a:lnSpc>
              <a:spcBef>
                <a:spcPts val="0"/>
              </a:spcBef>
            </a:pPr>
            <a:r>
              <a:rPr lang="en-US" sz="1600" dirty="0">
                <a:solidFill>
                  <a:schemeClr val="bg2">
                    <a:lumMod val="25000"/>
                  </a:schemeClr>
                </a:solidFill>
              </a:rPr>
              <a:t>Only document servers and journals that comply with the specific requirements of academic quality and relevance are included</a:t>
            </a:r>
          </a:p>
          <a:p>
            <a:pPr>
              <a:lnSpc>
                <a:spcPct val="120000"/>
              </a:lnSpc>
              <a:spcBef>
                <a:spcPts val="0"/>
              </a:spcBef>
            </a:pPr>
            <a:r>
              <a:rPr lang="en-US" sz="1600" dirty="0">
                <a:solidFill>
                  <a:schemeClr val="bg2">
                    <a:lumMod val="25000"/>
                  </a:schemeClr>
                </a:solidFill>
              </a:rPr>
              <a:t>Our </a:t>
            </a:r>
            <a:r>
              <a:rPr lang="en-US" sz="1600" dirty="0">
                <a:solidFill>
                  <a:schemeClr val="bg2">
                    <a:lumMod val="25000"/>
                  </a:schemeClr>
                </a:solidFill>
                <a:hlinkClick r:id="rId2"/>
              </a:rPr>
              <a:t>list of content providers</a:t>
            </a:r>
            <a:r>
              <a:rPr lang="en-US" sz="1600" dirty="0">
                <a:solidFill>
                  <a:schemeClr val="bg2">
                    <a:lumMod val="25000"/>
                  </a:schemeClr>
                </a:solidFill>
              </a:rPr>
              <a:t> provides transparency in the searches</a:t>
            </a:r>
          </a:p>
          <a:p>
            <a:pPr>
              <a:lnSpc>
                <a:spcPct val="120000"/>
              </a:lnSpc>
              <a:spcBef>
                <a:spcPts val="0"/>
              </a:spcBef>
            </a:pPr>
            <a:r>
              <a:rPr lang="en-US" sz="1600" dirty="0">
                <a:solidFill>
                  <a:schemeClr val="bg2">
                    <a:lumMod val="25000"/>
                  </a:schemeClr>
                </a:solidFill>
              </a:rPr>
              <a:t>Discloses web resources of the "Deep Web", which are ignored by commercial search engines or get lost in the vast quantity of hits</a:t>
            </a:r>
          </a:p>
          <a:p>
            <a:pPr>
              <a:lnSpc>
                <a:spcPct val="120000"/>
              </a:lnSpc>
              <a:spcBef>
                <a:spcPts val="0"/>
              </a:spcBef>
            </a:pPr>
            <a:r>
              <a:rPr lang="en-US" sz="1600" dirty="0">
                <a:solidFill>
                  <a:schemeClr val="bg2">
                    <a:lumMod val="25000"/>
                  </a:schemeClr>
                </a:solidFill>
              </a:rPr>
              <a:t>Correction, normalization and enrichment of metadata by means of automated methods</a:t>
            </a:r>
          </a:p>
          <a:p>
            <a:pPr>
              <a:lnSpc>
                <a:spcPct val="120000"/>
              </a:lnSpc>
              <a:spcBef>
                <a:spcPts val="0"/>
              </a:spcBef>
            </a:pPr>
            <a:r>
              <a:rPr lang="en-US" sz="1600" dirty="0">
                <a:solidFill>
                  <a:schemeClr val="bg2">
                    <a:lumMod val="25000"/>
                  </a:schemeClr>
                </a:solidFill>
              </a:rPr>
              <a:t>Multilingual search (find search terms in more than 20 translated languages)</a:t>
            </a:r>
          </a:p>
          <a:p>
            <a:pPr>
              <a:lnSpc>
                <a:spcPct val="120000"/>
              </a:lnSpc>
              <a:spcBef>
                <a:spcPts val="0"/>
              </a:spcBef>
            </a:pPr>
            <a:r>
              <a:rPr lang="en-US" sz="1600" dirty="0">
                <a:solidFill>
                  <a:schemeClr val="bg2">
                    <a:lumMod val="25000"/>
                  </a:schemeClr>
                </a:solidFill>
              </a:rPr>
              <a:t>The display of search results includes precise bibliographic data</a:t>
            </a:r>
          </a:p>
          <a:p>
            <a:pPr>
              <a:lnSpc>
                <a:spcPct val="120000"/>
              </a:lnSpc>
              <a:spcBef>
                <a:spcPts val="0"/>
              </a:spcBef>
            </a:pPr>
            <a:r>
              <a:rPr lang="en-US" sz="1600" dirty="0">
                <a:solidFill>
                  <a:schemeClr val="bg2">
                    <a:lumMod val="25000"/>
                  </a:schemeClr>
                </a:solidFill>
              </a:rPr>
              <a:t>Several options for sorting the result list (by author, title, date)</a:t>
            </a:r>
          </a:p>
          <a:p>
            <a:pPr>
              <a:lnSpc>
                <a:spcPct val="120000"/>
              </a:lnSpc>
              <a:spcBef>
                <a:spcPts val="0"/>
              </a:spcBef>
            </a:pPr>
            <a:r>
              <a:rPr lang="en-US" sz="1600" dirty="0">
                <a:solidFill>
                  <a:schemeClr val="bg2">
                    <a:lumMod val="25000"/>
                  </a:schemeClr>
                </a:solidFill>
              </a:rPr>
              <a:t>"Refine your search result" options (by author, subject, DDC, year of publication, content provider, language, document type, access and terms of re-use)</a:t>
            </a:r>
          </a:p>
          <a:p>
            <a:pPr>
              <a:lnSpc>
                <a:spcPct val="120000"/>
              </a:lnSpc>
              <a:spcBef>
                <a:spcPts val="0"/>
              </a:spcBef>
            </a:pPr>
            <a:r>
              <a:rPr lang="en-US" sz="1600" dirty="0">
                <a:solidFill>
                  <a:schemeClr val="bg2">
                    <a:lumMod val="25000"/>
                  </a:schemeClr>
                </a:solidFill>
                <a:hlinkClick r:id="rId3"/>
              </a:rPr>
              <a:t>Browsing</a:t>
            </a:r>
            <a:r>
              <a:rPr lang="en-US" sz="1600" dirty="0">
                <a:solidFill>
                  <a:schemeClr val="bg2">
                    <a:lumMod val="25000"/>
                  </a:schemeClr>
                </a:solidFill>
              </a:rPr>
              <a:t> by DDC (Dewey Decimal Classification), document type, access and terms of re-use / </a:t>
            </a:r>
            <a:r>
              <a:rPr lang="en-US" sz="1600" dirty="0" err="1">
                <a:solidFill>
                  <a:schemeClr val="bg2">
                    <a:lumMod val="25000"/>
                  </a:schemeClr>
                </a:solidFill>
              </a:rPr>
              <a:t>licence</a:t>
            </a:r>
            <a:r>
              <a:rPr lang="en-US" sz="1600" dirty="0">
                <a:solidFill>
                  <a:schemeClr val="bg2">
                    <a:lumMod val="25000"/>
                  </a:schemeClr>
                </a:solidFill>
              </a:rPr>
              <a:t>.</a:t>
            </a:r>
            <a:endParaRPr lang="fr-FR" sz="1600" dirty="0">
              <a:solidFill>
                <a:schemeClr val="bg2">
                  <a:lumMod val="25000"/>
                </a:schemeClr>
              </a:solidFill>
            </a:endParaRPr>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29</a:t>
            </a:fld>
            <a:endParaRPr lang="fr-FR" dirty="0"/>
          </a:p>
        </p:txBody>
      </p:sp>
      <p:sp>
        <p:nvSpPr>
          <p:cNvPr id="6" name="ZoneTexte 5"/>
          <p:cNvSpPr txBox="1"/>
          <p:nvPr/>
        </p:nvSpPr>
        <p:spPr>
          <a:xfrm>
            <a:off x="161290" y="6406717"/>
            <a:ext cx="4602480" cy="338554"/>
          </a:xfrm>
          <a:prstGeom prst="rect">
            <a:avLst/>
          </a:prstGeom>
          <a:noFill/>
        </p:spPr>
        <p:txBody>
          <a:bodyPr wrap="square" rtlCol="0">
            <a:spAutoFit/>
          </a:bodyPr>
          <a:lstStyle/>
          <a:p>
            <a:r>
              <a:rPr lang="fr-FR" sz="1600" dirty="0">
                <a:latin typeface="Corbel" panose="020B0503020204020204" pitchFamily="34" charset="0"/>
              </a:rPr>
              <a:t>Source : </a:t>
            </a:r>
            <a:r>
              <a:rPr lang="fr-FR" sz="1600" dirty="0">
                <a:latin typeface="Corbel" panose="020B0503020204020204" pitchFamily="34" charset="0"/>
                <a:hlinkClick r:id="rId4"/>
              </a:rPr>
              <a:t>Page « About » de BASE</a:t>
            </a:r>
            <a:endParaRPr lang="fr-FR" sz="1600" dirty="0">
              <a:latin typeface="Corbel" panose="020B0503020204020204" pitchFamily="34" charset="0"/>
            </a:endParaRPr>
          </a:p>
        </p:txBody>
      </p:sp>
      <p:sp>
        <p:nvSpPr>
          <p:cNvPr id="7" name="ZoneTexte 6"/>
          <p:cNvSpPr txBox="1"/>
          <p:nvPr/>
        </p:nvSpPr>
        <p:spPr>
          <a:xfrm>
            <a:off x="956408" y="2419996"/>
            <a:ext cx="1625600" cy="461665"/>
          </a:xfrm>
          <a:prstGeom prst="rect">
            <a:avLst/>
          </a:prstGeom>
          <a:noFill/>
        </p:spPr>
        <p:txBody>
          <a:bodyPr wrap="square" rtlCol="0">
            <a:spAutoFit/>
          </a:bodyPr>
          <a:lstStyle/>
          <a:p>
            <a:r>
              <a:rPr lang="fr-FR" sz="2400" dirty="0">
                <a:solidFill>
                  <a:srgbClr val="009DE0"/>
                </a:solidFill>
                <a:latin typeface="Corbel" panose="020B0503020204020204" pitchFamily="34" charset="0"/>
              </a:rPr>
              <a:t>Couverture</a:t>
            </a:r>
          </a:p>
        </p:txBody>
      </p:sp>
      <p:sp>
        <p:nvSpPr>
          <p:cNvPr id="9" name="ZoneTexte 8"/>
          <p:cNvSpPr txBox="1"/>
          <p:nvPr/>
        </p:nvSpPr>
        <p:spPr>
          <a:xfrm>
            <a:off x="860255" y="4937882"/>
            <a:ext cx="2395220" cy="830997"/>
          </a:xfrm>
          <a:prstGeom prst="rect">
            <a:avLst/>
          </a:prstGeom>
          <a:noFill/>
        </p:spPr>
        <p:txBody>
          <a:bodyPr wrap="square" rtlCol="0">
            <a:spAutoFit/>
          </a:bodyPr>
          <a:lstStyle/>
          <a:p>
            <a:r>
              <a:rPr lang="fr-FR" sz="2400" dirty="0">
                <a:solidFill>
                  <a:srgbClr val="009DE0"/>
                </a:solidFill>
                <a:latin typeface="Corbel" panose="020B0503020204020204" pitchFamily="34" charset="0"/>
              </a:rPr>
              <a:t>Fonctionnalités de recherche</a:t>
            </a:r>
          </a:p>
        </p:txBody>
      </p:sp>
      <p:sp>
        <p:nvSpPr>
          <p:cNvPr id="10" name="Parenthèse ouvrante 9"/>
          <p:cNvSpPr/>
          <p:nvPr/>
        </p:nvSpPr>
        <p:spPr>
          <a:xfrm>
            <a:off x="3321783" y="1714620"/>
            <a:ext cx="314960" cy="1994496"/>
          </a:xfrm>
          <a:prstGeom prst="leftBracket">
            <a:avLst/>
          </a:prstGeom>
          <a:noFill/>
          <a:ln w="19050">
            <a:solidFill>
              <a:srgbClr val="009DE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solidFill>
                <a:srgbClr val="009DE0"/>
              </a:solidFill>
              <a:latin typeface="Corbel" panose="020B0503020204020204" pitchFamily="34" charset="0"/>
            </a:endParaRPr>
          </a:p>
        </p:txBody>
      </p:sp>
      <p:sp>
        <p:nvSpPr>
          <p:cNvPr id="11" name="Parenthèse ouvrante 10"/>
          <p:cNvSpPr/>
          <p:nvPr/>
        </p:nvSpPr>
        <p:spPr>
          <a:xfrm>
            <a:off x="3321783" y="4654368"/>
            <a:ext cx="314960" cy="1481609"/>
          </a:xfrm>
          <a:prstGeom prst="leftBracket">
            <a:avLst/>
          </a:prstGeom>
          <a:noFill/>
          <a:ln w="19050">
            <a:solidFill>
              <a:srgbClr val="009DE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solidFill>
                <a:srgbClr val="009DE0"/>
              </a:solidFill>
              <a:latin typeface="Corbel" panose="020B0503020204020204" pitchFamily="34" charset="0"/>
            </a:endParaRPr>
          </a:p>
        </p:txBody>
      </p:sp>
    </p:spTree>
    <p:extLst>
      <p:ext uri="{BB962C8B-B14F-4D97-AF65-F5344CB8AC3E}">
        <p14:creationId xmlns:p14="http://schemas.microsoft.com/office/powerpoint/2010/main" val="402240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Optimiser l’usage de Google et Google </a:t>
            </a:r>
            <a:r>
              <a:rPr lang="fr-FR" dirty="0" err="1"/>
              <a:t>Scholar</a:t>
            </a:r>
            <a:endParaRPr lang="fr-FR" dirty="0"/>
          </a:p>
        </p:txBody>
      </p:sp>
      <p:sp>
        <p:nvSpPr>
          <p:cNvPr id="8" name="Espace réservé du texte 7"/>
          <p:cNvSpPr>
            <a:spLocks noGrp="1"/>
          </p:cNvSpPr>
          <p:nvPr>
            <p:ph type="body" idx="1"/>
          </p:nvPr>
        </p:nvSpPr>
        <p:spPr/>
        <p:txBody>
          <a:bodyPr>
            <a:normAutofit/>
          </a:bodyPr>
          <a:lstStyle/>
          <a:p>
            <a:r>
              <a:rPr lang="fr-FR" dirty="0"/>
              <a:t>Fonctionnement des moteurs de recherche web</a:t>
            </a:r>
          </a:p>
          <a:p>
            <a:r>
              <a:rPr lang="fr-FR" dirty="0"/>
              <a:t>Syntaxe de recherche</a:t>
            </a:r>
          </a:p>
          <a:p>
            <a:r>
              <a:rPr lang="fr-FR" dirty="0"/>
              <a:t>Intégrations : Zotero et navigateur</a:t>
            </a:r>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a:t>
            </a:fld>
            <a:endParaRPr lang="fr-FR" dirty="0"/>
          </a:p>
        </p:txBody>
      </p:sp>
      <p:grpSp>
        <p:nvGrpSpPr>
          <p:cNvPr id="9" name="Optimization" descr="{&quot;Key&quot;:&quot;POWER_USER_SHAPE_ICON&quot;,&quot;Value&quot;:&quot;POWER_USER_SHAPE_ICON_STYLE_1&quot;}"/>
          <p:cNvGrpSpPr>
            <a:grpSpLocks noChangeAspect="1"/>
          </p:cNvGrpSpPr>
          <p:nvPr>
            <p:custDataLst>
              <p:tags r:id="rId1"/>
            </p:custDataLst>
          </p:nvPr>
        </p:nvGrpSpPr>
        <p:grpSpPr>
          <a:xfrm rot="5400000">
            <a:off x="9492925" y="271560"/>
            <a:ext cx="2366078" cy="2342956"/>
            <a:chOff x="4805363" y="384175"/>
            <a:chExt cx="974725" cy="965200"/>
          </a:xfrm>
          <a:solidFill>
            <a:srgbClr val="ED7F3D"/>
          </a:solidFill>
        </p:grpSpPr>
        <p:sp>
          <p:nvSpPr>
            <p:cNvPr id="10" name="Freeform 216"/>
            <p:cNvSpPr>
              <a:spLocks noEditPoints="1"/>
            </p:cNvSpPr>
            <p:nvPr/>
          </p:nvSpPr>
          <p:spPr bwMode="auto">
            <a:xfrm>
              <a:off x="4805363" y="384175"/>
              <a:ext cx="974725" cy="965200"/>
            </a:xfrm>
            <a:custGeom>
              <a:avLst/>
              <a:gdLst>
                <a:gd name="T0" fmla="*/ 1386 w 1617"/>
                <a:gd name="T1" fmla="*/ 1480 h 1601"/>
                <a:gd name="T2" fmla="*/ 1195 w 1617"/>
                <a:gd name="T3" fmla="*/ 1289 h 1601"/>
                <a:gd name="T4" fmla="*/ 1305 w 1617"/>
                <a:gd name="T5" fmla="*/ 1179 h 1601"/>
                <a:gd name="T6" fmla="*/ 1496 w 1617"/>
                <a:gd name="T7" fmla="*/ 1370 h 1601"/>
                <a:gd name="T8" fmla="*/ 1386 w 1617"/>
                <a:gd name="T9" fmla="*/ 1480 h 1601"/>
                <a:gd name="T10" fmla="*/ 1043 w 1617"/>
                <a:gd name="T11" fmla="*/ 1137 h 1601"/>
                <a:gd name="T12" fmla="*/ 1153 w 1617"/>
                <a:gd name="T13" fmla="*/ 1027 h 1601"/>
                <a:gd name="T14" fmla="*/ 1234 w 1617"/>
                <a:gd name="T15" fmla="*/ 1108 h 1601"/>
                <a:gd name="T16" fmla="*/ 1124 w 1617"/>
                <a:gd name="T17" fmla="*/ 1218 h 1601"/>
                <a:gd name="T18" fmla="*/ 1043 w 1617"/>
                <a:gd name="T19" fmla="*/ 1137 h 1601"/>
                <a:gd name="T20" fmla="*/ 1019 w 1617"/>
                <a:gd name="T21" fmla="*/ 1019 h 1601"/>
                <a:gd name="T22" fmla="*/ 639 w 1617"/>
                <a:gd name="T23" fmla="*/ 1177 h 1601"/>
                <a:gd name="T24" fmla="*/ 100 w 1617"/>
                <a:gd name="T25" fmla="*/ 639 h 1601"/>
                <a:gd name="T26" fmla="*/ 639 w 1617"/>
                <a:gd name="T27" fmla="*/ 100 h 1601"/>
                <a:gd name="T28" fmla="*/ 1177 w 1617"/>
                <a:gd name="T29" fmla="*/ 639 h 1601"/>
                <a:gd name="T30" fmla="*/ 1019 w 1617"/>
                <a:gd name="T31" fmla="*/ 1019 h 1601"/>
                <a:gd name="T32" fmla="*/ 1602 w 1617"/>
                <a:gd name="T33" fmla="*/ 1335 h 1601"/>
                <a:gd name="T34" fmla="*/ 1203 w 1617"/>
                <a:gd name="T35" fmla="*/ 936 h 1601"/>
                <a:gd name="T36" fmla="*/ 1277 w 1617"/>
                <a:gd name="T37" fmla="*/ 639 h 1601"/>
                <a:gd name="T38" fmla="*/ 639 w 1617"/>
                <a:gd name="T39" fmla="*/ 0 h 1601"/>
                <a:gd name="T40" fmla="*/ 0 w 1617"/>
                <a:gd name="T41" fmla="*/ 639 h 1601"/>
                <a:gd name="T42" fmla="*/ 639 w 1617"/>
                <a:gd name="T43" fmla="*/ 1277 h 1601"/>
                <a:gd name="T44" fmla="*/ 956 w 1617"/>
                <a:gd name="T45" fmla="*/ 1192 h 1601"/>
                <a:gd name="T46" fmla="*/ 1351 w 1617"/>
                <a:gd name="T47" fmla="*/ 1586 h 1601"/>
                <a:gd name="T48" fmla="*/ 1386 w 1617"/>
                <a:gd name="T49" fmla="*/ 1601 h 1601"/>
                <a:gd name="T50" fmla="*/ 1421 w 1617"/>
                <a:gd name="T51" fmla="*/ 1586 h 1601"/>
                <a:gd name="T52" fmla="*/ 1602 w 1617"/>
                <a:gd name="T53" fmla="*/ 1405 h 1601"/>
                <a:gd name="T54" fmla="*/ 1617 w 1617"/>
                <a:gd name="T55" fmla="*/ 1370 h 1601"/>
                <a:gd name="T56" fmla="*/ 1602 w 1617"/>
                <a:gd name="T57" fmla="*/ 133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17" h="1601">
                  <a:moveTo>
                    <a:pt x="1386" y="1480"/>
                  </a:moveTo>
                  <a:lnTo>
                    <a:pt x="1195" y="1289"/>
                  </a:lnTo>
                  <a:lnTo>
                    <a:pt x="1305" y="1179"/>
                  </a:lnTo>
                  <a:lnTo>
                    <a:pt x="1496" y="1370"/>
                  </a:lnTo>
                  <a:lnTo>
                    <a:pt x="1386" y="1480"/>
                  </a:lnTo>
                  <a:close/>
                  <a:moveTo>
                    <a:pt x="1043" y="1137"/>
                  </a:moveTo>
                  <a:lnTo>
                    <a:pt x="1153" y="1027"/>
                  </a:lnTo>
                  <a:lnTo>
                    <a:pt x="1234" y="1108"/>
                  </a:lnTo>
                  <a:lnTo>
                    <a:pt x="1124" y="1218"/>
                  </a:lnTo>
                  <a:lnTo>
                    <a:pt x="1043" y="1137"/>
                  </a:lnTo>
                  <a:close/>
                  <a:moveTo>
                    <a:pt x="1019" y="1019"/>
                  </a:moveTo>
                  <a:cubicBezTo>
                    <a:pt x="921" y="1116"/>
                    <a:pt x="787" y="1177"/>
                    <a:pt x="639" y="1177"/>
                  </a:cubicBezTo>
                  <a:cubicBezTo>
                    <a:pt x="342" y="1177"/>
                    <a:pt x="100" y="935"/>
                    <a:pt x="100" y="639"/>
                  </a:cubicBezTo>
                  <a:cubicBezTo>
                    <a:pt x="100" y="342"/>
                    <a:pt x="342" y="100"/>
                    <a:pt x="639" y="100"/>
                  </a:cubicBezTo>
                  <a:cubicBezTo>
                    <a:pt x="935" y="100"/>
                    <a:pt x="1177" y="342"/>
                    <a:pt x="1177" y="639"/>
                  </a:cubicBezTo>
                  <a:cubicBezTo>
                    <a:pt x="1177" y="787"/>
                    <a:pt x="1116" y="921"/>
                    <a:pt x="1019" y="1019"/>
                  </a:cubicBezTo>
                  <a:close/>
                  <a:moveTo>
                    <a:pt x="1602" y="1335"/>
                  </a:moveTo>
                  <a:lnTo>
                    <a:pt x="1203" y="936"/>
                  </a:lnTo>
                  <a:cubicBezTo>
                    <a:pt x="1250" y="847"/>
                    <a:pt x="1277" y="746"/>
                    <a:pt x="1277" y="639"/>
                  </a:cubicBezTo>
                  <a:cubicBezTo>
                    <a:pt x="1277" y="287"/>
                    <a:pt x="990" y="0"/>
                    <a:pt x="639" y="0"/>
                  </a:cubicBezTo>
                  <a:cubicBezTo>
                    <a:pt x="287" y="0"/>
                    <a:pt x="0" y="287"/>
                    <a:pt x="0" y="639"/>
                  </a:cubicBezTo>
                  <a:cubicBezTo>
                    <a:pt x="0" y="990"/>
                    <a:pt x="287" y="1277"/>
                    <a:pt x="639" y="1277"/>
                  </a:cubicBezTo>
                  <a:cubicBezTo>
                    <a:pt x="754" y="1277"/>
                    <a:pt x="863" y="1246"/>
                    <a:pt x="956" y="1192"/>
                  </a:cubicBezTo>
                  <a:lnTo>
                    <a:pt x="1351" y="1586"/>
                  </a:lnTo>
                  <a:cubicBezTo>
                    <a:pt x="1360" y="1596"/>
                    <a:pt x="1373" y="1601"/>
                    <a:pt x="1386" y="1601"/>
                  </a:cubicBezTo>
                  <a:cubicBezTo>
                    <a:pt x="1399" y="1601"/>
                    <a:pt x="1412" y="1596"/>
                    <a:pt x="1421" y="1586"/>
                  </a:cubicBezTo>
                  <a:lnTo>
                    <a:pt x="1602" y="1405"/>
                  </a:lnTo>
                  <a:cubicBezTo>
                    <a:pt x="1611" y="1396"/>
                    <a:pt x="1617" y="1383"/>
                    <a:pt x="1617" y="1370"/>
                  </a:cubicBezTo>
                  <a:cubicBezTo>
                    <a:pt x="1617" y="1357"/>
                    <a:pt x="1611" y="1344"/>
                    <a:pt x="1602" y="13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217"/>
            <p:cNvSpPr>
              <a:spLocks noEditPoints="1"/>
            </p:cNvSpPr>
            <p:nvPr/>
          </p:nvSpPr>
          <p:spPr bwMode="auto">
            <a:xfrm>
              <a:off x="4970463" y="549275"/>
              <a:ext cx="452438" cy="454025"/>
            </a:xfrm>
            <a:custGeom>
              <a:avLst/>
              <a:gdLst>
                <a:gd name="T0" fmla="*/ 375 w 752"/>
                <a:gd name="T1" fmla="*/ 531 h 752"/>
                <a:gd name="T2" fmla="*/ 239 w 752"/>
                <a:gd name="T3" fmla="*/ 445 h 752"/>
                <a:gd name="T4" fmla="*/ 486 w 752"/>
                <a:gd name="T5" fmla="*/ 270 h 752"/>
                <a:gd name="T6" fmla="*/ 484 w 752"/>
                <a:gd name="T7" fmla="*/ 487 h 752"/>
                <a:gd name="T8" fmla="*/ 730 w 752"/>
                <a:gd name="T9" fmla="*/ 319 h 752"/>
                <a:gd name="T10" fmla="*/ 659 w 752"/>
                <a:gd name="T11" fmla="*/ 280 h 752"/>
                <a:gd name="T12" fmla="*/ 641 w 752"/>
                <a:gd name="T13" fmla="*/ 239 h 752"/>
                <a:gd name="T14" fmla="*/ 671 w 752"/>
                <a:gd name="T15" fmla="*/ 173 h 752"/>
                <a:gd name="T16" fmla="*/ 646 w 752"/>
                <a:gd name="T17" fmla="*/ 114 h 752"/>
                <a:gd name="T18" fmla="*/ 586 w 752"/>
                <a:gd name="T19" fmla="*/ 86 h 752"/>
                <a:gd name="T20" fmla="*/ 507 w 752"/>
                <a:gd name="T21" fmla="*/ 109 h 752"/>
                <a:gd name="T22" fmla="*/ 454 w 752"/>
                <a:gd name="T23" fmla="*/ 72 h 752"/>
                <a:gd name="T24" fmla="*/ 416 w 752"/>
                <a:gd name="T25" fmla="*/ 2 h 752"/>
                <a:gd name="T26" fmla="*/ 345 w 752"/>
                <a:gd name="T27" fmla="*/ 1 h 752"/>
                <a:gd name="T28" fmla="*/ 305 w 752"/>
                <a:gd name="T29" fmla="*/ 70 h 752"/>
                <a:gd name="T30" fmla="*/ 251 w 752"/>
                <a:gd name="T31" fmla="*/ 107 h 752"/>
                <a:gd name="T32" fmla="*/ 173 w 752"/>
                <a:gd name="T33" fmla="*/ 82 h 752"/>
                <a:gd name="T34" fmla="*/ 114 w 752"/>
                <a:gd name="T35" fmla="*/ 107 h 752"/>
                <a:gd name="T36" fmla="*/ 87 w 752"/>
                <a:gd name="T37" fmla="*/ 167 h 752"/>
                <a:gd name="T38" fmla="*/ 109 w 752"/>
                <a:gd name="T39" fmla="*/ 245 h 752"/>
                <a:gd name="T40" fmla="*/ 71 w 752"/>
                <a:gd name="T41" fmla="*/ 298 h 752"/>
                <a:gd name="T42" fmla="*/ 7 w 752"/>
                <a:gd name="T43" fmla="*/ 326 h 752"/>
                <a:gd name="T44" fmla="*/ 5 w 752"/>
                <a:gd name="T45" fmla="*/ 329 h 752"/>
                <a:gd name="T46" fmla="*/ 3 w 752"/>
                <a:gd name="T47" fmla="*/ 333 h 752"/>
                <a:gd name="T48" fmla="*/ 0 w 752"/>
                <a:gd name="T49" fmla="*/ 371 h 752"/>
                <a:gd name="T50" fmla="*/ 23 w 752"/>
                <a:gd name="T51" fmla="*/ 433 h 752"/>
                <a:gd name="T52" fmla="*/ 93 w 752"/>
                <a:gd name="T53" fmla="*/ 472 h 752"/>
                <a:gd name="T54" fmla="*/ 112 w 752"/>
                <a:gd name="T55" fmla="*/ 515 h 752"/>
                <a:gd name="T56" fmla="*/ 82 w 752"/>
                <a:gd name="T57" fmla="*/ 579 h 752"/>
                <a:gd name="T58" fmla="*/ 108 w 752"/>
                <a:gd name="T59" fmla="*/ 640 h 752"/>
                <a:gd name="T60" fmla="*/ 166 w 752"/>
                <a:gd name="T61" fmla="*/ 666 h 752"/>
                <a:gd name="T62" fmla="*/ 243 w 752"/>
                <a:gd name="T63" fmla="*/ 644 h 752"/>
                <a:gd name="T64" fmla="*/ 299 w 752"/>
                <a:gd name="T65" fmla="*/ 683 h 752"/>
                <a:gd name="T66" fmla="*/ 337 w 752"/>
                <a:gd name="T67" fmla="*/ 750 h 752"/>
                <a:gd name="T68" fmla="*/ 408 w 752"/>
                <a:gd name="T69" fmla="*/ 750 h 752"/>
                <a:gd name="T70" fmla="*/ 447 w 752"/>
                <a:gd name="T71" fmla="*/ 685 h 752"/>
                <a:gd name="T72" fmla="*/ 504 w 752"/>
                <a:gd name="T73" fmla="*/ 647 h 752"/>
                <a:gd name="T74" fmla="*/ 579 w 752"/>
                <a:gd name="T75" fmla="*/ 670 h 752"/>
                <a:gd name="T76" fmla="*/ 640 w 752"/>
                <a:gd name="T77" fmla="*/ 644 h 752"/>
                <a:gd name="T78" fmla="*/ 666 w 752"/>
                <a:gd name="T79" fmla="*/ 586 h 752"/>
                <a:gd name="T80" fmla="*/ 644 w 752"/>
                <a:gd name="T81" fmla="*/ 509 h 752"/>
                <a:gd name="T82" fmla="*/ 683 w 752"/>
                <a:gd name="T83" fmla="*/ 453 h 752"/>
                <a:gd name="T84" fmla="*/ 747 w 752"/>
                <a:gd name="T85" fmla="*/ 423 h 752"/>
                <a:gd name="T86" fmla="*/ 749 w 752"/>
                <a:gd name="T87" fmla="*/ 420 h 752"/>
                <a:gd name="T88" fmla="*/ 751 w 752"/>
                <a:gd name="T89" fmla="*/ 407 h 752"/>
                <a:gd name="T90" fmla="*/ 751 w 752"/>
                <a:gd name="T91" fmla="*/ 345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2" h="752">
                  <a:moveTo>
                    <a:pt x="484" y="487"/>
                  </a:moveTo>
                  <a:cubicBezTo>
                    <a:pt x="455" y="516"/>
                    <a:pt x="416" y="531"/>
                    <a:pt x="375" y="531"/>
                  </a:cubicBezTo>
                  <a:cubicBezTo>
                    <a:pt x="334" y="530"/>
                    <a:pt x="295" y="514"/>
                    <a:pt x="267" y="485"/>
                  </a:cubicBezTo>
                  <a:cubicBezTo>
                    <a:pt x="255" y="473"/>
                    <a:pt x="246" y="460"/>
                    <a:pt x="239" y="445"/>
                  </a:cubicBezTo>
                  <a:cubicBezTo>
                    <a:pt x="209" y="386"/>
                    <a:pt x="221" y="314"/>
                    <a:pt x="269" y="268"/>
                  </a:cubicBezTo>
                  <a:cubicBezTo>
                    <a:pt x="330" y="208"/>
                    <a:pt x="427" y="209"/>
                    <a:pt x="486" y="270"/>
                  </a:cubicBezTo>
                  <a:cubicBezTo>
                    <a:pt x="498" y="282"/>
                    <a:pt x="507" y="295"/>
                    <a:pt x="514" y="309"/>
                  </a:cubicBezTo>
                  <a:cubicBezTo>
                    <a:pt x="544" y="369"/>
                    <a:pt x="532" y="440"/>
                    <a:pt x="484" y="487"/>
                  </a:cubicBezTo>
                  <a:close/>
                  <a:moveTo>
                    <a:pt x="751" y="345"/>
                  </a:moveTo>
                  <a:cubicBezTo>
                    <a:pt x="750" y="334"/>
                    <a:pt x="740" y="323"/>
                    <a:pt x="730" y="319"/>
                  </a:cubicBezTo>
                  <a:lnTo>
                    <a:pt x="683" y="305"/>
                  </a:lnTo>
                  <a:cubicBezTo>
                    <a:pt x="673" y="302"/>
                    <a:pt x="662" y="291"/>
                    <a:pt x="659" y="280"/>
                  </a:cubicBezTo>
                  <a:cubicBezTo>
                    <a:pt x="655" y="269"/>
                    <a:pt x="650" y="257"/>
                    <a:pt x="644" y="245"/>
                  </a:cubicBezTo>
                  <a:cubicBezTo>
                    <a:pt x="643" y="243"/>
                    <a:pt x="642" y="241"/>
                    <a:pt x="641" y="239"/>
                  </a:cubicBezTo>
                  <a:cubicBezTo>
                    <a:pt x="639" y="235"/>
                    <a:pt x="642" y="225"/>
                    <a:pt x="647" y="215"/>
                  </a:cubicBezTo>
                  <a:lnTo>
                    <a:pt x="671" y="173"/>
                  </a:lnTo>
                  <a:cubicBezTo>
                    <a:pt x="676" y="163"/>
                    <a:pt x="675" y="148"/>
                    <a:pt x="668" y="140"/>
                  </a:cubicBezTo>
                  <a:cubicBezTo>
                    <a:pt x="661" y="131"/>
                    <a:pt x="654" y="122"/>
                    <a:pt x="646" y="114"/>
                  </a:cubicBezTo>
                  <a:cubicBezTo>
                    <a:pt x="637" y="105"/>
                    <a:pt x="628" y="97"/>
                    <a:pt x="619" y="89"/>
                  </a:cubicBezTo>
                  <a:cubicBezTo>
                    <a:pt x="610" y="82"/>
                    <a:pt x="595" y="81"/>
                    <a:pt x="586" y="86"/>
                  </a:cubicBezTo>
                  <a:lnTo>
                    <a:pt x="542" y="109"/>
                  </a:lnTo>
                  <a:cubicBezTo>
                    <a:pt x="533" y="114"/>
                    <a:pt x="517" y="114"/>
                    <a:pt x="507" y="109"/>
                  </a:cubicBezTo>
                  <a:cubicBezTo>
                    <a:pt x="498" y="105"/>
                    <a:pt x="488" y="101"/>
                    <a:pt x="479" y="97"/>
                  </a:cubicBezTo>
                  <a:cubicBezTo>
                    <a:pt x="468" y="93"/>
                    <a:pt x="457" y="82"/>
                    <a:pt x="454" y="72"/>
                  </a:cubicBezTo>
                  <a:lnTo>
                    <a:pt x="441" y="24"/>
                  </a:lnTo>
                  <a:cubicBezTo>
                    <a:pt x="438" y="14"/>
                    <a:pt x="427" y="4"/>
                    <a:pt x="416" y="2"/>
                  </a:cubicBezTo>
                  <a:cubicBezTo>
                    <a:pt x="404" y="1"/>
                    <a:pt x="392" y="0"/>
                    <a:pt x="379" y="0"/>
                  </a:cubicBezTo>
                  <a:cubicBezTo>
                    <a:pt x="368" y="0"/>
                    <a:pt x="356" y="0"/>
                    <a:pt x="345" y="1"/>
                  </a:cubicBezTo>
                  <a:cubicBezTo>
                    <a:pt x="334" y="2"/>
                    <a:pt x="323" y="12"/>
                    <a:pt x="320" y="23"/>
                  </a:cubicBezTo>
                  <a:lnTo>
                    <a:pt x="305" y="70"/>
                  </a:lnTo>
                  <a:cubicBezTo>
                    <a:pt x="302" y="81"/>
                    <a:pt x="291" y="91"/>
                    <a:pt x="280" y="95"/>
                  </a:cubicBezTo>
                  <a:cubicBezTo>
                    <a:pt x="270" y="98"/>
                    <a:pt x="261" y="102"/>
                    <a:pt x="251" y="107"/>
                  </a:cubicBezTo>
                  <a:cubicBezTo>
                    <a:pt x="241" y="111"/>
                    <a:pt x="226" y="111"/>
                    <a:pt x="216" y="106"/>
                  </a:cubicBezTo>
                  <a:lnTo>
                    <a:pt x="173" y="82"/>
                  </a:lnTo>
                  <a:cubicBezTo>
                    <a:pt x="163" y="76"/>
                    <a:pt x="148" y="77"/>
                    <a:pt x="140" y="84"/>
                  </a:cubicBezTo>
                  <a:cubicBezTo>
                    <a:pt x="131" y="91"/>
                    <a:pt x="122" y="99"/>
                    <a:pt x="114" y="107"/>
                  </a:cubicBezTo>
                  <a:cubicBezTo>
                    <a:pt x="105" y="115"/>
                    <a:pt x="97" y="124"/>
                    <a:pt x="89" y="134"/>
                  </a:cubicBezTo>
                  <a:cubicBezTo>
                    <a:pt x="82" y="142"/>
                    <a:pt x="81" y="157"/>
                    <a:pt x="87" y="167"/>
                  </a:cubicBezTo>
                  <a:lnTo>
                    <a:pt x="109" y="210"/>
                  </a:lnTo>
                  <a:cubicBezTo>
                    <a:pt x="115" y="219"/>
                    <a:pt x="114" y="235"/>
                    <a:pt x="109" y="245"/>
                  </a:cubicBezTo>
                  <a:cubicBezTo>
                    <a:pt x="104" y="254"/>
                    <a:pt x="100" y="264"/>
                    <a:pt x="96" y="274"/>
                  </a:cubicBezTo>
                  <a:cubicBezTo>
                    <a:pt x="93" y="284"/>
                    <a:pt x="82" y="295"/>
                    <a:pt x="71" y="298"/>
                  </a:cubicBezTo>
                  <a:lnTo>
                    <a:pt x="24" y="312"/>
                  </a:lnTo>
                  <a:cubicBezTo>
                    <a:pt x="17" y="314"/>
                    <a:pt x="11" y="319"/>
                    <a:pt x="7" y="326"/>
                  </a:cubicBezTo>
                  <a:cubicBezTo>
                    <a:pt x="7" y="326"/>
                    <a:pt x="7" y="326"/>
                    <a:pt x="7" y="326"/>
                  </a:cubicBezTo>
                  <a:cubicBezTo>
                    <a:pt x="6" y="327"/>
                    <a:pt x="5" y="328"/>
                    <a:pt x="5" y="329"/>
                  </a:cubicBezTo>
                  <a:cubicBezTo>
                    <a:pt x="4" y="330"/>
                    <a:pt x="4" y="330"/>
                    <a:pt x="4" y="330"/>
                  </a:cubicBezTo>
                  <a:cubicBezTo>
                    <a:pt x="4" y="331"/>
                    <a:pt x="3" y="332"/>
                    <a:pt x="3" y="333"/>
                  </a:cubicBezTo>
                  <a:cubicBezTo>
                    <a:pt x="3" y="334"/>
                    <a:pt x="3" y="335"/>
                    <a:pt x="2" y="337"/>
                  </a:cubicBezTo>
                  <a:cubicBezTo>
                    <a:pt x="1" y="348"/>
                    <a:pt x="0" y="359"/>
                    <a:pt x="0" y="371"/>
                  </a:cubicBezTo>
                  <a:cubicBezTo>
                    <a:pt x="0" y="383"/>
                    <a:pt x="1" y="395"/>
                    <a:pt x="2" y="407"/>
                  </a:cubicBezTo>
                  <a:cubicBezTo>
                    <a:pt x="3" y="418"/>
                    <a:pt x="13" y="430"/>
                    <a:pt x="23" y="433"/>
                  </a:cubicBezTo>
                  <a:lnTo>
                    <a:pt x="69" y="447"/>
                  </a:lnTo>
                  <a:cubicBezTo>
                    <a:pt x="79" y="450"/>
                    <a:pt x="90" y="461"/>
                    <a:pt x="93" y="472"/>
                  </a:cubicBezTo>
                  <a:cubicBezTo>
                    <a:pt x="98" y="485"/>
                    <a:pt x="103" y="497"/>
                    <a:pt x="109" y="510"/>
                  </a:cubicBezTo>
                  <a:cubicBezTo>
                    <a:pt x="110" y="511"/>
                    <a:pt x="111" y="513"/>
                    <a:pt x="112" y="515"/>
                  </a:cubicBezTo>
                  <a:cubicBezTo>
                    <a:pt x="113" y="518"/>
                    <a:pt x="110" y="528"/>
                    <a:pt x="105" y="538"/>
                  </a:cubicBezTo>
                  <a:lnTo>
                    <a:pt x="82" y="579"/>
                  </a:lnTo>
                  <a:cubicBezTo>
                    <a:pt x="77" y="589"/>
                    <a:pt x="77" y="604"/>
                    <a:pt x="84" y="612"/>
                  </a:cubicBezTo>
                  <a:cubicBezTo>
                    <a:pt x="92" y="622"/>
                    <a:pt x="100" y="631"/>
                    <a:pt x="108" y="640"/>
                  </a:cubicBezTo>
                  <a:cubicBezTo>
                    <a:pt x="116" y="648"/>
                    <a:pt x="125" y="656"/>
                    <a:pt x="133" y="663"/>
                  </a:cubicBezTo>
                  <a:cubicBezTo>
                    <a:pt x="142" y="670"/>
                    <a:pt x="157" y="671"/>
                    <a:pt x="166" y="666"/>
                  </a:cubicBezTo>
                  <a:lnTo>
                    <a:pt x="208" y="644"/>
                  </a:lnTo>
                  <a:cubicBezTo>
                    <a:pt x="218" y="639"/>
                    <a:pt x="233" y="639"/>
                    <a:pt x="243" y="644"/>
                  </a:cubicBezTo>
                  <a:cubicBezTo>
                    <a:pt x="253" y="649"/>
                    <a:pt x="264" y="654"/>
                    <a:pt x="275" y="658"/>
                  </a:cubicBezTo>
                  <a:cubicBezTo>
                    <a:pt x="285" y="662"/>
                    <a:pt x="296" y="673"/>
                    <a:pt x="299" y="683"/>
                  </a:cubicBezTo>
                  <a:lnTo>
                    <a:pt x="312" y="728"/>
                  </a:lnTo>
                  <a:cubicBezTo>
                    <a:pt x="315" y="738"/>
                    <a:pt x="326" y="749"/>
                    <a:pt x="337" y="750"/>
                  </a:cubicBezTo>
                  <a:cubicBezTo>
                    <a:pt x="348" y="751"/>
                    <a:pt x="360" y="752"/>
                    <a:pt x="371" y="752"/>
                  </a:cubicBezTo>
                  <a:cubicBezTo>
                    <a:pt x="383" y="752"/>
                    <a:pt x="396" y="751"/>
                    <a:pt x="408" y="750"/>
                  </a:cubicBezTo>
                  <a:cubicBezTo>
                    <a:pt x="418" y="749"/>
                    <a:pt x="430" y="739"/>
                    <a:pt x="433" y="729"/>
                  </a:cubicBezTo>
                  <a:lnTo>
                    <a:pt x="447" y="685"/>
                  </a:lnTo>
                  <a:cubicBezTo>
                    <a:pt x="450" y="674"/>
                    <a:pt x="461" y="664"/>
                    <a:pt x="471" y="660"/>
                  </a:cubicBezTo>
                  <a:cubicBezTo>
                    <a:pt x="483" y="657"/>
                    <a:pt x="493" y="652"/>
                    <a:pt x="504" y="647"/>
                  </a:cubicBezTo>
                  <a:cubicBezTo>
                    <a:pt x="514" y="643"/>
                    <a:pt x="529" y="642"/>
                    <a:pt x="539" y="648"/>
                  </a:cubicBezTo>
                  <a:lnTo>
                    <a:pt x="579" y="670"/>
                  </a:lnTo>
                  <a:cubicBezTo>
                    <a:pt x="589" y="676"/>
                    <a:pt x="604" y="675"/>
                    <a:pt x="612" y="668"/>
                  </a:cubicBezTo>
                  <a:cubicBezTo>
                    <a:pt x="622" y="661"/>
                    <a:pt x="631" y="653"/>
                    <a:pt x="640" y="644"/>
                  </a:cubicBezTo>
                  <a:cubicBezTo>
                    <a:pt x="648" y="636"/>
                    <a:pt x="656" y="628"/>
                    <a:pt x="663" y="619"/>
                  </a:cubicBezTo>
                  <a:cubicBezTo>
                    <a:pt x="670" y="611"/>
                    <a:pt x="671" y="596"/>
                    <a:pt x="666" y="586"/>
                  </a:cubicBezTo>
                  <a:lnTo>
                    <a:pt x="644" y="544"/>
                  </a:lnTo>
                  <a:cubicBezTo>
                    <a:pt x="639" y="535"/>
                    <a:pt x="639" y="519"/>
                    <a:pt x="644" y="509"/>
                  </a:cubicBezTo>
                  <a:cubicBezTo>
                    <a:pt x="649" y="499"/>
                    <a:pt x="654" y="488"/>
                    <a:pt x="658" y="478"/>
                  </a:cubicBezTo>
                  <a:cubicBezTo>
                    <a:pt x="661" y="467"/>
                    <a:pt x="672" y="456"/>
                    <a:pt x="683" y="453"/>
                  </a:cubicBezTo>
                  <a:lnTo>
                    <a:pt x="728" y="441"/>
                  </a:lnTo>
                  <a:cubicBezTo>
                    <a:pt x="736" y="438"/>
                    <a:pt x="743" y="431"/>
                    <a:pt x="747" y="423"/>
                  </a:cubicBezTo>
                  <a:cubicBezTo>
                    <a:pt x="747" y="423"/>
                    <a:pt x="748" y="423"/>
                    <a:pt x="748" y="423"/>
                  </a:cubicBezTo>
                  <a:cubicBezTo>
                    <a:pt x="748" y="422"/>
                    <a:pt x="749" y="421"/>
                    <a:pt x="749" y="420"/>
                  </a:cubicBezTo>
                  <a:cubicBezTo>
                    <a:pt x="749" y="418"/>
                    <a:pt x="750" y="417"/>
                    <a:pt x="750" y="416"/>
                  </a:cubicBezTo>
                  <a:cubicBezTo>
                    <a:pt x="750" y="413"/>
                    <a:pt x="750" y="410"/>
                    <a:pt x="751" y="407"/>
                  </a:cubicBezTo>
                  <a:cubicBezTo>
                    <a:pt x="751" y="398"/>
                    <a:pt x="752" y="389"/>
                    <a:pt x="752" y="379"/>
                  </a:cubicBezTo>
                  <a:cubicBezTo>
                    <a:pt x="752" y="368"/>
                    <a:pt x="752" y="356"/>
                    <a:pt x="751" y="3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9809708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3379" y="199950"/>
            <a:ext cx="10515600" cy="1325563"/>
          </a:xfrm>
        </p:spPr>
        <p:txBody>
          <a:bodyPr/>
          <a:lstStyle/>
          <a:p>
            <a:r>
              <a:rPr lang="fr-FR" dirty="0"/>
              <a:t>CORE - https://core.ac.uk</a:t>
            </a:r>
          </a:p>
        </p:txBody>
      </p:sp>
      <p:sp>
        <p:nvSpPr>
          <p:cNvPr id="3" name="Espace réservé du contenu 2"/>
          <p:cNvSpPr>
            <a:spLocks noGrp="1"/>
          </p:cNvSpPr>
          <p:nvPr>
            <p:ph idx="1"/>
          </p:nvPr>
        </p:nvSpPr>
        <p:spPr>
          <a:xfrm>
            <a:off x="403379" y="1426051"/>
            <a:ext cx="4347297" cy="5194935"/>
          </a:xfrm>
        </p:spPr>
        <p:txBody>
          <a:bodyPr>
            <a:normAutofit fontScale="85000" lnSpcReduction="10000"/>
          </a:bodyPr>
          <a:lstStyle/>
          <a:p>
            <a:r>
              <a:rPr lang="fr-FR" dirty="0" smtClean="0"/>
              <a:t> Moteur sémantique </a:t>
            </a:r>
          </a:p>
          <a:p>
            <a:r>
              <a:rPr lang="fr-FR" dirty="0" smtClean="0"/>
              <a:t> Indexe uniquement des </a:t>
            </a:r>
            <a:r>
              <a:rPr lang="fr-FR" dirty="0"/>
              <a:t>documents en libre accès </a:t>
            </a:r>
            <a:r>
              <a:rPr lang="fr-FR" dirty="0" smtClean="0"/>
              <a:t>- types : </a:t>
            </a:r>
            <a:r>
              <a:rPr lang="fr-FR" i="1" dirty="0" err="1" smtClean="0"/>
              <a:t>research</a:t>
            </a:r>
            <a:r>
              <a:rPr lang="fr-FR" dirty="0" smtClean="0"/>
              <a:t>, </a:t>
            </a:r>
            <a:r>
              <a:rPr lang="fr-FR" i="1" dirty="0" err="1" smtClean="0"/>
              <a:t>thesis</a:t>
            </a:r>
            <a:r>
              <a:rPr lang="fr-FR" dirty="0" smtClean="0"/>
              <a:t>, </a:t>
            </a:r>
            <a:r>
              <a:rPr lang="fr-FR" i="1" dirty="0" err="1" smtClean="0"/>
              <a:t>unknown</a:t>
            </a:r>
            <a:r>
              <a:rPr lang="fr-FR" dirty="0" smtClean="0"/>
              <a:t>, </a:t>
            </a:r>
            <a:r>
              <a:rPr lang="fr-FR" i="1" dirty="0" smtClean="0"/>
              <a:t>slides</a:t>
            </a:r>
          </a:p>
          <a:p>
            <a:r>
              <a:rPr lang="fr-FR" dirty="0" smtClean="0">
                <a:hlinkClick r:id="rId3"/>
              </a:rPr>
              <a:t> Liste des fournisseurs </a:t>
            </a:r>
            <a:r>
              <a:rPr lang="fr-FR" dirty="0">
                <a:hlinkClick r:id="rId3"/>
              </a:rPr>
              <a:t>de </a:t>
            </a:r>
            <a:r>
              <a:rPr lang="fr-FR" dirty="0" smtClean="0">
                <a:hlinkClick r:id="rId3"/>
              </a:rPr>
              <a:t>données</a:t>
            </a:r>
            <a:endParaRPr lang="fr-FR" dirty="0" smtClean="0"/>
          </a:p>
          <a:p>
            <a:r>
              <a:rPr lang="fr-FR" dirty="0"/>
              <a:t> </a:t>
            </a:r>
            <a:r>
              <a:rPr lang="fr-FR" dirty="0" smtClean="0"/>
              <a:t>Recherche y compris dans le texte intégral des documents</a:t>
            </a:r>
          </a:p>
          <a:p>
            <a:r>
              <a:rPr lang="fr-FR" dirty="0"/>
              <a:t> </a:t>
            </a:r>
            <a:r>
              <a:rPr lang="fr-FR" dirty="0" smtClean="0"/>
              <a:t>Filtres - </a:t>
            </a:r>
            <a:r>
              <a:rPr lang="fr-FR" b="1" dirty="0" smtClean="0"/>
              <a:t>/!\</a:t>
            </a:r>
            <a:r>
              <a:rPr lang="fr-FR" dirty="0" smtClean="0"/>
              <a:t> fiabilité aléatoire, dépend des informations fournies par les sources</a:t>
            </a:r>
          </a:p>
          <a:p>
            <a:r>
              <a:rPr lang="fr-FR" dirty="0"/>
              <a:t> </a:t>
            </a:r>
            <a:r>
              <a:rPr lang="fr-FR" dirty="0" smtClean="0"/>
              <a:t>Prend en charge les requêtes complexes - cf. diapo </a:t>
            </a:r>
            <a:r>
              <a:rPr lang="fr-FR" dirty="0" err="1" smtClean="0"/>
              <a:t>suiv</a:t>
            </a:r>
            <a:r>
              <a:rPr lang="fr-FR" dirty="0" smtClean="0"/>
              <a:t>.</a:t>
            </a: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30</a:t>
            </a:fld>
            <a:endParaRPr lang="fr-FR" dirty="0"/>
          </a:p>
        </p:txBody>
      </p:sp>
      <p:pic>
        <p:nvPicPr>
          <p:cNvPr id="6" name="Image 5"/>
          <p:cNvPicPr>
            <a:picLocks noChangeAspect="1"/>
          </p:cNvPicPr>
          <p:nvPr/>
        </p:nvPicPr>
        <p:blipFill rotWithShape="1">
          <a:blip r:embed="rId4">
            <a:extLst>
              <a:ext uri="{28A0092B-C50C-407E-A947-70E740481C1C}">
                <a14:useLocalDpi xmlns:a14="http://schemas.microsoft.com/office/drawing/2010/main" val="0"/>
              </a:ext>
            </a:extLst>
          </a:blip>
          <a:srcRect l="2850" r="2040"/>
          <a:stretch/>
        </p:blipFill>
        <p:spPr>
          <a:xfrm>
            <a:off x="7382789" y="208026"/>
            <a:ext cx="4462781" cy="1657275"/>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5629" y="2122164"/>
            <a:ext cx="6469941" cy="3802710"/>
          </a:xfrm>
          <a:prstGeom prst="rect">
            <a:avLst/>
          </a:prstGeom>
        </p:spPr>
      </p:pic>
    </p:spTree>
    <p:extLst>
      <p:ext uri="{BB962C8B-B14F-4D97-AF65-F5344CB8AC3E}">
        <p14:creationId xmlns:p14="http://schemas.microsoft.com/office/powerpoint/2010/main" val="2155938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58177" y="0"/>
            <a:ext cx="10515600" cy="1325563"/>
          </a:xfrm>
        </p:spPr>
        <p:txBody>
          <a:bodyPr/>
          <a:lstStyle/>
          <a:p>
            <a:r>
              <a:rPr lang="fr-FR" dirty="0" smtClean="0"/>
              <a:t>CORE</a:t>
            </a: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31</a:t>
            </a:fld>
            <a:endParaRPr lang="fr-FR" dirty="0"/>
          </a:p>
        </p:txBody>
      </p:sp>
      <p:pic>
        <p:nvPicPr>
          <p:cNvPr id="6" name="Image 5"/>
          <p:cNvPicPr>
            <a:picLocks noChangeAspect="1"/>
          </p:cNvPicPr>
          <p:nvPr/>
        </p:nvPicPr>
        <p:blipFill>
          <a:blip r:embed="rId2"/>
          <a:stretch>
            <a:fillRect/>
          </a:stretch>
        </p:blipFill>
        <p:spPr>
          <a:xfrm>
            <a:off x="658177" y="1017939"/>
            <a:ext cx="9857423" cy="5646036"/>
          </a:xfrm>
          <a:prstGeom prst="rect">
            <a:avLst/>
          </a:prstGeom>
        </p:spPr>
      </p:pic>
    </p:spTree>
    <p:extLst>
      <p:ext uri="{BB962C8B-B14F-4D97-AF65-F5344CB8AC3E}">
        <p14:creationId xmlns:p14="http://schemas.microsoft.com/office/powerpoint/2010/main" val="2706955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Core</a:t>
            </a:r>
            <a:r>
              <a:rPr lang="fr-FR" dirty="0"/>
              <a:t> / Google </a:t>
            </a:r>
            <a:r>
              <a:rPr lang="fr-FR" dirty="0" err="1"/>
              <a:t>Scholar</a:t>
            </a:r>
            <a:r>
              <a:rPr lang="fr-FR" dirty="0"/>
              <a:t> ?</a:t>
            </a:r>
          </a:p>
        </p:txBody>
      </p:sp>
      <p:sp>
        <p:nvSpPr>
          <p:cNvPr id="3" name="Espace réservé du contenu 2"/>
          <p:cNvSpPr>
            <a:spLocks noGrp="1"/>
          </p:cNvSpPr>
          <p:nvPr>
            <p:ph idx="1"/>
          </p:nvPr>
        </p:nvSpPr>
        <p:spPr>
          <a:xfrm>
            <a:off x="756920" y="1534518"/>
            <a:ext cx="10515600" cy="4727575"/>
          </a:xfrm>
        </p:spPr>
        <p:txBody>
          <a:bodyPr>
            <a:normAutofit fontScale="62500" lnSpcReduction="20000"/>
          </a:bodyPr>
          <a:lstStyle/>
          <a:p>
            <a:pPr marL="0" indent="0">
              <a:lnSpc>
                <a:spcPct val="120000"/>
              </a:lnSpc>
              <a:buNone/>
            </a:pPr>
            <a:r>
              <a:rPr lang="en-US" sz="3200" dirty="0" smtClean="0">
                <a:solidFill>
                  <a:schemeClr val="bg2">
                    <a:lumMod val="50000"/>
                  </a:schemeClr>
                </a:solidFill>
              </a:rPr>
              <a:t>“Google </a:t>
            </a:r>
            <a:r>
              <a:rPr lang="en-US" sz="3200" dirty="0">
                <a:solidFill>
                  <a:schemeClr val="bg2">
                    <a:lumMod val="50000"/>
                  </a:schemeClr>
                </a:solidFill>
              </a:rPr>
              <a:t>Scholar is a search engine containing scholarly research papers but it is not designed to aggregate repository and journal systems. More specifically:</a:t>
            </a:r>
          </a:p>
          <a:p>
            <a:pPr>
              <a:lnSpc>
                <a:spcPct val="120000"/>
              </a:lnSpc>
            </a:pPr>
            <a:r>
              <a:rPr lang="en-US" sz="3200" dirty="0">
                <a:solidFill>
                  <a:schemeClr val="bg2">
                    <a:lumMod val="50000"/>
                  </a:schemeClr>
                </a:solidFill>
              </a:rPr>
              <a:t> Google Scholar crawls and indexes research papers that can be found on the web and links to the original source, while CORE harvests and caches the full text.</a:t>
            </a:r>
          </a:p>
          <a:p>
            <a:pPr>
              <a:lnSpc>
                <a:spcPct val="120000"/>
              </a:lnSpc>
            </a:pPr>
            <a:r>
              <a:rPr lang="en-US" sz="3200" dirty="0">
                <a:solidFill>
                  <a:schemeClr val="bg2">
                    <a:lumMod val="50000"/>
                  </a:schemeClr>
                </a:solidFill>
              </a:rPr>
              <a:t> Google Scholar limits its access only at the </a:t>
            </a:r>
            <a:r>
              <a:rPr lang="en-US" sz="3200" dirty="0">
                <a:solidFill>
                  <a:schemeClr val="bg2">
                    <a:lumMod val="50000"/>
                  </a:schemeClr>
                </a:solidFill>
                <a:hlinkClick r:id="rId2"/>
              </a:rPr>
              <a:t>granularity level</a:t>
            </a:r>
            <a:r>
              <a:rPr lang="en-US" sz="3200" dirty="0">
                <a:solidFill>
                  <a:schemeClr val="bg2">
                    <a:lumMod val="50000"/>
                  </a:schemeClr>
                </a:solidFill>
              </a:rPr>
              <a:t>, i.e. its search engine, whereas CORE is in position to extend access to raw data and, apart from the CORE search engine.</a:t>
            </a:r>
          </a:p>
          <a:p>
            <a:pPr>
              <a:lnSpc>
                <a:spcPct val="120000"/>
              </a:lnSpc>
            </a:pPr>
            <a:r>
              <a:rPr lang="en-US" sz="3200" dirty="0">
                <a:solidFill>
                  <a:schemeClr val="bg2">
                    <a:lumMod val="50000"/>
                  </a:schemeClr>
                </a:solidFill>
              </a:rPr>
              <a:t> Google Scholar offers both closed access and open access resources, while CORE offers open access resources only, enabling immediate access to full text.</a:t>
            </a:r>
          </a:p>
          <a:p>
            <a:pPr>
              <a:lnSpc>
                <a:spcPct val="120000"/>
              </a:lnSpc>
            </a:pPr>
            <a:r>
              <a:rPr lang="en-US" sz="3200" dirty="0">
                <a:solidFill>
                  <a:schemeClr val="bg2">
                    <a:lumMod val="50000"/>
                  </a:schemeClr>
                </a:solidFill>
              </a:rPr>
              <a:t> The audience is different. Even though CORE has a search engine where users can retrieve scientific literature, it focuses also on other types of research stakeholders, such as text miners and repository managers, and offers services designed for them, such as the </a:t>
            </a:r>
            <a:r>
              <a:rPr lang="en-US" sz="3200" dirty="0">
                <a:solidFill>
                  <a:schemeClr val="bg2">
                    <a:lumMod val="50000"/>
                  </a:schemeClr>
                </a:solidFill>
                <a:hlinkClick r:id="rId3"/>
              </a:rPr>
              <a:t>CORE API</a:t>
            </a:r>
            <a:r>
              <a:rPr lang="en-US" sz="3200" dirty="0">
                <a:solidFill>
                  <a:schemeClr val="bg2">
                    <a:lumMod val="50000"/>
                  </a:schemeClr>
                </a:solidFill>
              </a:rPr>
              <a:t> and </a:t>
            </a:r>
            <a:r>
              <a:rPr lang="en-US" sz="3200" dirty="0">
                <a:solidFill>
                  <a:schemeClr val="bg2">
                    <a:lumMod val="50000"/>
                  </a:schemeClr>
                </a:solidFill>
                <a:hlinkClick r:id="rId4"/>
              </a:rPr>
              <a:t>Dataset</a:t>
            </a:r>
            <a:r>
              <a:rPr lang="en-US" sz="3200" dirty="0" smtClean="0">
                <a:solidFill>
                  <a:schemeClr val="bg2">
                    <a:lumMod val="50000"/>
                  </a:schemeClr>
                </a:solidFill>
              </a:rPr>
              <a:t>.”</a:t>
            </a:r>
            <a:endParaRPr lang="en-US" sz="3200" dirty="0">
              <a:solidFill>
                <a:schemeClr val="bg2">
                  <a:lumMod val="50000"/>
                </a:schemeClr>
              </a:solidFill>
            </a:endParaRPr>
          </a:p>
          <a:p>
            <a:pPr marL="0" indent="0">
              <a:buNone/>
            </a:pPr>
            <a:endParaRPr lang="en-US"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32</a:t>
            </a:fld>
            <a:endParaRPr lang="fr-FR" dirty="0"/>
          </a:p>
        </p:txBody>
      </p:sp>
      <p:sp>
        <p:nvSpPr>
          <p:cNvPr id="6" name="ZoneTexte 5"/>
          <p:cNvSpPr txBox="1"/>
          <p:nvPr/>
        </p:nvSpPr>
        <p:spPr>
          <a:xfrm>
            <a:off x="838200" y="6017796"/>
            <a:ext cx="6766560" cy="338554"/>
          </a:xfrm>
          <a:prstGeom prst="rect">
            <a:avLst/>
          </a:prstGeom>
          <a:noFill/>
        </p:spPr>
        <p:txBody>
          <a:bodyPr wrap="square" rtlCol="0">
            <a:spAutoFit/>
          </a:bodyPr>
          <a:lstStyle/>
          <a:p>
            <a:r>
              <a:rPr lang="en-US" sz="1600" dirty="0">
                <a:latin typeface="Corbel" panose="020B0503020204020204" pitchFamily="34" charset="0"/>
              </a:rPr>
              <a:t>Source : Page du site CORE </a:t>
            </a:r>
            <a:r>
              <a:rPr lang="en-US" sz="1600" dirty="0">
                <a:latin typeface="Corbel" panose="020B0503020204020204" pitchFamily="34" charset="0"/>
                <a:hlinkClick r:id="rId5"/>
              </a:rPr>
              <a:t>How is CORE different from Google Scholar? </a:t>
            </a:r>
            <a:endParaRPr lang="en-US" sz="1600" dirty="0">
              <a:latin typeface="Corbel" panose="020B0503020204020204" pitchFamily="34" charset="0"/>
            </a:endParaRPr>
          </a:p>
        </p:txBody>
      </p:sp>
    </p:spTree>
    <p:extLst>
      <p:ext uri="{BB962C8B-B14F-4D97-AF65-F5344CB8AC3E}">
        <p14:creationId xmlns:p14="http://schemas.microsoft.com/office/powerpoint/2010/main" val="2032488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Doc’CisMeF</a:t>
            </a:r>
            <a:r>
              <a:rPr lang="fr-FR" dirty="0"/>
              <a:t> et </a:t>
            </a:r>
            <a:r>
              <a:rPr lang="fr-FR" dirty="0" err="1"/>
              <a:t>HONCode</a:t>
            </a:r>
            <a:endParaRPr lang="fr-FR" dirty="0"/>
          </a:p>
        </p:txBody>
      </p:sp>
      <p:sp>
        <p:nvSpPr>
          <p:cNvPr id="3" name="Espace réservé du contenu 2"/>
          <p:cNvSpPr>
            <a:spLocks noGrp="1"/>
          </p:cNvSpPr>
          <p:nvPr>
            <p:ph idx="1"/>
          </p:nvPr>
        </p:nvSpPr>
        <p:spPr>
          <a:xfrm>
            <a:off x="838200" y="1602105"/>
            <a:ext cx="10515600" cy="4678622"/>
          </a:xfrm>
        </p:spPr>
        <p:txBody>
          <a:bodyPr>
            <a:normAutofit lnSpcReduction="10000"/>
          </a:bodyPr>
          <a:lstStyle/>
          <a:p>
            <a:pPr marL="0" indent="0">
              <a:lnSpc>
                <a:spcPct val="100000"/>
              </a:lnSpc>
              <a:buNone/>
            </a:pPr>
            <a:r>
              <a:rPr lang="fr-FR" dirty="0"/>
              <a:t>Ces moteurs de recherche spécialisés ont une </a:t>
            </a:r>
            <a:r>
              <a:rPr lang="fr-FR" dirty="0">
                <a:solidFill>
                  <a:srgbClr val="009DE0"/>
                </a:solidFill>
              </a:rPr>
              <a:t>couverture définie et contrôlée</a:t>
            </a:r>
            <a:r>
              <a:rPr lang="fr-FR" dirty="0"/>
              <a:t>.</a:t>
            </a:r>
            <a:endParaRPr lang="fr-FR" dirty="0">
              <a:solidFill>
                <a:srgbClr val="009DE0"/>
              </a:solidFill>
            </a:endParaRPr>
          </a:p>
          <a:p>
            <a:pPr>
              <a:lnSpc>
                <a:spcPct val="100000"/>
              </a:lnSpc>
            </a:pPr>
            <a:r>
              <a:rPr lang="fr-FR" dirty="0">
                <a:solidFill>
                  <a:srgbClr val="009DE0"/>
                </a:solidFill>
              </a:rPr>
              <a:t> </a:t>
            </a:r>
            <a:r>
              <a:rPr lang="fr-FR" sz="2400" dirty="0" err="1">
                <a:solidFill>
                  <a:srgbClr val="009DE0"/>
                </a:solidFill>
              </a:rPr>
              <a:t>Doc’CiSMeF</a:t>
            </a:r>
            <a:r>
              <a:rPr lang="fr-FR" sz="2400" dirty="0">
                <a:solidFill>
                  <a:srgbClr val="009DE0"/>
                </a:solidFill>
              </a:rPr>
              <a:t> - </a:t>
            </a:r>
            <a:r>
              <a:rPr lang="fr-FR" sz="2400" dirty="0">
                <a:solidFill>
                  <a:srgbClr val="009DE0"/>
                </a:solidFill>
                <a:hlinkClick r:id="rId3"/>
              </a:rPr>
              <a:t>https://doccismef.chu-rouen.fr</a:t>
            </a:r>
            <a:endParaRPr lang="fr-FR" sz="2400" dirty="0">
              <a:solidFill>
                <a:srgbClr val="009DE0"/>
              </a:solidFill>
            </a:endParaRPr>
          </a:p>
          <a:p>
            <a:pPr lvl="1">
              <a:lnSpc>
                <a:spcPct val="100000"/>
              </a:lnSpc>
            </a:pPr>
            <a:r>
              <a:rPr lang="fr-FR" dirty="0"/>
              <a:t>Produit par le </a:t>
            </a:r>
            <a:r>
              <a:rPr lang="fr-FR" dirty="0" err="1"/>
              <a:t>CiSMeF</a:t>
            </a:r>
            <a:r>
              <a:rPr lang="fr-FR" dirty="0"/>
              <a:t> -&gt; interrogation en rebond depuis </a:t>
            </a:r>
            <a:r>
              <a:rPr lang="fr-FR" dirty="0" err="1">
                <a:hlinkClick r:id="rId4"/>
              </a:rPr>
              <a:t>LiSSa</a:t>
            </a:r>
            <a:r>
              <a:rPr lang="fr-FR" dirty="0"/>
              <a:t> - ressources en français</a:t>
            </a:r>
          </a:p>
          <a:p>
            <a:pPr lvl="1">
              <a:lnSpc>
                <a:spcPct val="100000"/>
              </a:lnSpc>
            </a:pPr>
            <a:r>
              <a:rPr lang="fr-FR" dirty="0"/>
              <a:t>Interroge aussi des sources bibliographiques : catalogue </a:t>
            </a:r>
            <a:r>
              <a:rPr lang="fr-FR" dirty="0" err="1"/>
              <a:t>Sudoc</a:t>
            </a:r>
            <a:r>
              <a:rPr lang="fr-FR" dirty="0"/>
              <a:t>, mémoires sur DUMAS, etc.</a:t>
            </a:r>
            <a:endParaRPr lang="fr-FR" dirty="0">
              <a:solidFill>
                <a:srgbClr val="009DE0"/>
              </a:solidFill>
            </a:endParaRPr>
          </a:p>
          <a:p>
            <a:pPr>
              <a:lnSpc>
                <a:spcPct val="100000"/>
              </a:lnSpc>
            </a:pPr>
            <a:r>
              <a:rPr lang="fr-FR" sz="2400" dirty="0">
                <a:solidFill>
                  <a:srgbClr val="009DE0"/>
                </a:solidFill>
              </a:rPr>
              <a:t> </a:t>
            </a:r>
            <a:r>
              <a:rPr lang="fr-FR" sz="2400" dirty="0" err="1">
                <a:solidFill>
                  <a:srgbClr val="009DE0"/>
                </a:solidFill>
              </a:rPr>
              <a:t>HONcode</a:t>
            </a:r>
            <a:r>
              <a:rPr lang="fr-FR" sz="2400" dirty="0">
                <a:solidFill>
                  <a:srgbClr val="009DE0"/>
                </a:solidFill>
              </a:rPr>
              <a:t> </a:t>
            </a:r>
            <a:r>
              <a:rPr lang="fr-FR" sz="2400" dirty="0" err="1">
                <a:solidFill>
                  <a:srgbClr val="009DE0"/>
                </a:solidFill>
              </a:rPr>
              <a:t>Search</a:t>
            </a:r>
            <a:r>
              <a:rPr lang="fr-FR" sz="2400" dirty="0">
                <a:solidFill>
                  <a:srgbClr val="009DE0"/>
                </a:solidFill>
              </a:rPr>
              <a:t> - https://www.hon.ch/en/search.html</a:t>
            </a:r>
          </a:p>
          <a:p>
            <a:pPr lvl="1">
              <a:lnSpc>
                <a:spcPct val="100000"/>
              </a:lnSpc>
            </a:pPr>
            <a:r>
              <a:rPr lang="fr-FR" dirty="0"/>
              <a:t>Produit par l’ONG </a:t>
            </a:r>
            <a:r>
              <a:rPr lang="fr-FR" dirty="0" err="1"/>
              <a:t>Health</a:t>
            </a:r>
            <a:r>
              <a:rPr lang="fr-FR" dirty="0"/>
              <a:t> On the Net - couverture mondiale </a:t>
            </a:r>
          </a:p>
          <a:p>
            <a:pPr lvl="1">
              <a:lnSpc>
                <a:spcPct val="100000"/>
              </a:lnSpc>
            </a:pPr>
            <a:r>
              <a:rPr lang="fr-FR" dirty="0">
                <a:hlinkClick r:id="rId5"/>
              </a:rPr>
              <a:t>Infos sur la certification </a:t>
            </a:r>
            <a:r>
              <a:rPr lang="fr-FR" dirty="0" err="1">
                <a:hlinkClick r:id="rId5"/>
              </a:rPr>
              <a:t>HONcode</a:t>
            </a:r>
            <a:endParaRPr lang="fr-FR" dirty="0"/>
          </a:p>
          <a:p>
            <a:pPr lvl="1">
              <a:lnSpc>
                <a:spcPct val="100000"/>
              </a:lnSpc>
            </a:pPr>
            <a:r>
              <a:rPr lang="fr-FR" dirty="0"/>
              <a:t>Disponible sous forme d’</a:t>
            </a:r>
            <a:r>
              <a:rPr lang="fr-FR" dirty="0">
                <a:solidFill>
                  <a:srgbClr val="009DE0"/>
                </a:solidFill>
              </a:rPr>
              <a:t>extension</a:t>
            </a:r>
            <a:r>
              <a:rPr lang="fr-FR" dirty="0"/>
              <a:t> pour votre navigateur : </a:t>
            </a:r>
            <a:r>
              <a:rPr lang="fr-FR" dirty="0" err="1">
                <a:cs typeface="Calibri" panose="020F0502020204030204" pitchFamily="34" charset="0"/>
                <a:hlinkClick r:id="rId6"/>
              </a:rPr>
              <a:t>HONcode</a:t>
            </a:r>
            <a:r>
              <a:rPr lang="fr-FR" dirty="0">
                <a:cs typeface="Calibri" panose="020F0502020204030204" pitchFamily="34" charset="0"/>
                <a:hlinkClick r:id="rId6"/>
              </a:rPr>
              <a:t> </a:t>
            </a:r>
            <a:r>
              <a:rPr lang="fr-FR" dirty="0" err="1">
                <a:cs typeface="Calibri" panose="020F0502020204030204" pitchFamily="34" charset="0"/>
                <a:hlinkClick r:id="rId6"/>
              </a:rPr>
              <a:t>Toolbar</a:t>
            </a:r>
            <a:endParaRPr lang="fr-FR" dirty="0">
              <a:cs typeface="Calibri" panose="020F0502020204030204" pitchFamily="34" charset="0"/>
            </a:endParaRPr>
          </a:p>
          <a:p>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33</a:t>
            </a:fld>
            <a:endParaRPr lang="fr-FR" dirty="0"/>
          </a:p>
        </p:txBody>
      </p:sp>
    </p:spTree>
    <p:extLst>
      <p:ext uri="{BB962C8B-B14F-4D97-AF65-F5344CB8AC3E}">
        <p14:creationId xmlns:p14="http://schemas.microsoft.com/office/powerpoint/2010/main" val="1241342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Merci pour votre attention</a:t>
            </a:r>
          </a:p>
        </p:txBody>
      </p:sp>
      <p:sp>
        <p:nvSpPr>
          <p:cNvPr id="3" name="Espace réservé du contenu 2"/>
          <p:cNvSpPr>
            <a:spLocks noGrp="1"/>
          </p:cNvSpPr>
          <p:nvPr>
            <p:ph type="body" idx="1"/>
          </p:nvPr>
        </p:nvSpPr>
        <p:spPr/>
        <p:txBody>
          <a:bodyPr/>
          <a:lstStyle/>
          <a:p>
            <a:r>
              <a:rPr lang="fr-FR" dirty="0"/>
              <a:t> Des questions?</a:t>
            </a:r>
          </a:p>
          <a:p>
            <a:r>
              <a:rPr lang="fr-FR" dirty="0"/>
              <a:t> Contact : doc.isped@u-bordeaux.fr</a:t>
            </a:r>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34</a:t>
            </a:fld>
            <a:endParaRPr lang="fr-FR" dirty="0"/>
          </a:p>
        </p:txBody>
      </p:sp>
      <p:grpSp>
        <p:nvGrpSpPr>
          <p:cNvPr id="9" name="Optimization" descr="{&quot;Key&quot;:&quot;POWER_USER_SHAPE_ICON&quot;,&quot;Value&quot;:&quot;POWER_USER_SHAPE_ICON_STYLE_1&quot;}"/>
          <p:cNvGrpSpPr>
            <a:grpSpLocks noChangeAspect="1"/>
          </p:cNvGrpSpPr>
          <p:nvPr>
            <p:custDataLst>
              <p:tags r:id="rId1"/>
            </p:custDataLst>
          </p:nvPr>
        </p:nvGrpSpPr>
        <p:grpSpPr>
          <a:xfrm rot="5400000">
            <a:off x="9453168" y="404910"/>
            <a:ext cx="2366078" cy="2342956"/>
            <a:chOff x="4805363" y="384175"/>
            <a:chExt cx="974725" cy="965200"/>
          </a:xfrm>
          <a:solidFill>
            <a:srgbClr val="ED7F3D"/>
          </a:solidFill>
        </p:grpSpPr>
        <p:sp>
          <p:nvSpPr>
            <p:cNvPr id="10" name="Freeform 216"/>
            <p:cNvSpPr>
              <a:spLocks noEditPoints="1"/>
            </p:cNvSpPr>
            <p:nvPr/>
          </p:nvSpPr>
          <p:spPr bwMode="auto">
            <a:xfrm>
              <a:off x="4805363" y="384175"/>
              <a:ext cx="974725" cy="965200"/>
            </a:xfrm>
            <a:custGeom>
              <a:avLst/>
              <a:gdLst>
                <a:gd name="T0" fmla="*/ 1386 w 1617"/>
                <a:gd name="T1" fmla="*/ 1480 h 1601"/>
                <a:gd name="T2" fmla="*/ 1195 w 1617"/>
                <a:gd name="T3" fmla="*/ 1289 h 1601"/>
                <a:gd name="T4" fmla="*/ 1305 w 1617"/>
                <a:gd name="T5" fmla="*/ 1179 h 1601"/>
                <a:gd name="T6" fmla="*/ 1496 w 1617"/>
                <a:gd name="T7" fmla="*/ 1370 h 1601"/>
                <a:gd name="T8" fmla="*/ 1386 w 1617"/>
                <a:gd name="T9" fmla="*/ 1480 h 1601"/>
                <a:gd name="T10" fmla="*/ 1043 w 1617"/>
                <a:gd name="T11" fmla="*/ 1137 h 1601"/>
                <a:gd name="T12" fmla="*/ 1153 w 1617"/>
                <a:gd name="T13" fmla="*/ 1027 h 1601"/>
                <a:gd name="T14" fmla="*/ 1234 w 1617"/>
                <a:gd name="T15" fmla="*/ 1108 h 1601"/>
                <a:gd name="T16" fmla="*/ 1124 w 1617"/>
                <a:gd name="T17" fmla="*/ 1218 h 1601"/>
                <a:gd name="T18" fmla="*/ 1043 w 1617"/>
                <a:gd name="T19" fmla="*/ 1137 h 1601"/>
                <a:gd name="T20" fmla="*/ 1019 w 1617"/>
                <a:gd name="T21" fmla="*/ 1019 h 1601"/>
                <a:gd name="T22" fmla="*/ 639 w 1617"/>
                <a:gd name="T23" fmla="*/ 1177 h 1601"/>
                <a:gd name="T24" fmla="*/ 100 w 1617"/>
                <a:gd name="T25" fmla="*/ 639 h 1601"/>
                <a:gd name="T26" fmla="*/ 639 w 1617"/>
                <a:gd name="T27" fmla="*/ 100 h 1601"/>
                <a:gd name="T28" fmla="*/ 1177 w 1617"/>
                <a:gd name="T29" fmla="*/ 639 h 1601"/>
                <a:gd name="T30" fmla="*/ 1019 w 1617"/>
                <a:gd name="T31" fmla="*/ 1019 h 1601"/>
                <a:gd name="T32" fmla="*/ 1602 w 1617"/>
                <a:gd name="T33" fmla="*/ 1335 h 1601"/>
                <a:gd name="T34" fmla="*/ 1203 w 1617"/>
                <a:gd name="T35" fmla="*/ 936 h 1601"/>
                <a:gd name="T36" fmla="*/ 1277 w 1617"/>
                <a:gd name="T37" fmla="*/ 639 h 1601"/>
                <a:gd name="T38" fmla="*/ 639 w 1617"/>
                <a:gd name="T39" fmla="*/ 0 h 1601"/>
                <a:gd name="T40" fmla="*/ 0 w 1617"/>
                <a:gd name="T41" fmla="*/ 639 h 1601"/>
                <a:gd name="T42" fmla="*/ 639 w 1617"/>
                <a:gd name="T43" fmla="*/ 1277 h 1601"/>
                <a:gd name="T44" fmla="*/ 956 w 1617"/>
                <a:gd name="T45" fmla="*/ 1192 h 1601"/>
                <a:gd name="T46" fmla="*/ 1351 w 1617"/>
                <a:gd name="T47" fmla="*/ 1586 h 1601"/>
                <a:gd name="T48" fmla="*/ 1386 w 1617"/>
                <a:gd name="T49" fmla="*/ 1601 h 1601"/>
                <a:gd name="T50" fmla="*/ 1421 w 1617"/>
                <a:gd name="T51" fmla="*/ 1586 h 1601"/>
                <a:gd name="T52" fmla="*/ 1602 w 1617"/>
                <a:gd name="T53" fmla="*/ 1405 h 1601"/>
                <a:gd name="T54" fmla="*/ 1617 w 1617"/>
                <a:gd name="T55" fmla="*/ 1370 h 1601"/>
                <a:gd name="T56" fmla="*/ 1602 w 1617"/>
                <a:gd name="T57" fmla="*/ 133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17" h="1601">
                  <a:moveTo>
                    <a:pt x="1386" y="1480"/>
                  </a:moveTo>
                  <a:lnTo>
                    <a:pt x="1195" y="1289"/>
                  </a:lnTo>
                  <a:lnTo>
                    <a:pt x="1305" y="1179"/>
                  </a:lnTo>
                  <a:lnTo>
                    <a:pt x="1496" y="1370"/>
                  </a:lnTo>
                  <a:lnTo>
                    <a:pt x="1386" y="1480"/>
                  </a:lnTo>
                  <a:close/>
                  <a:moveTo>
                    <a:pt x="1043" y="1137"/>
                  </a:moveTo>
                  <a:lnTo>
                    <a:pt x="1153" y="1027"/>
                  </a:lnTo>
                  <a:lnTo>
                    <a:pt x="1234" y="1108"/>
                  </a:lnTo>
                  <a:lnTo>
                    <a:pt x="1124" y="1218"/>
                  </a:lnTo>
                  <a:lnTo>
                    <a:pt x="1043" y="1137"/>
                  </a:lnTo>
                  <a:close/>
                  <a:moveTo>
                    <a:pt x="1019" y="1019"/>
                  </a:moveTo>
                  <a:cubicBezTo>
                    <a:pt x="921" y="1116"/>
                    <a:pt x="787" y="1177"/>
                    <a:pt x="639" y="1177"/>
                  </a:cubicBezTo>
                  <a:cubicBezTo>
                    <a:pt x="342" y="1177"/>
                    <a:pt x="100" y="935"/>
                    <a:pt x="100" y="639"/>
                  </a:cubicBezTo>
                  <a:cubicBezTo>
                    <a:pt x="100" y="342"/>
                    <a:pt x="342" y="100"/>
                    <a:pt x="639" y="100"/>
                  </a:cubicBezTo>
                  <a:cubicBezTo>
                    <a:pt x="935" y="100"/>
                    <a:pt x="1177" y="342"/>
                    <a:pt x="1177" y="639"/>
                  </a:cubicBezTo>
                  <a:cubicBezTo>
                    <a:pt x="1177" y="787"/>
                    <a:pt x="1116" y="921"/>
                    <a:pt x="1019" y="1019"/>
                  </a:cubicBezTo>
                  <a:close/>
                  <a:moveTo>
                    <a:pt x="1602" y="1335"/>
                  </a:moveTo>
                  <a:lnTo>
                    <a:pt x="1203" y="936"/>
                  </a:lnTo>
                  <a:cubicBezTo>
                    <a:pt x="1250" y="847"/>
                    <a:pt x="1277" y="746"/>
                    <a:pt x="1277" y="639"/>
                  </a:cubicBezTo>
                  <a:cubicBezTo>
                    <a:pt x="1277" y="287"/>
                    <a:pt x="990" y="0"/>
                    <a:pt x="639" y="0"/>
                  </a:cubicBezTo>
                  <a:cubicBezTo>
                    <a:pt x="287" y="0"/>
                    <a:pt x="0" y="287"/>
                    <a:pt x="0" y="639"/>
                  </a:cubicBezTo>
                  <a:cubicBezTo>
                    <a:pt x="0" y="990"/>
                    <a:pt x="287" y="1277"/>
                    <a:pt x="639" y="1277"/>
                  </a:cubicBezTo>
                  <a:cubicBezTo>
                    <a:pt x="754" y="1277"/>
                    <a:pt x="863" y="1246"/>
                    <a:pt x="956" y="1192"/>
                  </a:cubicBezTo>
                  <a:lnTo>
                    <a:pt x="1351" y="1586"/>
                  </a:lnTo>
                  <a:cubicBezTo>
                    <a:pt x="1360" y="1596"/>
                    <a:pt x="1373" y="1601"/>
                    <a:pt x="1386" y="1601"/>
                  </a:cubicBezTo>
                  <a:cubicBezTo>
                    <a:pt x="1399" y="1601"/>
                    <a:pt x="1412" y="1596"/>
                    <a:pt x="1421" y="1586"/>
                  </a:cubicBezTo>
                  <a:lnTo>
                    <a:pt x="1602" y="1405"/>
                  </a:lnTo>
                  <a:cubicBezTo>
                    <a:pt x="1611" y="1396"/>
                    <a:pt x="1617" y="1383"/>
                    <a:pt x="1617" y="1370"/>
                  </a:cubicBezTo>
                  <a:cubicBezTo>
                    <a:pt x="1617" y="1357"/>
                    <a:pt x="1611" y="1344"/>
                    <a:pt x="1602" y="13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217"/>
            <p:cNvSpPr>
              <a:spLocks noEditPoints="1"/>
            </p:cNvSpPr>
            <p:nvPr/>
          </p:nvSpPr>
          <p:spPr bwMode="auto">
            <a:xfrm>
              <a:off x="4970463" y="549275"/>
              <a:ext cx="452438" cy="454025"/>
            </a:xfrm>
            <a:custGeom>
              <a:avLst/>
              <a:gdLst>
                <a:gd name="T0" fmla="*/ 375 w 752"/>
                <a:gd name="T1" fmla="*/ 531 h 752"/>
                <a:gd name="T2" fmla="*/ 239 w 752"/>
                <a:gd name="T3" fmla="*/ 445 h 752"/>
                <a:gd name="T4" fmla="*/ 486 w 752"/>
                <a:gd name="T5" fmla="*/ 270 h 752"/>
                <a:gd name="T6" fmla="*/ 484 w 752"/>
                <a:gd name="T7" fmla="*/ 487 h 752"/>
                <a:gd name="T8" fmla="*/ 730 w 752"/>
                <a:gd name="T9" fmla="*/ 319 h 752"/>
                <a:gd name="T10" fmla="*/ 659 w 752"/>
                <a:gd name="T11" fmla="*/ 280 h 752"/>
                <a:gd name="T12" fmla="*/ 641 w 752"/>
                <a:gd name="T13" fmla="*/ 239 h 752"/>
                <a:gd name="T14" fmla="*/ 671 w 752"/>
                <a:gd name="T15" fmla="*/ 173 h 752"/>
                <a:gd name="T16" fmla="*/ 646 w 752"/>
                <a:gd name="T17" fmla="*/ 114 h 752"/>
                <a:gd name="T18" fmla="*/ 586 w 752"/>
                <a:gd name="T19" fmla="*/ 86 h 752"/>
                <a:gd name="T20" fmla="*/ 507 w 752"/>
                <a:gd name="T21" fmla="*/ 109 h 752"/>
                <a:gd name="T22" fmla="*/ 454 w 752"/>
                <a:gd name="T23" fmla="*/ 72 h 752"/>
                <a:gd name="T24" fmla="*/ 416 w 752"/>
                <a:gd name="T25" fmla="*/ 2 h 752"/>
                <a:gd name="T26" fmla="*/ 345 w 752"/>
                <a:gd name="T27" fmla="*/ 1 h 752"/>
                <a:gd name="T28" fmla="*/ 305 w 752"/>
                <a:gd name="T29" fmla="*/ 70 h 752"/>
                <a:gd name="T30" fmla="*/ 251 w 752"/>
                <a:gd name="T31" fmla="*/ 107 h 752"/>
                <a:gd name="T32" fmla="*/ 173 w 752"/>
                <a:gd name="T33" fmla="*/ 82 h 752"/>
                <a:gd name="T34" fmla="*/ 114 w 752"/>
                <a:gd name="T35" fmla="*/ 107 h 752"/>
                <a:gd name="T36" fmla="*/ 87 w 752"/>
                <a:gd name="T37" fmla="*/ 167 h 752"/>
                <a:gd name="T38" fmla="*/ 109 w 752"/>
                <a:gd name="T39" fmla="*/ 245 h 752"/>
                <a:gd name="T40" fmla="*/ 71 w 752"/>
                <a:gd name="T41" fmla="*/ 298 h 752"/>
                <a:gd name="T42" fmla="*/ 7 w 752"/>
                <a:gd name="T43" fmla="*/ 326 h 752"/>
                <a:gd name="T44" fmla="*/ 5 w 752"/>
                <a:gd name="T45" fmla="*/ 329 h 752"/>
                <a:gd name="T46" fmla="*/ 3 w 752"/>
                <a:gd name="T47" fmla="*/ 333 h 752"/>
                <a:gd name="T48" fmla="*/ 0 w 752"/>
                <a:gd name="T49" fmla="*/ 371 h 752"/>
                <a:gd name="T50" fmla="*/ 23 w 752"/>
                <a:gd name="T51" fmla="*/ 433 h 752"/>
                <a:gd name="T52" fmla="*/ 93 w 752"/>
                <a:gd name="T53" fmla="*/ 472 h 752"/>
                <a:gd name="T54" fmla="*/ 112 w 752"/>
                <a:gd name="T55" fmla="*/ 515 h 752"/>
                <a:gd name="T56" fmla="*/ 82 w 752"/>
                <a:gd name="T57" fmla="*/ 579 h 752"/>
                <a:gd name="T58" fmla="*/ 108 w 752"/>
                <a:gd name="T59" fmla="*/ 640 h 752"/>
                <a:gd name="T60" fmla="*/ 166 w 752"/>
                <a:gd name="T61" fmla="*/ 666 h 752"/>
                <a:gd name="T62" fmla="*/ 243 w 752"/>
                <a:gd name="T63" fmla="*/ 644 h 752"/>
                <a:gd name="T64" fmla="*/ 299 w 752"/>
                <a:gd name="T65" fmla="*/ 683 h 752"/>
                <a:gd name="T66" fmla="*/ 337 w 752"/>
                <a:gd name="T67" fmla="*/ 750 h 752"/>
                <a:gd name="T68" fmla="*/ 408 w 752"/>
                <a:gd name="T69" fmla="*/ 750 h 752"/>
                <a:gd name="T70" fmla="*/ 447 w 752"/>
                <a:gd name="T71" fmla="*/ 685 h 752"/>
                <a:gd name="T72" fmla="*/ 504 w 752"/>
                <a:gd name="T73" fmla="*/ 647 h 752"/>
                <a:gd name="T74" fmla="*/ 579 w 752"/>
                <a:gd name="T75" fmla="*/ 670 h 752"/>
                <a:gd name="T76" fmla="*/ 640 w 752"/>
                <a:gd name="T77" fmla="*/ 644 h 752"/>
                <a:gd name="T78" fmla="*/ 666 w 752"/>
                <a:gd name="T79" fmla="*/ 586 h 752"/>
                <a:gd name="T80" fmla="*/ 644 w 752"/>
                <a:gd name="T81" fmla="*/ 509 h 752"/>
                <a:gd name="T82" fmla="*/ 683 w 752"/>
                <a:gd name="T83" fmla="*/ 453 h 752"/>
                <a:gd name="T84" fmla="*/ 747 w 752"/>
                <a:gd name="T85" fmla="*/ 423 h 752"/>
                <a:gd name="T86" fmla="*/ 749 w 752"/>
                <a:gd name="T87" fmla="*/ 420 h 752"/>
                <a:gd name="T88" fmla="*/ 751 w 752"/>
                <a:gd name="T89" fmla="*/ 407 h 752"/>
                <a:gd name="T90" fmla="*/ 751 w 752"/>
                <a:gd name="T91" fmla="*/ 345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2" h="752">
                  <a:moveTo>
                    <a:pt x="484" y="487"/>
                  </a:moveTo>
                  <a:cubicBezTo>
                    <a:pt x="455" y="516"/>
                    <a:pt x="416" y="531"/>
                    <a:pt x="375" y="531"/>
                  </a:cubicBezTo>
                  <a:cubicBezTo>
                    <a:pt x="334" y="530"/>
                    <a:pt x="295" y="514"/>
                    <a:pt x="267" y="485"/>
                  </a:cubicBezTo>
                  <a:cubicBezTo>
                    <a:pt x="255" y="473"/>
                    <a:pt x="246" y="460"/>
                    <a:pt x="239" y="445"/>
                  </a:cubicBezTo>
                  <a:cubicBezTo>
                    <a:pt x="209" y="386"/>
                    <a:pt x="221" y="314"/>
                    <a:pt x="269" y="268"/>
                  </a:cubicBezTo>
                  <a:cubicBezTo>
                    <a:pt x="330" y="208"/>
                    <a:pt x="427" y="209"/>
                    <a:pt x="486" y="270"/>
                  </a:cubicBezTo>
                  <a:cubicBezTo>
                    <a:pt x="498" y="282"/>
                    <a:pt x="507" y="295"/>
                    <a:pt x="514" y="309"/>
                  </a:cubicBezTo>
                  <a:cubicBezTo>
                    <a:pt x="544" y="369"/>
                    <a:pt x="532" y="440"/>
                    <a:pt x="484" y="487"/>
                  </a:cubicBezTo>
                  <a:close/>
                  <a:moveTo>
                    <a:pt x="751" y="345"/>
                  </a:moveTo>
                  <a:cubicBezTo>
                    <a:pt x="750" y="334"/>
                    <a:pt x="740" y="323"/>
                    <a:pt x="730" y="319"/>
                  </a:cubicBezTo>
                  <a:lnTo>
                    <a:pt x="683" y="305"/>
                  </a:lnTo>
                  <a:cubicBezTo>
                    <a:pt x="673" y="302"/>
                    <a:pt x="662" y="291"/>
                    <a:pt x="659" y="280"/>
                  </a:cubicBezTo>
                  <a:cubicBezTo>
                    <a:pt x="655" y="269"/>
                    <a:pt x="650" y="257"/>
                    <a:pt x="644" y="245"/>
                  </a:cubicBezTo>
                  <a:cubicBezTo>
                    <a:pt x="643" y="243"/>
                    <a:pt x="642" y="241"/>
                    <a:pt x="641" y="239"/>
                  </a:cubicBezTo>
                  <a:cubicBezTo>
                    <a:pt x="639" y="235"/>
                    <a:pt x="642" y="225"/>
                    <a:pt x="647" y="215"/>
                  </a:cubicBezTo>
                  <a:lnTo>
                    <a:pt x="671" y="173"/>
                  </a:lnTo>
                  <a:cubicBezTo>
                    <a:pt x="676" y="163"/>
                    <a:pt x="675" y="148"/>
                    <a:pt x="668" y="140"/>
                  </a:cubicBezTo>
                  <a:cubicBezTo>
                    <a:pt x="661" y="131"/>
                    <a:pt x="654" y="122"/>
                    <a:pt x="646" y="114"/>
                  </a:cubicBezTo>
                  <a:cubicBezTo>
                    <a:pt x="637" y="105"/>
                    <a:pt x="628" y="97"/>
                    <a:pt x="619" y="89"/>
                  </a:cubicBezTo>
                  <a:cubicBezTo>
                    <a:pt x="610" y="82"/>
                    <a:pt x="595" y="81"/>
                    <a:pt x="586" y="86"/>
                  </a:cubicBezTo>
                  <a:lnTo>
                    <a:pt x="542" y="109"/>
                  </a:lnTo>
                  <a:cubicBezTo>
                    <a:pt x="533" y="114"/>
                    <a:pt x="517" y="114"/>
                    <a:pt x="507" y="109"/>
                  </a:cubicBezTo>
                  <a:cubicBezTo>
                    <a:pt x="498" y="105"/>
                    <a:pt x="488" y="101"/>
                    <a:pt x="479" y="97"/>
                  </a:cubicBezTo>
                  <a:cubicBezTo>
                    <a:pt x="468" y="93"/>
                    <a:pt x="457" y="82"/>
                    <a:pt x="454" y="72"/>
                  </a:cubicBezTo>
                  <a:lnTo>
                    <a:pt x="441" y="24"/>
                  </a:lnTo>
                  <a:cubicBezTo>
                    <a:pt x="438" y="14"/>
                    <a:pt x="427" y="4"/>
                    <a:pt x="416" y="2"/>
                  </a:cubicBezTo>
                  <a:cubicBezTo>
                    <a:pt x="404" y="1"/>
                    <a:pt x="392" y="0"/>
                    <a:pt x="379" y="0"/>
                  </a:cubicBezTo>
                  <a:cubicBezTo>
                    <a:pt x="368" y="0"/>
                    <a:pt x="356" y="0"/>
                    <a:pt x="345" y="1"/>
                  </a:cubicBezTo>
                  <a:cubicBezTo>
                    <a:pt x="334" y="2"/>
                    <a:pt x="323" y="12"/>
                    <a:pt x="320" y="23"/>
                  </a:cubicBezTo>
                  <a:lnTo>
                    <a:pt x="305" y="70"/>
                  </a:lnTo>
                  <a:cubicBezTo>
                    <a:pt x="302" y="81"/>
                    <a:pt x="291" y="91"/>
                    <a:pt x="280" y="95"/>
                  </a:cubicBezTo>
                  <a:cubicBezTo>
                    <a:pt x="270" y="98"/>
                    <a:pt x="261" y="102"/>
                    <a:pt x="251" y="107"/>
                  </a:cubicBezTo>
                  <a:cubicBezTo>
                    <a:pt x="241" y="111"/>
                    <a:pt x="226" y="111"/>
                    <a:pt x="216" y="106"/>
                  </a:cubicBezTo>
                  <a:lnTo>
                    <a:pt x="173" y="82"/>
                  </a:lnTo>
                  <a:cubicBezTo>
                    <a:pt x="163" y="76"/>
                    <a:pt x="148" y="77"/>
                    <a:pt x="140" y="84"/>
                  </a:cubicBezTo>
                  <a:cubicBezTo>
                    <a:pt x="131" y="91"/>
                    <a:pt x="122" y="99"/>
                    <a:pt x="114" y="107"/>
                  </a:cubicBezTo>
                  <a:cubicBezTo>
                    <a:pt x="105" y="115"/>
                    <a:pt x="97" y="124"/>
                    <a:pt x="89" y="134"/>
                  </a:cubicBezTo>
                  <a:cubicBezTo>
                    <a:pt x="82" y="142"/>
                    <a:pt x="81" y="157"/>
                    <a:pt x="87" y="167"/>
                  </a:cubicBezTo>
                  <a:lnTo>
                    <a:pt x="109" y="210"/>
                  </a:lnTo>
                  <a:cubicBezTo>
                    <a:pt x="115" y="219"/>
                    <a:pt x="114" y="235"/>
                    <a:pt x="109" y="245"/>
                  </a:cubicBezTo>
                  <a:cubicBezTo>
                    <a:pt x="104" y="254"/>
                    <a:pt x="100" y="264"/>
                    <a:pt x="96" y="274"/>
                  </a:cubicBezTo>
                  <a:cubicBezTo>
                    <a:pt x="93" y="284"/>
                    <a:pt x="82" y="295"/>
                    <a:pt x="71" y="298"/>
                  </a:cubicBezTo>
                  <a:lnTo>
                    <a:pt x="24" y="312"/>
                  </a:lnTo>
                  <a:cubicBezTo>
                    <a:pt x="17" y="314"/>
                    <a:pt x="11" y="319"/>
                    <a:pt x="7" y="326"/>
                  </a:cubicBezTo>
                  <a:cubicBezTo>
                    <a:pt x="7" y="326"/>
                    <a:pt x="7" y="326"/>
                    <a:pt x="7" y="326"/>
                  </a:cubicBezTo>
                  <a:cubicBezTo>
                    <a:pt x="6" y="327"/>
                    <a:pt x="5" y="328"/>
                    <a:pt x="5" y="329"/>
                  </a:cubicBezTo>
                  <a:cubicBezTo>
                    <a:pt x="4" y="330"/>
                    <a:pt x="4" y="330"/>
                    <a:pt x="4" y="330"/>
                  </a:cubicBezTo>
                  <a:cubicBezTo>
                    <a:pt x="4" y="331"/>
                    <a:pt x="3" y="332"/>
                    <a:pt x="3" y="333"/>
                  </a:cubicBezTo>
                  <a:cubicBezTo>
                    <a:pt x="3" y="334"/>
                    <a:pt x="3" y="335"/>
                    <a:pt x="2" y="337"/>
                  </a:cubicBezTo>
                  <a:cubicBezTo>
                    <a:pt x="1" y="348"/>
                    <a:pt x="0" y="359"/>
                    <a:pt x="0" y="371"/>
                  </a:cubicBezTo>
                  <a:cubicBezTo>
                    <a:pt x="0" y="383"/>
                    <a:pt x="1" y="395"/>
                    <a:pt x="2" y="407"/>
                  </a:cubicBezTo>
                  <a:cubicBezTo>
                    <a:pt x="3" y="418"/>
                    <a:pt x="13" y="430"/>
                    <a:pt x="23" y="433"/>
                  </a:cubicBezTo>
                  <a:lnTo>
                    <a:pt x="69" y="447"/>
                  </a:lnTo>
                  <a:cubicBezTo>
                    <a:pt x="79" y="450"/>
                    <a:pt x="90" y="461"/>
                    <a:pt x="93" y="472"/>
                  </a:cubicBezTo>
                  <a:cubicBezTo>
                    <a:pt x="98" y="485"/>
                    <a:pt x="103" y="497"/>
                    <a:pt x="109" y="510"/>
                  </a:cubicBezTo>
                  <a:cubicBezTo>
                    <a:pt x="110" y="511"/>
                    <a:pt x="111" y="513"/>
                    <a:pt x="112" y="515"/>
                  </a:cubicBezTo>
                  <a:cubicBezTo>
                    <a:pt x="113" y="518"/>
                    <a:pt x="110" y="528"/>
                    <a:pt x="105" y="538"/>
                  </a:cubicBezTo>
                  <a:lnTo>
                    <a:pt x="82" y="579"/>
                  </a:lnTo>
                  <a:cubicBezTo>
                    <a:pt x="77" y="589"/>
                    <a:pt x="77" y="604"/>
                    <a:pt x="84" y="612"/>
                  </a:cubicBezTo>
                  <a:cubicBezTo>
                    <a:pt x="92" y="622"/>
                    <a:pt x="100" y="631"/>
                    <a:pt x="108" y="640"/>
                  </a:cubicBezTo>
                  <a:cubicBezTo>
                    <a:pt x="116" y="648"/>
                    <a:pt x="125" y="656"/>
                    <a:pt x="133" y="663"/>
                  </a:cubicBezTo>
                  <a:cubicBezTo>
                    <a:pt x="142" y="670"/>
                    <a:pt x="157" y="671"/>
                    <a:pt x="166" y="666"/>
                  </a:cubicBezTo>
                  <a:lnTo>
                    <a:pt x="208" y="644"/>
                  </a:lnTo>
                  <a:cubicBezTo>
                    <a:pt x="218" y="639"/>
                    <a:pt x="233" y="639"/>
                    <a:pt x="243" y="644"/>
                  </a:cubicBezTo>
                  <a:cubicBezTo>
                    <a:pt x="253" y="649"/>
                    <a:pt x="264" y="654"/>
                    <a:pt x="275" y="658"/>
                  </a:cubicBezTo>
                  <a:cubicBezTo>
                    <a:pt x="285" y="662"/>
                    <a:pt x="296" y="673"/>
                    <a:pt x="299" y="683"/>
                  </a:cubicBezTo>
                  <a:lnTo>
                    <a:pt x="312" y="728"/>
                  </a:lnTo>
                  <a:cubicBezTo>
                    <a:pt x="315" y="738"/>
                    <a:pt x="326" y="749"/>
                    <a:pt x="337" y="750"/>
                  </a:cubicBezTo>
                  <a:cubicBezTo>
                    <a:pt x="348" y="751"/>
                    <a:pt x="360" y="752"/>
                    <a:pt x="371" y="752"/>
                  </a:cubicBezTo>
                  <a:cubicBezTo>
                    <a:pt x="383" y="752"/>
                    <a:pt x="396" y="751"/>
                    <a:pt x="408" y="750"/>
                  </a:cubicBezTo>
                  <a:cubicBezTo>
                    <a:pt x="418" y="749"/>
                    <a:pt x="430" y="739"/>
                    <a:pt x="433" y="729"/>
                  </a:cubicBezTo>
                  <a:lnTo>
                    <a:pt x="447" y="685"/>
                  </a:lnTo>
                  <a:cubicBezTo>
                    <a:pt x="450" y="674"/>
                    <a:pt x="461" y="664"/>
                    <a:pt x="471" y="660"/>
                  </a:cubicBezTo>
                  <a:cubicBezTo>
                    <a:pt x="483" y="657"/>
                    <a:pt x="493" y="652"/>
                    <a:pt x="504" y="647"/>
                  </a:cubicBezTo>
                  <a:cubicBezTo>
                    <a:pt x="514" y="643"/>
                    <a:pt x="529" y="642"/>
                    <a:pt x="539" y="648"/>
                  </a:cubicBezTo>
                  <a:lnTo>
                    <a:pt x="579" y="670"/>
                  </a:lnTo>
                  <a:cubicBezTo>
                    <a:pt x="589" y="676"/>
                    <a:pt x="604" y="675"/>
                    <a:pt x="612" y="668"/>
                  </a:cubicBezTo>
                  <a:cubicBezTo>
                    <a:pt x="622" y="661"/>
                    <a:pt x="631" y="653"/>
                    <a:pt x="640" y="644"/>
                  </a:cubicBezTo>
                  <a:cubicBezTo>
                    <a:pt x="648" y="636"/>
                    <a:pt x="656" y="628"/>
                    <a:pt x="663" y="619"/>
                  </a:cubicBezTo>
                  <a:cubicBezTo>
                    <a:pt x="670" y="611"/>
                    <a:pt x="671" y="596"/>
                    <a:pt x="666" y="586"/>
                  </a:cubicBezTo>
                  <a:lnTo>
                    <a:pt x="644" y="544"/>
                  </a:lnTo>
                  <a:cubicBezTo>
                    <a:pt x="639" y="535"/>
                    <a:pt x="639" y="519"/>
                    <a:pt x="644" y="509"/>
                  </a:cubicBezTo>
                  <a:cubicBezTo>
                    <a:pt x="649" y="499"/>
                    <a:pt x="654" y="488"/>
                    <a:pt x="658" y="478"/>
                  </a:cubicBezTo>
                  <a:cubicBezTo>
                    <a:pt x="661" y="467"/>
                    <a:pt x="672" y="456"/>
                    <a:pt x="683" y="453"/>
                  </a:cubicBezTo>
                  <a:lnTo>
                    <a:pt x="728" y="441"/>
                  </a:lnTo>
                  <a:cubicBezTo>
                    <a:pt x="736" y="438"/>
                    <a:pt x="743" y="431"/>
                    <a:pt x="747" y="423"/>
                  </a:cubicBezTo>
                  <a:cubicBezTo>
                    <a:pt x="747" y="423"/>
                    <a:pt x="748" y="423"/>
                    <a:pt x="748" y="423"/>
                  </a:cubicBezTo>
                  <a:cubicBezTo>
                    <a:pt x="748" y="422"/>
                    <a:pt x="749" y="421"/>
                    <a:pt x="749" y="420"/>
                  </a:cubicBezTo>
                  <a:cubicBezTo>
                    <a:pt x="749" y="418"/>
                    <a:pt x="750" y="417"/>
                    <a:pt x="750" y="416"/>
                  </a:cubicBezTo>
                  <a:cubicBezTo>
                    <a:pt x="750" y="413"/>
                    <a:pt x="750" y="410"/>
                    <a:pt x="751" y="407"/>
                  </a:cubicBezTo>
                  <a:cubicBezTo>
                    <a:pt x="751" y="398"/>
                    <a:pt x="752" y="389"/>
                    <a:pt x="752" y="379"/>
                  </a:cubicBezTo>
                  <a:cubicBezTo>
                    <a:pt x="752" y="368"/>
                    <a:pt x="752" y="356"/>
                    <a:pt x="751" y="3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11478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43599" y="173522"/>
            <a:ext cx="6134295" cy="1325563"/>
          </a:xfrm>
        </p:spPr>
        <p:txBody>
          <a:bodyPr>
            <a:noAutofit/>
          </a:bodyPr>
          <a:lstStyle/>
          <a:p>
            <a:r>
              <a:rPr lang="fr-FR" sz="4000" dirty="0"/>
              <a:t>Fonctionnement des moteurs de recherche web</a:t>
            </a:r>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4</a:t>
            </a:fld>
            <a:endParaRPr lang="fr-FR" dirty="0"/>
          </a:p>
        </p:txBody>
      </p:sp>
      <p:sp>
        <p:nvSpPr>
          <p:cNvPr id="8" name="Espace réservé du contenu 6"/>
          <p:cNvSpPr txBox="1">
            <a:spLocks/>
          </p:cNvSpPr>
          <p:nvPr/>
        </p:nvSpPr>
        <p:spPr>
          <a:xfrm>
            <a:off x="5943600" y="1584070"/>
            <a:ext cx="5971734" cy="318262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Calibri" panose="020F0502020204030204" pitchFamily="34" charset="0"/>
              <a:buNone/>
            </a:pPr>
            <a:r>
              <a:rPr lang="fr-FR" sz="2900" dirty="0" smtClean="0">
                <a:solidFill>
                  <a:schemeClr val="bg2">
                    <a:lumMod val="50000"/>
                  </a:schemeClr>
                </a:solidFill>
              </a:rPr>
              <a:t>« Les moteurs de recherche web interrogent une partie des ressources d’Internet appelée le </a:t>
            </a:r>
            <a:r>
              <a:rPr lang="fr-FR" sz="2900" b="1" dirty="0" smtClean="0">
                <a:solidFill>
                  <a:schemeClr val="bg2">
                    <a:lumMod val="50000"/>
                  </a:schemeClr>
                </a:solidFill>
              </a:rPr>
              <a:t>« web visible »</a:t>
            </a:r>
            <a:r>
              <a:rPr lang="fr-FR" sz="2900" dirty="0" smtClean="0">
                <a:solidFill>
                  <a:schemeClr val="bg2">
                    <a:lumMod val="50000"/>
                  </a:schemeClr>
                </a:solidFill>
              </a:rPr>
              <a:t>. Pour schématiser, il s’agit des différentes pages, blogs, images, vidéos… qui sont parcourus et récupérés par les robots d’indexation, puis indexés et restitués à l’aide d’algorithmes lorsque vous interrogez un moteur de recherche web. »</a:t>
            </a:r>
          </a:p>
          <a:p>
            <a:pPr marL="0" indent="0">
              <a:buFont typeface="Calibri" panose="020F0502020204030204" pitchFamily="34" charset="0"/>
              <a:buNone/>
            </a:pPr>
            <a:endParaRPr lang="fr-FR" dirty="0"/>
          </a:p>
        </p:txBody>
      </p:sp>
      <p:sp>
        <p:nvSpPr>
          <p:cNvPr id="9" name="ZoneTexte 8"/>
          <p:cNvSpPr txBox="1"/>
          <p:nvPr/>
        </p:nvSpPr>
        <p:spPr>
          <a:xfrm>
            <a:off x="5943600" y="5792745"/>
            <a:ext cx="6134295" cy="646331"/>
          </a:xfrm>
          <a:prstGeom prst="rect">
            <a:avLst/>
          </a:prstGeom>
          <a:noFill/>
        </p:spPr>
        <p:txBody>
          <a:bodyPr wrap="square" rtlCol="0">
            <a:spAutoFit/>
          </a:bodyPr>
          <a:lstStyle/>
          <a:p>
            <a:r>
              <a:rPr lang="fr-FR" dirty="0">
                <a:latin typeface="Corbel" panose="020B0503020204020204" pitchFamily="34" charset="0"/>
              </a:rPr>
              <a:t>NB Google </a:t>
            </a:r>
            <a:r>
              <a:rPr lang="fr-FR" dirty="0" err="1">
                <a:latin typeface="Corbel" panose="020B0503020204020204" pitchFamily="34" charset="0"/>
              </a:rPr>
              <a:t>Scholar</a:t>
            </a:r>
            <a:r>
              <a:rPr lang="fr-FR" dirty="0">
                <a:latin typeface="Corbel" panose="020B0503020204020204" pitchFamily="34" charset="0"/>
              </a:rPr>
              <a:t> -&gt; accords avec les éditeurs </a:t>
            </a:r>
            <a:r>
              <a:rPr lang="fr-FR" dirty="0" smtClean="0">
                <a:latin typeface="Corbel" panose="020B0503020204020204" pitchFamily="34" charset="0"/>
              </a:rPr>
              <a:t>scientifiques pour l’indexation </a:t>
            </a:r>
            <a:r>
              <a:rPr lang="fr-FR" dirty="0">
                <a:latin typeface="Corbel" panose="020B0503020204020204" pitchFamily="34" charset="0"/>
              </a:rPr>
              <a:t>des contenus soumis à </a:t>
            </a:r>
            <a:r>
              <a:rPr lang="fr-FR" dirty="0" smtClean="0">
                <a:latin typeface="Corbel" panose="020B0503020204020204" pitchFamily="34" charset="0"/>
              </a:rPr>
              <a:t>abonnement</a:t>
            </a:r>
            <a:endParaRPr lang="fr-FR" dirty="0">
              <a:latin typeface="Corbel" panose="020B0503020204020204" pitchFamily="34" charset="0"/>
            </a:endParaRPr>
          </a:p>
        </p:txBody>
      </p:sp>
      <p:sp>
        <p:nvSpPr>
          <p:cNvPr id="10" name="ZoneTexte 9"/>
          <p:cNvSpPr txBox="1"/>
          <p:nvPr/>
        </p:nvSpPr>
        <p:spPr>
          <a:xfrm>
            <a:off x="114105" y="6501338"/>
            <a:ext cx="6264613" cy="297454"/>
          </a:xfrm>
          <a:prstGeom prst="rect">
            <a:avLst/>
          </a:prstGeom>
          <a:noFill/>
        </p:spPr>
        <p:txBody>
          <a:bodyPr wrap="square" rtlCol="0">
            <a:spAutoFit/>
          </a:bodyPr>
          <a:lstStyle/>
          <a:p>
            <a:r>
              <a:rPr lang="fr-FR" sz="1333" dirty="0">
                <a:latin typeface="Corbel" panose="020B0503020204020204" pitchFamily="34" charset="0"/>
              </a:rPr>
              <a:t>Source de l’image : </a:t>
            </a:r>
            <a:r>
              <a:rPr lang="fr-FR" sz="1333" dirty="0">
                <a:latin typeface="Corbel" panose="020B0503020204020204" pitchFamily="34" charset="0"/>
                <a:hlinkClick r:id="rId3"/>
              </a:rPr>
              <a:t>Plateforme Callisto</a:t>
            </a:r>
            <a:endParaRPr lang="fr-FR" sz="1333" dirty="0">
              <a:latin typeface="Corbel" panose="020B0503020204020204" pitchFamily="34" charset="0"/>
            </a:endParaRPr>
          </a:p>
        </p:txBody>
      </p:sp>
      <p:pic>
        <p:nvPicPr>
          <p:cNvPr id="11" name="Image 10">
            <a:extLst>
              <a:ext uri="{FF2B5EF4-FFF2-40B4-BE49-F238E27FC236}">
                <a16:creationId xmlns:a16="http://schemas.microsoft.com/office/drawing/2014/main" id="{F511B4AF-B4E9-4D38-9A6C-2DAEFB6A71F6}"/>
              </a:ext>
            </a:extLst>
          </p:cNvPr>
          <p:cNvPicPr>
            <a:picLocks noChangeAspect="1"/>
          </p:cNvPicPr>
          <p:nvPr/>
        </p:nvPicPr>
        <p:blipFill>
          <a:blip r:embed="rId4"/>
          <a:stretch>
            <a:fillRect/>
          </a:stretch>
        </p:blipFill>
        <p:spPr>
          <a:xfrm>
            <a:off x="114105" y="49952"/>
            <a:ext cx="5588484" cy="6366401"/>
          </a:xfrm>
          <a:prstGeom prst="rect">
            <a:avLst/>
          </a:prstGeom>
        </p:spPr>
      </p:pic>
      <p:sp>
        <p:nvSpPr>
          <p:cNvPr id="12" name="Rectangle 11"/>
          <p:cNvSpPr/>
          <p:nvPr/>
        </p:nvSpPr>
        <p:spPr>
          <a:xfrm>
            <a:off x="5943600" y="4668738"/>
            <a:ext cx="6096000" cy="830997"/>
          </a:xfrm>
          <a:prstGeom prst="rect">
            <a:avLst/>
          </a:prstGeom>
        </p:spPr>
        <p:txBody>
          <a:bodyPr>
            <a:spAutoFit/>
          </a:bodyPr>
          <a:lstStyle/>
          <a:p>
            <a:r>
              <a:rPr lang="fr-FR" sz="1200" dirty="0" smtClean="0">
                <a:latin typeface="Corbel" panose="020B0503020204020204" pitchFamily="34" charset="0"/>
              </a:rPr>
              <a:t>Source : Réseau </a:t>
            </a:r>
            <a:r>
              <a:rPr lang="fr-FR" sz="1200" dirty="0" err="1">
                <a:latin typeface="Corbel" panose="020B0503020204020204" pitchFamily="34" charset="0"/>
              </a:rPr>
              <a:t>Ascodocpsy</a:t>
            </a:r>
            <a:r>
              <a:rPr lang="fr-FR" sz="1200" dirty="0">
                <a:latin typeface="Corbel" panose="020B0503020204020204" pitchFamily="34" charset="0"/>
              </a:rPr>
              <a:t>. (2021, janvier 12). </a:t>
            </a:r>
            <a:r>
              <a:rPr lang="fr-FR" sz="1200" i="1" dirty="0">
                <a:latin typeface="Corbel" panose="020B0503020204020204" pitchFamily="34" charset="0"/>
              </a:rPr>
              <a:t>[Allô la doc ? #6] Les moteurs de recherche - Épisode 1 : Introduction aux moteurs de recherche web</a:t>
            </a:r>
            <a:r>
              <a:rPr lang="fr-FR" sz="1200" dirty="0">
                <a:latin typeface="Corbel" panose="020B0503020204020204" pitchFamily="34" charset="0"/>
              </a:rPr>
              <a:t>. </a:t>
            </a:r>
            <a:r>
              <a:rPr lang="fr-FR" sz="1200" dirty="0" err="1">
                <a:latin typeface="Corbel" panose="020B0503020204020204" pitchFamily="34" charset="0"/>
              </a:rPr>
              <a:t>Ascodocpsy</a:t>
            </a:r>
            <a:r>
              <a:rPr lang="fr-FR" sz="1200" dirty="0">
                <a:latin typeface="Corbel" panose="020B0503020204020204" pitchFamily="34" charset="0"/>
              </a:rPr>
              <a:t>. </a:t>
            </a:r>
            <a:r>
              <a:rPr lang="fr-FR" sz="1200" dirty="0">
                <a:latin typeface="Corbel" panose="020B0503020204020204" pitchFamily="34" charset="0"/>
                <a:hlinkClick r:id="rId5"/>
              </a:rPr>
              <a:t>https://www.ascodocpsy.org/allo-la-doc-6-les-moteurs-de-recherche-episode-1-introduction-aux-moteurs-de-recherche-web/</a:t>
            </a:r>
            <a:endParaRPr lang="fr-FR" sz="1200" dirty="0">
              <a:latin typeface="Corbel" panose="020B0503020204020204" pitchFamily="34" charset="0"/>
            </a:endParaRPr>
          </a:p>
        </p:txBody>
      </p:sp>
    </p:spTree>
    <p:extLst>
      <p:ext uri="{BB962C8B-B14F-4D97-AF65-F5344CB8AC3E}">
        <p14:creationId xmlns:p14="http://schemas.microsoft.com/office/powerpoint/2010/main" val="4288464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Syntaxe de recherche Google</a:t>
            </a:r>
          </a:p>
        </p:txBody>
      </p:sp>
      <p:sp>
        <p:nvSpPr>
          <p:cNvPr id="3" name="Espace réservé du contenu 2"/>
          <p:cNvSpPr>
            <a:spLocks noGrp="1"/>
          </p:cNvSpPr>
          <p:nvPr>
            <p:ph idx="1"/>
          </p:nvPr>
        </p:nvSpPr>
        <p:spPr>
          <a:xfrm>
            <a:off x="838200" y="1392602"/>
            <a:ext cx="10515600" cy="5072887"/>
          </a:xfrm>
        </p:spPr>
        <p:txBody>
          <a:bodyPr>
            <a:normAutofit lnSpcReduction="10000"/>
          </a:bodyPr>
          <a:lstStyle/>
          <a:p>
            <a:pPr>
              <a:lnSpc>
                <a:spcPct val="110000"/>
              </a:lnSpc>
            </a:pPr>
            <a:r>
              <a:rPr lang="fr-FR" dirty="0"/>
              <a:t> Opérateurs</a:t>
            </a:r>
          </a:p>
          <a:p>
            <a:pPr marL="457200" lvl="1" indent="0">
              <a:lnSpc>
                <a:spcPct val="110000"/>
              </a:lnSpc>
              <a:buNone/>
            </a:pPr>
            <a:r>
              <a:rPr lang="fr-FR" b="1" dirty="0">
                <a:solidFill>
                  <a:srgbClr val="009DE0"/>
                </a:solidFill>
              </a:rPr>
              <a:t>AND </a:t>
            </a:r>
            <a:r>
              <a:rPr lang="fr-FR" dirty="0"/>
              <a:t>opérateur implicite</a:t>
            </a:r>
          </a:p>
          <a:p>
            <a:pPr marL="457200" lvl="1" indent="0">
              <a:lnSpc>
                <a:spcPct val="110000"/>
              </a:lnSpc>
              <a:buNone/>
            </a:pPr>
            <a:r>
              <a:rPr lang="fr-FR" b="1" dirty="0">
                <a:solidFill>
                  <a:srgbClr val="009DE0"/>
                </a:solidFill>
              </a:rPr>
              <a:t>OR</a:t>
            </a:r>
          </a:p>
          <a:p>
            <a:pPr marL="457200" lvl="1" indent="0">
              <a:lnSpc>
                <a:spcPct val="110000"/>
              </a:lnSpc>
              <a:buNone/>
            </a:pPr>
            <a:r>
              <a:rPr lang="fr-FR" b="1" dirty="0">
                <a:solidFill>
                  <a:srgbClr val="009DE0"/>
                </a:solidFill>
              </a:rPr>
              <a:t>-</a:t>
            </a:r>
            <a:r>
              <a:rPr lang="fr-FR" dirty="0"/>
              <a:t> équivaut à NOT, exclut le mot qui précède</a:t>
            </a:r>
          </a:p>
          <a:p>
            <a:pPr marL="457200" lvl="1" indent="0">
              <a:lnSpc>
                <a:spcPct val="110000"/>
              </a:lnSpc>
              <a:buNone/>
            </a:pPr>
            <a:r>
              <a:rPr lang="fr-FR" b="1" dirty="0">
                <a:solidFill>
                  <a:srgbClr val="009DE0"/>
                </a:solidFill>
              </a:rPr>
              <a:t>«  » </a:t>
            </a:r>
            <a:r>
              <a:rPr lang="fr-FR" dirty="0"/>
              <a:t>recherche d’expression</a:t>
            </a:r>
          </a:p>
          <a:p>
            <a:pPr>
              <a:lnSpc>
                <a:spcPct val="110000"/>
              </a:lnSpc>
            </a:pPr>
            <a:r>
              <a:rPr lang="fr-FR" dirty="0"/>
              <a:t>Préciser un champ d’interrogation</a:t>
            </a:r>
          </a:p>
          <a:p>
            <a:pPr marL="457200" lvl="1" indent="0">
              <a:lnSpc>
                <a:spcPct val="110000"/>
              </a:lnSpc>
              <a:buNone/>
            </a:pPr>
            <a:r>
              <a:rPr lang="fr-FR" b="1" dirty="0">
                <a:solidFill>
                  <a:srgbClr val="009DE0"/>
                </a:solidFill>
              </a:rPr>
              <a:t>site:</a:t>
            </a:r>
            <a:r>
              <a:rPr lang="fr-FR" b="1" dirty="0">
                <a:solidFill>
                  <a:srgbClr val="0000CC"/>
                </a:solidFill>
              </a:rPr>
              <a:t> </a:t>
            </a:r>
            <a:r>
              <a:rPr lang="fr-FR" dirty="0"/>
              <a:t>pour préciser un nom de domaine ou de site</a:t>
            </a:r>
          </a:p>
          <a:p>
            <a:pPr marL="457200" lvl="1" indent="0">
              <a:lnSpc>
                <a:spcPct val="110000"/>
              </a:lnSpc>
              <a:buNone/>
            </a:pPr>
            <a:r>
              <a:rPr lang="fr-FR" b="1" dirty="0" err="1">
                <a:solidFill>
                  <a:srgbClr val="009DE0"/>
                </a:solidFill>
              </a:rPr>
              <a:t>filetype</a:t>
            </a:r>
            <a:r>
              <a:rPr lang="fr-FR" b="1" dirty="0">
                <a:solidFill>
                  <a:srgbClr val="009DE0"/>
                </a:solidFill>
              </a:rPr>
              <a:t>:</a:t>
            </a:r>
            <a:r>
              <a:rPr lang="fr-FR" dirty="0">
                <a:solidFill>
                  <a:srgbClr val="009DE0"/>
                </a:solidFill>
              </a:rPr>
              <a:t> </a:t>
            </a:r>
            <a:r>
              <a:rPr lang="fr-FR" dirty="0"/>
              <a:t>pour préciser un type de fichier</a:t>
            </a:r>
          </a:p>
          <a:p>
            <a:pPr marL="457200" lvl="1" indent="0">
              <a:lnSpc>
                <a:spcPct val="110000"/>
              </a:lnSpc>
              <a:buNone/>
            </a:pPr>
            <a:r>
              <a:rPr lang="fr-FR" b="1" dirty="0" err="1">
                <a:solidFill>
                  <a:srgbClr val="009DE0"/>
                </a:solidFill>
              </a:rPr>
              <a:t>intitle</a:t>
            </a:r>
            <a:r>
              <a:rPr lang="fr-FR" b="1" dirty="0">
                <a:solidFill>
                  <a:srgbClr val="009DE0"/>
                </a:solidFill>
              </a:rPr>
              <a:t>: </a:t>
            </a:r>
            <a:r>
              <a:rPr lang="fr-FR" dirty="0"/>
              <a:t>vérifie la présence de l’un des mots dans le titre de la page web</a:t>
            </a:r>
          </a:p>
          <a:p>
            <a:pPr marL="457200" lvl="1" indent="0">
              <a:lnSpc>
                <a:spcPct val="110000"/>
              </a:lnSpc>
              <a:buNone/>
            </a:pPr>
            <a:r>
              <a:rPr lang="fr-FR" b="1" dirty="0" err="1">
                <a:solidFill>
                  <a:srgbClr val="009DE0"/>
                </a:solidFill>
              </a:rPr>
              <a:t>allintitle</a:t>
            </a:r>
            <a:r>
              <a:rPr lang="fr-FR" b="1" dirty="0">
                <a:solidFill>
                  <a:srgbClr val="009DE0"/>
                </a:solidFill>
              </a:rPr>
              <a:t>:</a:t>
            </a:r>
            <a:r>
              <a:rPr lang="fr-FR" dirty="0"/>
              <a:t> vérifie la présence de TOUS les mots dans le titre de la page web</a:t>
            </a:r>
          </a:p>
          <a:p>
            <a:pPr marL="457200" lvl="1" indent="0">
              <a:lnSpc>
                <a:spcPct val="110000"/>
              </a:lnSpc>
              <a:buNone/>
            </a:pPr>
            <a:r>
              <a:rPr lang="fr-FR" b="1" dirty="0" err="1">
                <a:solidFill>
                  <a:srgbClr val="009DE0"/>
                </a:solidFill>
              </a:rPr>
              <a:t>inurl</a:t>
            </a:r>
            <a:r>
              <a:rPr lang="fr-FR" b="1" dirty="0">
                <a:solidFill>
                  <a:srgbClr val="009DE0"/>
                </a:solidFill>
              </a:rPr>
              <a:t>: </a:t>
            </a:r>
            <a:r>
              <a:rPr lang="fr-FR" dirty="0"/>
              <a:t>chercher seulement dans l’URL</a:t>
            </a:r>
          </a:p>
          <a:p>
            <a:endParaRPr lang="fr-FR" dirty="0"/>
          </a:p>
          <a:p>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5</a:t>
            </a:fld>
            <a:endParaRPr lang="fr-FR" dirty="0"/>
          </a:p>
        </p:txBody>
      </p:sp>
    </p:spTree>
    <p:extLst>
      <p:ext uri="{BB962C8B-B14F-4D97-AF65-F5344CB8AC3E}">
        <p14:creationId xmlns:p14="http://schemas.microsoft.com/office/powerpoint/2010/main" val="128440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4625050" cy="1325563"/>
          </a:xfrm>
        </p:spPr>
        <p:txBody>
          <a:bodyPr/>
          <a:lstStyle/>
          <a:p>
            <a:r>
              <a:rPr lang="fr-FR" dirty="0"/>
              <a:t>Syntaxe de recherche Google</a:t>
            </a:r>
          </a:p>
        </p:txBody>
      </p:sp>
      <p:sp>
        <p:nvSpPr>
          <p:cNvPr id="3" name="Espace réservé du contenu 2"/>
          <p:cNvSpPr>
            <a:spLocks noGrp="1"/>
          </p:cNvSpPr>
          <p:nvPr>
            <p:ph idx="1"/>
          </p:nvPr>
        </p:nvSpPr>
        <p:spPr>
          <a:xfrm>
            <a:off x="846879" y="2178532"/>
            <a:ext cx="4616371" cy="2398518"/>
          </a:xfrm>
        </p:spPr>
        <p:txBody>
          <a:bodyPr>
            <a:normAutofit/>
          </a:bodyPr>
          <a:lstStyle/>
          <a:p>
            <a:pPr marL="0" indent="0">
              <a:buNone/>
            </a:pPr>
            <a:r>
              <a:rPr lang="fr-FR" sz="3200" dirty="0"/>
              <a:t>Formulaire de recherche avancée - </a:t>
            </a:r>
            <a:r>
              <a:rPr lang="fr-FR" sz="3200" dirty="0">
                <a:cs typeface="Calibri" panose="020F0502020204030204" pitchFamily="34" charset="0"/>
                <a:hlinkClick r:id="rId2"/>
              </a:rPr>
              <a:t>https://www.google.fr/advanced_search?hl=fr&amp;fg=1</a:t>
            </a:r>
            <a:endParaRPr lang="fr-FR" sz="3200" dirty="0">
              <a:cs typeface="Calibri" panose="020F0502020204030204" pitchFamily="34" charset="0"/>
            </a:endParaRPr>
          </a:p>
          <a:p>
            <a:endParaRPr lang="fr-FR" dirty="0"/>
          </a:p>
          <a:p>
            <a:endParaRPr lang="fr-FR" dirty="0"/>
          </a:p>
          <a:p>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6</a:t>
            </a:fld>
            <a:endParaRPr lang="fr-FR" dirty="0"/>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r="27073"/>
          <a:stretch/>
        </p:blipFill>
        <p:spPr>
          <a:xfrm>
            <a:off x="5463250" y="34107"/>
            <a:ext cx="6483271" cy="6687368"/>
          </a:xfrm>
          <a:prstGeom prst="rect">
            <a:avLst/>
          </a:prstGeom>
        </p:spPr>
      </p:pic>
    </p:spTree>
    <p:extLst>
      <p:ext uri="{BB962C8B-B14F-4D97-AF65-F5344CB8AC3E}">
        <p14:creationId xmlns:p14="http://schemas.microsoft.com/office/powerpoint/2010/main" val="273803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Syntaxe de recherche Google</a:t>
            </a:r>
          </a:p>
        </p:txBody>
      </p:sp>
      <p:sp>
        <p:nvSpPr>
          <p:cNvPr id="3" name="Espace réservé du contenu 2"/>
          <p:cNvSpPr>
            <a:spLocks noGrp="1"/>
          </p:cNvSpPr>
          <p:nvPr>
            <p:ph idx="1"/>
          </p:nvPr>
        </p:nvSpPr>
        <p:spPr>
          <a:xfrm>
            <a:off x="838200" y="1690688"/>
            <a:ext cx="11069320" cy="4351338"/>
          </a:xfrm>
        </p:spPr>
        <p:txBody>
          <a:bodyPr/>
          <a:lstStyle/>
          <a:p>
            <a:pPr marL="0" indent="0">
              <a:buNone/>
            </a:pPr>
            <a:r>
              <a:rPr lang="fr-FR" kern="0" dirty="0"/>
              <a:t>A votre avis, quelle est la meilleure formule à saisir dans la boîte de recherche de Google pour trouver des documents gouvernementaux français sur les risques psychosociaux? </a:t>
            </a:r>
          </a:p>
          <a:p>
            <a:pPr marL="0" indent="0">
              <a:buNone/>
            </a:pPr>
            <a:endParaRPr lang="fr-FR" b="1" kern="0" dirty="0">
              <a:cs typeface="Calibri" panose="020F0502020204030204" pitchFamily="34" charset="0"/>
            </a:endParaRPr>
          </a:p>
          <a:p>
            <a:pPr marL="514350" indent="-514350">
              <a:buFont typeface="+mj-lt"/>
              <a:buAutoNum type="arabicPeriod"/>
            </a:pPr>
            <a:r>
              <a:rPr lang="fr-FR" sz="4000" kern="0" dirty="0"/>
              <a:t>risques psychosociaux France gouvernement</a:t>
            </a:r>
          </a:p>
          <a:p>
            <a:pPr marL="514350" indent="-514350">
              <a:buFont typeface="+mj-lt"/>
              <a:buAutoNum type="arabicPeriod"/>
            </a:pPr>
            <a:r>
              <a:rPr lang="fr-FR" sz="4000" kern="0" dirty="0" err="1"/>
              <a:t>site:.gouv.fr</a:t>
            </a:r>
            <a:r>
              <a:rPr lang="fr-FR" sz="4000" kern="0" dirty="0"/>
              <a:t> </a:t>
            </a:r>
            <a:r>
              <a:rPr lang="fr-FR" sz="4000" kern="0" dirty="0" err="1"/>
              <a:t>filetype:pdf</a:t>
            </a:r>
            <a:r>
              <a:rPr lang="fr-FR" sz="4000" kern="0" dirty="0"/>
              <a:t> "risques psychosociaux"</a:t>
            </a:r>
          </a:p>
          <a:p>
            <a:pPr marL="514350" indent="-514350">
              <a:buFont typeface="+mj-lt"/>
              <a:buAutoNum type="arabicPeriod"/>
            </a:pPr>
            <a:r>
              <a:rPr lang="fr-FR" sz="4000" kern="0" dirty="0" err="1"/>
              <a:t>site:.gouv.fr</a:t>
            </a:r>
            <a:r>
              <a:rPr lang="fr-FR" sz="4000" kern="0" dirty="0"/>
              <a:t> "risques psychosociaux"</a:t>
            </a:r>
          </a:p>
          <a:p>
            <a:pPr mar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7</a:t>
            </a:fld>
            <a:endParaRPr lang="fr-FR" dirty="0"/>
          </a:p>
        </p:txBody>
      </p:sp>
    </p:spTree>
    <p:extLst>
      <p:ext uri="{BB962C8B-B14F-4D97-AF65-F5344CB8AC3E}">
        <p14:creationId xmlns:p14="http://schemas.microsoft.com/office/powerpoint/2010/main" val="252946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Syntaxe de recherche Google</a:t>
            </a:r>
          </a:p>
        </p:txBody>
      </p:sp>
      <p:sp>
        <p:nvSpPr>
          <p:cNvPr id="3" name="Espace réservé du contenu 2"/>
          <p:cNvSpPr>
            <a:spLocks noGrp="1"/>
          </p:cNvSpPr>
          <p:nvPr>
            <p:ph idx="1"/>
          </p:nvPr>
        </p:nvSpPr>
        <p:spPr>
          <a:xfrm>
            <a:off x="838200" y="1538288"/>
            <a:ext cx="11069320" cy="4818062"/>
          </a:xfrm>
        </p:spPr>
        <p:txBody>
          <a:bodyPr>
            <a:normAutofit fontScale="77500" lnSpcReduction="20000"/>
          </a:bodyPr>
          <a:lstStyle/>
          <a:p>
            <a:pPr marL="0" indent="0">
              <a:lnSpc>
                <a:spcPct val="120000"/>
              </a:lnSpc>
              <a:buNone/>
            </a:pPr>
            <a:r>
              <a:rPr lang="fr-FR" kern="0" dirty="0"/>
              <a:t>A votre avis, quelle est la meilleure formule à saisir dans la boîte de recherche de Google pour trouver des documents gouvernementaux français sur les risques psychosociaux? </a:t>
            </a:r>
          </a:p>
          <a:p>
            <a:pPr marL="0" indent="0">
              <a:lnSpc>
                <a:spcPct val="120000"/>
              </a:lnSpc>
              <a:buNone/>
            </a:pPr>
            <a:endParaRPr lang="fr-FR" b="1" kern="0" dirty="0">
              <a:cs typeface="Calibri" panose="020F0502020204030204" pitchFamily="34" charset="0"/>
            </a:endParaRPr>
          </a:p>
          <a:p>
            <a:pPr marL="514350" indent="-514350">
              <a:lnSpc>
                <a:spcPct val="120000"/>
              </a:lnSpc>
              <a:buFont typeface="+mj-lt"/>
              <a:buAutoNum type="arabicPeriod"/>
            </a:pPr>
            <a:r>
              <a:rPr lang="fr-FR" sz="4000" kern="0" dirty="0"/>
              <a:t>risques psychosociaux France gouvernement</a:t>
            </a:r>
          </a:p>
          <a:p>
            <a:pPr marL="514350" indent="-514350">
              <a:lnSpc>
                <a:spcPct val="120000"/>
              </a:lnSpc>
              <a:buFont typeface="+mj-lt"/>
              <a:buAutoNum type="arabicPeriod"/>
            </a:pPr>
            <a:r>
              <a:rPr lang="fr-FR" sz="4000" b="1" kern="0" dirty="0" err="1">
                <a:solidFill>
                  <a:srgbClr val="00B050"/>
                </a:solidFill>
              </a:rPr>
              <a:t>site:.gouv.fr</a:t>
            </a:r>
            <a:r>
              <a:rPr lang="fr-FR" sz="4000" b="1" kern="0" dirty="0">
                <a:solidFill>
                  <a:srgbClr val="00B050"/>
                </a:solidFill>
              </a:rPr>
              <a:t> </a:t>
            </a:r>
            <a:r>
              <a:rPr lang="fr-FR" sz="4000" b="1" kern="0" dirty="0" err="1">
                <a:solidFill>
                  <a:srgbClr val="00B050"/>
                </a:solidFill>
              </a:rPr>
              <a:t>filetype:pdf</a:t>
            </a:r>
            <a:r>
              <a:rPr lang="fr-FR" sz="4000" b="1" kern="0" dirty="0">
                <a:solidFill>
                  <a:srgbClr val="00B050"/>
                </a:solidFill>
              </a:rPr>
              <a:t> "risques psychosociaux"</a:t>
            </a:r>
          </a:p>
          <a:p>
            <a:pPr marL="514350" indent="-514350">
              <a:lnSpc>
                <a:spcPct val="120000"/>
              </a:lnSpc>
              <a:buFont typeface="+mj-lt"/>
              <a:buAutoNum type="arabicPeriod"/>
            </a:pPr>
            <a:r>
              <a:rPr lang="fr-FR" sz="4000" kern="0" dirty="0" err="1"/>
              <a:t>site:.gouv.fr</a:t>
            </a:r>
            <a:r>
              <a:rPr lang="fr-FR" sz="4000" kern="0" dirty="0"/>
              <a:t> "risques psychosociaux"</a:t>
            </a:r>
          </a:p>
          <a:p>
            <a:pPr marL="0" indent="0">
              <a:lnSpc>
                <a:spcPct val="120000"/>
              </a:lnSpc>
              <a:buNone/>
            </a:pPr>
            <a:endParaRPr lang="fr-FR" dirty="0"/>
          </a:p>
          <a:p>
            <a:pPr marL="0" indent="0">
              <a:lnSpc>
                <a:spcPct val="120000"/>
              </a:lnSpc>
              <a:buNone/>
            </a:pPr>
            <a:r>
              <a:rPr lang="fr-FR" dirty="0"/>
              <a:t>NB : </a:t>
            </a:r>
            <a:r>
              <a:rPr lang="fr-FR" dirty="0" smtClean="0"/>
              <a:t>2023-04-05 </a:t>
            </a:r>
            <a:r>
              <a:rPr lang="fr-FR" dirty="0"/>
              <a:t>: la requête 2 retrouve </a:t>
            </a:r>
            <a:r>
              <a:rPr lang="fr-FR" dirty="0" smtClean="0"/>
              <a:t>3970 </a:t>
            </a:r>
            <a:r>
              <a:rPr lang="fr-FR" dirty="0"/>
              <a:t>résultats / la requête &lt;</a:t>
            </a:r>
            <a:r>
              <a:rPr lang="fr-FR" kern="0" dirty="0" err="1"/>
              <a:t>site:.gouv.fr</a:t>
            </a:r>
            <a:r>
              <a:rPr lang="fr-FR" kern="0" dirty="0"/>
              <a:t> </a:t>
            </a:r>
            <a:r>
              <a:rPr lang="fr-FR" kern="0" dirty="0" err="1"/>
              <a:t>filetype:pdf</a:t>
            </a:r>
            <a:r>
              <a:rPr lang="fr-FR" kern="0" dirty="0"/>
              <a:t> risques psychosociaux&gt;</a:t>
            </a:r>
            <a:r>
              <a:rPr lang="fr-FR" kern="0" dirty="0">
                <a:solidFill>
                  <a:srgbClr val="00B050"/>
                </a:solidFill>
              </a:rPr>
              <a:t> </a:t>
            </a:r>
            <a:r>
              <a:rPr lang="fr-FR" kern="0" dirty="0"/>
              <a:t>en retrouve </a:t>
            </a:r>
            <a:r>
              <a:rPr lang="fr-FR" kern="0" dirty="0" smtClean="0"/>
              <a:t>9400 </a:t>
            </a:r>
            <a:r>
              <a:rPr lang="fr-FR" kern="0" dirty="0"/>
              <a:t>-&gt; quasiment aucune différence dans les 6 premières pages de résultats</a:t>
            </a:r>
          </a:p>
          <a:p>
            <a:pPr marL="0" indent="0">
              <a:lnSpc>
                <a:spcPct val="12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dirty="0"/>
          </a:p>
        </p:txBody>
      </p:sp>
    </p:spTree>
    <p:extLst>
      <p:ext uri="{BB962C8B-B14F-4D97-AF65-F5344CB8AC3E}">
        <p14:creationId xmlns:p14="http://schemas.microsoft.com/office/powerpoint/2010/main" val="306126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Syntaxe de recherche Google </a:t>
            </a:r>
            <a:r>
              <a:rPr lang="fr-FR" dirty="0" err="1"/>
              <a:t>Scholar</a:t>
            </a:r>
            <a:endParaRPr lang="fr-FR" dirty="0"/>
          </a:p>
        </p:txBody>
      </p:sp>
      <p:sp>
        <p:nvSpPr>
          <p:cNvPr id="3" name="Espace réservé du contenu 2"/>
          <p:cNvSpPr>
            <a:spLocks noGrp="1"/>
          </p:cNvSpPr>
          <p:nvPr>
            <p:ph idx="1"/>
          </p:nvPr>
        </p:nvSpPr>
        <p:spPr>
          <a:xfrm>
            <a:off x="838200" y="1392602"/>
            <a:ext cx="10515600" cy="5072887"/>
          </a:xfrm>
        </p:spPr>
        <p:txBody>
          <a:bodyPr>
            <a:normAutofit/>
          </a:bodyPr>
          <a:lstStyle/>
          <a:p>
            <a:pPr>
              <a:lnSpc>
                <a:spcPct val="110000"/>
              </a:lnSpc>
            </a:pPr>
            <a:r>
              <a:rPr lang="fr-FR" dirty="0"/>
              <a:t> Opérateurs</a:t>
            </a:r>
          </a:p>
          <a:p>
            <a:pPr marL="457200" lvl="1" indent="0">
              <a:lnSpc>
                <a:spcPct val="110000"/>
              </a:lnSpc>
              <a:buNone/>
            </a:pPr>
            <a:r>
              <a:rPr lang="fr-FR" sz="2800" b="1" dirty="0">
                <a:solidFill>
                  <a:srgbClr val="009DE0"/>
                </a:solidFill>
              </a:rPr>
              <a:t>AND </a:t>
            </a:r>
            <a:r>
              <a:rPr lang="fr-FR" sz="2800" dirty="0"/>
              <a:t>opérateur implicite</a:t>
            </a:r>
          </a:p>
          <a:p>
            <a:pPr marL="457200" lvl="1" indent="0">
              <a:lnSpc>
                <a:spcPct val="110000"/>
              </a:lnSpc>
              <a:buNone/>
            </a:pPr>
            <a:r>
              <a:rPr lang="fr-FR" sz="2800" b="1" dirty="0">
                <a:solidFill>
                  <a:srgbClr val="009DE0"/>
                </a:solidFill>
              </a:rPr>
              <a:t>OR</a:t>
            </a:r>
          </a:p>
          <a:p>
            <a:pPr marL="457200" lvl="1" indent="0">
              <a:lnSpc>
                <a:spcPct val="110000"/>
              </a:lnSpc>
              <a:buNone/>
            </a:pPr>
            <a:r>
              <a:rPr lang="fr-FR" sz="2800" b="1" dirty="0">
                <a:solidFill>
                  <a:srgbClr val="009DE0"/>
                </a:solidFill>
              </a:rPr>
              <a:t>- </a:t>
            </a:r>
            <a:r>
              <a:rPr lang="fr-FR" sz="2800" dirty="0"/>
              <a:t>équivaut à NOT, exclut le mot qui précède</a:t>
            </a:r>
          </a:p>
          <a:p>
            <a:pPr marL="457200" lvl="1" indent="0">
              <a:lnSpc>
                <a:spcPct val="110000"/>
              </a:lnSpc>
              <a:buNone/>
            </a:pPr>
            <a:r>
              <a:rPr lang="fr-FR" sz="2800" b="1" dirty="0">
                <a:solidFill>
                  <a:srgbClr val="009DE0"/>
                </a:solidFill>
              </a:rPr>
              <a:t>«  » </a:t>
            </a:r>
            <a:r>
              <a:rPr lang="fr-FR" sz="2800" dirty="0"/>
              <a:t>recherche d’expression</a:t>
            </a:r>
          </a:p>
          <a:p>
            <a:pPr>
              <a:lnSpc>
                <a:spcPct val="110000"/>
              </a:lnSpc>
            </a:pPr>
            <a:r>
              <a:rPr lang="fr-FR" dirty="0"/>
              <a:t>Préciser un champ d’interrogation</a:t>
            </a:r>
          </a:p>
          <a:p>
            <a:pPr marL="457200" lvl="1" indent="0">
              <a:lnSpc>
                <a:spcPct val="110000"/>
              </a:lnSpc>
              <a:buNone/>
            </a:pPr>
            <a:r>
              <a:rPr lang="fr-FR" sz="2800" b="1" dirty="0" err="1">
                <a:solidFill>
                  <a:srgbClr val="009DE0"/>
                </a:solidFill>
              </a:rPr>
              <a:t>author</a:t>
            </a:r>
            <a:r>
              <a:rPr lang="fr-FR" sz="2800" b="1" dirty="0">
                <a:solidFill>
                  <a:srgbClr val="009DE0"/>
                </a:solidFill>
              </a:rPr>
              <a:t>: </a:t>
            </a:r>
            <a:r>
              <a:rPr lang="fr-FR" sz="2800" dirty="0"/>
              <a:t>chercher sur l’auteur du document</a:t>
            </a:r>
          </a:p>
          <a:p>
            <a:pPr marL="457200" lvl="1" indent="0">
              <a:lnSpc>
                <a:spcPct val="110000"/>
              </a:lnSpc>
              <a:buNone/>
            </a:pPr>
            <a:r>
              <a:rPr lang="fr-FR" sz="2800" b="1" dirty="0" err="1">
                <a:solidFill>
                  <a:srgbClr val="009DE0"/>
                </a:solidFill>
              </a:rPr>
              <a:t>allintitle</a:t>
            </a:r>
            <a:r>
              <a:rPr lang="fr-FR" sz="2800" b="1" dirty="0">
                <a:solidFill>
                  <a:srgbClr val="009DE0"/>
                </a:solidFill>
              </a:rPr>
              <a:t>:</a:t>
            </a:r>
            <a:r>
              <a:rPr lang="fr-FR" sz="2800" dirty="0"/>
              <a:t> chercher seulement dans le titre du document</a:t>
            </a:r>
          </a:p>
          <a:p>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màj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9</a:t>
            </a:fld>
            <a:endParaRPr lang="fr-FR" dirty="0"/>
          </a:p>
        </p:txBody>
      </p:sp>
    </p:spTree>
    <p:extLst>
      <p:ext uri="{BB962C8B-B14F-4D97-AF65-F5344CB8AC3E}">
        <p14:creationId xmlns:p14="http://schemas.microsoft.com/office/powerpoint/2010/main" val="24183698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4.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5.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6.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7.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8.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9.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0.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1.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2.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3.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4.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5.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6.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7.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8.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9.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30.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31.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32.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33.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34.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35.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36.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37.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3642</TotalTime>
  <Words>3748</Words>
  <Application>Microsoft Office PowerPoint</Application>
  <PresentationFormat>Grand écran</PresentationFormat>
  <Paragraphs>319</Paragraphs>
  <Slides>34</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34</vt:i4>
      </vt:variant>
    </vt:vector>
  </HeadingPairs>
  <TitlesOfParts>
    <vt:vector size="40" baseType="lpstr">
      <vt:lpstr>Arial</vt:lpstr>
      <vt:lpstr>Calibri</vt:lpstr>
      <vt:lpstr>Calibri Light</vt:lpstr>
      <vt:lpstr>Corbel</vt:lpstr>
      <vt:lpstr>Tahoma</vt:lpstr>
      <vt:lpstr>Thème Office</vt:lpstr>
      <vt:lpstr>Usage des moteurs de recherche pour la recherche documentaire</vt:lpstr>
      <vt:lpstr>Programme</vt:lpstr>
      <vt:lpstr>Optimiser l’usage de Google et Google Scholar</vt:lpstr>
      <vt:lpstr>Fonctionnement des moteurs de recherche web</vt:lpstr>
      <vt:lpstr>Syntaxe de recherche Google</vt:lpstr>
      <vt:lpstr>Syntaxe de recherche Google</vt:lpstr>
      <vt:lpstr>Syntaxe de recherche Google</vt:lpstr>
      <vt:lpstr>Syntaxe de recherche Google</vt:lpstr>
      <vt:lpstr>Syntaxe de recherche Google Scholar</vt:lpstr>
      <vt:lpstr>Syntaxe de recherche Google Scholar</vt:lpstr>
      <vt:lpstr>Intégration Zotero : Google et Google Scholar</vt:lpstr>
      <vt:lpstr>Intégration navigateur : Google Scholar</vt:lpstr>
      <vt:lpstr>Biais et limites de Google et Google Scholar</vt:lpstr>
      <vt:lpstr>Couverture</vt:lpstr>
      <vt:lpstr>Fonctionnalités</vt:lpstr>
      <vt:lpstr>Fonctionnalités</vt:lpstr>
      <vt:lpstr>Fonctionnalités</vt:lpstr>
      <vt:lpstr>Biais</vt:lpstr>
      <vt:lpstr>Quel usage? - publications scientifiques</vt:lpstr>
      <vt:lpstr>Quel usage? - littérature grise</vt:lpstr>
      <vt:lpstr>Méthodes de recherche de littérature grise</vt:lpstr>
      <vt:lpstr>Organiser la recherche de littérature grise</vt:lpstr>
      <vt:lpstr>Littérature grise : ressources monde 1/2</vt:lpstr>
      <vt:lpstr>Littérature grise : ressources monde 2/2</vt:lpstr>
      <vt:lpstr>Littérature grise : ressources France 1/2</vt:lpstr>
      <vt:lpstr>Littérature grise - ressources France 2/2</vt:lpstr>
      <vt:lpstr>Moteurs de recherche complémentaires ou alternatifs</vt:lpstr>
      <vt:lpstr>BASE - Bielefeld Academic Search Engine</vt:lpstr>
      <vt:lpstr>BASE / Google Scholar ? </vt:lpstr>
      <vt:lpstr>CORE - https://core.ac.uk</vt:lpstr>
      <vt:lpstr>CORE</vt:lpstr>
      <vt:lpstr>Core / Google Scholar ?</vt:lpstr>
      <vt:lpstr>Doc’CisMeF et HONCode</vt:lpstr>
      <vt:lpstr>Merci pour votre attention</vt:lpstr>
    </vt:vector>
  </TitlesOfParts>
  <Company>Direction de la Documentation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Usage des moteurs de recherche pour la recherche documentaire</dc:title>
  <dc:creator>Frédérique Flamerie De Lachapelle</dc:creator>
  <cp:lastModifiedBy>Frédérique Flamerie De Lachapelle</cp:lastModifiedBy>
  <cp:revision>215</cp:revision>
  <dcterms:created xsi:type="dcterms:W3CDTF">2021-04-30T15:31:12Z</dcterms:created>
  <dcterms:modified xsi:type="dcterms:W3CDTF">2023-06-05T09:30:19Z</dcterms:modified>
</cp:coreProperties>
</file>