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92" r:id="rId5"/>
    <p:sldId id="293" r:id="rId6"/>
    <p:sldId id="297" r:id="rId7"/>
    <p:sldId id="294" r:id="rId8"/>
    <p:sldId id="290" r:id="rId9"/>
    <p:sldId id="295" r:id="rId10"/>
    <p:sldId id="296" r:id="rId11"/>
    <p:sldId id="28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5BC0EB"/>
    <a:srgbClr val="B36700"/>
    <a:srgbClr val="ED7F3D"/>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6" autoAdjust="0"/>
    <p:restoredTop sz="95460" autoAdjust="0"/>
  </p:normalViewPr>
  <p:slideViewPr>
    <p:cSldViewPr snapToGrid="0">
      <p:cViewPr varScale="1">
        <p:scale>
          <a:sx n="86" d="100"/>
          <a:sy n="86" d="100"/>
        </p:scale>
        <p:origin x="283" y="53"/>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06/06/2024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310395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11</a:t>
            </a:fld>
            <a:endParaRPr lang="fr-FR"/>
          </a:p>
        </p:txBody>
      </p:sp>
    </p:spTree>
    <p:extLst>
      <p:ext uri="{BB962C8B-B14F-4D97-AF65-F5344CB8AC3E}">
        <p14:creationId xmlns:p14="http://schemas.microsoft.com/office/powerpoint/2010/main" val="411756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4606B3EB-8116-4996-94EF-A8C0077856F8}" type="datetime1">
              <a:rPr lang="fr-FR" smtClean="0"/>
              <a:t>06/06/2024</a:t>
            </a:fld>
            <a:endParaRPr lang="fr-FR" dirty="0"/>
          </a:p>
        </p:txBody>
      </p:sp>
      <p:sp>
        <p:nvSpPr>
          <p:cNvPr id="5" name="Espace réservé du pied de page 4"/>
          <p:cNvSpPr>
            <a:spLocks noGrp="1"/>
          </p:cNvSpPr>
          <p:nvPr>
            <p:ph type="ftr" sz="quarter" idx="11"/>
          </p:nvPr>
        </p:nvSpPr>
        <p:spPr/>
        <p:txBody>
          <a:bodyPr/>
          <a:lstStyle/>
          <a:p>
            <a:r>
              <a:rPr lang="fr-FR" smtClean="0"/>
              <a:t>F. Flamerie - Zotero+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99A683F3-2EA9-4F1C-8934-91524B6BA84B}" type="datetime1">
              <a:rPr lang="fr-FR" smtClean="0"/>
              <a:t>06/06/2024</a:t>
            </a:fld>
            <a:endParaRPr lang="fr-FR"/>
          </a:p>
        </p:txBody>
      </p:sp>
      <p:sp>
        <p:nvSpPr>
          <p:cNvPr id="5" name="Espace réservé du pied de page 4"/>
          <p:cNvSpPr>
            <a:spLocks noGrp="1"/>
          </p:cNvSpPr>
          <p:nvPr>
            <p:ph type="ftr" sz="quarter" idx="11"/>
          </p:nvPr>
        </p:nvSpPr>
        <p:spPr/>
        <p:txBody>
          <a:bodyPr/>
          <a:lstStyle/>
          <a:p>
            <a:r>
              <a:rPr lang="fr-FR" smtClean="0"/>
              <a:t>F. Flamerie - Zotero+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C70B9C89-E574-4760-BF84-101AB5A5DB65}" type="datetime1">
              <a:rPr lang="fr-FR" smtClean="0"/>
              <a:t>06/06/2024</a:t>
            </a:fld>
            <a:endParaRPr lang="fr-FR"/>
          </a:p>
        </p:txBody>
      </p:sp>
      <p:sp>
        <p:nvSpPr>
          <p:cNvPr id="5" name="Espace réservé du pied de page 4"/>
          <p:cNvSpPr>
            <a:spLocks noGrp="1"/>
          </p:cNvSpPr>
          <p:nvPr>
            <p:ph type="ftr" sz="quarter" idx="11"/>
          </p:nvPr>
        </p:nvSpPr>
        <p:spPr/>
        <p:txBody>
          <a:bodyPr/>
          <a:lstStyle/>
          <a:p>
            <a:r>
              <a:rPr lang="fr-FR" smtClean="0"/>
              <a:t>F. Flamerie - Zotero+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2944C42A-78BE-4990-88CB-DFCCA7811E3A}" type="datetime1">
              <a:rPr lang="fr-FR" smtClean="0"/>
              <a:t>06/06/2024</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Zotero+ - 2024-04-08</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6C88D38-F9FF-4BCB-B05A-B7F26F5A693D}" type="datetime1">
              <a:rPr lang="fr-FR" smtClean="0"/>
              <a:t>06/06/2024</a:t>
            </a:fld>
            <a:endParaRPr lang="fr-FR"/>
          </a:p>
        </p:txBody>
      </p:sp>
      <p:sp>
        <p:nvSpPr>
          <p:cNvPr id="5" name="Espace réservé du pied de page 4"/>
          <p:cNvSpPr>
            <a:spLocks noGrp="1"/>
          </p:cNvSpPr>
          <p:nvPr>
            <p:ph type="ftr" sz="quarter" idx="11"/>
          </p:nvPr>
        </p:nvSpPr>
        <p:spPr/>
        <p:txBody>
          <a:bodyPr/>
          <a:lstStyle/>
          <a:p>
            <a:r>
              <a:rPr lang="fr-FR" smtClean="0"/>
              <a:t>F. Flamerie - Zotero+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11D1EC-326E-4FAC-838F-FCEE81292AAE}" type="datetime1">
              <a:rPr lang="fr-FR" smtClean="0"/>
              <a:t>06/06/2024</a:t>
            </a:fld>
            <a:endParaRPr lang="fr-FR"/>
          </a:p>
        </p:txBody>
      </p:sp>
      <p:sp>
        <p:nvSpPr>
          <p:cNvPr id="6" name="Espace réservé du pied de page 5"/>
          <p:cNvSpPr>
            <a:spLocks noGrp="1"/>
          </p:cNvSpPr>
          <p:nvPr>
            <p:ph type="ftr" sz="quarter" idx="11"/>
          </p:nvPr>
        </p:nvSpPr>
        <p:spPr/>
        <p:txBody>
          <a:bodyPr/>
          <a:lstStyle/>
          <a:p>
            <a:r>
              <a:rPr lang="fr-FR" smtClean="0"/>
              <a:t>F. Flamerie - Zotero+ - 2024-04-08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3B19DD7D-A71E-43EC-B18E-83174BCFF998}" type="datetime1">
              <a:rPr lang="fr-FR" smtClean="0"/>
              <a:t>06/06/2024</a:t>
            </a:fld>
            <a:endParaRPr lang="fr-FR"/>
          </a:p>
        </p:txBody>
      </p:sp>
      <p:sp>
        <p:nvSpPr>
          <p:cNvPr id="8" name="Espace réservé du pied de page 7"/>
          <p:cNvSpPr>
            <a:spLocks noGrp="1"/>
          </p:cNvSpPr>
          <p:nvPr>
            <p:ph type="ftr" sz="quarter" idx="11"/>
          </p:nvPr>
        </p:nvSpPr>
        <p:spPr/>
        <p:txBody>
          <a:bodyPr/>
          <a:lstStyle/>
          <a:p>
            <a:r>
              <a:rPr lang="fr-FR" smtClean="0"/>
              <a:t>F. Flamerie - Zotero+ - 2024-04-08</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148C3A6E-D69E-49FE-B6F9-3A32A220FF17}" type="datetime1">
              <a:rPr lang="fr-FR" smtClean="0"/>
              <a:t>06/06/2024</a:t>
            </a:fld>
            <a:endParaRPr lang="fr-FR"/>
          </a:p>
        </p:txBody>
      </p:sp>
      <p:sp>
        <p:nvSpPr>
          <p:cNvPr id="4" name="Espace réservé du pied de page 3"/>
          <p:cNvSpPr>
            <a:spLocks noGrp="1"/>
          </p:cNvSpPr>
          <p:nvPr>
            <p:ph type="ftr" sz="quarter" idx="11"/>
          </p:nvPr>
        </p:nvSpPr>
        <p:spPr/>
        <p:txBody>
          <a:bodyPr/>
          <a:lstStyle/>
          <a:p>
            <a:r>
              <a:rPr lang="fr-FR" smtClean="0"/>
              <a:t>F. Flamerie - Zotero+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A43778A0-0D56-4BB6-84D0-4A1D31DCCEE7}" type="datetime1">
              <a:rPr lang="fr-FR" smtClean="0"/>
              <a:t>06/06/2024</a:t>
            </a:fld>
            <a:endParaRPr lang="fr-FR"/>
          </a:p>
        </p:txBody>
      </p:sp>
      <p:sp>
        <p:nvSpPr>
          <p:cNvPr id="3" name="Espace réservé du pied de page 2"/>
          <p:cNvSpPr>
            <a:spLocks noGrp="1"/>
          </p:cNvSpPr>
          <p:nvPr>
            <p:ph type="ftr" sz="quarter" idx="11"/>
          </p:nvPr>
        </p:nvSpPr>
        <p:spPr/>
        <p:txBody>
          <a:bodyPr/>
          <a:lstStyle/>
          <a:p>
            <a:r>
              <a:rPr lang="fr-FR" smtClean="0"/>
              <a:t>F. Flamerie - Zotero+ - 2024-04-08</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7E1BA036-22BA-4661-A7A3-FAF248186AD8}" type="datetime1">
              <a:rPr lang="fr-FR" smtClean="0"/>
              <a:t>06/06/2024</a:t>
            </a:fld>
            <a:endParaRPr lang="fr-FR"/>
          </a:p>
        </p:txBody>
      </p:sp>
      <p:sp>
        <p:nvSpPr>
          <p:cNvPr id="6" name="Espace réservé du pied de page 5"/>
          <p:cNvSpPr>
            <a:spLocks noGrp="1"/>
          </p:cNvSpPr>
          <p:nvPr>
            <p:ph type="ftr" sz="quarter" idx="11"/>
          </p:nvPr>
        </p:nvSpPr>
        <p:spPr/>
        <p:txBody>
          <a:bodyPr/>
          <a:lstStyle/>
          <a:p>
            <a:r>
              <a:rPr lang="fr-FR" smtClean="0"/>
              <a:t>F. Flamerie - Zotero+ - 2024-04-08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F8A163F-C710-403A-BB07-00188368C505}" type="datetime1">
              <a:rPr lang="fr-FR" smtClean="0"/>
              <a:t>06/06/2024</a:t>
            </a:fld>
            <a:endParaRPr lang="fr-FR"/>
          </a:p>
        </p:txBody>
      </p:sp>
      <p:sp>
        <p:nvSpPr>
          <p:cNvPr id="6" name="Espace réservé du pied de page 5"/>
          <p:cNvSpPr>
            <a:spLocks noGrp="1"/>
          </p:cNvSpPr>
          <p:nvPr>
            <p:ph type="ftr" sz="quarter" idx="11"/>
          </p:nvPr>
        </p:nvSpPr>
        <p:spPr/>
        <p:txBody>
          <a:bodyPr/>
          <a:lstStyle/>
          <a:p>
            <a:r>
              <a:rPr lang="fr-FR" smtClean="0"/>
              <a:t>F. Flamerie - Zotero+ - 2024-04-08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Zotero+ - 2024-04-08</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zotero.hypotheses.org/2838"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zfrancophone/zfrancophone-blog/blob/master/2019-09-zotfile/zotero_choix_gestion_fichier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zotero-fr.org/zotero_data" TargetMode="External"/><Relationship Id="rId2" Type="http://schemas.openxmlformats.org/officeDocument/2006/relationships/hyperlink" Target="https://docs.zotero-fr.org/sync"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docs.zotero-fr.org/grou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otero.hypotheses.org/17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zotero-fr.org/kb/web_vs_deskto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Zotero+ : bibliothèques partagées et synchronisation, réponse aux </a:t>
            </a:r>
            <a:r>
              <a:rPr lang="fr-FR" dirty="0" smtClean="0"/>
              <a:t>questions</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2.2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855" y="956056"/>
            <a:ext cx="7637145" cy="5400294"/>
          </a:xfrm>
          <a:prstGeom prst="rect">
            <a:avLst/>
          </a:prstGeom>
        </p:spPr>
      </p:pic>
      <p:sp>
        <p:nvSpPr>
          <p:cNvPr id="6" name="Titre 5"/>
          <p:cNvSpPr>
            <a:spLocks noGrp="1"/>
          </p:cNvSpPr>
          <p:nvPr>
            <p:ph type="title"/>
          </p:nvPr>
        </p:nvSpPr>
        <p:spPr>
          <a:xfrm>
            <a:off x="455645" y="365125"/>
            <a:ext cx="10515600" cy="1325563"/>
          </a:xfrm>
        </p:spPr>
        <p:txBody>
          <a:bodyPr/>
          <a:lstStyle/>
          <a:p>
            <a:r>
              <a:rPr lang="fr-FR" dirty="0" err="1" smtClean="0"/>
              <a:t>ZotFile</a:t>
            </a:r>
            <a:r>
              <a:rPr lang="fr-FR" dirty="0" smtClean="0"/>
              <a:t> : ressources</a:t>
            </a:r>
            <a:endParaRPr lang="fr-FR" dirty="0"/>
          </a:p>
        </p:txBody>
      </p:sp>
      <p:sp>
        <p:nvSpPr>
          <p:cNvPr id="7" name="Espace réservé du contenu 6"/>
          <p:cNvSpPr>
            <a:spLocks noGrp="1"/>
          </p:cNvSpPr>
          <p:nvPr>
            <p:ph idx="1"/>
          </p:nvPr>
        </p:nvSpPr>
        <p:spPr>
          <a:xfrm>
            <a:off x="455644" y="1540730"/>
            <a:ext cx="3750596" cy="4640490"/>
          </a:xfrm>
        </p:spPr>
        <p:txBody>
          <a:bodyPr>
            <a:normAutofit/>
          </a:bodyPr>
          <a:lstStyle/>
          <a:p>
            <a:pPr>
              <a:lnSpc>
                <a:spcPct val="110000"/>
              </a:lnSpc>
            </a:pPr>
            <a:r>
              <a:rPr lang="fr-FR" sz="2400" dirty="0"/>
              <a:t> Billet du blog Zotero francophone : </a:t>
            </a:r>
            <a:r>
              <a:rPr lang="fr-FR" sz="2400" dirty="0" err="1">
                <a:hlinkClick r:id="rId3"/>
              </a:rPr>
              <a:t>ZotFile</a:t>
            </a:r>
            <a:r>
              <a:rPr lang="fr-FR" sz="2400" dirty="0">
                <a:hlinkClick r:id="rId3"/>
              </a:rPr>
              <a:t> : un outil pour gérer vos PDF</a:t>
            </a:r>
            <a:endParaRPr lang="fr-FR" sz="2400" dirty="0"/>
          </a:p>
          <a:p>
            <a:pPr>
              <a:lnSpc>
                <a:spcPct val="110000"/>
              </a:lnSpc>
            </a:pPr>
            <a:r>
              <a:rPr lang="fr-FR" sz="2400" dirty="0" smtClean="0"/>
              <a:t> Et </a:t>
            </a:r>
            <a:r>
              <a:rPr lang="fr-FR" sz="2400" dirty="0"/>
              <a:t>son supplément </a:t>
            </a:r>
            <a:r>
              <a:rPr lang="fr-FR" sz="2400" dirty="0" smtClean="0"/>
              <a:t>: </a:t>
            </a:r>
            <a:r>
              <a:rPr lang="fr-FR" sz="2400" dirty="0" smtClean="0">
                <a:hlinkClick r:id="rId4"/>
              </a:rPr>
              <a:t>Être </a:t>
            </a:r>
            <a:r>
              <a:rPr lang="fr-FR" sz="2400" dirty="0">
                <a:hlinkClick r:id="rId4"/>
              </a:rPr>
              <a:t>ou ne pas être dans Zotero : quel choix pour vos PDF et autres fichiers joints ? </a:t>
            </a:r>
            <a:endParaRPr lang="fr-FR" sz="2400" dirty="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10</a:t>
            </a:fld>
            <a:endParaRPr lang="fr-FR"/>
          </a:p>
        </p:txBody>
      </p:sp>
    </p:spTree>
    <p:extLst>
      <p:ext uri="{BB962C8B-B14F-4D97-AF65-F5344CB8AC3E}">
        <p14:creationId xmlns:p14="http://schemas.microsoft.com/office/powerpoint/2010/main" val="147224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doc.isped@u-bordeaux.fr</a:t>
            </a:r>
          </a:p>
        </p:txBody>
      </p:sp>
      <p:sp>
        <p:nvSpPr>
          <p:cNvPr id="4" name="Espace réservé du pied de page 3"/>
          <p:cNvSpPr>
            <a:spLocks noGrp="1"/>
          </p:cNvSpPr>
          <p:nvPr>
            <p:ph type="ftr" sz="quarter" idx="11"/>
          </p:nvPr>
        </p:nvSpPr>
        <p:spPr/>
        <p:txBody>
          <a:bodyPr/>
          <a:lstStyle/>
          <a:p>
            <a:r>
              <a:rPr lang="fr-FR" smtClean="0"/>
              <a:t>F. Flamerie - Zotero+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30" name="Imag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11478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fontScale="92500" lnSpcReduction="20000"/>
          </a:bodyPr>
          <a:lstStyle/>
          <a:p>
            <a:pPr marL="0" indent="0">
              <a:lnSpc>
                <a:spcPct val="110000"/>
              </a:lnSpc>
              <a:buNone/>
            </a:pPr>
            <a:r>
              <a:rPr lang="fr-FR" sz="2000" i="1" dirty="0"/>
              <a:t>S’il n’est pas nécessaire de créer un compte Zotero sur zotero.org pour télécharger et utiliser le logiciel, ce compte est indispensable pour utiliser la synchronisation Zotero et le partage de bibliothèques. </a:t>
            </a:r>
          </a:p>
          <a:p>
            <a:pPr marL="0" indent="0">
              <a:lnSpc>
                <a:spcPct val="110000"/>
              </a:lnSpc>
              <a:buNone/>
            </a:pPr>
            <a:r>
              <a:rPr lang="fr-FR" sz="2000" i="1" dirty="0"/>
              <a:t>Cette session propose une présentation de ces fonctionnalités, ainsi qu’un temps de réponse à toutes les questions diverses que vous vous posez concernant Zotero. </a:t>
            </a:r>
            <a:endParaRPr lang="fr-FR" sz="2000" i="1" dirty="0" smtClean="0"/>
          </a:p>
          <a:p>
            <a:pPr marL="0" indent="0">
              <a:lnSpc>
                <a:spcPct val="110000"/>
              </a:lnSpc>
              <a:buNone/>
            </a:pPr>
            <a:endParaRPr lang="fr-FR" sz="2000" i="1" dirty="0" smtClean="0"/>
          </a:p>
          <a:p>
            <a:pPr>
              <a:lnSpc>
                <a:spcPct val="110000"/>
              </a:lnSpc>
            </a:pPr>
            <a:r>
              <a:rPr lang="fr-FR" dirty="0" smtClean="0"/>
              <a:t> </a:t>
            </a:r>
            <a:r>
              <a:rPr lang="fr-FR" sz="3600" dirty="0"/>
              <a:t>Le compte Zotero en ligne pour synchroniser sa bibliothèque et créer des bibliothèques partagées</a:t>
            </a:r>
          </a:p>
          <a:p>
            <a:pPr>
              <a:lnSpc>
                <a:spcPct val="110000"/>
              </a:lnSpc>
            </a:pPr>
            <a:r>
              <a:rPr lang="fr-FR" sz="3600" dirty="0" smtClean="0"/>
              <a:t> Optimiser </a:t>
            </a:r>
            <a:r>
              <a:rPr lang="fr-FR" sz="3600" dirty="0"/>
              <a:t>la gestion des PDF avec le module complémentaire </a:t>
            </a:r>
            <a:r>
              <a:rPr lang="fr-FR" sz="3600" dirty="0" err="1"/>
              <a:t>ZotFile</a:t>
            </a:r>
            <a:endParaRPr lang="fr-FR" sz="3600" dirty="0"/>
          </a:p>
          <a:p>
            <a:pPr>
              <a:lnSpc>
                <a:spcPct val="110000"/>
              </a:lnSpc>
            </a:pPr>
            <a:r>
              <a:rPr lang="fr-FR" sz="3600" dirty="0"/>
              <a:t> </a:t>
            </a:r>
            <a:r>
              <a:rPr lang="fr-FR" sz="3600" dirty="0" smtClean="0"/>
              <a:t>Réponse </a:t>
            </a:r>
            <a:r>
              <a:rPr lang="fr-FR" sz="3600" dirty="0"/>
              <a:t>aux questions des utilisateurs</a:t>
            </a:r>
            <a:endParaRPr lang="fr-FR" sz="3600" dirty="0" smtClean="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5630" y="1709737"/>
            <a:ext cx="10515600" cy="2852737"/>
          </a:xfrm>
        </p:spPr>
        <p:txBody>
          <a:bodyPr>
            <a:normAutofit/>
          </a:bodyPr>
          <a:lstStyle/>
          <a:p>
            <a:r>
              <a:rPr lang="fr-FR" dirty="0"/>
              <a:t>Le compte Zotero en </a:t>
            </a:r>
            <a:r>
              <a:rPr lang="fr-FR" dirty="0" smtClean="0"/>
              <a:t>ligne</a:t>
            </a:r>
            <a:endParaRPr lang="fr-FR" dirty="0"/>
          </a:p>
        </p:txBody>
      </p:sp>
      <p:sp>
        <p:nvSpPr>
          <p:cNvPr id="8" name="Espace réservé du texte 7"/>
          <p:cNvSpPr>
            <a:spLocks noGrp="1"/>
          </p:cNvSpPr>
          <p:nvPr>
            <p:ph type="body" idx="1"/>
          </p:nvPr>
        </p:nvSpPr>
        <p:spPr/>
        <p:txBody>
          <a:bodyPr/>
          <a:lstStyle/>
          <a:p>
            <a:r>
              <a:rPr lang="fr-FR" dirty="0" smtClean="0"/>
              <a:t>Synchroniser sa bibliothèque</a:t>
            </a:r>
          </a:p>
          <a:p>
            <a:r>
              <a:rPr lang="fr-FR" dirty="0" smtClean="0"/>
              <a:t>Créer des bibliothèques partagées</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81000" y="59848"/>
            <a:ext cx="5631180" cy="1325563"/>
          </a:xfrm>
        </p:spPr>
        <p:txBody>
          <a:bodyPr/>
          <a:lstStyle/>
          <a:p>
            <a:r>
              <a:rPr lang="fr-FR" dirty="0" smtClean="0"/>
              <a:t>Synchroniser Zotero</a:t>
            </a:r>
            <a:endParaRPr lang="fr-FR" dirty="0"/>
          </a:p>
        </p:txBody>
      </p:sp>
      <p:sp>
        <p:nvSpPr>
          <p:cNvPr id="7" name="Espace réservé du contenu 6"/>
          <p:cNvSpPr>
            <a:spLocks noGrp="1"/>
          </p:cNvSpPr>
          <p:nvPr>
            <p:ph idx="1"/>
          </p:nvPr>
        </p:nvSpPr>
        <p:spPr>
          <a:xfrm>
            <a:off x="292100" y="1224280"/>
            <a:ext cx="5608320" cy="5633720"/>
          </a:xfrm>
        </p:spPr>
        <p:txBody>
          <a:bodyPr>
            <a:noAutofit/>
          </a:bodyPr>
          <a:lstStyle/>
          <a:p>
            <a:pPr>
              <a:lnSpc>
                <a:spcPct val="100000"/>
              </a:lnSpc>
            </a:pPr>
            <a:r>
              <a:rPr lang="fr-FR" sz="2400" dirty="0" smtClean="0"/>
              <a:t> </a:t>
            </a:r>
            <a:r>
              <a:rPr lang="fr-FR" dirty="0" smtClean="0"/>
              <a:t>La synchronisation peut concerner </a:t>
            </a:r>
          </a:p>
          <a:p>
            <a:pPr lvl="1">
              <a:lnSpc>
                <a:spcPct val="100000"/>
              </a:lnSpc>
              <a:spcBef>
                <a:spcPts val="0"/>
              </a:spcBef>
            </a:pPr>
            <a:r>
              <a:rPr lang="fr-FR" sz="2800" dirty="0" smtClean="0"/>
              <a:t>seulement les références bibliographiques (les </a:t>
            </a:r>
            <a:r>
              <a:rPr lang="fr-FR" sz="2800" b="1" dirty="0" smtClean="0"/>
              <a:t>données</a:t>
            </a:r>
            <a:r>
              <a:rPr lang="fr-FR" sz="2800" dirty="0" smtClean="0"/>
              <a:t>)</a:t>
            </a:r>
          </a:p>
          <a:p>
            <a:pPr lvl="1">
              <a:lnSpc>
                <a:spcPct val="100000"/>
              </a:lnSpc>
              <a:spcBef>
                <a:spcPts val="0"/>
              </a:spcBef>
            </a:pPr>
            <a:r>
              <a:rPr lang="fr-FR" sz="2800" dirty="0" smtClean="0"/>
              <a:t>les références bibliographiques et les fichiers joints (les </a:t>
            </a:r>
            <a:r>
              <a:rPr lang="fr-FR" sz="2800" b="1" dirty="0" smtClean="0"/>
              <a:t>fichiers</a:t>
            </a:r>
            <a:r>
              <a:rPr lang="fr-FR" sz="2800" dirty="0" smtClean="0"/>
              <a:t>)</a:t>
            </a:r>
          </a:p>
          <a:p>
            <a:pPr lvl="1">
              <a:lnSpc>
                <a:spcPct val="100000"/>
              </a:lnSpc>
              <a:spcBef>
                <a:spcPts val="0"/>
              </a:spcBef>
            </a:pPr>
            <a:r>
              <a:rPr lang="fr-FR" sz="2800" dirty="0" smtClean="0"/>
              <a:t>seulement une partie des bibliothèques</a:t>
            </a:r>
          </a:p>
          <a:p>
            <a:pPr>
              <a:lnSpc>
                <a:spcPct val="100000"/>
              </a:lnSpc>
            </a:pPr>
            <a:r>
              <a:rPr lang="fr-FR" dirty="0" smtClean="0"/>
              <a:t>Tout </a:t>
            </a:r>
            <a:r>
              <a:rPr lang="fr-FR" dirty="0"/>
              <a:t>ce que vous enregistrez dans une bibliothèque Zotero reste dans tous les cas </a:t>
            </a:r>
            <a:r>
              <a:rPr lang="fr-FR" b="1" dirty="0"/>
              <a:t>stocké en local </a:t>
            </a:r>
            <a:r>
              <a:rPr lang="fr-FR" dirty="0"/>
              <a:t>sur votre ordinateur et par conséquent </a:t>
            </a:r>
            <a:r>
              <a:rPr lang="fr-FR" dirty="0" smtClean="0"/>
              <a:t>disponible sans </a:t>
            </a:r>
            <a:r>
              <a:rPr lang="fr-FR" dirty="0"/>
              <a:t>connexion internet. </a:t>
            </a:r>
            <a:endParaRPr lang="fr-FR" dirty="0" smtClean="0"/>
          </a:p>
        </p:txBody>
      </p:sp>
      <p:sp>
        <p:nvSpPr>
          <p:cNvPr id="4" name="Espace réservé du pied de page 3"/>
          <p:cNvSpPr>
            <a:spLocks noGrp="1"/>
          </p:cNvSpPr>
          <p:nvPr>
            <p:ph type="ftr" sz="quarter" idx="11"/>
          </p:nvPr>
        </p:nvSpPr>
        <p:spPr>
          <a:xfrm>
            <a:off x="2987040" y="6501606"/>
            <a:ext cx="4114800" cy="365125"/>
          </a:xfrm>
        </p:spPr>
        <p:txBody>
          <a:bodyPr/>
          <a:lstStyle/>
          <a:p>
            <a:r>
              <a:rPr lang="fr-FR" smtClean="0"/>
              <a:t>F. Flamerie - Zotero+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2" name="Rectangle 1"/>
          <p:cNvSpPr/>
          <p:nvPr/>
        </p:nvSpPr>
        <p:spPr>
          <a:xfrm>
            <a:off x="6209030" y="5318343"/>
            <a:ext cx="5886708" cy="1323439"/>
          </a:xfrm>
          <a:prstGeom prst="rect">
            <a:avLst/>
          </a:prstGeom>
          <a:noFill/>
        </p:spPr>
        <p:txBody>
          <a:bodyPr wrap="square">
            <a:spAutoFit/>
          </a:bodyPr>
          <a:lstStyle/>
          <a:p>
            <a:pPr>
              <a:lnSpc>
                <a:spcPct val="100000"/>
              </a:lnSpc>
            </a:pPr>
            <a:r>
              <a:rPr lang="fr-FR" sz="2000" dirty="0">
                <a:latin typeface="Corbel" panose="020B0503020204020204" pitchFamily="34" charset="0"/>
              </a:rPr>
              <a:t> </a:t>
            </a:r>
            <a:r>
              <a:rPr lang="fr-FR" sz="2000" b="1" dirty="0">
                <a:latin typeface="Corbel" panose="020B0503020204020204" pitchFamily="34" charset="0"/>
              </a:rPr>
              <a:t>/!\</a:t>
            </a:r>
            <a:r>
              <a:rPr lang="fr-FR" sz="2000" dirty="0">
                <a:latin typeface="Corbel" panose="020B0503020204020204" pitchFamily="34" charset="0"/>
              </a:rPr>
              <a:t> </a:t>
            </a:r>
            <a:r>
              <a:rPr lang="fr-FR" sz="2000" b="1" dirty="0">
                <a:latin typeface="Corbel" panose="020B0503020204020204" pitchFamily="34" charset="0"/>
              </a:rPr>
              <a:t>La synchronisation n’est pas une sauvegarde - </a:t>
            </a:r>
            <a:r>
              <a:rPr lang="fr-FR" sz="2000" dirty="0">
                <a:latin typeface="Corbel" panose="020B0503020204020204" pitchFamily="34" charset="0"/>
              </a:rPr>
              <a:t>Documentation Zotero : </a:t>
            </a:r>
          </a:p>
          <a:p>
            <a:pPr lvl="1">
              <a:lnSpc>
                <a:spcPct val="100000"/>
              </a:lnSpc>
              <a:spcBef>
                <a:spcPts val="0"/>
              </a:spcBef>
            </a:pPr>
            <a:r>
              <a:rPr lang="fr-FR" sz="2000" u="sng" dirty="0">
                <a:latin typeface="Corbel" panose="020B0503020204020204" pitchFamily="34" charset="0"/>
                <a:hlinkClick r:id="rId2"/>
              </a:rPr>
              <a:t>Préférences &gt; Synchronisation</a:t>
            </a:r>
            <a:endParaRPr lang="fr-FR" sz="2000" u="sng" dirty="0">
              <a:latin typeface="Corbel" panose="020B0503020204020204" pitchFamily="34" charset="0"/>
            </a:endParaRPr>
          </a:p>
          <a:p>
            <a:pPr lvl="1">
              <a:lnSpc>
                <a:spcPct val="100000"/>
              </a:lnSpc>
              <a:spcBef>
                <a:spcPts val="0"/>
              </a:spcBef>
            </a:pPr>
            <a:r>
              <a:rPr lang="fr-FR" sz="2000" u="sng" dirty="0">
                <a:latin typeface="Corbel" panose="020B0503020204020204" pitchFamily="34" charset="0"/>
                <a:hlinkClick r:id="rId3"/>
              </a:rPr>
              <a:t>Le répertoire de données Zotero</a:t>
            </a:r>
            <a:endParaRPr lang="fr-FR" sz="2000" b="1" dirty="0">
              <a:latin typeface="Corbel" panose="020B0503020204020204"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002" y="162718"/>
            <a:ext cx="5951736" cy="5098222"/>
          </a:xfrm>
          <a:prstGeom prst="rect">
            <a:avLst/>
          </a:prstGeom>
        </p:spPr>
      </p:pic>
    </p:spTree>
    <p:extLst>
      <p:ext uri="{BB962C8B-B14F-4D97-AF65-F5344CB8AC3E}">
        <p14:creationId xmlns:p14="http://schemas.microsoft.com/office/powerpoint/2010/main" val="255998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494400"/>
            <a:ext cx="10515600" cy="5238432"/>
          </a:xfrm>
        </p:spPr>
        <p:txBody>
          <a:bodyPr>
            <a:normAutofit/>
          </a:bodyPr>
          <a:lstStyle/>
          <a:p>
            <a:r>
              <a:rPr lang="fr-FR" dirty="0" smtClean="0"/>
              <a:t> Veillez à combiner de façon cohérente les différents paramètres.</a:t>
            </a:r>
          </a:p>
          <a:p>
            <a:pPr lvl="1"/>
            <a:r>
              <a:rPr lang="fr-FR" sz="2800" dirty="0" smtClean="0"/>
              <a:t>Le </a:t>
            </a:r>
            <a:r>
              <a:rPr lang="fr-FR" sz="2800" dirty="0">
                <a:solidFill>
                  <a:srgbClr val="009DE0"/>
                </a:solidFill>
              </a:rPr>
              <a:t>type de groupe </a:t>
            </a:r>
            <a:r>
              <a:rPr lang="fr-FR" sz="2800" dirty="0"/>
              <a:t>: privé, public à participation restreinte ou public à participation ouverte</a:t>
            </a:r>
          </a:p>
          <a:p>
            <a:pPr lvl="1"/>
            <a:r>
              <a:rPr lang="fr-FR" sz="2800" dirty="0" smtClean="0"/>
              <a:t>Les </a:t>
            </a:r>
            <a:r>
              <a:rPr lang="fr-FR" sz="2800" dirty="0">
                <a:solidFill>
                  <a:srgbClr val="009DE0"/>
                </a:solidFill>
              </a:rPr>
              <a:t>membres du groupe </a:t>
            </a:r>
            <a:r>
              <a:rPr lang="fr-FR" sz="2800" dirty="0"/>
              <a:t>: rôle de membre, d’administrateur ou de propriétaire</a:t>
            </a:r>
          </a:p>
          <a:p>
            <a:pPr lvl="1"/>
            <a:r>
              <a:rPr lang="fr-FR" sz="2800" dirty="0" smtClean="0"/>
              <a:t>Les </a:t>
            </a:r>
            <a:r>
              <a:rPr lang="fr-FR" sz="2800" dirty="0">
                <a:solidFill>
                  <a:srgbClr val="009DE0"/>
                </a:solidFill>
              </a:rPr>
              <a:t>droits accordés sur la bibliothèque </a:t>
            </a:r>
            <a:r>
              <a:rPr lang="fr-FR" sz="2800" dirty="0"/>
              <a:t>: lecture de la bibliothèque, édition de la bibliothèque, édition des fichiers</a:t>
            </a:r>
          </a:p>
          <a:p>
            <a:r>
              <a:rPr lang="fr-FR" dirty="0" smtClean="0"/>
              <a:t> Citer à partir d’une bibliothèque partagée est la meilleure option pour que </a:t>
            </a:r>
            <a:r>
              <a:rPr lang="fr-FR" dirty="0" smtClean="0">
                <a:solidFill>
                  <a:srgbClr val="009DE0"/>
                </a:solidFill>
              </a:rPr>
              <a:t>tous les contributeurs d’un document </a:t>
            </a:r>
            <a:r>
              <a:rPr lang="fr-FR" dirty="0" smtClean="0"/>
              <a:t>puissent modifier les citations </a:t>
            </a:r>
          </a:p>
          <a:p>
            <a:r>
              <a:rPr lang="fr-FR" dirty="0" smtClean="0"/>
              <a:t>Documentation </a:t>
            </a:r>
            <a:r>
              <a:rPr lang="fr-FR" dirty="0"/>
              <a:t>Zotero : </a:t>
            </a:r>
            <a:r>
              <a:rPr lang="fr-FR" u="sng" dirty="0">
                <a:hlinkClick r:id="rId2"/>
              </a:rPr>
              <a:t>Les groupes </a:t>
            </a:r>
            <a:r>
              <a:rPr lang="fr-FR" u="sng" dirty="0" smtClean="0">
                <a:hlinkClick r:id="rId2"/>
              </a:rPr>
              <a:t>Zotero</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Tree>
    <p:extLst>
      <p:ext uri="{BB962C8B-B14F-4D97-AF65-F5344CB8AC3E}">
        <p14:creationId xmlns:p14="http://schemas.microsoft.com/office/powerpoint/2010/main" val="227979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690688"/>
            <a:ext cx="10515600" cy="5238432"/>
          </a:xfrm>
        </p:spPr>
        <p:txBody>
          <a:bodyPr>
            <a:normAutofit/>
          </a:bodyPr>
          <a:lstStyle/>
          <a:p>
            <a:r>
              <a:rPr lang="fr-FR" dirty="0" smtClean="0"/>
              <a:t> </a:t>
            </a:r>
            <a:r>
              <a:rPr lang="fr-FR" b="1" dirty="0"/>
              <a:t>/!\ </a:t>
            </a:r>
            <a:r>
              <a:rPr lang="fr-FR" dirty="0"/>
              <a:t>Si le droit de consulter la bibliothèque de groupe peut être accordé à tout internaute, cette consultation est limitée aux références bibliographiques : les </a:t>
            </a:r>
            <a:r>
              <a:rPr lang="fr-FR" dirty="0">
                <a:solidFill>
                  <a:srgbClr val="009DE0"/>
                </a:solidFill>
              </a:rPr>
              <a:t>fichiers joints </a:t>
            </a:r>
            <a:r>
              <a:rPr lang="fr-FR" dirty="0"/>
              <a:t>demeurent toujours seulement accessibles aux membres du groupe</a:t>
            </a:r>
            <a:r>
              <a:rPr lang="fr-FR" dirty="0" smtClean="0"/>
              <a:t>. </a:t>
            </a:r>
          </a:p>
          <a:p>
            <a:pPr lvl="0"/>
            <a:r>
              <a:rPr lang="fr-FR" dirty="0" smtClean="0"/>
              <a:t>Un </a:t>
            </a:r>
            <a:r>
              <a:rPr lang="fr-FR" dirty="0"/>
              <a:t>groupe Zotero n’implique pas forcément </a:t>
            </a:r>
            <a:r>
              <a:rPr lang="fr-FR" dirty="0">
                <a:solidFill>
                  <a:srgbClr val="009DE0"/>
                </a:solidFill>
              </a:rPr>
              <a:t>plusieurs contributeurs</a:t>
            </a:r>
            <a:r>
              <a:rPr lang="fr-FR" dirty="0"/>
              <a:t>. Vous pouvez être le seul contributeur d’un groupe dont la bibliothèque peut être consultée par tous, ou encore vous pouvez créer un groupe simplement pour disposer d’une bibliothèque distincte de votre bibliothèque personnelle - voir le billet du blog Zotero francophone </a:t>
            </a:r>
            <a:r>
              <a:rPr lang="fr-FR" u="sng" dirty="0">
                <a:hlinkClick r:id="rId2"/>
              </a:rPr>
              <a:t>Travailler avec plusieurs bibliothèques </a:t>
            </a:r>
            <a:r>
              <a:rPr lang="fr-FR" u="sng" dirty="0" smtClean="0">
                <a:hlinkClick r:id="rId2"/>
              </a:rPr>
              <a:t>Zotero</a:t>
            </a:r>
            <a:endParaRPr lang="fr-FR" u="sng" dirty="0" smtClean="0"/>
          </a:p>
          <a:p>
            <a:pPr marL="0" indent="0">
              <a:buNone/>
            </a:pPr>
            <a:endParaRPr lang="fr-FR" dirty="0"/>
          </a:p>
          <a:p>
            <a:pPr marL="0" lv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Tree>
    <p:extLst>
      <p:ext uri="{BB962C8B-B14F-4D97-AF65-F5344CB8AC3E}">
        <p14:creationId xmlns:p14="http://schemas.microsoft.com/office/powerpoint/2010/main" val="424248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80650" y="66747"/>
            <a:ext cx="10515600" cy="1325563"/>
          </a:xfrm>
        </p:spPr>
        <p:txBody>
          <a:bodyPr/>
          <a:lstStyle/>
          <a:p>
            <a:r>
              <a:rPr lang="fr-FR" dirty="0" smtClean="0"/>
              <a:t>Fonctionnalités de la bibliothèque en ligne</a:t>
            </a:r>
            <a:endParaRPr lang="fr-FR" dirty="0"/>
          </a:p>
        </p:txBody>
      </p:sp>
      <p:sp>
        <p:nvSpPr>
          <p:cNvPr id="7" name="Espace réservé du contenu 6"/>
          <p:cNvSpPr>
            <a:spLocks noGrp="1"/>
          </p:cNvSpPr>
          <p:nvPr>
            <p:ph idx="1"/>
          </p:nvPr>
        </p:nvSpPr>
        <p:spPr>
          <a:xfrm>
            <a:off x="200699" y="1282282"/>
            <a:ext cx="5297275" cy="5465690"/>
          </a:xfrm>
        </p:spPr>
        <p:txBody>
          <a:bodyPr>
            <a:normAutofit fontScale="85000" lnSpcReduction="10000"/>
          </a:bodyPr>
          <a:lstStyle/>
          <a:p>
            <a:pPr>
              <a:lnSpc>
                <a:spcPct val="120000"/>
              </a:lnSpc>
            </a:pPr>
            <a:r>
              <a:rPr lang="fr-FR" dirty="0" smtClean="0"/>
              <a:t> Visualiser le contenu de la bibliothèque</a:t>
            </a:r>
          </a:p>
          <a:p>
            <a:pPr>
              <a:lnSpc>
                <a:spcPct val="120000"/>
              </a:lnSpc>
            </a:pPr>
            <a:r>
              <a:rPr lang="fr-FR" dirty="0"/>
              <a:t> </a:t>
            </a:r>
            <a:r>
              <a:rPr lang="fr-FR" dirty="0" smtClean="0"/>
              <a:t>Ajouter et modifier des documents directement en ligne, même si Zotero n’est pas installé sur l’ordinateur utilisé</a:t>
            </a:r>
          </a:p>
          <a:p>
            <a:pPr>
              <a:lnSpc>
                <a:spcPct val="120000"/>
              </a:lnSpc>
            </a:pPr>
            <a:r>
              <a:rPr lang="fr-FR" dirty="0" smtClean="0"/>
              <a:t> Fonctionnalités non disponibles dans la bibliothèque en ligne :</a:t>
            </a:r>
          </a:p>
          <a:p>
            <a:pPr lvl="1">
              <a:lnSpc>
                <a:spcPct val="120000"/>
              </a:lnSpc>
            </a:pPr>
            <a:r>
              <a:rPr lang="fr-FR" dirty="0" smtClean="0"/>
              <a:t>recherches enregistrées, </a:t>
            </a:r>
          </a:p>
          <a:p>
            <a:pPr lvl="1">
              <a:lnSpc>
                <a:spcPct val="120000"/>
              </a:lnSpc>
            </a:pPr>
            <a:r>
              <a:rPr lang="fr-FR" dirty="0" smtClean="0"/>
              <a:t>options </a:t>
            </a:r>
            <a:r>
              <a:rPr lang="fr-FR" dirty="0"/>
              <a:t>de menu contextuel de modifications automatiques des </a:t>
            </a:r>
            <a:r>
              <a:rPr lang="fr-FR" dirty="0" smtClean="0"/>
              <a:t>champs, etc.</a:t>
            </a:r>
          </a:p>
          <a:p>
            <a:pPr lvl="1">
              <a:lnSpc>
                <a:spcPct val="120000"/>
              </a:lnSpc>
            </a:pPr>
            <a:r>
              <a:rPr lang="fr-FR" dirty="0" smtClean="0">
                <a:hlinkClick r:id="rId2"/>
              </a:rPr>
              <a:t>Liste complète des différences dans la documentation </a:t>
            </a:r>
            <a:r>
              <a:rPr lang="fr-FR" dirty="0" err="1" smtClean="0">
                <a:hlinkClick r:id="rId2"/>
              </a:rPr>
              <a:t>Zotero</a:t>
            </a:r>
            <a:r>
              <a:rPr lang="fr-FR" dirty="0" smtClean="0">
                <a:hlinkClick r:id="rId2"/>
              </a:rPr>
              <a:t> </a:t>
            </a:r>
            <a:endParaRPr lang="fr-FR" dirty="0" smtClean="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0199" y="1282282"/>
            <a:ext cx="6089670" cy="4230229"/>
          </a:xfrm>
          <a:prstGeom prst="rect">
            <a:avLst/>
          </a:prstGeom>
        </p:spPr>
      </p:pic>
    </p:spTree>
    <p:extLst>
      <p:ext uri="{BB962C8B-B14F-4D97-AF65-F5344CB8AC3E}">
        <p14:creationId xmlns:p14="http://schemas.microsoft.com/office/powerpoint/2010/main" val="1659395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Optimiser la gestion des </a:t>
            </a:r>
            <a:r>
              <a:rPr lang="fr-FR" dirty="0" smtClean="0"/>
              <a:t>PDF</a:t>
            </a:r>
            <a:endParaRPr lang="fr-FR" dirty="0"/>
          </a:p>
        </p:txBody>
      </p:sp>
      <p:sp>
        <p:nvSpPr>
          <p:cNvPr id="8" name="Espace réservé du texte 7"/>
          <p:cNvSpPr>
            <a:spLocks noGrp="1"/>
          </p:cNvSpPr>
          <p:nvPr>
            <p:ph type="body" idx="1"/>
          </p:nvPr>
        </p:nvSpPr>
        <p:spPr/>
        <p:txBody>
          <a:bodyPr/>
          <a:lstStyle/>
          <a:p>
            <a:r>
              <a:rPr lang="fr-FR" dirty="0" smtClean="0"/>
              <a:t>Avec </a:t>
            </a:r>
            <a:r>
              <a:rPr lang="fr-FR" dirty="0"/>
              <a:t>le module complémentaire </a:t>
            </a:r>
            <a:r>
              <a:rPr lang="fr-FR" dirty="0" err="1"/>
              <a:t>ZotFile</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29" name="Imag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60707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smtClean="0"/>
              <a:t>ZotFile</a:t>
            </a:r>
            <a:r>
              <a:rPr lang="fr-FR" dirty="0" smtClean="0"/>
              <a:t> : fonctionnalités principales</a:t>
            </a:r>
            <a:endParaRPr lang="fr-FR" dirty="0"/>
          </a:p>
        </p:txBody>
      </p:sp>
      <p:sp>
        <p:nvSpPr>
          <p:cNvPr id="7" name="Espace réservé du contenu 6"/>
          <p:cNvSpPr>
            <a:spLocks noGrp="1"/>
          </p:cNvSpPr>
          <p:nvPr>
            <p:ph idx="1"/>
          </p:nvPr>
        </p:nvSpPr>
        <p:spPr>
          <a:xfrm>
            <a:off x="838200" y="1573698"/>
            <a:ext cx="10515600" cy="4782652"/>
          </a:xfrm>
        </p:spPr>
        <p:txBody>
          <a:bodyPr>
            <a:normAutofit/>
          </a:bodyPr>
          <a:lstStyle/>
          <a:p>
            <a:pPr>
              <a:lnSpc>
                <a:spcPct val="120000"/>
              </a:lnSpc>
            </a:pPr>
            <a:r>
              <a:rPr lang="fr-FR" dirty="0" smtClean="0"/>
              <a:t>    </a:t>
            </a:r>
            <a:r>
              <a:rPr lang="fr-FR" dirty="0"/>
              <a:t>Faciliter la gestion des fichiers joints en les </a:t>
            </a:r>
            <a:r>
              <a:rPr lang="fr-FR" dirty="0">
                <a:solidFill>
                  <a:srgbClr val="009DE0"/>
                </a:solidFill>
              </a:rPr>
              <a:t>renommant</a:t>
            </a:r>
            <a:r>
              <a:rPr lang="fr-FR" dirty="0"/>
              <a:t> -&gt; 1.a et/ou en les </a:t>
            </a:r>
            <a:r>
              <a:rPr lang="fr-FR" dirty="0">
                <a:solidFill>
                  <a:srgbClr val="009DE0"/>
                </a:solidFill>
              </a:rPr>
              <a:t>déplaçant</a:t>
            </a:r>
            <a:r>
              <a:rPr lang="fr-FR" dirty="0"/>
              <a:t> -&gt; 1.b automatiquement.</a:t>
            </a:r>
          </a:p>
          <a:p>
            <a:pPr lvl="1">
              <a:lnSpc>
                <a:spcPct val="120000"/>
              </a:lnSpc>
            </a:pPr>
            <a:r>
              <a:rPr lang="fr-FR" dirty="0" smtClean="0"/>
              <a:t>1.a </a:t>
            </a:r>
            <a:r>
              <a:rPr lang="fr-FR" dirty="0"/>
              <a:t>Renommage automatique et intelligent des fichiers.</a:t>
            </a:r>
          </a:p>
          <a:p>
            <a:pPr lvl="1">
              <a:lnSpc>
                <a:spcPct val="120000"/>
              </a:lnSpc>
            </a:pPr>
            <a:r>
              <a:rPr lang="fr-FR" dirty="0" smtClean="0"/>
              <a:t>1.b </a:t>
            </a:r>
            <a:r>
              <a:rPr lang="fr-FR" dirty="0"/>
              <a:t>Attachement au document Zotero du fichier le plus récemment modifié depuis un répertoire déterminé -&gt; les fichiers sont enregistrés </a:t>
            </a:r>
            <a:r>
              <a:rPr lang="fr-FR" dirty="0">
                <a:solidFill>
                  <a:srgbClr val="009DE0"/>
                </a:solidFill>
              </a:rPr>
              <a:t>dans le répertoire </a:t>
            </a:r>
            <a:r>
              <a:rPr lang="fr-FR" dirty="0" smtClean="0">
                <a:solidFill>
                  <a:srgbClr val="009DE0"/>
                </a:solidFill>
              </a:rPr>
              <a:t>Zotero\</a:t>
            </a:r>
            <a:r>
              <a:rPr lang="fr-FR" dirty="0" err="1" smtClean="0">
                <a:solidFill>
                  <a:srgbClr val="009DE0"/>
                </a:solidFill>
              </a:rPr>
              <a:t>storage</a:t>
            </a:r>
            <a:r>
              <a:rPr lang="fr-FR" dirty="0" smtClean="0"/>
              <a:t>.</a:t>
            </a:r>
          </a:p>
          <a:p>
            <a:pPr lvl="1">
              <a:lnSpc>
                <a:spcPct val="120000"/>
              </a:lnSpc>
            </a:pPr>
            <a:r>
              <a:rPr lang="fr-FR" dirty="0" smtClean="0"/>
              <a:t>1.b </a:t>
            </a:r>
            <a:r>
              <a:rPr lang="fr-FR" dirty="0"/>
              <a:t>Déplacement des fichiers joints dans un répertoire déterminé &gt; les fichiers sont enregistrés </a:t>
            </a:r>
            <a:r>
              <a:rPr lang="fr-FR" dirty="0">
                <a:solidFill>
                  <a:srgbClr val="009DE0"/>
                </a:solidFill>
              </a:rPr>
              <a:t>en-dehors du répertoire Zotero\</a:t>
            </a:r>
            <a:r>
              <a:rPr lang="fr-FR" dirty="0" err="1">
                <a:solidFill>
                  <a:srgbClr val="009DE0"/>
                </a:solidFill>
              </a:rPr>
              <a:t>storage</a:t>
            </a:r>
            <a:r>
              <a:rPr lang="fr-FR" dirty="0" smtClean="0"/>
              <a:t>.</a:t>
            </a:r>
            <a:endParaRPr lang="fr-FR" dirty="0"/>
          </a:p>
          <a:p>
            <a:pPr>
              <a:lnSpc>
                <a:spcPct val="120000"/>
              </a:lnSpc>
            </a:pPr>
            <a:r>
              <a:rPr lang="fr-FR" dirty="0"/>
              <a:t>    Synchroniser les fichiers PDF avec un iPad ou une tablette</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9</a:t>
            </a:fld>
            <a:endParaRPr lang="fr-FR"/>
          </a:p>
        </p:txBody>
      </p:sp>
    </p:spTree>
    <p:extLst>
      <p:ext uri="{BB962C8B-B14F-4D97-AF65-F5344CB8AC3E}">
        <p14:creationId xmlns:p14="http://schemas.microsoft.com/office/powerpoint/2010/main" val="1390362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722</Words>
  <Application>Microsoft Office PowerPoint</Application>
  <PresentationFormat>Grand écran</PresentationFormat>
  <Paragraphs>77</Paragraphs>
  <Slides>11</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Corbel</vt:lpstr>
      <vt:lpstr>Tahoma</vt:lpstr>
      <vt:lpstr>Thème Office</vt:lpstr>
      <vt:lpstr>Zotero+ : bibliothèques partagées et synchronisation, réponse aux questions</vt:lpstr>
      <vt:lpstr>Programme</vt:lpstr>
      <vt:lpstr>Le compte Zotero en ligne</vt:lpstr>
      <vt:lpstr>Synchroniser Zotero</vt:lpstr>
      <vt:lpstr>Créer des bibliothèques partagées</vt:lpstr>
      <vt:lpstr>Créer des bibliothèques partagées</vt:lpstr>
      <vt:lpstr>Fonctionnalités de la bibliothèque en ligne</vt:lpstr>
      <vt:lpstr>Optimiser la gestion des PDF</vt:lpstr>
      <vt:lpstr>ZotFile : fonctionnalités principales</vt:lpstr>
      <vt:lpstr>ZotFile : ressources</vt:lpstr>
      <vt:lpstr>Merci pour votre attention</vt:lpstr>
    </vt:vector>
  </TitlesOfParts>
  <Company>Direction de la Documentation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Zotero+</dc:title>
  <dc:creator>Frédérique Flamerie De Lachapelle</dc:creator>
  <cp:lastModifiedBy>Frédérique Flamerie De Lachapelle</cp:lastModifiedBy>
  <cp:revision>94</cp:revision>
  <dcterms:created xsi:type="dcterms:W3CDTF">2021-04-30T15:31:12Z</dcterms:created>
  <dcterms:modified xsi:type="dcterms:W3CDTF">2024-06-06T10:16:40Z</dcterms:modified>
</cp:coreProperties>
</file>