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256" r:id="rId2"/>
    <p:sldId id="257" r:id="rId3"/>
    <p:sldId id="258" r:id="rId4"/>
    <p:sldId id="299" r:id="rId5"/>
    <p:sldId id="300" r:id="rId6"/>
    <p:sldId id="309" r:id="rId7"/>
    <p:sldId id="310" r:id="rId8"/>
    <p:sldId id="323" r:id="rId9"/>
    <p:sldId id="324" r:id="rId10"/>
    <p:sldId id="322" r:id="rId11"/>
    <p:sldId id="325" r:id="rId12"/>
    <p:sldId id="326" r:id="rId13"/>
    <p:sldId id="340" r:id="rId14"/>
    <p:sldId id="341" r:id="rId15"/>
    <p:sldId id="311" r:id="rId16"/>
    <p:sldId id="320" r:id="rId17"/>
    <p:sldId id="327" r:id="rId18"/>
    <p:sldId id="337" r:id="rId19"/>
    <p:sldId id="328" r:id="rId20"/>
    <p:sldId id="329" r:id="rId21"/>
    <p:sldId id="330" r:id="rId22"/>
    <p:sldId id="331" r:id="rId23"/>
    <p:sldId id="333" r:id="rId24"/>
    <p:sldId id="307" r:id="rId25"/>
    <p:sldId id="343" r:id="rId26"/>
    <p:sldId id="344" r:id="rId27"/>
    <p:sldId id="332" r:id="rId28"/>
    <p:sldId id="321" r:id="rId29"/>
    <p:sldId id="338" r:id="rId30"/>
    <p:sldId id="342" r:id="rId31"/>
    <p:sldId id="339" r:id="rId32"/>
    <p:sldId id="334" r:id="rId33"/>
    <p:sldId id="335" r:id="rId34"/>
    <p:sldId id="336" r:id="rId35"/>
    <p:sldId id="284" r:id="rId3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DE0"/>
    <a:srgbClr val="F27D38"/>
    <a:srgbClr val="FF6600"/>
    <a:srgbClr val="5BC0EB"/>
    <a:srgbClr val="B36700"/>
    <a:srgbClr val="ED7F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91" autoAdjust="0"/>
    <p:restoredTop sz="95460" autoAdjust="0"/>
  </p:normalViewPr>
  <p:slideViewPr>
    <p:cSldViewPr snapToGrid="0">
      <p:cViewPr varScale="1">
        <p:scale>
          <a:sx n="87" d="100"/>
          <a:sy n="87" d="100"/>
        </p:scale>
        <p:origin x="898" y="14"/>
      </p:cViewPr>
      <p:guideLst/>
    </p:cSldViewPr>
  </p:slideViewPr>
  <p:notesTextViewPr>
    <p:cViewPr>
      <p:scale>
        <a:sx n="1" d="1"/>
        <a:sy n="1" d="1"/>
      </p:scale>
      <p:origin x="0" y="0"/>
    </p:cViewPr>
  </p:notesTextViewPr>
  <p:sorterViewPr>
    <p:cViewPr>
      <p:scale>
        <a:sx n="100" d="100"/>
        <a:sy n="100" d="100"/>
      </p:scale>
      <p:origin x="0" y="-283"/>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orbel" panose="020B0503020204020204" pitchFamily="34" charset="0"/>
              </a:defRPr>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orbel" panose="020B0503020204020204" pitchFamily="34" charset="0"/>
              </a:defRPr>
            </a:lvl1pPr>
          </a:lstStyle>
          <a:p>
            <a:fld id="{91E9DC1B-7AD4-4493-BE2D-19F04AF919E8}" type="datetimeFigureOut">
              <a:rPr lang="fr-FR" smtClean="0"/>
              <a:pPr/>
              <a:t>07/12/2022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orbel" panose="020B0503020204020204"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orbel" panose="020B0503020204020204" pitchFamily="34" charset="0"/>
              </a:defRPr>
            </a:lvl1pPr>
          </a:lstStyle>
          <a:p>
            <a:fld id="{0145B376-959C-4F10-BF50-4FF0FAF5ADD9}" type="slidenum">
              <a:rPr lang="fr-FR" smtClean="0"/>
              <a:pPr/>
              <a:t>‹N°›</a:t>
            </a:fld>
            <a:endParaRPr lang="fr-FR" dirty="0"/>
          </a:p>
        </p:txBody>
      </p:sp>
    </p:spTree>
    <p:extLst>
      <p:ext uri="{BB962C8B-B14F-4D97-AF65-F5344CB8AC3E}">
        <p14:creationId xmlns:p14="http://schemas.microsoft.com/office/powerpoint/2010/main" val="1806691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orbel" panose="020B0503020204020204" pitchFamily="34" charset="0"/>
        <a:ea typeface="+mn-ea"/>
        <a:cs typeface="+mn-cs"/>
      </a:defRPr>
    </a:lvl1pPr>
    <a:lvl2pPr marL="457200" algn="l" defTabSz="914400" rtl="0" eaLnBrk="1" latinLnBrk="0" hangingPunct="1">
      <a:defRPr sz="1200" kern="1200">
        <a:solidFill>
          <a:schemeClr val="tx1"/>
        </a:solidFill>
        <a:latin typeface="Corbel" panose="020B0503020204020204" pitchFamily="34" charset="0"/>
        <a:ea typeface="+mn-ea"/>
        <a:cs typeface="+mn-cs"/>
      </a:defRPr>
    </a:lvl2pPr>
    <a:lvl3pPr marL="914400" algn="l" defTabSz="914400" rtl="0" eaLnBrk="1" latinLnBrk="0" hangingPunct="1">
      <a:defRPr sz="1200" kern="1200">
        <a:solidFill>
          <a:schemeClr val="tx1"/>
        </a:solidFill>
        <a:latin typeface="Corbel" panose="020B0503020204020204" pitchFamily="34" charset="0"/>
        <a:ea typeface="+mn-ea"/>
        <a:cs typeface="+mn-cs"/>
      </a:defRPr>
    </a:lvl3pPr>
    <a:lvl4pPr marL="1371600" algn="l" defTabSz="914400" rtl="0" eaLnBrk="1" latinLnBrk="0" hangingPunct="1">
      <a:defRPr sz="1200" kern="1200">
        <a:solidFill>
          <a:schemeClr val="tx1"/>
        </a:solidFill>
        <a:latin typeface="Corbel" panose="020B0503020204020204" pitchFamily="34" charset="0"/>
        <a:ea typeface="+mn-ea"/>
        <a:cs typeface="+mn-cs"/>
      </a:defRPr>
    </a:lvl4pPr>
    <a:lvl5pPr marL="1828800" algn="l" defTabSz="914400" rtl="0" eaLnBrk="1" latinLnBrk="0" hangingPunct="1">
      <a:defRPr sz="1200" kern="1200">
        <a:solidFill>
          <a:schemeClr val="tx1"/>
        </a:solidFill>
        <a:latin typeface="Corbel" panose="020B05030202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1</a:t>
            </a:fld>
            <a:endParaRPr lang="fr-FR"/>
          </a:p>
        </p:txBody>
      </p:sp>
    </p:spTree>
    <p:extLst>
      <p:ext uri="{BB962C8B-B14F-4D97-AF65-F5344CB8AC3E}">
        <p14:creationId xmlns:p14="http://schemas.microsoft.com/office/powerpoint/2010/main" val="1982027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2</a:t>
            </a:fld>
            <a:endParaRPr lang="fr-FR"/>
          </a:p>
        </p:txBody>
      </p:sp>
    </p:spTree>
    <p:extLst>
      <p:ext uri="{BB962C8B-B14F-4D97-AF65-F5344CB8AC3E}">
        <p14:creationId xmlns:p14="http://schemas.microsoft.com/office/powerpoint/2010/main" val="4087811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a:t>
            </a:fld>
            <a:endParaRPr lang="fr-FR"/>
          </a:p>
        </p:txBody>
      </p:sp>
    </p:spTree>
    <p:extLst>
      <p:ext uri="{BB962C8B-B14F-4D97-AF65-F5344CB8AC3E}">
        <p14:creationId xmlns:p14="http://schemas.microsoft.com/office/powerpoint/2010/main" val="141973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46BB3F5-7F95-443B-9EA3-5D030DF8A9DE}" type="slidenum">
              <a:rPr lang="fr-FR" smtClean="0"/>
              <a:pPr>
                <a:defRPr/>
              </a:pPr>
              <a:t>22</a:t>
            </a:fld>
            <a:endParaRPr lang="fr-FR" dirty="0"/>
          </a:p>
        </p:txBody>
      </p:sp>
    </p:spTree>
    <p:extLst>
      <p:ext uri="{BB962C8B-B14F-4D97-AF65-F5344CB8AC3E}">
        <p14:creationId xmlns:p14="http://schemas.microsoft.com/office/powerpoint/2010/main" val="1844450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46BB3F5-7F95-443B-9EA3-5D030DF8A9DE}" type="slidenum">
              <a:rPr lang="fr-FR" smtClean="0"/>
              <a:pPr>
                <a:defRPr/>
              </a:pPr>
              <a:t>24</a:t>
            </a:fld>
            <a:endParaRPr lang="fr-FR" dirty="0"/>
          </a:p>
        </p:txBody>
      </p:sp>
    </p:spTree>
    <p:extLst>
      <p:ext uri="{BB962C8B-B14F-4D97-AF65-F5344CB8AC3E}">
        <p14:creationId xmlns:p14="http://schemas.microsoft.com/office/powerpoint/2010/main" val="2450761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pPr/>
              <a:t>26</a:t>
            </a:fld>
            <a:endParaRPr lang="fr-FR" dirty="0"/>
          </a:p>
        </p:txBody>
      </p:sp>
    </p:spTree>
    <p:extLst>
      <p:ext uri="{BB962C8B-B14F-4D97-AF65-F5344CB8AC3E}">
        <p14:creationId xmlns:p14="http://schemas.microsoft.com/office/powerpoint/2010/main" val="482762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a:defRPr/>
            </a:pPr>
            <a:fld id="{446BB3F5-7F95-443B-9EA3-5D030DF8A9DE}" type="slidenum">
              <a:rPr lang="fr-FR" smtClean="0"/>
              <a:pPr>
                <a:defRPr/>
              </a:pPr>
              <a:t>27</a:t>
            </a:fld>
            <a:endParaRPr lang="fr-FR" dirty="0"/>
          </a:p>
        </p:txBody>
      </p:sp>
    </p:spTree>
    <p:extLst>
      <p:ext uri="{BB962C8B-B14F-4D97-AF65-F5344CB8AC3E}">
        <p14:creationId xmlns:p14="http://schemas.microsoft.com/office/powerpoint/2010/main" val="999282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0145B376-959C-4F10-BF50-4FF0FAF5ADD9}" type="slidenum">
              <a:rPr lang="fr-FR" smtClean="0"/>
              <a:t>35</a:t>
            </a:fld>
            <a:endParaRPr lang="fr-FR"/>
          </a:p>
        </p:txBody>
      </p:sp>
    </p:spTree>
    <p:extLst>
      <p:ext uri="{BB962C8B-B14F-4D97-AF65-F5344CB8AC3E}">
        <p14:creationId xmlns:p14="http://schemas.microsoft.com/office/powerpoint/2010/main" val="4287750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smtClean="0"/>
              <a:t>Modifiez le style des sous-titres du masque</a:t>
            </a:r>
            <a:endParaRPr lang="fr-FR" dirty="0"/>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342243CC-54E8-4E1C-938E-36B7FA003D13}" type="datetime1">
              <a:rPr lang="fr-FR" smtClean="0"/>
              <a:t>07/12/2022</a:t>
            </a:fld>
            <a:endParaRPr lang="fr-FR" dirty="0"/>
          </a:p>
        </p:txBody>
      </p:sp>
      <p:sp>
        <p:nvSpPr>
          <p:cNvPr id="5" name="Espace réservé du pied de page 4"/>
          <p:cNvSpPr>
            <a:spLocks noGrp="1"/>
          </p:cNvSpPr>
          <p:nvPr>
            <p:ph type="ftr" sz="quarter" idx="11"/>
          </p:nvPr>
        </p:nvSpPr>
        <p:spPr/>
        <p:txBody>
          <a:bodyPr/>
          <a:lstStyle/>
          <a:p>
            <a:r>
              <a:rPr lang="fr-FR" smtClean="0"/>
              <a:t>F. Flamerie - Trucs et astuces de PubMed - màj : 2022-12-07</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06036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49063A1F-B522-4CD5-AD74-C77785914C96}" type="datetime1">
              <a:rPr lang="fr-FR" smtClean="0"/>
              <a:t>07/12/2022</a:t>
            </a:fld>
            <a:endParaRPr lang="fr-FR" dirty="0"/>
          </a:p>
        </p:txBody>
      </p:sp>
      <p:sp>
        <p:nvSpPr>
          <p:cNvPr id="5" name="Espace réservé du pied de page 4"/>
          <p:cNvSpPr>
            <a:spLocks noGrp="1"/>
          </p:cNvSpPr>
          <p:nvPr>
            <p:ph type="ftr" sz="quarter" idx="11"/>
          </p:nvPr>
        </p:nvSpPr>
        <p:spPr/>
        <p:txBody>
          <a:bodyPr/>
          <a:lstStyle/>
          <a:p>
            <a:r>
              <a:rPr lang="fr-FR" smtClean="0"/>
              <a:t>F. Flamerie - Trucs et astuces de PubMed - màj : 2022-12-07</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417288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F0452FA0-E874-4026-97FF-8B75822B41A6}" type="datetime1">
              <a:rPr lang="fr-FR" smtClean="0"/>
              <a:t>07/12/2022</a:t>
            </a:fld>
            <a:endParaRPr lang="fr-FR" dirty="0"/>
          </a:p>
        </p:txBody>
      </p:sp>
      <p:sp>
        <p:nvSpPr>
          <p:cNvPr id="5" name="Espace réservé du pied de page 4"/>
          <p:cNvSpPr>
            <a:spLocks noGrp="1"/>
          </p:cNvSpPr>
          <p:nvPr>
            <p:ph type="ftr" sz="quarter" idx="11"/>
          </p:nvPr>
        </p:nvSpPr>
        <p:spPr/>
        <p:txBody>
          <a:bodyPr/>
          <a:lstStyle/>
          <a:p>
            <a:r>
              <a:rPr lang="fr-FR" smtClean="0"/>
              <a:t>F. Flamerie - Trucs et astuces de PubMed - màj : 2022-12-07</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216141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contenu 2"/>
          <p:cNvSpPr>
            <a:spLocks noGrp="1"/>
          </p:cNvSpPr>
          <p:nvPr>
            <p:ph idx="1"/>
          </p:nvPr>
        </p:nvSpPr>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4B310437-24B1-4BB4-A6C0-46A6A78CB6E4}" type="datetime1">
              <a:rPr lang="fr-FR" smtClean="0"/>
              <a:t>07/12/2022</a:t>
            </a:fld>
            <a:endParaRPr lang="fr-FR" dirty="0"/>
          </a:p>
        </p:txBody>
      </p:sp>
      <p:sp>
        <p:nvSpPr>
          <p:cNvPr id="5" name="Espace réservé du pied de page 4"/>
          <p:cNvSpPr>
            <a:spLocks noGrp="1"/>
          </p:cNvSpPr>
          <p:nvPr>
            <p:ph type="ftr" sz="quarter" idx="11"/>
          </p:nvPr>
        </p:nvSpPr>
        <p:spPr/>
        <p:txBody>
          <a:bodyPr/>
          <a:lstStyle>
            <a:lvl1pPr>
              <a:defRPr>
                <a:latin typeface="Corbel" panose="020B0503020204020204" pitchFamily="34" charset="0"/>
              </a:defRPr>
            </a:lvl1pPr>
          </a:lstStyle>
          <a:p>
            <a:r>
              <a:rPr lang="fr-FR" smtClean="0"/>
              <a:t>F. Flamerie - Trucs et astuces de PubMed - màj : 2022-12-07</a:t>
            </a:r>
            <a:endParaRPr lang="fr-FR" dirty="0"/>
          </a:p>
        </p:txBody>
      </p:sp>
      <p:sp>
        <p:nvSpPr>
          <p:cNvPr id="6" name="Espace réservé du numéro de diapositive 5"/>
          <p:cNvSpPr>
            <a:spLocks noGrp="1"/>
          </p:cNvSpPr>
          <p:nvPr>
            <p:ph type="sldNum" sz="quarter" idx="12"/>
          </p:nvPr>
        </p:nvSpPr>
        <p:spPr/>
        <p:txBody>
          <a:bodyPr/>
          <a:lstStyle>
            <a:lvl1pPr>
              <a:defRPr>
                <a:latin typeface="Corbel" panose="020B0503020204020204" pitchFamily="34" charset="0"/>
              </a:defRPr>
            </a:lvl1pPr>
          </a:lstStyle>
          <a:p>
            <a:fld id="{99E13252-68E5-4994-B57B-B03F39B52C7D}" type="slidenum">
              <a:rPr lang="fr-FR" smtClean="0"/>
              <a:pPr/>
              <a:t>‹N°›</a:t>
            </a:fld>
            <a:endParaRPr lang="fr-FR" dirty="0"/>
          </a:p>
        </p:txBody>
      </p:sp>
    </p:spTree>
    <p:extLst>
      <p:ext uri="{BB962C8B-B14F-4D97-AF65-F5344CB8AC3E}">
        <p14:creationId xmlns:p14="http://schemas.microsoft.com/office/powerpoint/2010/main" val="386835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smtClean="0"/>
              <a:t>Modifiez les styles du texte du masque</a:t>
            </a:r>
          </a:p>
        </p:txBody>
      </p:sp>
      <p:sp>
        <p:nvSpPr>
          <p:cNvPr id="4" name="Espace réservé de la date 3"/>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51255EA5-F36F-4293-8011-D1772CD2E9CE}" type="datetime1">
              <a:rPr lang="fr-FR" smtClean="0"/>
              <a:t>07/12/2022</a:t>
            </a:fld>
            <a:endParaRPr lang="fr-FR" dirty="0"/>
          </a:p>
        </p:txBody>
      </p:sp>
      <p:sp>
        <p:nvSpPr>
          <p:cNvPr id="5" name="Espace réservé du pied de page 4"/>
          <p:cNvSpPr>
            <a:spLocks noGrp="1"/>
          </p:cNvSpPr>
          <p:nvPr>
            <p:ph type="ftr" sz="quarter" idx="11"/>
          </p:nvPr>
        </p:nvSpPr>
        <p:spPr/>
        <p:txBody>
          <a:bodyPr/>
          <a:lstStyle/>
          <a:p>
            <a:r>
              <a:rPr lang="fr-FR" smtClean="0"/>
              <a:t>F. Flamerie - Trucs et astuces de PubMed - màj : 2022-12-07</a:t>
            </a:r>
            <a:endParaRPr lang="fr-FR"/>
          </a:p>
        </p:txBody>
      </p:sp>
      <p:sp>
        <p:nvSpPr>
          <p:cNvPr id="6" name="Espace réservé du numéro de diapositive 5"/>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75615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fr-FR" dirty="0" smtClean="0"/>
              <a:t>Modifiez le style du titre</a:t>
            </a:r>
            <a:endParaRPr lang="fr-FR" dirty="0"/>
          </a:p>
        </p:txBody>
      </p:sp>
      <p:sp>
        <p:nvSpPr>
          <p:cNvPr id="3" name="Espace réservé du contenu 2"/>
          <p:cNvSpPr>
            <a:spLocks noGrp="1"/>
          </p:cNvSpPr>
          <p:nvPr>
            <p:ph sz="half" idx="1"/>
          </p:nvPr>
        </p:nvSpPr>
        <p:spPr>
          <a:xfrm>
            <a:off x="838200" y="1825625"/>
            <a:ext cx="5181600" cy="4351338"/>
          </a:xfrm>
        </p:spPr>
        <p:txBody>
          <a:bodyPr/>
          <a:lstStyle>
            <a:lvl1pPr marL="228600" indent="-228600">
              <a:buFont typeface="Calibri" panose="020F0502020204030204" pitchFamily="34" charset="0"/>
              <a:buChar char="→"/>
              <a:defRPr>
                <a:latin typeface="Corbel" panose="020B0503020204020204" pitchFamily="34" charset="0"/>
              </a:defRPr>
            </a:lvl1pPr>
            <a:lvl2pPr marL="685800" indent="-2286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4" name="Espace réservé du contenu 3"/>
          <p:cNvSpPr>
            <a:spLocks noGrp="1"/>
          </p:cNvSpPr>
          <p:nvPr>
            <p:ph sz="half" idx="2"/>
          </p:nvPr>
        </p:nvSpPr>
        <p:spPr>
          <a:xfrm>
            <a:off x="6172200" y="1825625"/>
            <a:ext cx="5181600" cy="4351338"/>
          </a:xfrm>
        </p:spPr>
        <p:txBody>
          <a:bodyPr/>
          <a:lstStyle>
            <a:lvl1pPr>
              <a:defRPr>
                <a:latin typeface="Corbel" panose="020B0503020204020204" pitchFamily="34" charset="0"/>
              </a:defRPr>
            </a:lvl1pPr>
            <a:lvl2pP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B1B81A07-ECFE-42C8-A866-F689C5012D1A}" type="datetime1">
              <a:rPr lang="fr-FR" smtClean="0"/>
              <a:t>07/12/2022</a:t>
            </a:fld>
            <a:endParaRPr lang="fr-FR" dirty="0"/>
          </a:p>
        </p:txBody>
      </p:sp>
      <p:sp>
        <p:nvSpPr>
          <p:cNvPr id="6" name="Espace réservé du pied de page 5"/>
          <p:cNvSpPr>
            <a:spLocks noGrp="1"/>
          </p:cNvSpPr>
          <p:nvPr>
            <p:ph type="ftr" sz="quarter" idx="11"/>
          </p:nvPr>
        </p:nvSpPr>
        <p:spPr/>
        <p:txBody>
          <a:bodyPr/>
          <a:lstStyle/>
          <a:p>
            <a:r>
              <a:rPr lang="fr-FR" smtClean="0"/>
              <a:t>F. Flamerie - Trucs et astuces de PubMed - màj : 2022-12-07</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11492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B08D882F-B8B5-417F-8B74-CB9D139764D9}" type="datetime1">
              <a:rPr lang="fr-FR" smtClean="0"/>
              <a:t>07/12/2022</a:t>
            </a:fld>
            <a:endParaRPr lang="fr-FR" dirty="0"/>
          </a:p>
        </p:txBody>
      </p:sp>
      <p:sp>
        <p:nvSpPr>
          <p:cNvPr id="8" name="Espace réservé du pied de page 7"/>
          <p:cNvSpPr>
            <a:spLocks noGrp="1"/>
          </p:cNvSpPr>
          <p:nvPr>
            <p:ph type="ftr" sz="quarter" idx="11"/>
          </p:nvPr>
        </p:nvSpPr>
        <p:spPr/>
        <p:txBody>
          <a:bodyPr/>
          <a:lstStyle/>
          <a:p>
            <a:r>
              <a:rPr lang="fr-FR" smtClean="0"/>
              <a:t>F. Flamerie - Trucs et astuces de PubMed - màj : 2022-12-07</a:t>
            </a:r>
            <a:endParaRPr lang="fr-FR"/>
          </a:p>
        </p:txBody>
      </p:sp>
      <p:sp>
        <p:nvSpPr>
          <p:cNvPr id="9" name="Espace réservé du numéro de diapositive 8"/>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62280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7D62040E-D260-4B2C-AC49-1FB5F94A0FEC}" type="datetime1">
              <a:rPr lang="fr-FR" smtClean="0"/>
              <a:t>07/12/2022</a:t>
            </a:fld>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190891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F23C652B-B5E6-47C8-A0D4-9E821FDA3975}" type="datetime1">
              <a:rPr lang="fr-FR" smtClean="0"/>
              <a:t>07/12/2022</a:t>
            </a:fld>
            <a:endParaRPr lang="fr-FR" dirty="0"/>
          </a:p>
        </p:txBody>
      </p:sp>
      <p:sp>
        <p:nvSpPr>
          <p:cNvPr id="3" name="Espace réservé du pied de page 2"/>
          <p:cNvSpPr>
            <a:spLocks noGrp="1"/>
          </p:cNvSpPr>
          <p:nvPr>
            <p:ph type="ftr" sz="quarter" idx="11"/>
          </p:nvPr>
        </p:nvSpPr>
        <p:spPr/>
        <p:txBody>
          <a:bodyPr/>
          <a:lstStyle/>
          <a:p>
            <a:r>
              <a:rPr lang="fr-FR" smtClean="0"/>
              <a:t>F. Flamerie - Trucs et astuces de PubMed - màj : 2022-12-07</a:t>
            </a:r>
            <a:endParaRPr lang="fr-FR"/>
          </a:p>
        </p:txBody>
      </p:sp>
      <p:sp>
        <p:nvSpPr>
          <p:cNvPr id="4" name="Espace réservé du numéro de diapositive 3"/>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335420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57408C29-02A2-4E55-BE76-F36C178084CD}" type="datetime1">
              <a:rPr lang="fr-FR" smtClean="0"/>
              <a:t>07/12/2022</a:t>
            </a:fld>
            <a:endParaRPr lang="fr-FR" dirty="0"/>
          </a:p>
        </p:txBody>
      </p:sp>
      <p:sp>
        <p:nvSpPr>
          <p:cNvPr id="6" name="Espace réservé du pied de page 5"/>
          <p:cNvSpPr>
            <a:spLocks noGrp="1"/>
          </p:cNvSpPr>
          <p:nvPr>
            <p:ph type="ftr" sz="quarter" idx="11"/>
          </p:nvPr>
        </p:nvSpPr>
        <p:spPr/>
        <p:txBody>
          <a:bodyPr/>
          <a:lstStyle/>
          <a:p>
            <a:r>
              <a:rPr lang="fr-FR" smtClean="0"/>
              <a:t>F. Flamerie - Trucs et astuces de PubMed - màj : 2022-12-07</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285361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a:xfrm>
            <a:off x="838200" y="6356350"/>
            <a:ext cx="2743200" cy="365125"/>
          </a:xfrm>
          <a:prstGeom prst="rect">
            <a:avLst/>
          </a:prstGeom>
        </p:spPr>
        <p:txBody>
          <a:bodyPr/>
          <a:lstStyle>
            <a:lvl1pPr>
              <a:defRPr>
                <a:latin typeface="Corbel" panose="020B0503020204020204" pitchFamily="34" charset="0"/>
              </a:defRPr>
            </a:lvl1pPr>
          </a:lstStyle>
          <a:p>
            <a:fld id="{0BF5C518-52BA-4870-A202-2AE791650430}" type="datetime1">
              <a:rPr lang="fr-FR" smtClean="0"/>
              <a:t>07/12/2022</a:t>
            </a:fld>
            <a:endParaRPr lang="fr-FR" dirty="0"/>
          </a:p>
        </p:txBody>
      </p:sp>
      <p:sp>
        <p:nvSpPr>
          <p:cNvPr id="6" name="Espace réservé du pied de page 5"/>
          <p:cNvSpPr>
            <a:spLocks noGrp="1"/>
          </p:cNvSpPr>
          <p:nvPr>
            <p:ph type="ftr" sz="quarter" idx="11"/>
          </p:nvPr>
        </p:nvSpPr>
        <p:spPr/>
        <p:txBody>
          <a:bodyPr/>
          <a:lstStyle/>
          <a:p>
            <a:r>
              <a:rPr lang="fr-FR" smtClean="0"/>
              <a:t>F. Flamerie - Trucs et astuces de PubMed - màj : 2022-12-07</a:t>
            </a:r>
            <a:endParaRPr lang="fr-FR"/>
          </a:p>
        </p:txBody>
      </p:sp>
      <p:sp>
        <p:nvSpPr>
          <p:cNvPr id="7" name="Espace réservé du numéro de diapositive 6"/>
          <p:cNvSpPr>
            <a:spLocks noGrp="1"/>
          </p:cNvSpPr>
          <p:nvPr>
            <p:ph type="sldNum" sz="quarter" idx="12"/>
          </p:nvPr>
        </p:nvSpPr>
        <p:spPr/>
        <p:txBody>
          <a:bodyPr/>
          <a:lstStyle/>
          <a:p>
            <a:fld id="{99E13252-68E5-4994-B57B-B03F39B52C7D}" type="slidenum">
              <a:rPr lang="fr-FR" smtClean="0"/>
              <a:t>‹N°›</a:t>
            </a:fld>
            <a:endParaRPr lang="fr-FR"/>
          </a:p>
        </p:txBody>
      </p:sp>
    </p:spTree>
    <p:extLst>
      <p:ext uri="{BB962C8B-B14F-4D97-AF65-F5344CB8AC3E}">
        <p14:creationId xmlns:p14="http://schemas.microsoft.com/office/powerpoint/2010/main" val="58103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orbel" panose="020B0503020204020204" pitchFamily="34" charset="0"/>
              </a:defRPr>
            </a:lvl1pPr>
          </a:lstStyle>
          <a:p>
            <a:r>
              <a:rPr lang="fr-FR" smtClean="0"/>
              <a:t>F. Flamerie - Trucs et astuces de PubMed - màj : 2022-12-07</a:t>
            </a:r>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orbel" panose="020B0503020204020204" pitchFamily="34" charset="0"/>
              </a:defRPr>
            </a:lvl1pPr>
          </a:lstStyle>
          <a:p>
            <a:fld id="{99E13252-68E5-4994-B57B-B03F39B52C7D}" type="slidenum">
              <a:rPr lang="fr-FR" smtClean="0"/>
              <a:pPr/>
              <a:t>‹N°›</a:t>
            </a:fld>
            <a:endParaRPr lang="fr-FR" dirty="0"/>
          </a:p>
        </p:txBody>
      </p:sp>
    </p:spTree>
    <p:extLst>
      <p:ext uri="{BB962C8B-B14F-4D97-AF65-F5344CB8AC3E}">
        <p14:creationId xmlns:p14="http://schemas.microsoft.com/office/powerpoint/2010/main" val="4045307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reativecommons.org/licenses/by-sa/3.0/f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ncbi.nlm.nih.gov/mesh/68015444" TargetMode="External"/><Relationship Id="rId2" Type="http://schemas.openxmlformats.org/officeDocument/2006/relationships/hyperlink" Target="https://www.ncbi.nlm.nih.gov/mesh/6800004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uides.library.utoronto.ca/comprehensivesearch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nlm.nih.gov/bsd/indexing/training/TIP_030.html" TargetMode="External"/><Relationship Id="rId2" Type="http://schemas.openxmlformats.org/officeDocument/2006/relationships/hyperlink" Target="https://www.nlm.nih.gov/bsd/indexing/training/INT_010.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186/s13643-018-0864-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biusante.parisdescartes.fr/blog/index.php/nouveau-pubmed-ce-quil-faut-savoir/" TargetMode="External"/><Relationship Id="rId2" Type="http://schemas.openxmlformats.org/officeDocument/2006/relationships/hyperlink" Target="https://www.bium.ch/newpubme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pubmed.ncbi.nlm.nih.gov/?otool=ifrinsblib" TargetMode="External"/><Relationship Id="rId2" Type="http://schemas.openxmlformats.org/officeDocument/2006/relationships/hyperlink" Target="https://www.ncbi.nlm.nih.gov/pubmed/?otool=ifruvsblib"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9.xml.rels><?xml version="1.0" encoding="UTF-8" standalone="yes"?>
<Relationships xmlns="http://schemas.openxmlformats.org/package/2006/relationships"><Relationship Id="rId2" Type="http://schemas.openxmlformats.org/officeDocument/2006/relationships/hyperlink" Target="https://pubmed.ncbi.nlm.nih.gov/help/#automatic-term-mapp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s://pubmed.ncbi.nlm.nih.gov/help/#tw"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pubmed.ncbi.nlm.nih.gov/help/#tiab" TargetMode="External"/><Relationship Id="rId5" Type="http://schemas.openxmlformats.org/officeDocument/2006/relationships/hyperlink" Target="https://pubmed.ncbi.nlm.nih.gov/help/#all" TargetMode="External"/><Relationship Id="rId4" Type="http://schemas.openxmlformats.org/officeDocument/2006/relationships/hyperlink" Target="https://pubmed.ncbi.nlm.nih.gov/help/#search-tag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pubmed.ncbi.nlm.nih.gov/help/#best-match-algorith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pubmed.ncbi.nlm.nih.gov/help/#covid19-article-filter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oi.org/10.1001/jama.2021.12021"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www.isped.u-bordeaux.fr/VIE-ETUDIANTE/Espace-documentation/Tutoriel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mesh.med.yale.edu/help#bookmarklet" TargetMode="External"/><Relationship Id="rId2" Type="http://schemas.openxmlformats.org/officeDocument/2006/relationships/hyperlink" Target="https://mesh.med.yale.edu/"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mesh.med.yale.edu/help#whatis"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notesSlide" Target="../notesSlides/notesSlide8.xml"/><Relationship Id="rId4"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lm.nih.gov/bsd/difference.html" TargetMode="External"/><Relationship Id="rId2" Type="http://schemas.openxmlformats.org/officeDocument/2006/relationships/hyperlink" Target="https://www.nlm.nih.gov/databases/databases_oldmedline.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ubmed.ncbi.nlm.nih.gov/help/#citation-status-subse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i.org/10.1111/ijcp.1276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ncbi.nlm.nih.gov/mesh/"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ubmed.ncbi.nlm.nih.gov/33592860/"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60029" y="1921695"/>
            <a:ext cx="10107971" cy="2387600"/>
          </a:xfrm>
        </p:spPr>
        <p:txBody>
          <a:bodyPr>
            <a:normAutofit/>
          </a:bodyPr>
          <a:lstStyle/>
          <a:p>
            <a:pPr algn="l"/>
            <a:r>
              <a:rPr lang="fr-FR" dirty="0" smtClean="0"/>
              <a:t>Trucs et astuces de </a:t>
            </a:r>
            <a:r>
              <a:rPr lang="fr-FR" dirty="0" err="1" smtClean="0"/>
              <a:t>PubMed</a:t>
            </a:r>
            <a:endParaRPr lang="fr-FR" dirty="0"/>
          </a:p>
        </p:txBody>
      </p:sp>
      <p:sp>
        <p:nvSpPr>
          <p:cNvPr id="11" name="Rectangle 14"/>
          <p:cNvSpPr>
            <a:spLocks noChangeArrowheads="1"/>
          </p:cNvSpPr>
          <p:nvPr/>
        </p:nvSpPr>
        <p:spPr bwMode="auto">
          <a:xfrm>
            <a:off x="953729"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latin typeface="Corbel" panose="020B0503020204020204" pitchFamily="34" charset="0"/>
            </a:endParaRP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0029" y="6181597"/>
            <a:ext cx="1227411" cy="429442"/>
          </a:xfrm>
          <a:prstGeom prst="rect">
            <a:avLst/>
          </a:prstGeom>
        </p:spPr>
      </p:pic>
      <p:sp>
        <p:nvSpPr>
          <p:cNvPr id="6" name="ZoneTexte 5"/>
          <p:cNvSpPr txBox="1"/>
          <p:nvPr/>
        </p:nvSpPr>
        <p:spPr>
          <a:xfrm>
            <a:off x="1882322" y="6126478"/>
            <a:ext cx="9386313" cy="584775"/>
          </a:xfrm>
          <a:prstGeom prst="rect">
            <a:avLst/>
          </a:prstGeom>
          <a:noFill/>
        </p:spPr>
        <p:txBody>
          <a:bodyPr wrap="square" rtlCol="0">
            <a:spAutoFit/>
          </a:bodyPr>
          <a:lstStyle/>
          <a:p>
            <a:r>
              <a:rPr lang="fr-FR" sz="1600" dirty="0">
                <a:solidFill>
                  <a:schemeClr val="bg1">
                    <a:lumMod val="50000"/>
                  </a:schemeClr>
                </a:solidFill>
                <a:latin typeface="Corbel" panose="020B0503020204020204" pitchFamily="34" charset="0"/>
              </a:rPr>
              <a:t>Ce contenu est mis à disposition selon les termes de la </a:t>
            </a:r>
            <a:r>
              <a:rPr lang="fr-FR" sz="1600" dirty="0">
                <a:solidFill>
                  <a:schemeClr val="bg1">
                    <a:lumMod val="50000"/>
                  </a:schemeClr>
                </a:solidFill>
                <a:latin typeface="Corbel" panose="020B0503020204020204" pitchFamily="34" charset="0"/>
                <a:hlinkClick r:id="rId4"/>
              </a:rPr>
              <a:t>Licence </a:t>
            </a:r>
            <a:r>
              <a:rPr lang="fr-FR" sz="1600" dirty="0" err="1">
                <a:solidFill>
                  <a:schemeClr val="bg1">
                    <a:lumMod val="50000"/>
                  </a:schemeClr>
                </a:solidFill>
                <a:latin typeface="Corbel" panose="020B0503020204020204" pitchFamily="34" charset="0"/>
                <a:hlinkClick r:id="rId4"/>
              </a:rPr>
              <a:t>Creative</a:t>
            </a:r>
            <a:r>
              <a:rPr lang="fr-FR" sz="1600" dirty="0">
                <a:solidFill>
                  <a:schemeClr val="bg1">
                    <a:lumMod val="50000"/>
                  </a:schemeClr>
                </a:solidFill>
                <a:latin typeface="Corbel" panose="020B0503020204020204" pitchFamily="34" charset="0"/>
                <a:hlinkClick r:id="rId4"/>
              </a:rPr>
              <a:t> Commons Attribution - Partage dans les Mêmes Conditions 3.0 France</a:t>
            </a:r>
            <a:r>
              <a:rPr lang="fr-FR" sz="1600" dirty="0">
                <a:solidFill>
                  <a:schemeClr val="bg1">
                    <a:lumMod val="50000"/>
                  </a:schemeClr>
                </a:solidFill>
                <a:latin typeface="Corbel" panose="020B0503020204020204" pitchFamily="34" charset="0"/>
              </a:rPr>
              <a:t>.</a:t>
            </a:r>
          </a:p>
        </p:txBody>
      </p:sp>
    </p:spTree>
    <p:extLst>
      <p:ext uri="{BB962C8B-B14F-4D97-AF65-F5344CB8AC3E}">
        <p14:creationId xmlns:p14="http://schemas.microsoft.com/office/powerpoint/2010/main" val="3836884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51936"/>
            <a:ext cx="10515600" cy="1325563"/>
          </a:xfrm>
        </p:spPr>
        <p:txBody>
          <a:bodyPr/>
          <a:lstStyle/>
          <a:p>
            <a:r>
              <a:rPr lang="fr-FR" dirty="0" smtClean="0"/>
              <a:t>Fonctionnalités : le thésaurus </a:t>
            </a:r>
            <a:r>
              <a:rPr lang="fr-FR" dirty="0" err="1" smtClean="0"/>
              <a:t>MeSH</a:t>
            </a:r>
            <a:endParaRPr lang="fr-FR" dirty="0"/>
          </a:p>
        </p:txBody>
      </p:sp>
      <p:sp>
        <p:nvSpPr>
          <p:cNvPr id="3" name="Espace réservé du contenu 2"/>
          <p:cNvSpPr>
            <a:spLocks noGrp="1"/>
          </p:cNvSpPr>
          <p:nvPr>
            <p:ph idx="1"/>
          </p:nvPr>
        </p:nvSpPr>
        <p:spPr>
          <a:xfrm>
            <a:off x="838200" y="1483013"/>
            <a:ext cx="10515600" cy="5238461"/>
          </a:xfrm>
        </p:spPr>
        <p:txBody>
          <a:bodyPr>
            <a:normAutofit/>
          </a:bodyPr>
          <a:lstStyle/>
          <a:p>
            <a:pPr>
              <a:lnSpc>
                <a:spcPct val="110000"/>
              </a:lnSpc>
            </a:pPr>
            <a:r>
              <a:rPr lang="fr-FR" dirty="0" smtClean="0"/>
              <a:t>Avantages</a:t>
            </a:r>
          </a:p>
          <a:p>
            <a:pPr lvl="1">
              <a:lnSpc>
                <a:spcPct val="110000"/>
              </a:lnSpc>
            </a:pPr>
            <a:r>
              <a:rPr lang="fr-FR" dirty="0" smtClean="0"/>
              <a:t>Evite le travail de </a:t>
            </a:r>
            <a:r>
              <a:rPr lang="fr-FR" dirty="0" smtClean="0">
                <a:solidFill>
                  <a:srgbClr val="009DE0"/>
                </a:solidFill>
              </a:rPr>
              <a:t>recherche des synonymes </a:t>
            </a:r>
            <a:r>
              <a:rPr lang="fr-FR" dirty="0" smtClean="0"/>
              <a:t>d’un terme, qu’ils résultent de variations lexicales ou de tendances terminologiques</a:t>
            </a:r>
          </a:p>
          <a:p>
            <a:pPr lvl="1">
              <a:lnSpc>
                <a:spcPct val="110000"/>
              </a:lnSpc>
            </a:pPr>
            <a:r>
              <a:rPr lang="fr-FR" dirty="0" smtClean="0"/>
              <a:t>Evite d’énumérer tous les </a:t>
            </a:r>
            <a:r>
              <a:rPr lang="fr-FR" dirty="0" smtClean="0">
                <a:solidFill>
                  <a:srgbClr val="009DE0"/>
                </a:solidFill>
              </a:rPr>
              <a:t>termes spécifiques </a:t>
            </a:r>
            <a:r>
              <a:rPr lang="fr-FR" dirty="0" smtClean="0"/>
              <a:t>d’un concept général</a:t>
            </a:r>
          </a:p>
          <a:p>
            <a:pPr lvl="1">
              <a:lnSpc>
                <a:spcPct val="110000"/>
              </a:lnSpc>
            </a:pPr>
            <a:r>
              <a:rPr lang="fr-FR" dirty="0" smtClean="0"/>
              <a:t>Identifie les articles pour lesquels le terme constitue un sujet, et n’est pas seulement mentionné par exemple dans le résumé</a:t>
            </a:r>
          </a:p>
          <a:p>
            <a:pPr>
              <a:lnSpc>
                <a:spcPct val="110000"/>
              </a:lnSpc>
            </a:pPr>
            <a:r>
              <a:rPr lang="fr-FR" dirty="0" smtClean="0"/>
              <a:t>Limites</a:t>
            </a:r>
          </a:p>
          <a:p>
            <a:pPr lvl="1">
              <a:lnSpc>
                <a:spcPct val="110000"/>
              </a:lnSpc>
            </a:pPr>
            <a:r>
              <a:rPr lang="fr-FR" dirty="0" smtClean="0"/>
              <a:t>Tous les documents recensés dans </a:t>
            </a:r>
            <a:r>
              <a:rPr lang="fr-FR" dirty="0" err="1" smtClean="0"/>
              <a:t>PubMed</a:t>
            </a:r>
            <a:r>
              <a:rPr lang="fr-FR" dirty="0" smtClean="0"/>
              <a:t> n’ont pas d’indexation </a:t>
            </a:r>
            <a:r>
              <a:rPr lang="fr-FR" dirty="0" err="1" smtClean="0"/>
              <a:t>MeSH</a:t>
            </a:r>
            <a:r>
              <a:rPr lang="fr-FR" dirty="0" smtClean="0"/>
              <a:t> </a:t>
            </a:r>
          </a:p>
          <a:p>
            <a:pPr lvl="1">
              <a:lnSpc>
                <a:spcPct val="110000"/>
              </a:lnSpc>
            </a:pPr>
            <a:r>
              <a:rPr lang="fr-FR" dirty="0" smtClean="0"/>
              <a:t>Tous les mots n’ont pas d’équivalent </a:t>
            </a:r>
            <a:r>
              <a:rPr lang="fr-FR" dirty="0" err="1" smtClean="0"/>
              <a:t>MeSH</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10</a:t>
            </a:fld>
            <a:endParaRPr lang="fr-FR" dirty="0"/>
          </a:p>
        </p:txBody>
      </p:sp>
    </p:spTree>
    <p:extLst>
      <p:ext uri="{BB962C8B-B14F-4D97-AF65-F5344CB8AC3E}">
        <p14:creationId xmlns:p14="http://schemas.microsoft.com/office/powerpoint/2010/main" val="3303390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1325563"/>
          </a:xfrm>
        </p:spPr>
        <p:txBody>
          <a:bodyPr/>
          <a:lstStyle/>
          <a:p>
            <a:r>
              <a:rPr lang="fr-FR" dirty="0" smtClean="0"/>
              <a:t>Pertinence du recours au </a:t>
            </a:r>
            <a:r>
              <a:rPr lang="fr-FR" dirty="0" err="1" smtClean="0"/>
              <a:t>MeSH</a:t>
            </a:r>
            <a:r>
              <a:rPr lang="fr-FR" dirty="0" smtClean="0"/>
              <a:t>?</a:t>
            </a:r>
            <a:endParaRPr lang="fr-FR" dirty="0"/>
          </a:p>
        </p:txBody>
      </p:sp>
      <p:sp>
        <p:nvSpPr>
          <p:cNvPr id="3" name="Espace réservé du contenu 2"/>
          <p:cNvSpPr>
            <a:spLocks noGrp="1"/>
          </p:cNvSpPr>
          <p:nvPr>
            <p:ph idx="1"/>
          </p:nvPr>
        </p:nvSpPr>
        <p:spPr>
          <a:xfrm>
            <a:off x="838200" y="1325563"/>
            <a:ext cx="10515600" cy="4351338"/>
          </a:xfrm>
        </p:spPr>
        <p:txBody>
          <a:bodyPr>
            <a:noAutofit/>
          </a:bodyPr>
          <a:lstStyle/>
          <a:p>
            <a:pPr marL="0" indent="0">
              <a:buNone/>
            </a:pPr>
            <a:r>
              <a:rPr lang="fr-FR" sz="3200" dirty="0" smtClean="0"/>
              <a:t>Exemple avec les 2 termes suivants : pour chacun des termes, indiquez s’il vous semble pertinent de l’utiliser.</a:t>
            </a:r>
          </a:p>
          <a:p>
            <a:r>
              <a:rPr lang="fr-FR" sz="3200" dirty="0" smtClean="0"/>
              <a:t>Pour une recherche sur les </a:t>
            </a:r>
            <a:r>
              <a:rPr lang="fr-FR" sz="3200" dirty="0"/>
              <a:t>indicateurs de santé prédictifs de l'absentéisme au travail </a:t>
            </a:r>
            <a:r>
              <a:rPr lang="fr-FR" sz="3200" dirty="0" smtClean="0"/>
              <a:t> </a:t>
            </a:r>
          </a:p>
          <a:p>
            <a:pPr lvl="1"/>
            <a:r>
              <a:rPr lang="fr-FR" sz="3200" dirty="0" smtClean="0">
                <a:solidFill>
                  <a:srgbClr val="009DE0"/>
                </a:solidFill>
              </a:rPr>
              <a:t>absentéisme professionnel -&gt; </a:t>
            </a:r>
            <a:r>
              <a:rPr lang="fr-FR" sz="3200" dirty="0" err="1" smtClean="0">
                <a:solidFill>
                  <a:srgbClr val="009DE0"/>
                </a:solidFill>
              </a:rPr>
              <a:t>absenteeism</a:t>
            </a:r>
            <a:r>
              <a:rPr lang="fr-FR" sz="3200" dirty="0" smtClean="0">
                <a:solidFill>
                  <a:srgbClr val="009DE0"/>
                </a:solidFill>
              </a:rPr>
              <a:t> </a:t>
            </a:r>
            <a:r>
              <a:rPr lang="fr-FR" sz="3200" dirty="0" smtClean="0"/>
              <a:t>- </a:t>
            </a:r>
            <a:r>
              <a:rPr lang="fr-FR" sz="3200" dirty="0" smtClean="0">
                <a:hlinkClick r:id="rId2"/>
              </a:rPr>
              <a:t>lien fiche </a:t>
            </a:r>
            <a:r>
              <a:rPr lang="fr-FR" sz="3200" dirty="0" err="1" smtClean="0">
                <a:hlinkClick r:id="rId2"/>
              </a:rPr>
              <a:t>MeSH</a:t>
            </a:r>
            <a:endParaRPr lang="fr-FR" sz="3200" dirty="0" smtClean="0"/>
          </a:p>
          <a:p>
            <a:r>
              <a:rPr lang="fr-FR" sz="3200" dirty="0" smtClean="0"/>
              <a:t>Pour une recherche sur l’impact de l’activité physique sur la qualité de vie des personnes âgées</a:t>
            </a:r>
          </a:p>
          <a:p>
            <a:pPr lvl="1"/>
            <a:r>
              <a:rPr lang="fr-FR" sz="3200" dirty="0" smtClean="0">
                <a:solidFill>
                  <a:srgbClr val="009DE0"/>
                </a:solidFill>
              </a:rPr>
              <a:t>activité physique -&gt; </a:t>
            </a:r>
            <a:r>
              <a:rPr lang="fr-FR" sz="3200" dirty="0" err="1" smtClean="0">
                <a:solidFill>
                  <a:srgbClr val="009DE0"/>
                </a:solidFill>
              </a:rPr>
              <a:t>exercise</a:t>
            </a:r>
            <a:r>
              <a:rPr lang="fr-FR" sz="3200" dirty="0" smtClean="0">
                <a:solidFill>
                  <a:srgbClr val="009DE0"/>
                </a:solidFill>
              </a:rPr>
              <a:t> </a:t>
            </a:r>
            <a:r>
              <a:rPr lang="fr-FR" sz="3200" dirty="0" smtClean="0"/>
              <a:t>- </a:t>
            </a:r>
            <a:r>
              <a:rPr lang="fr-FR" sz="3200" dirty="0" smtClean="0">
                <a:hlinkClick r:id="rId3"/>
              </a:rPr>
              <a:t>lien fiche </a:t>
            </a:r>
            <a:r>
              <a:rPr lang="fr-FR" sz="3200" dirty="0" err="1" smtClean="0">
                <a:hlinkClick r:id="rId3"/>
              </a:rPr>
              <a:t>MeSH</a:t>
            </a:r>
            <a:endParaRPr lang="fr-FR" sz="3200" dirty="0" smtClean="0"/>
          </a:p>
          <a:p>
            <a:pPr lvl="1"/>
            <a:endParaRPr lang="fr-FR" sz="3200"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11</a:t>
            </a:fld>
            <a:endParaRPr lang="fr-FR" dirty="0"/>
          </a:p>
        </p:txBody>
      </p:sp>
    </p:spTree>
    <p:extLst>
      <p:ext uri="{BB962C8B-B14F-4D97-AF65-F5344CB8AC3E}">
        <p14:creationId xmlns:p14="http://schemas.microsoft.com/office/powerpoint/2010/main" val="2941982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6654" y="0"/>
            <a:ext cx="10515600" cy="1325563"/>
          </a:xfrm>
        </p:spPr>
        <p:txBody>
          <a:bodyPr/>
          <a:lstStyle/>
          <a:p>
            <a:r>
              <a:rPr lang="fr-FR" dirty="0" smtClean="0"/>
              <a:t>Pertinence du recours au </a:t>
            </a:r>
            <a:r>
              <a:rPr lang="fr-FR" dirty="0" err="1" smtClean="0"/>
              <a:t>MeSH</a:t>
            </a:r>
            <a:r>
              <a:rPr lang="fr-FR" dirty="0" smtClean="0"/>
              <a:t>?</a:t>
            </a:r>
            <a:endParaRPr lang="fr-FR" dirty="0"/>
          </a:p>
        </p:txBody>
      </p:sp>
      <p:sp>
        <p:nvSpPr>
          <p:cNvPr id="3" name="Espace réservé du contenu 2"/>
          <p:cNvSpPr>
            <a:spLocks noGrp="1"/>
          </p:cNvSpPr>
          <p:nvPr>
            <p:ph idx="1"/>
          </p:nvPr>
        </p:nvSpPr>
        <p:spPr>
          <a:xfrm>
            <a:off x="838200" y="1025526"/>
            <a:ext cx="10515600" cy="1972651"/>
          </a:xfrm>
        </p:spPr>
        <p:txBody>
          <a:bodyPr>
            <a:normAutofit/>
          </a:bodyPr>
          <a:lstStyle/>
          <a:p>
            <a:pPr marL="0" indent="0">
              <a:buNone/>
            </a:pPr>
            <a:r>
              <a:rPr lang="fr-FR" sz="2400" dirty="0" smtClean="0"/>
              <a:t>Le recours au </a:t>
            </a:r>
            <a:r>
              <a:rPr lang="fr-FR" sz="2400" dirty="0" err="1" smtClean="0"/>
              <a:t>MeSH</a:t>
            </a:r>
            <a:r>
              <a:rPr lang="fr-FR" sz="2400" dirty="0" smtClean="0"/>
              <a:t> et la façon de l’utiliser peuvent ainsi varier en fonction </a:t>
            </a:r>
          </a:p>
          <a:p>
            <a:r>
              <a:rPr lang="fr-FR" sz="2400" dirty="0"/>
              <a:t> </a:t>
            </a:r>
            <a:r>
              <a:rPr lang="fr-FR" sz="2400" dirty="0" smtClean="0"/>
              <a:t>du sujet,</a:t>
            </a:r>
          </a:p>
          <a:p>
            <a:r>
              <a:rPr lang="fr-FR" sz="2400" dirty="0"/>
              <a:t> </a:t>
            </a:r>
            <a:r>
              <a:rPr lang="fr-FR" sz="2400" dirty="0" smtClean="0"/>
              <a:t>du degré de </a:t>
            </a:r>
            <a:r>
              <a:rPr lang="fr-FR" sz="2400" dirty="0" smtClean="0">
                <a:solidFill>
                  <a:srgbClr val="009DE0"/>
                </a:solidFill>
              </a:rPr>
              <a:t>précision</a:t>
            </a:r>
            <a:r>
              <a:rPr lang="fr-FR" sz="2400" dirty="0" smtClean="0"/>
              <a:t> et de </a:t>
            </a:r>
            <a:r>
              <a:rPr lang="fr-FR" sz="2400" dirty="0" smtClean="0">
                <a:solidFill>
                  <a:srgbClr val="009DE0"/>
                </a:solidFill>
              </a:rPr>
              <a:t>sensibilité</a:t>
            </a:r>
            <a:r>
              <a:rPr lang="fr-FR" sz="2400" dirty="0" smtClean="0"/>
              <a:t> souhaité.</a:t>
            </a:r>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12</a:t>
            </a:fld>
            <a:endParaRPr lang="fr-FR" dirty="0"/>
          </a:p>
        </p:txBody>
      </p:sp>
      <p:graphicFrame>
        <p:nvGraphicFramePr>
          <p:cNvPr id="6" name="Tableau 5"/>
          <p:cNvGraphicFramePr>
            <a:graphicFrameLocks noGrp="1"/>
          </p:cNvGraphicFramePr>
          <p:nvPr>
            <p:extLst>
              <p:ext uri="{D42A27DB-BD31-4B8C-83A1-F6EECF244321}">
                <p14:modId xmlns:p14="http://schemas.microsoft.com/office/powerpoint/2010/main" val="1845167742"/>
              </p:ext>
            </p:extLst>
          </p:nvPr>
        </p:nvGraphicFramePr>
        <p:xfrm>
          <a:off x="439615" y="2558059"/>
          <a:ext cx="11447585" cy="3407100"/>
        </p:xfrm>
        <a:graphic>
          <a:graphicData uri="http://schemas.openxmlformats.org/drawingml/2006/table">
            <a:tbl>
              <a:tblPr>
                <a:tableStyleId>{9D7B26C5-4107-4FEC-AEDC-1716B250A1EF}</a:tableStyleId>
              </a:tblPr>
              <a:tblGrid>
                <a:gridCol w="5319443"/>
                <a:gridCol w="6128142"/>
              </a:tblGrid>
              <a:tr h="1852620">
                <a:tc>
                  <a:txBody>
                    <a:bodyPr/>
                    <a:lstStyle/>
                    <a:p>
                      <a:pPr marL="0" indent="0">
                        <a:buFont typeface="Corbel" panose="020B0503020204020204" pitchFamily="34" charset="0"/>
                        <a:buNone/>
                      </a:pPr>
                      <a:r>
                        <a:rPr lang="en-US" sz="1600" b="1" dirty="0">
                          <a:effectLst/>
                          <a:latin typeface="Corbel" panose="020B0503020204020204" pitchFamily="34" charset="0"/>
                        </a:rPr>
                        <a:t>Precise search questions: </a:t>
                      </a:r>
                    </a:p>
                    <a:p>
                      <a:pPr marL="285750" indent="-285750">
                        <a:buFont typeface="Corbel" panose="020B0503020204020204" pitchFamily="34" charset="0"/>
                        <a:buChar char="›"/>
                      </a:pPr>
                      <a:r>
                        <a:rPr lang="en-US" sz="1600" dirty="0">
                          <a:effectLst/>
                          <a:latin typeface="Corbel" panose="020B0503020204020204" pitchFamily="34" charset="0"/>
                        </a:rPr>
                        <a:t>can be answered with high degree of certainty</a:t>
                      </a:r>
                    </a:p>
                    <a:p>
                      <a:pPr marL="285750" indent="-285750">
                        <a:buFont typeface="Corbel" panose="020B0503020204020204" pitchFamily="34" charset="0"/>
                        <a:buChar char="›"/>
                      </a:pPr>
                      <a:r>
                        <a:rPr lang="en-US" sz="1600" dirty="0">
                          <a:effectLst/>
                          <a:latin typeface="Corbel" panose="020B0503020204020204" pitchFamily="34" charset="0"/>
                        </a:rPr>
                        <a:t>concepts in question are clear and easily defined</a:t>
                      </a:r>
                    </a:p>
                    <a:p>
                      <a:pPr marL="285750" indent="-285750">
                        <a:buFont typeface="Corbel" panose="020B0503020204020204" pitchFamily="34" charset="0"/>
                        <a:buChar char="›"/>
                      </a:pPr>
                      <a:r>
                        <a:rPr lang="en-US" sz="1600" dirty="0">
                          <a:effectLst/>
                          <a:latin typeface="Corbel" panose="020B0503020204020204" pitchFamily="34" charset="0"/>
                        </a:rPr>
                        <a:t>ex. What is the recommend daily dose of regular-strength </a:t>
                      </a:r>
                      <a:r>
                        <a:rPr lang="en-US" sz="1600" dirty="0" err="1">
                          <a:effectLst/>
                          <a:latin typeface="Corbel" panose="020B0503020204020204" pitchFamily="34" charset="0"/>
                        </a:rPr>
                        <a:t>tylenol</a:t>
                      </a:r>
                      <a:r>
                        <a:rPr lang="en-US" sz="1600" dirty="0">
                          <a:effectLst/>
                          <a:latin typeface="Corbel" panose="020B0503020204020204" pitchFamily="34" charset="0"/>
                        </a:rPr>
                        <a:t> for a child with fever? </a:t>
                      </a:r>
                    </a:p>
                  </a:txBody>
                  <a:tcPr anchor="ctr"/>
                </a:tc>
                <a:tc>
                  <a:txBody>
                    <a:bodyPr/>
                    <a:lstStyle/>
                    <a:p>
                      <a:pPr marL="0" indent="0">
                        <a:buFont typeface="Corbel" panose="020B0503020204020204" pitchFamily="34" charset="0"/>
                        <a:buNone/>
                      </a:pPr>
                      <a:r>
                        <a:rPr lang="en-US" sz="1600" b="1" dirty="0">
                          <a:effectLst/>
                          <a:latin typeface="Corbel" panose="020B0503020204020204" pitchFamily="34" charset="0"/>
                        </a:rPr>
                        <a:t>Sensitive search questions: </a:t>
                      </a:r>
                    </a:p>
                    <a:p>
                      <a:pPr marL="285750" indent="-285750">
                        <a:buFont typeface="Corbel" panose="020B0503020204020204" pitchFamily="34" charset="0"/>
                        <a:buChar char="›"/>
                      </a:pPr>
                      <a:r>
                        <a:rPr lang="en-US" sz="1600" dirty="0">
                          <a:effectLst/>
                          <a:latin typeface="Corbel" panose="020B0503020204020204" pitchFamily="34" charset="0"/>
                        </a:rPr>
                        <a:t>requires gathering many sources of evidence</a:t>
                      </a:r>
                    </a:p>
                    <a:p>
                      <a:pPr marL="285750" indent="-285750">
                        <a:buFont typeface="Corbel" panose="020B0503020204020204" pitchFamily="34" charset="0"/>
                        <a:buChar char="›"/>
                      </a:pPr>
                      <a:r>
                        <a:rPr lang="en-US" sz="1600" dirty="0">
                          <a:effectLst/>
                          <a:latin typeface="Corbel" panose="020B0503020204020204" pitchFamily="34" charset="0"/>
                        </a:rPr>
                        <a:t>concepts within the question are difficult to define and operationalize</a:t>
                      </a:r>
                    </a:p>
                    <a:p>
                      <a:pPr marL="285750" indent="-285750">
                        <a:buFont typeface="Corbel" panose="020B0503020204020204" pitchFamily="34" charset="0"/>
                        <a:buChar char="›"/>
                      </a:pPr>
                      <a:r>
                        <a:rPr lang="en-US" sz="1600" dirty="0">
                          <a:effectLst/>
                          <a:latin typeface="Corbel" panose="020B0503020204020204" pitchFamily="34" charset="0"/>
                        </a:rPr>
                        <a:t>ex. What is the best way to increase frequency of hand hygiene practices in a busy, urban emergency department? </a:t>
                      </a:r>
                    </a:p>
                  </a:txBody>
                  <a:tcPr anchor="ctr"/>
                </a:tc>
              </a:tr>
              <a:tr h="1524129">
                <a:tc>
                  <a:txBody>
                    <a:bodyPr/>
                    <a:lstStyle/>
                    <a:p>
                      <a:pPr marL="0" indent="0">
                        <a:buFont typeface="Corbel" panose="020B0503020204020204" pitchFamily="34" charset="0"/>
                        <a:buNone/>
                      </a:pPr>
                      <a:r>
                        <a:rPr lang="en-US" sz="1600" b="1" dirty="0">
                          <a:effectLst/>
                          <a:latin typeface="Corbel" panose="020B0503020204020204" pitchFamily="34" charset="0"/>
                        </a:rPr>
                        <a:t>Precise search objectives, for example: </a:t>
                      </a:r>
                    </a:p>
                    <a:p>
                      <a:pPr marL="285750" indent="-285750">
                        <a:buFont typeface="Corbel" panose="020B0503020204020204" pitchFamily="34" charset="0"/>
                        <a:buChar char="›"/>
                      </a:pPr>
                      <a:r>
                        <a:rPr lang="en-US" sz="1600" dirty="0">
                          <a:effectLst/>
                          <a:latin typeface="Corbel" panose="020B0503020204020204" pitchFamily="34" charset="0"/>
                        </a:rPr>
                        <a:t>I only need a few, recent articles on the use of simulation in education to improve teamwork, in order to stimulate discussion in class</a:t>
                      </a:r>
                    </a:p>
                    <a:p>
                      <a:pPr marL="285750" indent="-285750">
                        <a:buFont typeface="Corbel" panose="020B0503020204020204" pitchFamily="34" charset="0"/>
                        <a:buChar char="›"/>
                      </a:pPr>
                      <a:r>
                        <a:rPr lang="en-US" sz="1600" dirty="0">
                          <a:effectLst/>
                          <a:latin typeface="Corbel" panose="020B0503020204020204" pitchFamily="34" charset="0"/>
                        </a:rPr>
                        <a:t>I need to find a highly-cited RCT or systematic review on the effectiveness of acetaminophen for fever in children </a:t>
                      </a:r>
                    </a:p>
                  </a:txBody>
                  <a:tcPr anchor="ctr"/>
                </a:tc>
                <a:tc>
                  <a:txBody>
                    <a:bodyPr/>
                    <a:lstStyle/>
                    <a:p>
                      <a:pPr marL="0" indent="0">
                        <a:buFont typeface="Corbel" panose="020B0503020204020204" pitchFamily="34" charset="0"/>
                        <a:buNone/>
                      </a:pPr>
                      <a:r>
                        <a:rPr lang="en-US" sz="1600" b="1" dirty="0">
                          <a:effectLst/>
                          <a:latin typeface="Corbel" panose="020B0503020204020204" pitchFamily="34" charset="0"/>
                        </a:rPr>
                        <a:t>Sensitive search objectives, for example: </a:t>
                      </a:r>
                    </a:p>
                    <a:p>
                      <a:pPr marL="285750" indent="-285750">
                        <a:buFont typeface="Corbel" panose="020B0503020204020204" pitchFamily="34" charset="0"/>
                        <a:buChar char="›"/>
                      </a:pPr>
                      <a:r>
                        <a:rPr lang="en-US" sz="1600" dirty="0">
                          <a:effectLst/>
                          <a:latin typeface="Corbel" panose="020B0503020204020204" pitchFamily="34" charset="0"/>
                        </a:rPr>
                        <a:t>I'm conducting a review of the literature</a:t>
                      </a:r>
                    </a:p>
                    <a:p>
                      <a:pPr marL="285750" indent="-285750">
                        <a:buFont typeface="Corbel" panose="020B0503020204020204" pitchFamily="34" charset="0"/>
                        <a:buChar char="›"/>
                      </a:pPr>
                      <a:r>
                        <a:rPr lang="en-US" sz="1600" dirty="0">
                          <a:effectLst/>
                          <a:latin typeface="Corbel" panose="020B0503020204020204" pitchFamily="34" charset="0"/>
                        </a:rPr>
                        <a:t>I'm preparing a protocol for a primary research study and I need to find examples of a particular methodology in the published literature</a:t>
                      </a:r>
                    </a:p>
                    <a:p>
                      <a:pPr marL="285750" indent="-285750">
                        <a:buFont typeface="Corbel" panose="020B0503020204020204" pitchFamily="34" charset="0"/>
                        <a:buChar char="›"/>
                      </a:pPr>
                      <a:r>
                        <a:rPr lang="en-US" sz="1600" dirty="0">
                          <a:effectLst/>
                          <a:latin typeface="Corbel" panose="020B0503020204020204" pitchFamily="34" charset="0"/>
                        </a:rPr>
                        <a:t>I'm nervous about missing studies </a:t>
                      </a:r>
                    </a:p>
                  </a:txBody>
                  <a:tcPr anchor="ctr"/>
                </a:tc>
              </a:tr>
            </a:tbl>
          </a:graphicData>
        </a:graphic>
      </p:graphicFrame>
      <p:sp>
        <p:nvSpPr>
          <p:cNvPr id="7" name="ZoneTexte 6"/>
          <p:cNvSpPr txBox="1"/>
          <p:nvPr/>
        </p:nvSpPr>
        <p:spPr>
          <a:xfrm>
            <a:off x="354622" y="6119336"/>
            <a:ext cx="11638085" cy="646331"/>
          </a:xfrm>
          <a:prstGeom prst="rect">
            <a:avLst/>
          </a:prstGeom>
          <a:noFill/>
        </p:spPr>
        <p:txBody>
          <a:bodyPr wrap="square" rtlCol="0">
            <a:spAutoFit/>
          </a:bodyPr>
          <a:lstStyle/>
          <a:p>
            <a:r>
              <a:rPr lang="fr-FR" sz="1200" dirty="0" smtClean="0">
                <a:latin typeface="Corbel" panose="020B0503020204020204" pitchFamily="34" charset="0"/>
              </a:rPr>
              <a:t>Source :</a:t>
            </a:r>
            <a:r>
              <a:rPr lang="en-US" sz="1200" dirty="0">
                <a:latin typeface="Corbel" panose="020B0503020204020204" pitchFamily="34" charset="0"/>
              </a:rPr>
              <a:t> </a:t>
            </a:r>
            <a:r>
              <a:rPr lang="en-US" sz="1200" dirty="0" err="1">
                <a:latin typeface="Corbel" panose="020B0503020204020204" pitchFamily="34" charset="0"/>
              </a:rPr>
              <a:t>Nekolaichuk</a:t>
            </a:r>
            <a:r>
              <a:rPr lang="en-US" sz="1200" dirty="0">
                <a:latin typeface="Corbel" panose="020B0503020204020204" pitchFamily="34" charset="0"/>
              </a:rPr>
              <a:t>, E. </a:t>
            </a:r>
            <a:r>
              <a:rPr lang="en-US" sz="1200" dirty="0" smtClean="0">
                <a:latin typeface="Corbel" panose="020B0503020204020204" pitchFamily="34" charset="0"/>
              </a:rPr>
              <a:t>(2022). </a:t>
            </a:r>
            <a:r>
              <a:rPr lang="en-US" sz="1200" i="1" dirty="0">
                <a:latin typeface="Corbel" panose="020B0503020204020204" pitchFamily="34" charset="0"/>
              </a:rPr>
              <a:t>Searching the Literature : A Guide to Comprehensive Searching in the Health Sciences</a:t>
            </a:r>
            <a:r>
              <a:rPr lang="en-US" sz="1200" dirty="0">
                <a:latin typeface="Corbel" panose="020B0503020204020204" pitchFamily="34" charset="0"/>
              </a:rPr>
              <a:t>. University of Toronto Library Research Guides. </a:t>
            </a:r>
            <a:r>
              <a:rPr lang="en-US" sz="1200" dirty="0">
                <a:latin typeface="Corbel" panose="020B0503020204020204" pitchFamily="34" charset="0"/>
                <a:hlinkClick r:id="rId2"/>
              </a:rPr>
              <a:t>https://guides.library.utoronto.ca/comprehensivesearching</a:t>
            </a:r>
            <a:endParaRPr lang="en-US" sz="1200" dirty="0">
              <a:latin typeface="Corbel" panose="020B0503020204020204" pitchFamily="34" charset="0"/>
            </a:endParaRPr>
          </a:p>
          <a:p>
            <a:endParaRPr lang="fr-FR" sz="1200" dirty="0">
              <a:latin typeface="Corbel" panose="020B0503020204020204" pitchFamily="34" charset="0"/>
            </a:endParaRPr>
          </a:p>
        </p:txBody>
      </p:sp>
    </p:spTree>
    <p:extLst>
      <p:ext uri="{BB962C8B-B14F-4D97-AF65-F5344CB8AC3E}">
        <p14:creationId xmlns:p14="http://schemas.microsoft.com/office/powerpoint/2010/main" val="762261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6654" y="0"/>
            <a:ext cx="10515600" cy="1325563"/>
          </a:xfrm>
        </p:spPr>
        <p:txBody>
          <a:bodyPr/>
          <a:lstStyle/>
          <a:p>
            <a:r>
              <a:rPr lang="fr-FR" dirty="0" err="1" smtClean="0"/>
              <a:t>MeSH</a:t>
            </a:r>
            <a:r>
              <a:rPr lang="fr-FR" dirty="0" smtClean="0"/>
              <a:t> : ressources complémentaires</a:t>
            </a:r>
            <a:endParaRPr lang="fr-FR" dirty="0"/>
          </a:p>
        </p:txBody>
      </p:sp>
      <p:sp>
        <p:nvSpPr>
          <p:cNvPr id="3" name="Espace réservé du contenu 2"/>
          <p:cNvSpPr>
            <a:spLocks noGrp="1"/>
          </p:cNvSpPr>
          <p:nvPr>
            <p:ph idx="1"/>
          </p:nvPr>
        </p:nvSpPr>
        <p:spPr>
          <a:xfrm>
            <a:off x="838200" y="1247199"/>
            <a:ext cx="10515600" cy="6169601"/>
          </a:xfrm>
        </p:spPr>
        <p:txBody>
          <a:bodyPr>
            <a:normAutofit/>
          </a:bodyPr>
          <a:lstStyle/>
          <a:p>
            <a:pPr marL="0" indent="0">
              <a:buNone/>
            </a:pPr>
            <a:r>
              <a:rPr lang="fr-FR" sz="2400" dirty="0" smtClean="0"/>
              <a:t>Règles d’indexation </a:t>
            </a:r>
            <a:r>
              <a:rPr lang="fr-FR" sz="2400" dirty="0" err="1" smtClean="0"/>
              <a:t>MeSH</a:t>
            </a:r>
            <a:r>
              <a:rPr lang="fr-FR" sz="2400" dirty="0" smtClean="0"/>
              <a:t> sur le site de </a:t>
            </a:r>
            <a:r>
              <a:rPr lang="fr-FR" sz="2400" dirty="0" err="1" smtClean="0"/>
              <a:t>PubMed</a:t>
            </a:r>
            <a:r>
              <a:rPr lang="fr-FR" sz="2400" dirty="0" smtClean="0"/>
              <a:t> : </a:t>
            </a:r>
            <a:r>
              <a:rPr lang="en-US" sz="2400" dirty="0" smtClean="0">
                <a:hlinkClick r:id="rId2"/>
              </a:rPr>
              <a:t>MEDLINE Indexing Online Training Course</a:t>
            </a:r>
            <a:r>
              <a:rPr lang="en-US" sz="2400" dirty="0" smtClean="0"/>
              <a:t> &gt; The Indexing Process &gt; </a:t>
            </a:r>
            <a:r>
              <a:rPr lang="en-US" sz="2400" dirty="0" smtClean="0">
                <a:hlinkClick r:id="rId3"/>
              </a:rPr>
              <a:t>A Good indexer</a:t>
            </a:r>
            <a:endParaRPr lang="en-US" sz="2400" dirty="0" smtClean="0"/>
          </a:p>
          <a:p>
            <a:pPr lvl="1">
              <a:lnSpc>
                <a:spcPct val="100000"/>
              </a:lnSpc>
            </a:pPr>
            <a:r>
              <a:rPr lang="en-US" sz="2000" dirty="0">
                <a:solidFill>
                  <a:schemeClr val="tx1">
                    <a:lumMod val="75000"/>
                    <a:lumOff val="25000"/>
                  </a:schemeClr>
                </a:solidFill>
              </a:rPr>
              <a:t>Does not let bias or knowledge of a subject alter how the article is indexed </a:t>
            </a:r>
            <a:br>
              <a:rPr lang="en-US" sz="2000" dirty="0">
                <a:solidFill>
                  <a:schemeClr val="tx1">
                    <a:lumMod val="75000"/>
                    <a:lumOff val="25000"/>
                  </a:schemeClr>
                </a:solidFill>
              </a:rPr>
            </a:br>
            <a:r>
              <a:rPr lang="en-US" sz="2000" i="1" dirty="0">
                <a:solidFill>
                  <a:schemeClr val="tx1">
                    <a:lumMod val="75000"/>
                    <a:lumOff val="25000"/>
                  </a:schemeClr>
                </a:solidFill>
              </a:rPr>
              <a:t>index only what the article </a:t>
            </a:r>
            <a:r>
              <a:rPr lang="en-US" sz="2000" i="1" dirty="0" smtClean="0">
                <a:solidFill>
                  <a:schemeClr val="tx1">
                    <a:lumMod val="75000"/>
                    <a:lumOff val="25000"/>
                  </a:schemeClr>
                </a:solidFill>
              </a:rPr>
              <a:t>says</a:t>
            </a:r>
            <a:endParaRPr lang="en-US" sz="2000" dirty="0">
              <a:solidFill>
                <a:schemeClr val="tx1">
                  <a:lumMod val="75000"/>
                  <a:lumOff val="25000"/>
                </a:schemeClr>
              </a:solidFill>
            </a:endParaRPr>
          </a:p>
          <a:p>
            <a:pPr lvl="1">
              <a:lnSpc>
                <a:spcPct val="100000"/>
              </a:lnSpc>
            </a:pPr>
            <a:r>
              <a:rPr lang="en-US" sz="2000" dirty="0">
                <a:solidFill>
                  <a:schemeClr val="tx1">
                    <a:lumMod val="75000"/>
                    <a:lumOff val="25000"/>
                  </a:schemeClr>
                </a:solidFill>
              </a:rPr>
              <a:t>Does not read the article word for </a:t>
            </a:r>
            <a:r>
              <a:rPr lang="en-US" sz="2000" dirty="0" smtClean="0">
                <a:solidFill>
                  <a:schemeClr val="tx1">
                    <a:lumMod val="75000"/>
                    <a:lumOff val="25000"/>
                  </a:schemeClr>
                </a:solidFill>
              </a:rPr>
              <a:t>word</a:t>
            </a:r>
            <a:r>
              <a:rPr lang="en-US" sz="2000" dirty="0">
                <a:solidFill>
                  <a:schemeClr val="tx1">
                    <a:lumMod val="75000"/>
                    <a:lumOff val="25000"/>
                  </a:schemeClr>
                </a:solidFill>
              </a:rPr>
              <a:t/>
            </a:r>
            <a:br>
              <a:rPr lang="en-US" sz="2000" dirty="0">
                <a:solidFill>
                  <a:schemeClr val="tx1">
                    <a:lumMod val="75000"/>
                    <a:lumOff val="25000"/>
                  </a:schemeClr>
                </a:solidFill>
              </a:rPr>
            </a:br>
            <a:r>
              <a:rPr lang="en-US" sz="2000" i="1" dirty="0">
                <a:solidFill>
                  <a:schemeClr val="tx1">
                    <a:lumMod val="75000"/>
                    <a:lumOff val="25000"/>
                  </a:schemeClr>
                </a:solidFill>
              </a:rPr>
              <a:t>This takes time and does not always provide better </a:t>
            </a:r>
            <a:r>
              <a:rPr lang="en-US" sz="2000" i="1" dirty="0" smtClean="0">
                <a:solidFill>
                  <a:schemeClr val="tx1">
                    <a:lumMod val="75000"/>
                    <a:lumOff val="25000"/>
                  </a:schemeClr>
                </a:solidFill>
              </a:rPr>
              <a:t>indexing</a:t>
            </a:r>
            <a:endParaRPr lang="en-US" sz="2000" dirty="0">
              <a:solidFill>
                <a:schemeClr val="tx1">
                  <a:lumMod val="75000"/>
                  <a:lumOff val="25000"/>
                </a:schemeClr>
              </a:solidFill>
            </a:endParaRPr>
          </a:p>
          <a:p>
            <a:pPr lvl="1">
              <a:lnSpc>
                <a:spcPct val="100000"/>
              </a:lnSpc>
            </a:pPr>
            <a:r>
              <a:rPr lang="en-US" sz="2000" dirty="0">
                <a:solidFill>
                  <a:schemeClr val="tx1">
                    <a:lumMod val="75000"/>
                    <a:lumOff val="25000"/>
                  </a:schemeClr>
                </a:solidFill>
              </a:rPr>
              <a:t>Recognizes the authority of an article, and does not correct any of the assertions made in the article </a:t>
            </a:r>
            <a:br>
              <a:rPr lang="en-US" sz="2000" dirty="0">
                <a:solidFill>
                  <a:schemeClr val="tx1">
                    <a:lumMod val="75000"/>
                    <a:lumOff val="25000"/>
                  </a:schemeClr>
                </a:solidFill>
              </a:rPr>
            </a:br>
            <a:r>
              <a:rPr lang="en-US" sz="2000" i="1" dirty="0">
                <a:solidFill>
                  <a:schemeClr val="tx1">
                    <a:lumMod val="75000"/>
                    <a:lumOff val="25000"/>
                  </a:schemeClr>
                </a:solidFill>
              </a:rPr>
              <a:t>Do not attempt to correct bad science or point out </a:t>
            </a:r>
            <a:r>
              <a:rPr lang="en-US" sz="2000" i="1" dirty="0" smtClean="0">
                <a:solidFill>
                  <a:schemeClr val="tx1">
                    <a:lumMod val="75000"/>
                    <a:lumOff val="25000"/>
                  </a:schemeClr>
                </a:solidFill>
              </a:rPr>
              <a:t>mistakes</a:t>
            </a:r>
            <a:endParaRPr lang="en-US" sz="2000" dirty="0">
              <a:solidFill>
                <a:schemeClr val="tx1">
                  <a:lumMod val="75000"/>
                  <a:lumOff val="25000"/>
                </a:schemeClr>
              </a:solidFill>
            </a:endParaRPr>
          </a:p>
          <a:p>
            <a:pPr lvl="1">
              <a:lnSpc>
                <a:spcPct val="100000"/>
              </a:lnSpc>
            </a:pPr>
            <a:r>
              <a:rPr lang="en-US" sz="2000" dirty="0">
                <a:solidFill>
                  <a:schemeClr val="tx1">
                    <a:lumMod val="75000"/>
                    <a:lumOff val="25000"/>
                  </a:schemeClr>
                </a:solidFill>
              </a:rPr>
              <a:t>Describes the concepts in an article using </a:t>
            </a:r>
            <a:r>
              <a:rPr lang="en-US" sz="2000" dirty="0" err="1">
                <a:solidFill>
                  <a:schemeClr val="tx1">
                    <a:lumMod val="75000"/>
                    <a:lumOff val="25000"/>
                  </a:schemeClr>
                </a:solidFill>
              </a:rPr>
              <a:t>MeSH</a:t>
            </a:r>
            <a:r>
              <a:rPr lang="en-US" sz="2000" dirty="0">
                <a:solidFill>
                  <a:schemeClr val="tx1">
                    <a:lumMod val="75000"/>
                    <a:lumOff val="25000"/>
                  </a:schemeClr>
                </a:solidFill>
              </a:rPr>
              <a:t> terms </a:t>
            </a:r>
            <a:br>
              <a:rPr lang="en-US" sz="2000" dirty="0">
                <a:solidFill>
                  <a:schemeClr val="tx1">
                    <a:lumMod val="75000"/>
                    <a:lumOff val="25000"/>
                  </a:schemeClr>
                </a:solidFill>
              </a:rPr>
            </a:br>
            <a:r>
              <a:rPr lang="en-US" sz="2000" i="1" dirty="0">
                <a:solidFill>
                  <a:schemeClr val="tx1">
                    <a:lumMod val="75000"/>
                    <a:lumOff val="25000"/>
                  </a:schemeClr>
                </a:solidFill>
              </a:rPr>
              <a:t>Familiarize yourself with the </a:t>
            </a:r>
            <a:r>
              <a:rPr lang="en-US" sz="2000" i="1" dirty="0" err="1">
                <a:solidFill>
                  <a:schemeClr val="tx1">
                    <a:lumMod val="75000"/>
                    <a:lumOff val="25000"/>
                  </a:schemeClr>
                </a:solidFill>
              </a:rPr>
              <a:t>MeSH</a:t>
            </a:r>
            <a:r>
              <a:rPr lang="en-US" sz="2000" i="1" dirty="0">
                <a:solidFill>
                  <a:schemeClr val="tx1">
                    <a:lumMod val="75000"/>
                    <a:lumOff val="25000"/>
                  </a:schemeClr>
                </a:solidFill>
              </a:rPr>
              <a:t>, be aware of the terms available before you request a new term or use a general </a:t>
            </a:r>
            <a:r>
              <a:rPr lang="en-US" sz="2000" i="1" dirty="0" smtClean="0">
                <a:solidFill>
                  <a:schemeClr val="tx1">
                    <a:lumMod val="75000"/>
                    <a:lumOff val="25000"/>
                  </a:schemeClr>
                </a:solidFill>
              </a:rPr>
              <a:t>term</a:t>
            </a:r>
            <a:endParaRPr lang="en-US" sz="2000" dirty="0">
              <a:solidFill>
                <a:schemeClr val="tx1">
                  <a:lumMod val="75000"/>
                  <a:lumOff val="25000"/>
                </a:schemeClr>
              </a:solidFill>
            </a:endParaRPr>
          </a:p>
          <a:p>
            <a:pPr lvl="1">
              <a:lnSpc>
                <a:spcPct val="100000"/>
              </a:lnSpc>
            </a:pPr>
            <a:r>
              <a:rPr lang="en-US" sz="2000" dirty="0">
                <a:solidFill>
                  <a:schemeClr val="tx1">
                    <a:lumMod val="75000"/>
                    <a:lumOff val="25000"/>
                  </a:schemeClr>
                </a:solidFill>
              </a:rPr>
              <a:t>Always indexes using the most specific </a:t>
            </a:r>
            <a:r>
              <a:rPr lang="en-US" sz="2000" dirty="0" smtClean="0">
                <a:solidFill>
                  <a:schemeClr val="tx1">
                    <a:lumMod val="75000"/>
                    <a:lumOff val="25000"/>
                  </a:schemeClr>
                </a:solidFill>
              </a:rPr>
              <a:t>term</a:t>
            </a:r>
            <a:r>
              <a:rPr lang="en-US" sz="2000" dirty="0">
                <a:solidFill>
                  <a:schemeClr val="tx1">
                    <a:lumMod val="75000"/>
                    <a:lumOff val="25000"/>
                  </a:schemeClr>
                </a:solidFill>
              </a:rPr>
              <a:t/>
            </a:r>
            <a:br>
              <a:rPr lang="en-US" sz="2000" dirty="0">
                <a:solidFill>
                  <a:schemeClr val="tx1">
                    <a:lumMod val="75000"/>
                    <a:lumOff val="25000"/>
                  </a:schemeClr>
                </a:solidFill>
              </a:rPr>
            </a:br>
            <a:r>
              <a:rPr lang="en-US" sz="2000" i="1" dirty="0">
                <a:solidFill>
                  <a:schemeClr val="tx1">
                    <a:lumMod val="75000"/>
                    <a:lumOff val="25000"/>
                  </a:schemeClr>
                </a:solidFill>
              </a:rPr>
              <a:t>Examine the </a:t>
            </a:r>
            <a:r>
              <a:rPr lang="en-US" sz="2000" i="1" dirty="0" err="1">
                <a:solidFill>
                  <a:schemeClr val="tx1">
                    <a:lumMod val="75000"/>
                    <a:lumOff val="25000"/>
                  </a:schemeClr>
                </a:solidFill>
              </a:rPr>
              <a:t>MeSH</a:t>
            </a:r>
            <a:r>
              <a:rPr lang="en-US" sz="2000" i="1" dirty="0">
                <a:solidFill>
                  <a:schemeClr val="tx1">
                    <a:lumMod val="75000"/>
                    <a:lumOff val="25000"/>
                  </a:schemeClr>
                </a:solidFill>
              </a:rPr>
              <a:t> tree structure to ensure that you are using the most specific term possible </a:t>
            </a:r>
            <a:endParaRPr lang="en-US" sz="2000" dirty="0" smtClean="0">
              <a:solidFill>
                <a:schemeClr val="tx1">
                  <a:lumMod val="75000"/>
                  <a:lumOff val="25000"/>
                </a:schemeClr>
              </a:solidFill>
            </a:endParaRPr>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13</a:t>
            </a:fld>
            <a:endParaRPr lang="fr-FR" dirty="0"/>
          </a:p>
        </p:txBody>
      </p:sp>
    </p:spTree>
    <p:extLst>
      <p:ext uri="{BB962C8B-B14F-4D97-AF65-F5344CB8AC3E}">
        <p14:creationId xmlns:p14="http://schemas.microsoft.com/office/powerpoint/2010/main" val="28828590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6654" y="0"/>
            <a:ext cx="10515600" cy="1325563"/>
          </a:xfrm>
        </p:spPr>
        <p:txBody>
          <a:bodyPr/>
          <a:lstStyle/>
          <a:p>
            <a:r>
              <a:rPr lang="fr-FR" dirty="0" err="1" smtClean="0"/>
              <a:t>MeSH</a:t>
            </a:r>
            <a:r>
              <a:rPr lang="fr-FR" dirty="0" smtClean="0"/>
              <a:t> : ressources complémentaires</a:t>
            </a:r>
            <a:endParaRPr lang="fr-FR" dirty="0"/>
          </a:p>
        </p:txBody>
      </p:sp>
      <p:sp>
        <p:nvSpPr>
          <p:cNvPr id="3" name="Espace réservé du contenu 2"/>
          <p:cNvSpPr>
            <a:spLocks noGrp="1"/>
          </p:cNvSpPr>
          <p:nvPr>
            <p:ph idx="1"/>
          </p:nvPr>
        </p:nvSpPr>
        <p:spPr>
          <a:xfrm>
            <a:off x="838200" y="1325563"/>
            <a:ext cx="10515600" cy="6169601"/>
          </a:xfrm>
        </p:spPr>
        <p:txBody>
          <a:bodyPr>
            <a:normAutofit/>
          </a:bodyPr>
          <a:lstStyle/>
          <a:p>
            <a:pPr marL="0" indent="0">
              <a:lnSpc>
                <a:spcPct val="100000"/>
              </a:lnSpc>
              <a:buNone/>
            </a:pPr>
            <a:r>
              <a:rPr lang="en-US" sz="2400" dirty="0" smtClean="0"/>
              <a:t>Impact de la ponderation “Major topic” </a:t>
            </a:r>
          </a:p>
          <a:p>
            <a:pPr marL="0" indent="0">
              <a:lnSpc>
                <a:spcPct val="100000"/>
              </a:lnSpc>
              <a:buNone/>
            </a:pPr>
            <a:r>
              <a:rPr lang="en-US" sz="2400" dirty="0" smtClean="0"/>
              <a:t>/!\ </a:t>
            </a:r>
            <a:r>
              <a:rPr lang="en-US" sz="2400" dirty="0" err="1" smtClean="0"/>
              <a:t>Cet</a:t>
            </a:r>
            <a:r>
              <a:rPr lang="en-US" sz="2400" dirty="0" smtClean="0"/>
              <a:t> article </a:t>
            </a:r>
            <a:r>
              <a:rPr lang="en-US" sz="2400" dirty="0" err="1" smtClean="0"/>
              <a:t>considère</a:t>
            </a:r>
            <a:r>
              <a:rPr lang="en-US" sz="2400" dirty="0" smtClean="0"/>
              <a:t> MEDLINE et non PubMed </a:t>
            </a:r>
          </a:p>
          <a:p>
            <a:pPr marL="0" indent="0">
              <a:lnSpc>
                <a:spcPct val="100000"/>
              </a:lnSpc>
              <a:buNone/>
            </a:pPr>
            <a:r>
              <a:rPr lang="en-US" sz="2000" dirty="0" err="1" smtClean="0"/>
              <a:t>Bramer</a:t>
            </a:r>
            <a:r>
              <a:rPr lang="en-US" sz="2000" dirty="0"/>
              <a:t>, W. M., </a:t>
            </a:r>
            <a:r>
              <a:rPr lang="en-US" sz="2000" dirty="0" err="1"/>
              <a:t>Giustini</a:t>
            </a:r>
            <a:r>
              <a:rPr lang="en-US" sz="2000" dirty="0"/>
              <a:t>, D., </a:t>
            </a:r>
            <a:r>
              <a:rPr lang="en-US" sz="2000" dirty="0" err="1"/>
              <a:t>Kleijnen</a:t>
            </a:r>
            <a:r>
              <a:rPr lang="en-US" sz="2000" dirty="0"/>
              <a:t>, J., &amp; Franco, O. H. (2018). Searching </a:t>
            </a:r>
            <a:r>
              <a:rPr lang="en-US" sz="2000" dirty="0" err="1"/>
              <a:t>Embase</a:t>
            </a:r>
            <a:r>
              <a:rPr lang="en-US" sz="2000" dirty="0"/>
              <a:t> and MEDLINE by using only major descriptors or title and abstract fields : A prospective exploratory study. </a:t>
            </a:r>
            <a:r>
              <a:rPr lang="en-US" sz="2000" i="1" dirty="0"/>
              <a:t>Systematic Reviews</a:t>
            </a:r>
            <a:r>
              <a:rPr lang="en-US" sz="2000" dirty="0"/>
              <a:t>, </a:t>
            </a:r>
            <a:r>
              <a:rPr lang="en-US" sz="2000" i="1" dirty="0"/>
              <a:t>7</a:t>
            </a:r>
            <a:r>
              <a:rPr lang="en-US" sz="2000" dirty="0"/>
              <a:t>(1), 200. </a:t>
            </a:r>
            <a:r>
              <a:rPr lang="en-US" sz="2000" dirty="0">
                <a:hlinkClick r:id="rId2"/>
              </a:rPr>
              <a:t>https://doi.org/10.1186/s13643-018-0864-9</a:t>
            </a:r>
            <a:endParaRPr lang="en-US" sz="2000" dirty="0"/>
          </a:p>
          <a:p>
            <a:pPr marL="895350" indent="-895350">
              <a:lnSpc>
                <a:spcPct val="100000"/>
              </a:lnSpc>
              <a:buNone/>
            </a:pPr>
            <a:r>
              <a:rPr lang="en-US" sz="2000" dirty="0" smtClean="0">
                <a:solidFill>
                  <a:schemeClr val="tx1">
                    <a:lumMod val="75000"/>
                    <a:lumOff val="25000"/>
                  </a:schemeClr>
                </a:solidFill>
              </a:rPr>
              <a:t>	RESULTS</a:t>
            </a:r>
            <a:r>
              <a:rPr lang="en-US" sz="2000" dirty="0">
                <a:solidFill>
                  <a:schemeClr val="tx1">
                    <a:lumMod val="75000"/>
                    <a:lumOff val="25000"/>
                  </a:schemeClr>
                </a:solidFill>
              </a:rPr>
              <a:t>: For 73 SRs, we limited </a:t>
            </a:r>
            <a:r>
              <a:rPr lang="en-US" sz="2000" dirty="0" err="1">
                <a:solidFill>
                  <a:schemeClr val="tx1">
                    <a:lumMod val="75000"/>
                    <a:lumOff val="25000"/>
                  </a:schemeClr>
                </a:solidFill>
              </a:rPr>
              <a:t>Embase</a:t>
            </a:r>
            <a:r>
              <a:rPr lang="en-US" sz="2000" dirty="0">
                <a:solidFill>
                  <a:schemeClr val="tx1">
                    <a:lumMod val="75000"/>
                    <a:lumOff val="25000"/>
                  </a:schemeClr>
                </a:solidFill>
              </a:rPr>
              <a:t> searches to major terms only while keeping the search in MEDLINE and other databases such as Web of Science as they were. The overall search yield (or total number of search results) was reduced by 8%. Six reviews (9%) lost more than 5% of the relevant references. Limiting </a:t>
            </a:r>
            <a:r>
              <a:rPr lang="en-US" sz="2000" dirty="0" err="1">
                <a:solidFill>
                  <a:schemeClr val="tx1">
                    <a:lumMod val="75000"/>
                    <a:lumOff val="25000"/>
                  </a:schemeClr>
                </a:solidFill>
              </a:rPr>
              <a:t>Embase</a:t>
            </a:r>
            <a:r>
              <a:rPr lang="en-US" sz="2000" dirty="0">
                <a:solidFill>
                  <a:schemeClr val="tx1">
                    <a:lumMod val="75000"/>
                    <a:lumOff val="25000"/>
                  </a:schemeClr>
                </a:solidFill>
              </a:rPr>
              <a:t> and MEDLINE to major thesaurus terms, the number of references was 13% lower. For 15% of the reviews, the loss of relevant references was more than 5%. Searching </a:t>
            </a:r>
            <a:r>
              <a:rPr lang="en-US" sz="2000" dirty="0" err="1">
                <a:solidFill>
                  <a:schemeClr val="tx1">
                    <a:lumMod val="75000"/>
                    <a:lumOff val="25000"/>
                  </a:schemeClr>
                </a:solidFill>
              </a:rPr>
              <a:t>Embase</a:t>
            </a:r>
            <a:r>
              <a:rPr lang="en-US" sz="2000" dirty="0">
                <a:solidFill>
                  <a:schemeClr val="tx1">
                    <a:lumMod val="75000"/>
                    <a:lumOff val="25000"/>
                  </a:schemeClr>
                </a:solidFill>
              </a:rPr>
              <a:t> for title and abstract caused a loss of more than 5% in 16 reviews (22%), while limiting </a:t>
            </a:r>
            <a:r>
              <a:rPr lang="en-US" sz="2000" dirty="0" err="1">
                <a:solidFill>
                  <a:schemeClr val="tx1">
                    <a:lumMod val="75000"/>
                    <a:lumOff val="25000"/>
                  </a:schemeClr>
                </a:solidFill>
              </a:rPr>
              <a:t>Embase</a:t>
            </a:r>
            <a:r>
              <a:rPr lang="en-US" sz="2000" dirty="0">
                <a:solidFill>
                  <a:schemeClr val="tx1">
                    <a:lumMod val="75000"/>
                    <a:lumOff val="25000"/>
                  </a:schemeClr>
                </a:solidFill>
              </a:rPr>
              <a:t> and MEDLINE that way this happened in 24 reviews (33%).</a:t>
            </a:r>
            <a:endParaRPr lang="fr-FR" sz="2000" dirty="0">
              <a:solidFill>
                <a:schemeClr val="tx1">
                  <a:lumMod val="75000"/>
                  <a:lumOff val="25000"/>
                </a:schemeClr>
              </a:solidFill>
            </a:endParaRPr>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14</a:t>
            </a:fld>
            <a:endParaRPr lang="fr-FR" dirty="0"/>
          </a:p>
        </p:txBody>
      </p:sp>
    </p:spTree>
    <p:extLst>
      <p:ext uri="{BB962C8B-B14F-4D97-AF65-F5344CB8AC3E}">
        <p14:creationId xmlns:p14="http://schemas.microsoft.com/office/powerpoint/2010/main" val="25805934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1325563"/>
          </a:xfrm>
        </p:spPr>
        <p:txBody>
          <a:bodyPr/>
          <a:lstStyle/>
          <a:p>
            <a:r>
              <a:rPr lang="fr-FR" dirty="0" smtClean="0"/>
              <a:t>Fonctionnalités</a:t>
            </a:r>
            <a:endParaRPr lang="fr-FR" dirty="0"/>
          </a:p>
        </p:txBody>
      </p:sp>
      <p:sp>
        <p:nvSpPr>
          <p:cNvPr id="3" name="Espace réservé du contenu 2"/>
          <p:cNvSpPr>
            <a:spLocks noGrp="1"/>
          </p:cNvSpPr>
          <p:nvPr>
            <p:ph idx="1"/>
          </p:nvPr>
        </p:nvSpPr>
        <p:spPr>
          <a:xfrm>
            <a:off x="838200" y="999248"/>
            <a:ext cx="10515600" cy="5683418"/>
          </a:xfrm>
        </p:spPr>
        <p:txBody>
          <a:bodyPr>
            <a:normAutofit fontScale="92500" lnSpcReduction="10000"/>
          </a:bodyPr>
          <a:lstStyle/>
          <a:p>
            <a:pPr>
              <a:lnSpc>
                <a:spcPct val="110000"/>
              </a:lnSpc>
            </a:pPr>
            <a:r>
              <a:rPr lang="fr-FR" dirty="0" smtClean="0"/>
              <a:t> Récapitulatifs des modifications/nouveautés dans la navigation, l’affichage, les exports, induites par le nouveau </a:t>
            </a:r>
            <a:r>
              <a:rPr lang="fr-FR" dirty="0" err="1" smtClean="0"/>
              <a:t>PubMed</a:t>
            </a:r>
            <a:r>
              <a:rPr lang="fr-FR" dirty="0" smtClean="0"/>
              <a:t> </a:t>
            </a:r>
          </a:p>
          <a:p>
            <a:pPr lvl="1">
              <a:lnSpc>
                <a:spcPct val="110000"/>
              </a:lnSpc>
            </a:pPr>
            <a:r>
              <a:rPr lang="fr-FR" dirty="0" err="1" smtClean="0"/>
              <a:t>Elmers</a:t>
            </a:r>
            <a:r>
              <a:rPr lang="fr-FR" dirty="0"/>
              <a:t>, J., </a:t>
            </a:r>
            <a:r>
              <a:rPr lang="fr-FR" dirty="0" err="1"/>
              <a:t>Trombert</a:t>
            </a:r>
            <a:r>
              <a:rPr lang="fr-FR" dirty="0"/>
              <a:t>, A., &amp; Jaques, C. (2020). </a:t>
            </a:r>
            <a:r>
              <a:rPr lang="fr-FR" i="1" dirty="0"/>
              <a:t>Nouveau </a:t>
            </a:r>
            <a:r>
              <a:rPr lang="fr-FR" i="1" dirty="0" err="1"/>
              <a:t>PubMed</a:t>
            </a:r>
            <a:r>
              <a:rPr lang="fr-FR" i="1" dirty="0"/>
              <a:t> : Nouvelles fonctionnalités et améliorations</a:t>
            </a:r>
            <a:r>
              <a:rPr lang="fr-FR" dirty="0"/>
              <a:t>. Bibliothèque universitaire de médecine Lausanne. </a:t>
            </a:r>
            <a:r>
              <a:rPr lang="fr-FR" dirty="0">
                <a:hlinkClick r:id="rId2"/>
              </a:rPr>
              <a:t>https://www.bium.ch/newpubmed</a:t>
            </a:r>
            <a:r>
              <a:rPr lang="fr-FR" dirty="0" smtClean="0">
                <a:hlinkClick r:id="rId2"/>
              </a:rPr>
              <a:t>/</a:t>
            </a:r>
            <a:endParaRPr lang="fr-FR" dirty="0" smtClean="0"/>
          </a:p>
          <a:p>
            <a:pPr lvl="1">
              <a:lnSpc>
                <a:spcPct val="110000"/>
              </a:lnSpc>
            </a:pPr>
            <a:r>
              <a:rPr lang="fr-FR" dirty="0"/>
              <a:t>Nouveau </a:t>
            </a:r>
            <a:r>
              <a:rPr lang="fr-FR" dirty="0" err="1"/>
              <a:t>Pubmed</a:t>
            </a:r>
            <a:r>
              <a:rPr lang="fr-FR" dirty="0"/>
              <a:t> : Ce qu’il faut </a:t>
            </a:r>
            <a:r>
              <a:rPr lang="fr-FR" dirty="0" smtClean="0"/>
              <a:t>savoir. </a:t>
            </a:r>
            <a:r>
              <a:rPr lang="fr-FR" dirty="0"/>
              <a:t>(2020, septembre 28). </a:t>
            </a:r>
            <a:r>
              <a:rPr lang="fr-FR" i="1" dirty="0"/>
              <a:t>Le blog actualités de la BIU Santé</a:t>
            </a:r>
            <a:r>
              <a:rPr lang="fr-FR" dirty="0"/>
              <a:t>. </a:t>
            </a:r>
            <a:r>
              <a:rPr lang="fr-FR" dirty="0">
                <a:hlinkClick r:id="rId3"/>
              </a:rPr>
              <a:t>https://www.biusante.parisdescartes.fr/blog/index.php/nouveau-pubmed-ce-quil-faut-savoir</a:t>
            </a:r>
            <a:r>
              <a:rPr lang="fr-FR" dirty="0" smtClean="0">
                <a:hlinkClick r:id="rId3"/>
              </a:rPr>
              <a:t>/</a:t>
            </a:r>
            <a:endParaRPr lang="fr-FR" dirty="0" smtClean="0"/>
          </a:p>
          <a:p>
            <a:pPr>
              <a:lnSpc>
                <a:spcPct val="110000"/>
              </a:lnSpc>
            </a:pPr>
            <a:r>
              <a:rPr lang="fr-FR" dirty="0"/>
              <a:t> </a:t>
            </a:r>
            <a:r>
              <a:rPr lang="fr-FR" dirty="0" smtClean="0"/>
              <a:t>Dans la section suivante nous détaillerons les fonctionnalités liées à la recherche impactées par le nouveau </a:t>
            </a:r>
            <a:r>
              <a:rPr lang="fr-FR" dirty="0" err="1" smtClean="0"/>
              <a:t>PubMed</a:t>
            </a:r>
            <a:endParaRPr lang="fr-FR" dirty="0" smtClean="0"/>
          </a:p>
          <a:p>
            <a:pPr lvl="1">
              <a:lnSpc>
                <a:spcPct val="110000"/>
              </a:lnSpc>
            </a:pPr>
            <a:r>
              <a:rPr lang="fr-FR" dirty="0" smtClean="0"/>
              <a:t>L’algorithme </a:t>
            </a:r>
            <a:r>
              <a:rPr lang="fr-FR" i="1" dirty="0" err="1" smtClean="0"/>
              <a:t>Automatic</a:t>
            </a:r>
            <a:r>
              <a:rPr lang="fr-FR" i="1" dirty="0" smtClean="0"/>
              <a:t> </a:t>
            </a:r>
            <a:r>
              <a:rPr lang="fr-FR" i="1" dirty="0" err="1" smtClean="0"/>
              <a:t>Term</a:t>
            </a:r>
            <a:r>
              <a:rPr lang="fr-FR" i="1" dirty="0" smtClean="0"/>
              <a:t> </a:t>
            </a:r>
            <a:r>
              <a:rPr lang="fr-FR" i="1" dirty="0" err="1" smtClean="0"/>
              <a:t>Mapping</a:t>
            </a:r>
            <a:endParaRPr lang="fr-FR" i="1" dirty="0" smtClean="0"/>
          </a:p>
          <a:p>
            <a:pPr lvl="1">
              <a:lnSpc>
                <a:spcPct val="110000"/>
              </a:lnSpc>
            </a:pPr>
            <a:r>
              <a:rPr lang="fr-FR" dirty="0" smtClean="0"/>
              <a:t>L’algorithme </a:t>
            </a:r>
            <a:r>
              <a:rPr lang="fr-FR" i="1" dirty="0" smtClean="0"/>
              <a:t>Best match</a:t>
            </a:r>
          </a:p>
          <a:p>
            <a:pPr lvl="1">
              <a:lnSpc>
                <a:spcPct val="110000"/>
              </a:lnSpc>
            </a:pPr>
            <a:r>
              <a:rPr lang="fr-FR" dirty="0" smtClean="0"/>
              <a:t>La troncature</a:t>
            </a:r>
          </a:p>
          <a:p>
            <a:pPr lvl="1">
              <a:lnSpc>
                <a:spcPct val="110000"/>
              </a:lnSpc>
            </a:pPr>
            <a:r>
              <a:rPr lang="fr-FR" dirty="0" smtClean="0"/>
              <a:t>La recherche par proximité (nouveauté 2022)</a:t>
            </a:r>
            <a:endParaRPr lang="fr-FR" dirty="0"/>
          </a:p>
          <a:p>
            <a:pPr>
              <a:lnSpc>
                <a:spcPct val="110000"/>
              </a:lnSpc>
            </a:pP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15</a:t>
            </a:fld>
            <a:endParaRPr lang="fr-FR" dirty="0"/>
          </a:p>
        </p:txBody>
      </p:sp>
    </p:spTree>
    <p:extLst>
      <p:ext uri="{BB962C8B-B14F-4D97-AF65-F5344CB8AC3E}">
        <p14:creationId xmlns:p14="http://schemas.microsoft.com/office/powerpoint/2010/main" val="4114425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Chercher dans </a:t>
            </a:r>
            <a:r>
              <a:rPr lang="fr-FR" dirty="0" err="1" smtClean="0"/>
              <a:t>PubMed</a:t>
            </a:r>
            <a:endParaRPr lang="fr-FR" dirty="0"/>
          </a:p>
        </p:txBody>
      </p:sp>
      <p:sp>
        <p:nvSpPr>
          <p:cNvPr id="8" name="Espace réservé du texte 7"/>
          <p:cNvSpPr>
            <a:spLocks noGrp="1"/>
          </p:cNvSpPr>
          <p:nvPr>
            <p:ph type="body" idx="1"/>
          </p:nvPr>
        </p:nvSpPr>
        <p:spPr/>
        <p:txBody>
          <a:bodyPr>
            <a:normAutofit fontScale="92500" lnSpcReduction="20000"/>
          </a:bodyPr>
          <a:lstStyle/>
          <a:p>
            <a:r>
              <a:rPr lang="fr-FR" dirty="0" smtClean="0"/>
              <a:t>3 modes de recherche, de l’automatique au manuel</a:t>
            </a:r>
          </a:p>
          <a:p>
            <a:r>
              <a:rPr lang="fr-FR" dirty="0" smtClean="0"/>
              <a:t>Mode tout automatique : la recherche simple</a:t>
            </a:r>
          </a:p>
          <a:p>
            <a:r>
              <a:rPr lang="fr-FR" dirty="0" smtClean="0"/>
              <a:t>Mode guidé : le </a:t>
            </a:r>
            <a:r>
              <a:rPr lang="fr-FR" i="1" dirty="0" err="1" smtClean="0"/>
              <a:t>Search</a:t>
            </a:r>
            <a:r>
              <a:rPr lang="fr-FR" i="1" dirty="0" smtClean="0"/>
              <a:t> </a:t>
            </a:r>
            <a:r>
              <a:rPr lang="fr-FR" i="1" dirty="0" err="1" smtClean="0"/>
              <a:t>builder</a:t>
            </a:r>
            <a:endParaRPr lang="fr-FR" i="1" dirty="0" smtClean="0"/>
          </a:p>
          <a:p>
            <a:r>
              <a:rPr lang="fr-FR" dirty="0" smtClean="0"/>
              <a:t>Mode manuel</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16</a:t>
            </a:fld>
            <a:endParaRPr lang="fr-FR" dirty="0"/>
          </a:p>
        </p:txBody>
      </p:sp>
      <p:grpSp>
        <p:nvGrpSpPr>
          <p:cNvPr id="29" name="Zoom" descr="{&quot;Key&quot;:&quot;POWER_USER_SHAPE_ICON&quot;,&quot;Value&quot;:&quot;POWER_USER_SHAPE_ICON_STYLE_1&quot;}"/>
          <p:cNvGrpSpPr>
            <a:grpSpLocks noChangeAspect="1"/>
          </p:cNvGrpSpPr>
          <p:nvPr>
            <p:custDataLst>
              <p:tags r:id="rId1"/>
            </p:custDataLst>
          </p:nvPr>
        </p:nvGrpSpPr>
        <p:grpSpPr bwMode="auto">
          <a:xfrm>
            <a:off x="9519904" y="533644"/>
            <a:ext cx="2367289" cy="2372393"/>
            <a:chOff x="8" y="8"/>
            <a:chExt cx="464" cy="465"/>
          </a:xfrm>
          <a:solidFill>
            <a:srgbClr val="F27D38"/>
          </a:solidFill>
        </p:grpSpPr>
        <p:sp>
          <p:nvSpPr>
            <p:cNvPr id="30" name="Zoom"/>
            <p:cNvSpPr>
              <a:spLocks noEditPoints="1"/>
            </p:cNvSpPr>
            <p:nvPr>
              <p:custDataLst>
                <p:tags r:id="rId2"/>
              </p:custDataLst>
            </p:nvPr>
          </p:nvSpPr>
          <p:spPr bwMode="auto">
            <a:xfrm>
              <a:off x="8" y="8"/>
              <a:ext cx="464" cy="465"/>
            </a:xfrm>
            <a:custGeom>
              <a:avLst/>
              <a:gdLst>
                <a:gd name="T0" fmla="*/ 928 w 1053"/>
                <a:gd name="T1" fmla="*/ 125 h 1052"/>
                <a:gd name="T2" fmla="*/ 625 w 1053"/>
                <a:gd name="T3" fmla="*/ 0 h 1052"/>
                <a:gd name="T4" fmla="*/ 323 w 1053"/>
                <a:gd name="T5" fmla="*/ 125 h 1052"/>
                <a:gd name="T6" fmla="*/ 198 w 1053"/>
                <a:gd name="T7" fmla="*/ 428 h 1052"/>
                <a:gd name="T8" fmla="*/ 279 w 1053"/>
                <a:gd name="T9" fmla="*/ 679 h 1052"/>
                <a:gd name="T10" fmla="*/ 0 w 1053"/>
                <a:gd name="T11" fmla="*/ 957 h 1052"/>
                <a:gd name="T12" fmla="*/ 95 w 1053"/>
                <a:gd name="T13" fmla="*/ 1052 h 1052"/>
                <a:gd name="T14" fmla="*/ 374 w 1053"/>
                <a:gd name="T15" fmla="*/ 775 h 1052"/>
                <a:gd name="T16" fmla="*/ 624 w 1053"/>
                <a:gd name="T17" fmla="*/ 856 h 1052"/>
                <a:gd name="T18" fmla="*/ 926 w 1053"/>
                <a:gd name="T19" fmla="*/ 731 h 1052"/>
                <a:gd name="T20" fmla="*/ 1051 w 1053"/>
                <a:gd name="T21" fmla="*/ 429 h 1052"/>
                <a:gd name="T22" fmla="*/ 928 w 1053"/>
                <a:gd name="T23" fmla="*/ 125 h 1052"/>
                <a:gd name="T24" fmla="*/ 874 w 1053"/>
                <a:gd name="T25" fmla="*/ 676 h 1052"/>
                <a:gd name="T26" fmla="*/ 625 w 1053"/>
                <a:gd name="T27" fmla="*/ 779 h 1052"/>
                <a:gd name="T28" fmla="*/ 376 w 1053"/>
                <a:gd name="T29" fmla="*/ 676 h 1052"/>
                <a:gd name="T30" fmla="*/ 274 w 1053"/>
                <a:gd name="T31" fmla="*/ 427 h 1052"/>
                <a:gd name="T32" fmla="*/ 376 w 1053"/>
                <a:gd name="T33" fmla="*/ 179 h 1052"/>
                <a:gd name="T34" fmla="*/ 625 w 1053"/>
                <a:gd name="T35" fmla="*/ 76 h 1052"/>
                <a:gd name="T36" fmla="*/ 874 w 1053"/>
                <a:gd name="T37" fmla="*/ 179 h 1052"/>
                <a:gd name="T38" fmla="*/ 976 w 1053"/>
                <a:gd name="T39" fmla="*/ 428 h 1052"/>
                <a:gd name="T40" fmla="*/ 874 w 1053"/>
                <a:gd name="T41" fmla="*/ 676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3" h="1052">
                  <a:moveTo>
                    <a:pt x="928" y="125"/>
                  </a:moveTo>
                  <a:cubicBezTo>
                    <a:pt x="846" y="45"/>
                    <a:pt x="739" y="0"/>
                    <a:pt x="625" y="0"/>
                  </a:cubicBezTo>
                  <a:cubicBezTo>
                    <a:pt x="511" y="0"/>
                    <a:pt x="404" y="45"/>
                    <a:pt x="323" y="125"/>
                  </a:cubicBezTo>
                  <a:cubicBezTo>
                    <a:pt x="241" y="206"/>
                    <a:pt x="198" y="314"/>
                    <a:pt x="198" y="428"/>
                  </a:cubicBezTo>
                  <a:cubicBezTo>
                    <a:pt x="198" y="519"/>
                    <a:pt x="226" y="606"/>
                    <a:pt x="279" y="679"/>
                  </a:cubicBezTo>
                  <a:lnTo>
                    <a:pt x="0" y="957"/>
                  </a:lnTo>
                  <a:lnTo>
                    <a:pt x="95" y="1052"/>
                  </a:lnTo>
                  <a:lnTo>
                    <a:pt x="374" y="775"/>
                  </a:lnTo>
                  <a:cubicBezTo>
                    <a:pt x="446" y="828"/>
                    <a:pt x="532" y="856"/>
                    <a:pt x="624" y="856"/>
                  </a:cubicBezTo>
                  <a:cubicBezTo>
                    <a:pt x="738" y="856"/>
                    <a:pt x="845" y="811"/>
                    <a:pt x="926" y="731"/>
                  </a:cubicBezTo>
                  <a:cubicBezTo>
                    <a:pt x="1007" y="650"/>
                    <a:pt x="1051" y="543"/>
                    <a:pt x="1051" y="429"/>
                  </a:cubicBezTo>
                  <a:cubicBezTo>
                    <a:pt x="1053" y="314"/>
                    <a:pt x="1009" y="206"/>
                    <a:pt x="928" y="125"/>
                  </a:cubicBezTo>
                  <a:close/>
                  <a:moveTo>
                    <a:pt x="874" y="676"/>
                  </a:moveTo>
                  <a:cubicBezTo>
                    <a:pt x="808" y="743"/>
                    <a:pt x="719" y="779"/>
                    <a:pt x="625" y="779"/>
                  </a:cubicBezTo>
                  <a:cubicBezTo>
                    <a:pt x="531" y="779"/>
                    <a:pt x="443" y="743"/>
                    <a:pt x="376" y="676"/>
                  </a:cubicBezTo>
                  <a:cubicBezTo>
                    <a:pt x="310" y="610"/>
                    <a:pt x="274" y="521"/>
                    <a:pt x="274" y="427"/>
                  </a:cubicBezTo>
                  <a:cubicBezTo>
                    <a:pt x="274" y="334"/>
                    <a:pt x="310" y="245"/>
                    <a:pt x="376" y="179"/>
                  </a:cubicBezTo>
                  <a:cubicBezTo>
                    <a:pt x="443" y="113"/>
                    <a:pt x="531" y="76"/>
                    <a:pt x="625" y="76"/>
                  </a:cubicBezTo>
                  <a:cubicBezTo>
                    <a:pt x="719" y="76"/>
                    <a:pt x="807" y="113"/>
                    <a:pt x="874" y="179"/>
                  </a:cubicBezTo>
                  <a:cubicBezTo>
                    <a:pt x="940" y="245"/>
                    <a:pt x="976" y="334"/>
                    <a:pt x="976" y="428"/>
                  </a:cubicBezTo>
                  <a:cubicBezTo>
                    <a:pt x="976" y="521"/>
                    <a:pt x="940" y="610"/>
                    <a:pt x="874" y="6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31" name="Zoom"/>
            <p:cNvSpPr>
              <a:spLocks/>
            </p:cNvSpPr>
            <p:nvPr>
              <p:custDataLst>
                <p:tags r:id="rId3"/>
              </p:custDataLst>
            </p:nvPr>
          </p:nvSpPr>
          <p:spPr bwMode="auto">
            <a:xfrm>
              <a:off x="204" y="118"/>
              <a:ext cx="161" cy="160"/>
            </a:xfrm>
            <a:custGeom>
              <a:avLst/>
              <a:gdLst>
                <a:gd name="T0" fmla="*/ 231 w 364"/>
                <a:gd name="T1" fmla="*/ 0 h 363"/>
                <a:gd name="T2" fmla="*/ 133 w 364"/>
                <a:gd name="T3" fmla="*/ 0 h 363"/>
                <a:gd name="T4" fmla="*/ 133 w 364"/>
                <a:gd name="T5" fmla="*/ 132 h 363"/>
                <a:gd name="T6" fmla="*/ 0 w 364"/>
                <a:gd name="T7" fmla="*/ 132 h 363"/>
                <a:gd name="T8" fmla="*/ 0 w 364"/>
                <a:gd name="T9" fmla="*/ 231 h 363"/>
                <a:gd name="T10" fmla="*/ 133 w 364"/>
                <a:gd name="T11" fmla="*/ 231 h 363"/>
                <a:gd name="T12" fmla="*/ 133 w 364"/>
                <a:gd name="T13" fmla="*/ 363 h 363"/>
                <a:gd name="T14" fmla="*/ 231 w 364"/>
                <a:gd name="T15" fmla="*/ 363 h 363"/>
                <a:gd name="T16" fmla="*/ 231 w 364"/>
                <a:gd name="T17" fmla="*/ 231 h 363"/>
                <a:gd name="T18" fmla="*/ 364 w 364"/>
                <a:gd name="T19" fmla="*/ 231 h 363"/>
                <a:gd name="T20" fmla="*/ 364 w 364"/>
                <a:gd name="T21" fmla="*/ 132 h 363"/>
                <a:gd name="T22" fmla="*/ 231 w 364"/>
                <a:gd name="T23" fmla="*/ 132 h 363"/>
                <a:gd name="T24" fmla="*/ 231 w 364"/>
                <a:gd name="T25" fmla="*/ 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 h="363">
                  <a:moveTo>
                    <a:pt x="231" y="0"/>
                  </a:moveTo>
                  <a:lnTo>
                    <a:pt x="133" y="0"/>
                  </a:lnTo>
                  <a:lnTo>
                    <a:pt x="133" y="132"/>
                  </a:lnTo>
                  <a:lnTo>
                    <a:pt x="0" y="132"/>
                  </a:lnTo>
                  <a:lnTo>
                    <a:pt x="0" y="231"/>
                  </a:lnTo>
                  <a:lnTo>
                    <a:pt x="133" y="231"/>
                  </a:lnTo>
                  <a:lnTo>
                    <a:pt x="133" y="363"/>
                  </a:lnTo>
                  <a:lnTo>
                    <a:pt x="231" y="363"/>
                  </a:lnTo>
                  <a:lnTo>
                    <a:pt x="231" y="231"/>
                  </a:lnTo>
                  <a:lnTo>
                    <a:pt x="364" y="231"/>
                  </a:lnTo>
                  <a:lnTo>
                    <a:pt x="364" y="132"/>
                  </a:lnTo>
                  <a:lnTo>
                    <a:pt x="231" y="13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41342935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515261" y="35971"/>
            <a:ext cx="10515600" cy="1325563"/>
          </a:xfrm>
        </p:spPr>
        <p:txBody>
          <a:bodyPr/>
          <a:lstStyle/>
          <a:p>
            <a:r>
              <a:rPr lang="fr-FR" dirty="0" err="1" smtClean="0"/>
              <a:t>PubMed</a:t>
            </a:r>
            <a:r>
              <a:rPr lang="fr-FR" dirty="0" smtClean="0"/>
              <a:t> : rappel des URL d’accès</a:t>
            </a:r>
            <a:endParaRPr lang="fr-FR" dirty="0"/>
          </a:p>
        </p:txBody>
      </p:sp>
      <p:sp>
        <p:nvSpPr>
          <p:cNvPr id="7" name="Espace réservé du contenu 6"/>
          <p:cNvSpPr>
            <a:spLocks noGrp="1"/>
          </p:cNvSpPr>
          <p:nvPr>
            <p:ph idx="1"/>
          </p:nvPr>
        </p:nvSpPr>
        <p:spPr>
          <a:xfrm>
            <a:off x="380999" y="1093269"/>
            <a:ext cx="12161109" cy="2292483"/>
          </a:xfrm>
        </p:spPr>
        <p:txBody>
          <a:bodyPr>
            <a:normAutofit/>
          </a:bodyPr>
          <a:lstStyle/>
          <a:p>
            <a:pPr>
              <a:lnSpc>
                <a:spcPct val="110000"/>
              </a:lnSpc>
            </a:pPr>
            <a:r>
              <a:rPr lang="fr-FR" sz="2400" dirty="0"/>
              <a:t> </a:t>
            </a:r>
            <a:r>
              <a:rPr lang="fr-FR" sz="2400" dirty="0" err="1" smtClean="0"/>
              <a:t>PubMed</a:t>
            </a:r>
            <a:r>
              <a:rPr lang="fr-FR" sz="2400" dirty="0" smtClean="0"/>
              <a:t> </a:t>
            </a:r>
            <a:r>
              <a:rPr lang="fr-FR" sz="2400" dirty="0" err="1" smtClean="0"/>
              <a:t>Univ</a:t>
            </a:r>
            <a:r>
              <a:rPr lang="fr-FR" sz="2400" dirty="0" smtClean="0"/>
              <a:t>. </a:t>
            </a:r>
            <a:r>
              <a:rPr lang="fr-FR" sz="2400" dirty="0"/>
              <a:t>Bordeaux : </a:t>
            </a:r>
            <a:r>
              <a:rPr lang="fr-FR" sz="2400" dirty="0">
                <a:hlinkClick r:id="rId2"/>
              </a:rPr>
              <a:t>https://www.ncbi.nlm.nih.gov/pubmed/?</a:t>
            </a:r>
            <a:r>
              <a:rPr lang="fr-FR" sz="2400" dirty="0" smtClean="0">
                <a:hlinkClick r:id="rId2"/>
              </a:rPr>
              <a:t>otool=ifruvsblib</a:t>
            </a:r>
            <a:endParaRPr lang="fr-FR" sz="2400" dirty="0" smtClean="0"/>
          </a:p>
          <a:p>
            <a:pPr>
              <a:lnSpc>
                <a:spcPct val="110000"/>
              </a:lnSpc>
            </a:pPr>
            <a:r>
              <a:rPr lang="fr-FR" sz="2400" dirty="0" err="1" smtClean="0"/>
              <a:t>PubMed</a:t>
            </a:r>
            <a:r>
              <a:rPr lang="fr-FR" sz="2400" dirty="0" smtClean="0"/>
              <a:t> Inserm </a:t>
            </a:r>
            <a:r>
              <a:rPr lang="fr-FR" sz="2400" dirty="0"/>
              <a:t>: </a:t>
            </a:r>
            <a:r>
              <a:rPr lang="fr-FR" sz="2400" dirty="0" smtClean="0">
                <a:hlinkClick r:id="rId3"/>
              </a:rPr>
              <a:t>https</a:t>
            </a:r>
            <a:r>
              <a:rPr lang="fr-FR" sz="2400" dirty="0">
                <a:hlinkClick r:id="rId3"/>
              </a:rPr>
              <a:t>://pubmed.ncbi.nlm.nih.gov/?</a:t>
            </a:r>
            <a:r>
              <a:rPr lang="fr-FR" sz="2400" dirty="0" smtClean="0">
                <a:hlinkClick r:id="rId3"/>
              </a:rPr>
              <a:t>otool=ifrinsblib</a:t>
            </a:r>
            <a:endParaRPr lang="fr-FR" sz="2400" dirty="0" smtClean="0"/>
          </a:p>
          <a:p>
            <a:pPr>
              <a:lnSpc>
                <a:spcPct val="110000"/>
              </a:lnSpc>
            </a:pPr>
            <a:r>
              <a:rPr lang="fr-FR" sz="2400" dirty="0"/>
              <a:t> </a:t>
            </a:r>
            <a:r>
              <a:rPr lang="fr-FR" sz="2400" dirty="0" smtClean="0"/>
              <a:t>Affiche les liens contextuels d’accès de l’établissement choisi - ex : </a:t>
            </a:r>
            <a:r>
              <a:rPr lang="fr-FR" sz="2400" dirty="0" err="1" smtClean="0"/>
              <a:t>univ</a:t>
            </a:r>
            <a:r>
              <a:rPr lang="fr-FR" sz="2400" dirty="0" smtClean="0"/>
              <a:t> Bordeaux</a:t>
            </a:r>
            <a:endParaRPr lang="fr-FR" sz="2400"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17</a:t>
            </a:fld>
            <a:endParaRPr lang="fr-FR"/>
          </a:p>
        </p:txBody>
      </p:sp>
      <p:pic>
        <p:nvPicPr>
          <p:cNvPr id="11" name="Image 10"/>
          <p:cNvPicPr>
            <a:picLocks noChangeAspect="1"/>
          </p:cNvPicPr>
          <p:nvPr/>
        </p:nvPicPr>
        <p:blipFill rotWithShape="1">
          <a:blip r:embed="rId4">
            <a:extLst>
              <a:ext uri="{28A0092B-C50C-407E-A947-70E740481C1C}">
                <a14:useLocalDpi xmlns:a14="http://schemas.microsoft.com/office/drawing/2010/main" val="0"/>
              </a:ext>
            </a:extLst>
          </a:blip>
          <a:srcRect t="18308"/>
          <a:stretch/>
        </p:blipFill>
        <p:spPr>
          <a:xfrm>
            <a:off x="972461" y="2857200"/>
            <a:ext cx="10058400" cy="3632286"/>
          </a:xfrm>
          <a:prstGeom prst="rect">
            <a:avLst/>
          </a:prstGeom>
        </p:spPr>
      </p:pic>
      <p:sp>
        <p:nvSpPr>
          <p:cNvPr id="12" name="Rectangle à coins arrondis 11"/>
          <p:cNvSpPr/>
          <p:nvPr/>
        </p:nvSpPr>
        <p:spPr>
          <a:xfrm>
            <a:off x="9403492" y="5796349"/>
            <a:ext cx="1161536" cy="443813"/>
          </a:xfrm>
          <a:prstGeom prst="roundRect">
            <a:avLst/>
          </a:prstGeom>
          <a:noFill/>
          <a:ln w="38100">
            <a:solidFill>
              <a:srgbClr val="F27D38"/>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Tree>
    <p:extLst>
      <p:ext uri="{BB962C8B-B14F-4D97-AF65-F5344CB8AC3E}">
        <p14:creationId xmlns:p14="http://schemas.microsoft.com/office/powerpoint/2010/main" val="1854105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377319" y="325930"/>
            <a:ext cx="10515600" cy="1325563"/>
          </a:xfrm>
        </p:spPr>
        <p:txBody>
          <a:bodyPr/>
          <a:lstStyle/>
          <a:p>
            <a:r>
              <a:rPr lang="fr-FR" dirty="0" err="1" smtClean="0"/>
              <a:t>PubMed</a:t>
            </a:r>
            <a:r>
              <a:rPr lang="fr-FR" dirty="0" smtClean="0"/>
              <a:t> : 3 modes de recherche</a:t>
            </a:r>
            <a:endParaRPr lang="fr-FR" dirty="0"/>
          </a:p>
        </p:txBody>
      </p:sp>
      <p:sp>
        <p:nvSpPr>
          <p:cNvPr id="7" name="Espace réservé du contenu 6"/>
          <p:cNvSpPr>
            <a:spLocks noGrp="1"/>
          </p:cNvSpPr>
          <p:nvPr>
            <p:ph idx="1"/>
          </p:nvPr>
        </p:nvSpPr>
        <p:spPr>
          <a:xfrm>
            <a:off x="377320" y="1515718"/>
            <a:ext cx="10280520" cy="5111506"/>
          </a:xfrm>
        </p:spPr>
        <p:txBody>
          <a:bodyPr>
            <a:normAutofit fontScale="92500" lnSpcReduction="10000"/>
          </a:bodyPr>
          <a:lstStyle/>
          <a:p>
            <a:pPr>
              <a:lnSpc>
                <a:spcPct val="110000"/>
              </a:lnSpc>
            </a:pPr>
            <a:r>
              <a:rPr lang="fr-FR" dirty="0" smtClean="0"/>
              <a:t>Mode </a:t>
            </a:r>
            <a:r>
              <a:rPr lang="fr-FR" dirty="0">
                <a:solidFill>
                  <a:srgbClr val="009DE0"/>
                </a:solidFill>
              </a:rPr>
              <a:t>tout automatique </a:t>
            </a:r>
            <a:r>
              <a:rPr lang="fr-FR" dirty="0"/>
              <a:t>: la recherche </a:t>
            </a:r>
            <a:r>
              <a:rPr lang="fr-FR" dirty="0" smtClean="0"/>
              <a:t>simple</a:t>
            </a:r>
          </a:p>
          <a:p>
            <a:pPr lvl="1">
              <a:lnSpc>
                <a:spcPct val="110000"/>
              </a:lnSpc>
            </a:pPr>
            <a:r>
              <a:rPr lang="fr-FR" dirty="0" smtClean="0"/>
              <a:t>C’est l’algorithme </a:t>
            </a:r>
            <a:r>
              <a:rPr lang="fr-FR" i="1" dirty="0" err="1" smtClean="0"/>
              <a:t>Automatic</a:t>
            </a:r>
            <a:r>
              <a:rPr lang="fr-FR" i="1" dirty="0" smtClean="0"/>
              <a:t>  </a:t>
            </a:r>
            <a:r>
              <a:rPr lang="fr-FR" i="1" dirty="0" err="1" smtClean="0"/>
              <a:t>Term</a:t>
            </a:r>
            <a:r>
              <a:rPr lang="fr-FR" i="1" dirty="0" smtClean="0"/>
              <a:t> </a:t>
            </a:r>
            <a:r>
              <a:rPr lang="fr-FR" i="1" dirty="0" err="1" smtClean="0"/>
              <a:t>Mapping</a:t>
            </a:r>
            <a:r>
              <a:rPr lang="fr-FR" i="1" dirty="0" smtClean="0"/>
              <a:t> </a:t>
            </a:r>
            <a:r>
              <a:rPr lang="fr-FR" dirty="0" smtClean="0"/>
              <a:t>qui construit la requête en interprétant les mots saisis dans la boîte de recherche</a:t>
            </a:r>
          </a:p>
          <a:p>
            <a:pPr lvl="1">
              <a:lnSpc>
                <a:spcPct val="110000"/>
              </a:lnSpc>
            </a:pPr>
            <a:r>
              <a:rPr lang="fr-FR" dirty="0" smtClean="0"/>
              <a:t>Cet algorithme est désactivé par l’usage de la troncature, des guillemets ou des codes de champs</a:t>
            </a:r>
            <a:endParaRPr lang="fr-FR" dirty="0"/>
          </a:p>
          <a:p>
            <a:pPr>
              <a:lnSpc>
                <a:spcPct val="110000"/>
              </a:lnSpc>
            </a:pPr>
            <a:r>
              <a:rPr lang="fr-FR" dirty="0"/>
              <a:t>Mode </a:t>
            </a:r>
            <a:r>
              <a:rPr lang="fr-FR" dirty="0">
                <a:solidFill>
                  <a:srgbClr val="009DE0"/>
                </a:solidFill>
              </a:rPr>
              <a:t>guidé</a:t>
            </a:r>
            <a:r>
              <a:rPr lang="fr-FR" dirty="0"/>
              <a:t> : le </a:t>
            </a:r>
            <a:r>
              <a:rPr lang="fr-FR" i="1" dirty="0" err="1" smtClean="0"/>
              <a:t>Search</a:t>
            </a:r>
            <a:r>
              <a:rPr lang="fr-FR" i="1" dirty="0" smtClean="0"/>
              <a:t> </a:t>
            </a:r>
            <a:r>
              <a:rPr lang="fr-FR" i="1" dirty="0" err="1" smtClean="0"/>
              <a:t>builder</a:t>
            </a:r>
            <a:endParaRPr lang="fr-FR" i="1" dirty="0" smtClean="0"/>
          </a:p>
          <a:p>
            <a:pPr lvl="1">
              <a:lnSpc>
                <a:spcPct val="110000"/>
              </a:lnSpc>
            </a:pPr>
            <a:r>
              <a:rPr lang="fr-FR" dirty="0" smtClean="0"/>
              <a:t>Accessible depuis </a:t>
            </a:r>
            <a:r>
              <a:rPr lang="fr-FR" dirty="0" err="1" smtClean="0"/>
              <a:t>PubMed</a:t>
            </a:r>
            <a:r>
              <a:rPr lang="fr-FR" dirty="0" smtClean="0"/>
              <a:t> et le </a:t>
            </a:r>
            <a:r>
              <a:rPr lang="fr-FR" dirty="0" err="1" smtClean="0"/>
              <a:t>MeSH</a:t>
            </a:r>
            <a:endParaRPr lang="fr-FR" dirty="0" smtClean="0"/>
          </a:p>
          <a:p>
            <a:pPr lvl="1">
              <a:lnSpc>
                <a:spcPct val="110000"/>
              </a:lnSpc>
            </a:pPr>
            <a:r>
              <a:rPr lang="fr-FR" dirty="0" smtClean="0"/>
              <a:t>Permet de spécifier les champs interrogés, de combiner des requêtes existantes</a:t>
            </a:r>
            <a:endParaRPr lang="fr-FR" dirty="0"/>
          </a:p>
          <a:p>
            <a:pPr>
              <a:lnSpc>
                <a:spcPct val="110000"/>
              </a:lnSpc>
            </a:pPr>
            <a:r>
              <a:rPr lang="fr-FR" dirty="0"/>
              <a:t>Mode </a:t>
            </a:r>
            <a:r>
              <a:rPr lang="fr-FR" dirty="0" smtClean="0">
                <a:solidFill>
                  <a:srgbClr val="009DE0"/>
                </a:solidFill>
              </a:rPr>
              <a:t>manuel</a:t>
            </a:r>
            <a:r>
              <a:rPr lang="fr-FR" dirty="0" smtClean="0"/>
              <a:t> : création ou modification manuelle d’une équation de recherche </a:t>
            </a:r>
          </a:p>
          <a:p>
            <a:pPr lvl="1">
              <a:lnSpc>
                <a:spcPct val="110000"/>
              </a:lnSpc>
            </a:pPr>
            <a:r>
              <a:rPr lang="fr-FR" dirty="0" smtClean="0"/>
              <a:t>Permet d’ajouter des critères non proposés par le formulaire du </a:t>
            </a:r>
            <a:r>
              <a:rPr lang="fr-FR" i="1" dirty="0" err="1" smtClean="0"/>
              <a:t>Search</a:t>
            </a:r>
            <a:r>
              <a:rPr lang="fr-FR" i="1" dirty="0" smtClean="0"/>
              <a:t> </a:t>
            </a:r>
            <a:r>
              <a:rPr lang="fr-FR" i="1" dirty="0" err="1" smtClean="0"/>
              <a:t>builder</a:t>
            </a:r>
            <a:r>
              <a:rPr lang="fr-FR" i="1" dirty="0" smtClean="0"/>
              <a:t> </a:t>
            </a:r>
            <a:r>
              <a:rPr lang="fr-FR" dirty="0" smtClean="0"/>
              <a:t>; par exemple le critère </a:t>
            </a:r>
            <a:r>
              <a:rPr lang="fr-FR" dirty="0" err="1" smtClean="0"/>
              <a:t>subset</a:t>
            </a:r>
            <a:r>
              <a:rPr lang="fr-FR" dirty="0" smtClean="0"/>
              <a:t> [</a:t>
            </a:r>
            <a:r>
              <a:rPr lang="fr-FR" dirty="0" err="1" smtClean="0"/>
              <a:t>sb</a:t>
            </a:r>
            <a:r>
              <a:rPr lang="fr-FR" dirty="0" smtClean="0"/>
              <a:t>]</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18</a:t>
            </a:fld>
            <a:endParaRPr lang="fr-FR"/>
          </a:p>
        </p:txBody>
      </p:sp>
      <p:grpSp>
        <p:nvGrpSpPr>
          <p:cNvPr id="8" name="Camera7" descr="{&quot;Key&quot;:&quot;POWER_USER_SHAPE_ICON&quot;,&quot;Value&quot;:&quot;POWER_USER_SHAPE_ICON_STYLE_1&quot;}"/>
          <p:cNvGrpSpPr>
            <a:grpSpLocks noChangeAspect="1"/>
          </p:cNvGrpSpPr>
          <p:nvPr>
            <p:custDataLst>
              <p:tags r:id="rId1"/>
            </p:custDataLst>
          </p:nvPr>
        </p:nvGrpSpPr>
        <p:grpSpPr bwMode="auto">
          <a:xfrm>
            <a:off x="9546708" y="325930"/>
            <a:ext cx="2293942" cy="1836539"/>
            <a:chOff x="2478" y="994"/>
            <a:chExt cx="2648" cy="2120"/>
          </a:xfrm>
          <a:solidFill>
            <a:srgbClr val="F27D38"/>
          </a:solidFill>
        </p:grpSpPr>
        <p:sp>
          <p:nvSpPr>
            <p:cNvPr id="9" name="Camera7"/>
            <p:cNvSpPr>
              <a:spLocks noChangeArrowheads="1"/>
            </p:cNvSpPr>
            <p:nvPr/>
          </p:nvSpPr>
          <p:spPr bwMode="auto">
            <a:xfrm>
              <a:off x="3439" y="1690"/>
              <a:ext cx="992" cy="995"/>
            </a:xfrm>
            <a:prstGeom prst="ellipse">
              <a:avLst/>
            </a:prstGeom>
            <a:solidFill>
              <a:srgbClr val="009DE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9DE0"/>
                </a:solidFill>
                <a:effectLst/>
                <a:uLnTx/>
                <a:uFillTx/>
                <a:latin typeface="Corbel" panose="020B0503020204020204" pitchFamily="34" charset="0"/>
                <a:ea typeface="+mn-ea"/>
                <a:cs typeface="+mn-cs"/>
              </a:endParaRPr>
            </a:p>
          </p:txBody>
        </p:sp>
        <p:sp>
          <p:nvSpPr>
            <p:cNvPr id="10" name="Camera7"/>
            <p:cNvSpPr>
              <a:spLocks noEditPoints="1"/>
            </p:cNvSpPr>
            <p:nvPr/>
          </p:nvSpPr>
          <p:spPr bwMode="auto">
            <a:xfrm>
              <a:off x="2478" y="994"/>
              <a:ext cx="2648" cy="2120"/>
            </a:xfrm>
            <a:custGeom>
              <a:avLst/>
              <a:gdLst>
                <a:gd name="T0" fmla="*/ 367 w 667"/>
                <a:gd name="T1" fmla="*/ 475 h 533"/>
                <a:gd name="T2" fmla="*/ 192 w 667"/>
                <a:gd name="T3" fmla="*/ 300 h 533"/>
                <a:gd name="T4" fmla="*/ 367 w 667"/>
                <a:gd name="T5" fmla="*/ 125 h 533"/>
                <a:gd name="T6" fmla="*/ 542 w 667"/>
                <a:gd name="T7" fmla="*/ 300 h 533"/>
                <a:gd name="T8" fmla="*/ 367 w 667"/>
                <a:gd name="T9" fmla="*/ 475 h 533"/>
                <a:gd name="T10" fmla="*/ 625 w 667"/>
                <a:gd name="T11" fmla="*/ 83 h 533"/>
                <a:gd name="T12" fmla="*/ 542 w 667"/>
                <a:gd name="T13" fmla="*/ 83 h 533"/>
                <a:gd name="T14" fmla="*/ 500 w 667"/>
                <a:gd name="T15" fmla="*/ 44 h 533"/>
                <a:gd name="T16" fmla="*/ 458 w 667"/>
                <a:gd name="T17" fmla="*/ 0 h 533"/>
                <a:gd name="T18" fmla="*/ 292 w 667"/>
                <a:gd name="T19" fmla="*/ 0 h 533"/>
                <a:gd name="T20" fmla="*/ 250 w 667"/>
                <a:gd name="T21" fmla="*/ 44 h 533"/>
                <a:gd name="T22" fmla="*/ 208 w 667"/>
                <a:gd name="T23" fmla="*/ 83 h 533"/>
                <a:gd name="T24" fmla="*/ 167 w 667"/>
                <a:gd name="T25" fmla="*/ 83 h 533"/>
                <a:gd name="T26" fmla="*/ 125 w 667"/>
                <a:gd name="T27" fmla="*/ 50 h 533"/>
                <a:gd name="T28" fmla="*/ 83 w 667"/>
                <a:gd name="T29" fmla="*/ 50 h 533"/>
                <a:gd name="T30" fmla="*/ 42 w 667"/>
                <a:gd name="T31" fmla="*/ 83 h 533"/>
                <a:gd name="T32" fmla="*/ 0 w 667"/>
                <a:gd name="T33" fmla="*/ 133 h 533"/>
                <a:gd name="T34" fmla="*/ 0 w 667"/>
                <a:gd name="T35" fmla="*/ 489 h 533"/>
                <a:gd name="T36" fmla="*/ 42 w 667"/>
                <a:gd name="T37" fmla="*/ 533 h 533"/>
                <a:gd name="T38" fmla="*/ 625 w 667"/>
                <a:gd name="T39" fmla="*/ 533 h 533"/>
                <a:gd name="T40" fmla="*/ 667 w 667"/>
                <a:gd name="T41" fmla="*/ 489 h 533"/>
                <a:gd name="T42" fmla="*/ 667 w 667"/>
                <a:gd name="T43" fmla="*/ 133 h 533"/>
                <a:gd name="T44" fmla="*/ 625 w 667"/>
                <a:gd name="T45" fmla="*/ 83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533">
                  <a:moveTo>
                    <a:pt x="367" y="475"/>
                  </a:moveTo>
                  <a:cubicBezTo>
                    <a:pt x="270" y="475"/>
                    <a:pt x="192" y="396"/>
                    <a:pt x="192" y="300"/>
                  </a:cubicBezTo>
                  <a:cubicBezTo>
                    <a:pt x="192" y="204"/>
                    <a:pt x="270" y="125"/>
                    <a:pt x="367" y="125"/>
                  </a:cubicBezTo>
                  <a:cubicBezTo>
                    <a:pt x="463" y="125"/>
                    <a:pt x="542" y="204"/>
                    <a:pt x="542" y="300"/>
                  </a:cubicBezTo>
                  <a:cubicBezTo>
                    <a:pt x="542" y="396"/>
                    <a:pt x="463" y="475"/>
                    <a:pt x="367" y="475"/>
                  </a:cubicBezTo>
                  <a:close/>
                  <a:moveTo>
                    <a:pt x="625" y="83"/>
                  </a:moveTo>
                  <a:lnTo>
                    <a:pt x="542" y="83"/>
                  </a:lnTo>
                  <a:cubicBezTo>
                    <a:pt x="542" y="83"/>
                    <a:pt x="518" y="89"/>
                    <a:pt x="500" y="44"/>
                  </a:cubicBezTo>
                  <a:cubicBezTo>
                    <a:pt x="491" y="22"/>
                    <a:pt x="481" y="0"/>
                    <a:pt x="458" y="0"/>
                  </a:cubicBezTo>
                  <a:lnTo>
                    <a:pt x="292" y="0"/>
                  </a:lnTo>
                  <a:cubicBezTo>
                    <a:pt x="269" y="0"/>
                    <a:pt x="259" y="22"/>
                    <a:pt x="250" y="44"/>
                  </a:cubicBezTo>
                  <a:cubicBezTo>
                    <a:pt x="233" y="89"/>
                    <a:pt x="208" y="83"/>
                    <a:pt x="208" y="83"/>
                  </a:cubicBezTo>
                  <a:lnTo>
                    <a:pt x="167" y="83"/>
                  </a:lnTo>
                  <a:cubicBezTo>
                    <a:pt x="167" y="59"/>
                    <a:pt x="148" y="50"/>
                    <a:pt x="125" y="50"/>
                  </a:cubicBezTo>
                  <a:lnTo>
                    <a:pt x="83" y="50"/>
                  </a:lnTo>
                  <a:cubicBezTo>
                    <a:pt x="60" y="50"/>
                    <a:pt x="42" y="59"/>
                    <a:pt x="42" y="83"/>
                  </a:cubicBezTo>
                  <a:cubicBezTo>
                    <a:pt x="19" y="83"/>
                    <a:pt x="0" y="109"/>
                    <a:pt x="0" y="133"/>
                  </a:cubicBezTo>
                  <a:lnTo>
                    <a:pt x="0" y="489"/>
                  </a:lnTo>
                  <a:cubicBezTo>
                    <a:pt x="0" y="513"/>
                    <a:pt x="19" y="533"/>
                    <a:pt x="42" y="533"/>
                  </a:cubicBezTo>
                  <a:lnTo>
                    <a:pt x="625" y="533"/>
                  </a:lnTo>
                  <a:cubicBezTo>
                    <a:pt x="648" y="533"/>
                    <a:pt x="667" y="513"/>
                    <a:pt x="667" y="489"/>
                  </a:cubicBezTo>
                  <a:lnTo>
                    <a:pt x="667" y="133"/>
                  </a:lnTo>
                  <a:cubicBezTo>
                    <a:pt x="667" y="109"/>
                    <a:pt x="648" y="83"/>
                    <a:pt x="625" y="83"/>
                  </a:cubicBezTo>
                  <a:close/>
                </a:path>
              </a:pathLst>
            </a:custGeom>
            <a:solidFill>
              <a:srgbClr val="009DE0"/>
            </a:solidFill>
            <a:ln w="9525">
              <a:solidFill>
                <a:srgbClr val="009DE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9DE0"/>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3629252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Mode 1 : la recherche simple</a:t>
            </a:r>
            <a:endParaRPr lang="fr-FR" dirty="0"/>
          </a:p>
        </p:txBody>
      </p:sp>
      <p:sp>
        <p:nvSpPr>
          <p:cNvPr id="3" name="Espace réservé du contenu 2"/>
          <p:cNvSpPr>
            <a:spLocks noGrp="1"/>
          </p:cNvSpPr>
          <p:nvPr>
            <p:ph idx="1"/>
          </p:nvPr>
        </p:nvSpPr>
        <p:spPr>
          <a:xfrm>
            <a:off x="838200" y="1561856"/>
            <a:ext cx="10515600" cy="5070438"/>
          </a:xfrm>
        </p:spPr>
        <p:txBody>
          <a:bodyPr>
            <a:normAutofit fontScale="85000" lnSpcReduction="20000"/>
          </a:bodyPr>
          <a:lstStyle/>
          <a:p>
            <a:pPr>
              <a:lnSpc>
                <a:spcPct val="120000"/>
              </a:lnSpc>
              <a:spcBef>
                <a:spcPct val="0"/>
              </a:spcBef>
              <a:defRPr/>
            </a:pPr>
            <a:r>
              <a:rPr lang="fr-FR" dirty="0" smtClean="0"/>
              <a:t> Dans </a:t>
            </a:r>
            <a:r>
              <a:rPr lang="fr-FR" dirty="0"/>
              <a:t>ce mode de recherche, </a:t>
            </a:r>
            <a:r>
              <a:rPr lang="fr-FR" dirty="0" err="1"/>
              <a:t>PubMed</a:t>
            </a:r>
            <a:r>
              <a:rPr lang="fr-FR" dirty="0"/>
              <a:t> cherche automatiquement une correspondance avec les termes </a:t>
            </a:r>
            <a:r>
              <a:rPr lang="fr-FR" dirty="0" smtClean="0"/>
              <a:t>saisis :</a:t>
            </a:r>
          </a:p>
          <a:p>
            <a:pPr lvl="1">
              <a:lnSpc>
                <a:spcPct val="120000"/>
              </a:lnSpc>
              <a:spcBef>
                <a:spcPct val="0"/>
              </a:spcBef>
              <a:defRPr/>
            </a:pPr>
            <a:r>
              <a:rPr lang="fr-FR" dirty="0" smtClean="0"/>
              <a:t>dans </a:t>
            </a:r>
            <a:r>
              <a:rPr lang="fr-FR" dirty="0"/>
              <a:t>le </a:t>
            </a:r>
            <a:r>
              <a:rPr lang="fr-FR" dirty="0" err="1">
                <a:solidFill>
                  <a:srgbClr val="009DE0"/>
                </a:solidFill>
              </a:rPr>
              <a:t>MeSH</a:t>
            </a:r>
            <a:r>
              <a:rPr lang="fr-FR" dirty="0"/>
              <a:t>, </a:t>
            </a:r>
            <a:endParaRPr lang="fr-FR" dirty="0" smtClean="0"/>
          </a:p>
          <a:p>
            <a:pPr lvl="1">
              <a:lnSpc>
                <a:spcPct val="120000"/>
              </a:lnSpc>
              <a:spcBef>
                <a:spcPct val="0"/>
              </a:spcBef>
              <a:defRPr/>
            </a:pPr>
            <a:r>
              <a:rPr lang="fr-FR" dirty="0" smtClean="0"/>
              <a:t>puis </a:t>
            </a:r>
            <a:r>
              <a:rPr lang="fr-FR" dirty="0"/>
              <a:t>dans l’index des </a:t>
            </a:r>
            <a:r>
              <a:rPr lang="fr-FR" dirty="0">
                <a:solidFill>
                  <a:srgbClr val="009DE0"/>
                </a:solidFill>
              </a:rPr>
              <a:t>titres de revue</a:t>
            </a:r>
            <a:r>
              <a:rPr lang="fr-FR" dirty="0"/>
              <a:t>, </a:t>
            </a:r>
            <a:endParaRPr lang="fr-FR" dirty="0" smtClean="0"/>
          </a:p>
          <a:p>
            <a:pPr lvl="1">
              <a:lnSpc>
                <a:spcPct val="120000"/>
              </a:lnSpc>
              <a:spcBef>
                <a:spcPct val="0"/>
              </a:spcBef>
              <a:defRPr/>
            </a:pPr>
            <a:r>
              <a:rPr lang="fr-FR" dirty="0" smtClean="0"/>
              <a:t>puis </a:t>
            </a:r>
            <a:r>
              <a:rPr lang="fr-FR" dirty="0"/>
              <a:t>dans l’index des </a:t>
            </a:r>
            <a:r>
              <a:rPr lang="fr-FR" dirty="0">
                <a:solidFill>
                  <a:srgbClr val="009DE0"/>
                </a:solidFill>
              </a:rPr>
              <a:t>auteurs</a:t>
            </a:r>
            <a:r>
              <a:rPr lang="fr-FR" dirty="0"/>
              <a:t>. </a:t>
            </a:r>
          </a:p>
          <a:p>
            <a:pPr marL="0" indent="0">
              <a:lnSpc>
                <a:spcPct val="120000"/>
              </a:lnSpc>
              <a:buNone/>
              <a:defRPr/>
            </a:pPr>
            <a:r>
              <a:rPr lang="fr-FR" dirty="0"/>
              <a:t>La recherche est lancée en </a:t>
            </a:r>
            <a:r>
              <a:rPr lang="fr-FR" dirty="0" smtClean="0"/>
              <a:t>plus </a:t>
            </a:r>
            <a:r>
              <a:rPr lang="fr-FR" dirty="0">
                <a:solidFill>
                  <a:srgbClr val="009DE0"/>
                </a:solidFill>
              </a:rPr>
              <a:t>dans tous les champs</a:t>
            </a:r>
            <a:r>
              <a:rPr lang="fr-FR" dirty="0"/>
              <a:t> (résumé, auteur, etc</a:t>
            </a:r>
            <a:r>
              <a:rPr lang="fr-FR" dirty="0" smtClean="0"/>
              <a:t>.). </a:t>
            </a:r>
          </a:p>
          <a:p>
            <a:pPr>
              <a:lnSpc>
                <a:spcPct val="120000"/>
              </a:lnSpc>
            </a:pPr>
            <a:r>
              <a:rPr lang="fr-FR" dirty="0" smtClean="0"/>
              <a:t> Dans le nouveau </a:t>
            </a:r>
            <a:r>
              <a:rPr lang="fr-FR" dirty="0" err="1" smtClean="0"/>
              <a:t>PubMed</a:t>
            </a:r>
            <a:r>
              <a:rPr lang="fr-FR" dirty="0" smtClean="0"/>
              <a:t>, l’ATM a été enrichi pour prendre notamment en compte :</a:t>
            </a:r>
          </a:p>
          <a:p>
            <a:pPr lvl="1">
              <a:lnSpc>
                <a:spcPct val="120000"/>
              </a:lnSpc>
            </a:pPr>
            <a:r>
              <a:rPr lang="fr-FR" dirty="0" smtClean="0"/>
              <a:t>davantage </a:t>
            </a:r>
            <a:r>
              <a:rPr lang="fr-FR" dirty="0"/>
              <a:t>de variations et de </a:t>
            </a:r>
            <a:r>
              <a:rPr lang="fr-FR" dirty="0" smtClean="0"/>
              <a:t>synonymes,</a:t>
            </a:r>
          </a:p>
          <a:p>
            <a:pPr lvl="1">
              <a:lnSpc>
                <a:spcPct val="120000"/>
              </a:lnSpc>
            </a:pPr>
            <a:r>
              <a:rPr lang="fr-FR" dirty="0" smtClean="0"/>
              <a:t>les variations singulier/pluriel,</a:t>
            </a:r>
          </a:p>
          <a:p>
            <a:pPr lvl="1">
              <a:lnSpc>
                <a:spcPct val="120000"/>
              </a:lnSpc>
            </a:pPr>
            <a:r>
              <a:rPr lang="fr-FR" dirty="0" smtClean="0"/>
              <a:t>les </a:t>
            </a:r>
            <a:r>
              <a:rPr lang="fr-FR" dirty="0"/>
              <a:t>équivalents anglais et américains d’un même </a:t>
            </a:r>
            <a:r>
              <a:rPr lang="fr-FR" dirty="0" smtClean="0"/>
              <a:t>mot.</a:t>
            </a:r>
          </a:p>
          <a:p>
            <a:pPr>
              <a:lnSpc>
                <a:spcPct val="120000"/>
              </a:lnSpc>
            </a:pPr>
            <a:r>
              <a:rPr lang="fr-FR" dirty="0" smtClean="0">
                <a:hlinkClick r:id="rId2"/>
              </a:rPr>
              <a:t> En savoir plus sur l’ATM sur le site de </a:t>
            </a:r>
            <a:r>
              <a:rPr lang="fr-FR" dirty="0" err="1" smtClean="0">
                <a:hlinkClick r:id="rId2"/>
              </a:rPr>
              <a:t>PubMed</a:t>
            </a:r>
            <a:endParaRPr lang="fr-FR" dirty="0" smtClean="0"/>
          </a:p>
          <a:p>
            <a:pPr marL="0" indent="0">
              <a:lnSpc>
                <a:spcPct val="120000"/>
              </a:lnSpc>
              <a:buNone/>
              <a:defRPr/>
            </a:pPr>
            <a:endParaRPr lang="fr-FR" dirty="0"/>
          </a:p>
          <a:p>
            <a:pPr>
              <a:lnSpc>
                <a:spcPct val="120000"/>
              </a:lnSpc>
            </a:pP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19</a:t>
            </a:fld>
            <a:endParaRPr lang="fr-FR" dirty="0"/>
          </a:p>
        </p:txBody>
      </p:sp>
    </p:spTree>
    <p:extLst>
      <p:ext uri="{BB962C8B-B14F-4D97-AF65-F5344CB8AC3E}">
        <p14:creationId xmlns:p14="http://schemas.microsoft.com/office/powerpoint/2010/main" val="18896100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63586"/>
            <a:ext cx="10515600" cy="1325563"/>
          </a:xfrm>
        </p:spPr>
        <p:txBody>
          <a:bodyPr/>
          <a:lstStyle/>
          <a:p>
            <a:r>
              <a:rPr lang="fr-FR" dirty="0" smtClean="0"/>
              <a:t>Programme</a:t>
            </a:r>
            <a:endParaRPr lang="fr-FR" dirty="0"/>
          </a:p>
        </p:txBody>
      </p:sp>
      <p:sp>
        <p:nvSpPr>
          <p:cNvPr id="3" name="Espace réservé du contenu 2"/>
          <p:cNvSpPr>
            <a:spLocks noGrp="1"/>
          </p:cNvSpPr>
          <p:nvPr>
            <p:ph idx="1"/>
          </p:nvPr>
        </p:nvSpPr>
        <p:spPr>
          <a:xfrm>
            <a:off x="838200" y="1589149"/>
            <a:ext cx="10515600" cy="4351338"/>
          </a:xfrm>
        </p:spPr>
        <p:txBody>
          <a:bodyPr>
            <a:normAutofit/>
          </a:bodyPr>
          <a:lstStyle/>
          <a:p>
            <a:pPr marL="0" indent="0">
              <a:buNone/>
            </a:pPr>
            <a:r>
              <a:rPr lang="fr-FR" sz="2000" i="1" dirty="0"/>
              <a:t>A l’occasion du changement d’interface de </a:t>
            </a:r>
            <a:r>
              <a:rPr lang="fr-FR" sz="2000" i="1" dirty="0" err="1"/>
              <a:t>PubMed</a:t>
            </a:r>
            <a:r>
              <a:rPr lang="fr-FR" sz="2000" i="1" dirty="0"/>
              <a:t> intervenu courant 2020, cette session propose une présentation des modes de recherche dans </a:t>
            </a:r>
            <a:r>
              <a:rPr lang="fr-FR" sz="2000" i="1" dirty="0" err="1"/>
              <a:t>PubMed</a:t>
            </a:r>
            <a:r>
              <a:rPr lang="fr-FR" sz="2000" i="1" dirty="0"/>
              <a:t>, des fonctionnalités de l’interface et des principales nouveautés introduites en 2020</a:t>
            </a:r>
            <a:r>
              <a:rPr lang="fr-FR" sz="2000" i="1" dirty="0" smtClean="0"/>
              <a:t>.</a:t>
            </a:r>
          </a:p>
          <a:p>
            <a:pPr marL="0" indent="0">
              <a:buNone/>
            </a:pPr>
            <a:endParaRPr lang="fr-FR" sz="2000" i="1" dirty="0" smtClean="0"/>
          </a:p>
          <a:p>
            <a:r>
              <a:rPr lang="fr-FR" dirty="0" smtClean="0"/>
              <a:t> </a:t>
            </a:r>
            <a:r>
              <a:rPr lang="fr-FR" sz="3600" dirty="0"/>
              <a:t>Les spécificités de </a:t>
            </a:r>
            <a:r>
              <a:rPr lang="fr-FR" sz="3600" dirty="0" err="1"/>
              <a:t>PubMed</a:t>
            </a:r>
            <a:r>
              <a:rPr lang="fr-FR" sz="3600" dirty="0"/>
              <a:t> : </a:t>
            </a:r>
            <a:r>
              <a:rPr lang="fr-FR" sz="3600" dirty="0" smtClean="0"/>
              <a:t>couverture </a:t>
            </a:r>
            <a:r>
              <a:rPr lang="fr-FR" sz="3600" dirty="0"/>
              <a:t>et </a:t>
            </a:r>
            <a:r>
              <a:rPr lang="fr-FR" sz="3600" dirty="0" smtClean="0"/>
              <a:t>fonctionnalités</a:t>
            </a:r>
          </a:p>
          <a:p>
            <a:r>
              <a:rPr lang="fr-FR" sz="3600" dirty="0"/>
              <a:t> </a:t>
            </a:r>
            <a:r>
              <a:rPr lang="fr-FR" sz="3600" dirty="0" smtClean="0"/>
              <a:t>Rechercher </a:t>
            </a:r>
            <a:r>
              <a:rPr lang="fr-FR" sz="3600" dirty="0"/>
              <a:t>dans </a:t>
            </a:r>
            <a:r>
              <a:rPr lang="fr-FR" sz="3600" dirty="0" err="1"/>
              <a:t>PubMed</a:t>
            </a:r>
            <a:r>
              <a:rPr lang="fr-FR" sz="3600" dirty="0"/>
              <a:t> : 3 modes de recherche, de l’automatique au manuel</a:t>
            </a:r>
          </a:p>
          <a:p>
            <a:r>
              <a:rPr lang="fr-FR" sz="3600" dirty="0" smtClean="0"/>
              <a:t> Miscellanées</a:t>
            </a:r>
          </a:p>
        </p:txBody>
      </p:sp>
      <p:sp>
        <p:nvSpPr>
          <p:cNvPr id="4" name="Espace réservé du pied de page 3"/>
          <p:cNvSpPr>
            <a:spLocks noGrp="1"/>
          </p:cNvSpPr>
          <p:nvPr>
            <p:ph type="ftr" sz="quarter" idx="11"/>
          </p:nvPr>
        </p:nvSpPr>
        <p:spPr/>
        <p:txBody>
          <a:bodyPr/>
          <a:lstStyle/>
          <a:p>
            <a:r>
              <a:rPr lang="fr-FR" dirty="0" smtClean="0"/>
              <a:t>F. Flamerie - Trucs et astuces de </a:t>
            </a:r>
            <a:r>
              <a:rPr lang="fr-FR" dirty="0" err="1" smtClean="0"/>
              <a:t>PubMed</a:t>
            </a:r>
            <a:r>
              <a:rPr lang="fr-FR" dirty="0" smtClean="0"/>
              <a:t> - </a:t>
            </a:r>
            <a:r>
              <a:rPr lang="fr-FR" dirty="0" err="1" smtClean="0"/>
              <a:t>màj</a:t>
            </a:r>
            <a:r>
              <a:rPr lang="fr-FR" dirty="0" smtClean="0"/>
              <a:t>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2</a:t>
            </a:fld>
            <a:endParaRPr lang="fr-FR"/>
          </a:p>
        </p:txBody>
      </p:sp>
    </p:spTree>
    <p:extLst>
      <p:ext uri="{BB962C8B-B14F-4D97-AF65-F5344CB8AC3E}">
        <p14:creationId xmlns:p14="http://schemas.microsoft.com/office/powerpoint/2010/main" val="4147771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51435"/>
            <a:ext cx="10515600" cy="1325563"/>
          </a:xfrm>
        </p:spPr>
        <p:txBody>
          <a:bodyPr/>
          <a:lstStyle/>
          <a:p>
            <a:r>
              <a:rPr lang="fr-FR" dirty="0" smtClean="0"/>
              <a:t>Mode 1 : la recherche simple</a:t>
            </a:r>
            <a:endParaRPr lang="fr-FR" dirty="0"/>
          </a:p>
        </p:txBody>
      </p:sp>
      <p:sp>
        <p:nvSpPr>
          <p:cNvPr id="3" name="Espace réservé du contenu 2"/>
          <p:cNvSpPr>
            <a:spLocks noGrp="1"/>
          </p:cNvSpPr>
          <p:nvPr>
            <p:ph idx="1"/>
          </p:nvPr>
        </p:nvSpPr>
        <p:spPr>
          <a:xfrm>
            <a:off x="838200" y="1218370"/>
            <a:ext cx="11163300" cy="2517775"/>
          </a:xfrm>
        </p:spPr>
        <p:txBody>
          <a:bodyPr>
            <a:normAutofit/>
          </a:bodyPr>
          <a:lstStyle/>
          <a:p>
            <a:pPr marL="0" indent="0">
              <a:spcBef>
                <a:spcPct val="0"/>
              </a:spcBef>
              <a:buNone/>
              <a:defRPr/>
            </a:pPr>
            <a:r>
              <a:rPr lang="fr-FR" dirty="0" smtClean="0"/>
              <a:t>Dans le nouveau </a:t>
            </a:r>
            <a:r>
              <a:rPr lang="fr-FR" dirty="0" err="1" smtClean="0"/>
              <a:t>PubMed</a:t>
            </a:r>
            <a:r>
              <a:rPr lang="fr-FR" dirty="0" smtClean="0"/>
              <a:t>, les détails d’une requête sont accessibles depuis l’historique de recherche : </a:t>
            </a:r>
            <a:r>
              <a:rPr lang="fr-FR" i="1" dirty="0" smtClean="0"/>
              <a:t>Advanced</a:t>
            </a:r>
            <a:r>
              <a:rPr lang="fr-FR" dirty="0" smtClean="0"/>
              <a:t> &gt; </a:t>
            </a:r>
            <a:r>
              <a:rPr lang="fr-FR" i="1" dirty="0" err="1" smtClean="0"/>
              <a:t>History</a:t>
            </a:r>
            <a:r>
              <a:rPr lang="fr-FR" i="1" dirty="0" smtClean="0"/>
              <a:t> and </a:t>
            </a:r>
            <a:r>
              <a:rPr lang="fr-FR" i="1" dirty="0" err="1" smtClean="0"/>
              <a:t>search</a:t>
            </a:r>
            <a:r>
              <a:rPr lang="fr-FR" i="1" dirty="0" smtClean="0"/>
              <a:t> </a:t>
            </a:r>
            <a:r>
              <a:rPr lang="fr-FR" i="1" dirty="0" err="1" smtClean="0"/>
              <a:t>details</a:t>
            </a:r>
            <a:r>
              <a:rPr lang="fr-FR" i="1" dirty="0" smtClean="0"/>
              <a:t> &gt; </a:t>
            </a:r>
            <a:r>
              <a:rPr lang="fr-FR" i="1" dirty="0" err="1" smtClean="0"/>
              <a:t>Details</a:t>
            </a:r>
            <a:endParaRPr lang="fr-FR" dirty="0" smtClean="0"/>
          </a:p>
          <a:p>
            <a:pPr marL="0" indent="0">
              <a:buNone/>
              <a:defRPr/>
            </a:pPr>
            <a:endParaRPr lang="fr-FR" dirty="0"/>
          </a:p>
          <a:p>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20</a:t>
            </a:fld>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139" y="2282099"/>
            <a:ext cx="10058400" cy="4104096"/>
          </a:xfrm>
          <a:prstGeom prst="rect">
            <a:avLst/>
          </a:prstGeom>
        </p:spPr>
      </p:pic>
      <p:sp>
        <p:nvSpPr>
          <p:cNvPr id="10" name="Rectangle à coins arrondis 9"/>
          <p:cNvSpPr/>
          <p:nvPr/>
        </p:nvSpPr>
        <p:spPr>
          <a:xfrm>
            <a:off x="2672862" y="2812366"/>
            <a:ext cx="764930" cy="984739"/>
          </a:xfrm>
          <a:prstGeom prst="roundRect">
            <a:avLst/>
          </a:prstGeom>
          <a:noFill/>
          <a:ln w="38100">
            <a:solidFill>
              <a:srgbClr val="F27D38"/>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Tree>
    <p:extLst>
      <p:ext uri="{BB962C8B-B14F-4D97-AF65-F5344CB8AC3E}">
        <p14:creationId xmlns:p14="http://schemas.microsoft.com/office/powerpoint/2010/main" val="3146238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635"/>
            <a:ext cx="10515600" cy="1325563"/>
          </a:xfrm>
        </p:spPr>
        <p:txBody>
          <a:bodyPr/>
          <a:lstStyle/>
          <a:p>
            <a:r>
              <a:rPr lang="fr-FR" dirty="0" smtClean="0"/>
              <a:t>Mode 2 : le </a:t>
            </a:r>
            <a:r>
              <a:rPr lang="fr-FR" i="1" dirty="0" err="1" smtClean="0"/>
              <a:t>Search</a:t>
            </a:r>
            <a:r>
              <a:rPr lang="fr-FR" i="1" dirty="0" smtClean="0"/>
              <a:t> </a:t>
            </a:r>
            <a:r>
              <a:rPr lang="fr-FR" i="1" dirty="0" err="1" smtClean="0"/>
              <a:t>builder</a:t>
            </a:r>
            <a:endParaRPr lang="fr-FR" i="1" dirty="0"/>
          </a:p>
        </p:txBody>
      </p:sp>
      <p:sp>
        <p:nvSpPr>
          <p:cNvPr id="3" name="Espace réservé du contenu 2"/>
          <p:cNvSpPr>
            <a:spLocks noGrp="1"/>
          </p:cNvSpPr>
          <p:nvPr>
            <p:ph idx="1"/>
          </p:nvPr>
        </p:nvSpPr>
        <p:spPr>
          <a:xfrm>
            <a:off x="838200" y="1242396"/>
            <a:ext cx="10515600" cy="4351338"/>
          </a:xfrm>
        </p:spPr>
        <p:txBody>
          <a:bodyPr/>
          <a:lstStyle/>
          <a:p>
            <a:r>
              <a:rPr lang="fr-FR" dirty="0" smtClean="0"/>
              <a:t> Construire une équation de recherche</a:t>
            </a:r>
          </a:p>
          <a:p>
            <a:pPr lvl="1"/>
            <a:r>
              <a:rPr lang="fr-FR" dirty="0" smtClean="0"/>
              <a:t>En choisissant les champs interrogés ; le système génère et positionne correctement les parenthèses et les opérateurs booléens</a:t>
            </a:r>
          </a:p>
          <a:p>
            <a:pPr lvl="1"/>
            <a:r>
              <a:rPr lang="fr-FR" dirty="0" smtClean="0"/>
              <a:t>En combinant des équations de recherche</a:t>
            </a:r>
            <a:endParaRPr lang="fr-FR" dirty="0"/>
          </a:p>
          <a:p>
            <a:r>
              <a:rPr lang="fr-FR" dirty="0" smtClean="0"/>
              <a:t>Toujours disponible : </a:t>
            </a:r>
            <a:r>
              <a:rPr lang="fr-FR" i="1" dirty="0" err="1" smtClean="0"/>
              <a:t>Add</a:t>
            </a:r>
            <a:r>
              <a:rPr lang="fr-FR" i="1" dirty="0" smtClean="0"/>
              <a:t> to </a:t>
            </a:r>
            <a:r>
              <a:rPr lang="fr-FR" i="1" dirty="0" err="1" smtClean="0"/>
              <a:t>history</a:t>
            </a:r>
            <a:r>
              <a:rPr lang="fr-FR" i="1" dirty="0" smtClean="0"/>
              <a:t> </a:t>
            </a:r>
            <a:r>
              <a:rPr lang="fr-FR" dirty="0" smtClean="0"/>
              <a:t>plutôt que </a:t>
            </a:r>
            <a:r>
              <a:rPr lang="fr-FR" i="1" dirty="0" err="1" smtClean="0"/>
              <a:t>Search</a:t>
            </a:r>
            <a:r>
              <a:rPr lang="fr-FR" dirty="0" smtClean="0"/>
              <a:t> pour afficher seulement le nombre de résultats d’une requête et non la liste des résultats</a:t>
            </a:r>
            <a:endParaRPr lang="fr-FR" dirty="0"/>
          </a:p>
          <a:p>
            <a:endParaRPr lang="fr-FR" dirty="0" smtClean="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21</a:t>
            </a:fld>
            <a:endParaRPr lang="fr-FR" dirty="0"/>
          </a:p>
        </p:txBody>
      </p:sp>
      <p:pic>
        <p:nvPicPr>
          <p:cNvPr id="6" name="Image 5"/>
          <p:cNvPicPr>
            <a:picLocks noChangeAspect="1"/>
          </p:cNvPicPr>
          <p:nvPr/>
        </p:nvPicPr>
        <p:blipFill>
          <a:blip r:embed="rId2"/>
          <a:stretch>
            <a:fillRect/>
          </a:stretch>
        </p:blipFill>
        <p:spPr>
          <a:xfrm>
            <a:off x="1885765" y="4178014"/>
            <a:ext cx="8481962" cy="2035671"/>
          </a:xfrm>
          <a:prstGeom prst="rect">
            <a:avLst/>
          </a:prstGeom>
        </p:spPr>
      </p:pic>
      <p:grpSp>
        <p:nvGrpSpPr>
          <p:cNvPr id="7" name="Arrow34" descr="{&quot;Key&quot;:&quot;POWER_USER_SHAPE_ICON&quot;,&quot;Value&quot;:&quot;POWER_USER_SHAPE_ICON_STYLE_1&quot;}">
            <a:extLst>
              <a:ext uri="{FF2B5EF4-FFF2-40B4-BE49-F238E27FC236}">
                <a16:creationId xmlns="" xmlns:a16="http://schemas.microsoft.com/office/drawing/2014/main" id="{43E68E00-EA18-49EE-91A7-B065011E5152}"/>
              </a:ext>
            </a:extLst>
          </p:cNvPr>
          <p:cNvGrpSpPr>
            <a:grpSpLocks noChangeAspect="1"/>
          </p:cNvGrpSpPr>
          <p:nvPr/>
        </p:nvGrpSpPr>
        <p:grpSpPr>
          <a:xfrm rot="16200000">
            <a:off x="2244407" y="6087610"/>
            <a:ext cx="547953" cy="542925"/>
            <a:chOff x="6004176" y="1690066"/>
            <a:chExt cx="1039285" cy="1029748"/>
          </a:xfrm>
          <a:solidFill>
            <a:srgbClr val="FF6600"/>
          </a:solidFill>
        </p:grpSpPr>
        <p:sp>
          <p:nvSpPr>
            <p:cNvPr id="8" name="Freeform 195">
              <a:extLst>
                <a:ext uri="{FF2B5EF4-FFF2-40B4-BE49-F238E27FC236}">
                  <a16:creationId xmlns=""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9" name="Freeform 196">
              <a:extLst>
                <a:ext uri="{FF2B5EF4-FFF2-40B4-BE49-F238E27FC236}">
                  <a16:creationId xmlns=""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0" name="Freeform 197">
              <a:extLst>
                <a:ext uri="{FF2B5EF4-FFF2-40B4-BE49-F238E27FC236}">
                  <a16:creationId xmlns=""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1" name="Freeform 198">
              <a:extLst>
                <a:ext uri="{FF2B5EF4-FFF2-40B4-BE49-F238E27FC236}">
                  <a16:creationId xmlns=""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26115075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p:cNvSpPr>
            <a:spLocks noGrp="1"/>
          </p:cNvSpPr>
          <p:nvPr>
            <p:ph type="title"/>
          </p:nvPr>
        </p:nvSpPr>
        <p:spPr/>
        <p:txBody>
          <a:bodyPr/>
          <a:lstStyle/>
          <a:p>
            <a:r>
              <a:rPr lang="fr-FR" dirty="0" smtClean="0"/>
              <a:t>Mode 2 : le </a:t>
            </a:r>
            <a:r>
              <a:rPr lang="fr-FR" i="1" dirty="0" err="1" smtClean="0"/>
              <a:t>Search</a:t>
            </a:r>
            <a:r>
              <a:rPr lang="fr-FR" i="1" dirty="0" smtClean="0"/>
              <a:t> </a:t>
            </a:r>
            <a:r>
              <a:rPr lang="fr-FR" i="1" dirty="0" err="1" smtClean="0"/>
              <a:t>builder</a:t>
            </a:r>
            <a:r>
              <a:rPr lang="fr-FR" i="1" dirty="0" smtClean="0"/>
              <a:t> </a:t>
            </a:r>
            <a:endParaRPr lang="fr-FR" i="1" dirty="0"/>
          </a:p>
        </p:txBody>
      </p:sp>
      <p:sp>
        <p:nvSpPr>
          <p:cNvPr id="2" name="Espace réservé du contenu 1"/>
          <p:cNvSpPr>
            <a:spLocks noGrp="1"/>
          </p:cNvSpPr>
          <p:nvPr>
            <p:ph idx="1"/>
          </p:nvPr>
        </p:nvSpPr>
        <p:spPr/>
        <p:txBody>
          <a:bodyPr>
            <a:normAutofit/>
          </a:bodyPr>
          <a:lstStyle/>
          <a:p>
            <a:r>
              <a:rPr lang="fr-FR" dirty="0" smtClean="0"/>
              <a:t> Guillemets </a:t>
            </a:r>
            <a:r>
              <a:rPr lang="fr-FR" b="1" dirty="0" smtClean="0">
                <a:solidFill>
                  <a:srgbClr val="009DE0"/>
                </a:solidFill>
              </a:rPr>
              <a:t>"</a:t>
            </a:r>
            <a:r>
              <a:rPr lang="fr-FR" b="1" dirty="0">
                <a:solidFill>
                  <a:srgbClr val="009DE0"/>
                </a:solidFill>
              </a:rPr>
              <a:t>  "</a:t>
            </a:r>
            <a:r>
              <a:rPr lang="fr-FR" b="1" dirty="0"/>
              <a:t> </a:t>
            </a:r>
            <a:r>
              <a:rPr lang="fr-FR" dirty="0"/>
              <a:t>pour rechercher une chaîne de caractère</a:t>
            </a:r>
          </a:p>
          <a:p>
            <a:r>
              <a:rPr lang="fr-FR" dirty="0" smtClean="0"/>
              <a:t> Troncature </a:t>
            </a:r>
            <a:r>
              <a:rPr lang="fr-FR" b="1" dirty="0" smtClean="0">
                <a:solidFill>
                  <a:srgbClr val="009DE0"/>
                </a:solidFill>
              </a:rPr>
              <a:t>*</a:t>
            </a:r>
            <a:r>
              <a:rPr lang="fr-FR" dirty="0" smtClean="0"/>
              <a:t> </a:t>
            </a:r>
          </a:p>
          <a:p>
            <a:pPr lvl="1"/>
            <a:r>
              <a:rPr lang="fr-FR" dirty="0" smtClean="0"/>
              <a:t>Seulement </a:t>
            </a:r>
            <a:r>
              <a:rPr lang="fr-FR" dirty="0" smtClean="0">
                <a:solidFill>
                  <a:srgbClr val="009DE0"/>
                </a:solidFill>
              </a:rPr>
              <a:t>à droite</a:t>
            </a:r>
            <a:r>
              <a:rPr lang="fr-FR" dirty="0" smtClean="0"/>
              <a:t>, </a:t>
            </a:r>
            <a:r>
              <a:rPr lang="fr-FR" i="1" dirty="0" smtClean="0"/>
              <a:t>i. e. </a:t>
            </a:r>
            <a:r>
              <a:rPr lang="fr-FR" dirty="0" smtClean="0"/>
              <a:t>à la fin d’un mot, elle doit être </a:t>
            </a:r>
            <a:r>
              <a:rPr lang="fr-FR" dirty="0" smtClean="0">
                <a:solidFill>
                  <a:srgbClr val="009DE0"/>
                </a:solidFill>
              </a:rPr>
              <a:t>précédée de 4 lettres </a:t>
            </a:r>
            <a:r>
              <a:rPr lang="fr-FR" dirty="0" smtClean="0"/>
              <a:t>au moins</a:t>
            </a:r>
          </a:p>
          <a:p>
            <a:pPr lvl="1"/>
            <a:r>
              <a:rPr lang="fr-FR" dirty="0" smtClean="0"/>
              <a:t>Nouveau </a:t>
            </a:r>
            <a:r>
              <a:rPr lang="fr-FR" dirty="0" err="1" smtClean="0"/>
              <a:t>PubMed</a:t>
            </a:r>
            <a:r>
              <a:rPr lang="fr-FR" dirty="0" smtClean="0"/>
              <a:t> : acceptée dans une </a:t>
            </a:r>
            <a:r>
              <a:rPr lang="fr-FR" dirty="0" smtClean="0">
                <a:solidFill>
                  <a:srgbClr val="009DE0"/>
                </a:solidFill>
              </a:rPr>
              <a:t>expression exacte</a:t>
            </a:r>
            <a:r>
              <a:rPr lang="fr-FR" dirty="0" smtClean="0"/>
              <a:t>, mais seulement à la fin du dernier mot : "</a:t>
            </a:r>
            <a:r>
              <a:rPr lang="fr-FR" strike="sngStrike" dirty="0" err="1" smtClean="0"/>
              <a:t>determinant</a:t>
            </a:r>
            <a:r>
              <a:rPr lang="fr-FR" strike="sngStrike" dirty="0" smtClean="0"/>
              <a:t>* of </a:t>
            </a:r>
            <a:r>
              <a:rPr lang="fr-FR" strike="sngStrike" dirty="0" err="1" smtClean="0"/>
              <a:t>health</a:t>
            </a:r>
            <a:r>
              <a:rPr lang="fr-FR" dirty="0" smtClean="0"/>
              <a:t>" à remplacer par </a:t>
            </a:r>
            <a:r>
              <a:rPr lang="fr-FR" dirty="0">
                <a:solidFill>
                  <a:srgbClr val="009DE0"/>
                </a:solidFill>
              </a:rPr>
              <a:t>"</a:t>
            </a:r>
            <a:r>
              <a:rPr lang="fr-FR" dirty="0" err="1" smtClean="0">
                <a:solidFill>
                  <a:srgbClr val="009DE0"/>
                </a:solidFill>
              </a:rPr>
              <a:t>determinant</a:t>
            </a:r>
            <a:r>
              <a:rPr lang="fr-FR" dirty="0" smtClean="0">
                <a:solidFill>
                  <a:srgbClr val="009DE0"/>
                </a:solidFill>
              </a:rPr>
              <a:t> </a:t>
            </a:r>
            <a:r>
              <a:rPr lang="fr-FR" dirty="0">
                <a:solidFill>
                  <a:srgbClr val="009DE0"/>
                </a:solidFill>
              </a:rPr>
              <a:t>of </a:t>
            </a:r>
            <a:r>
              <a:rPr lang="fr-FR" dirty="0" err="1">
                <a:solidFill>
                  <a:srgbClr val="009DE0"/>
                </a:solidFill>
              </a:rPr>
              <a:t>health</a:t>
            </a:r>
            <a:r>
              <a:rPr lang="fr-FR" dirty="0">
                <a:solidFill>
                  <a:srgbClr val="009DE0"/>
                </a:solidFill>
              </a:rPr>
              <a:t>" </a:t>
            </a:r>
            <a:r>
              <a:rPr lang="fr-FR" dirty="0" smtClean="0">
                <a:solidFill>
                  <a:srgbClr val="009DE0"/>
                </a:solidFill>
              </a:rPr>
              <a:t>OR </a:t>
            </a:r>
            <a:r>
              <a:rPr lang="fr-FR" dirty="0">
                <a:solidFill>
                  <a:srgbClr val="009DE0"/>
                </a:solidFill>
              </a:rPr>
              <a:t>"</a:t>
            </a:r>
            <a:r>
              <a:rPr lang="fr-FR" dirty="0" err="1" smtClean="0">
                <a:solidFill>
                  <a:srgbClr val="009DE0"/>
                </a:solidFill>
              </a:rPr>
              <a:t>determinants</a:t>
            </a:r>
            <a:r>
              <a:rPr lang="fr-FR" dirty="0" smtClean="0">
                <a:solidFill>
                  <a:srgbClr val="009DE0"/>
                </a:solidFill>
              </a:rPr>
              <a:t> </a:t>
            </a:r>
            <a:r>
              <a:rPr lang="fr-FR" dirty="0">
                <a:solidFill>
                  <a:srgbClr val="009DE0"/>
                </a:solidFill>
              </a:rPr>
              <a:t>of </a:t>
            </a:r>
            <a:r>
              <a:rPr lang="fr-FR" dirty="0" err="1">
                <a:solidFill>
                  <a:srgbClr val="009DE0"/>
                </a:solidFill>
              </a:rPr>
              <a:t>health</a:t>
            </a:r>
            <a:r>
              <a:rPr lang="fr-FR" dirty="0">
                <a:solidFill>
                  <a:srgbClr val="009DE0"/>
                </a:solidFill>
              </a:rPr>
              <a:t>" </a:t>
            </a:r>
            <a:endParaRPr lang="fr-FR" dirty="0" smtClean="0">
              <a:solidFill>
                <a:srgbClr val="009DE0"/>
              </a:solidFill>
            </a:endParaRPr>
          </a:p>
          <a:p>
            <a:pPr lvl="1"/>
            <a:r>
              <a:rPr lang="fr-FR" dirty="0" smtClean="0"/>
              <a:t>Nouveau </a:t>
            </a:r>
            <a:r>
              <a:rPr lang="fr-FR" dirty="0" err="1" smtClean="0"/>
              <a:t>PubMed</a:t>
            </a:r>
            <a:r>
              <a:rPr lang="fr-FR" dirty="0" smtClean="0"/>
              <a:t> : plus de limitations dans le nombre de variantes retrouvées (600 auparavant)</a:t>
            </a:r>
          </a:p>
          <a:p>
            <a:pPr lvl="1"/>
            <a:r>
              <a:rPr lang="fr-FR" dirty="0" smtClean="0"/>
              <a:t>Nouveau </a:t>
            </a:r>
            <a:r>
              <a:rPr lang="fr-FR" dirty="0" err="1" smtClean="0"/>
              <a:t>PubMed</a:t>
            </a:r>
            <a:r>
              <a:rPr lang="fr-FR" dirty="0" smtClean="0"/>
              <a:t> : les variations retrouvées ne sont plus affichées dans les détails de la recherche</a:t>
            </a:r>
          </a:p>
          <a:p>
            <a:pPr lvl="1"/>
            <a:endParaRPr lang="fr-FR" dirty="0" smtClean="0"/>
          </a:p>
          <a:p>
            <a:pPr lvl="1"/>
            <a:endParaRPr lang="fr-FR" dirty="0"/>
          </a:p>
          <a:p>
            <a:endParaRPr lang="fr-FR" dirty="0"/>
          </a:p>
        </p:txBody>
      </p:sp>
      <p:sp>
        <p:nvSpPr>
          <p:cNvPr id="4" name="Espace réservé du pied de page 3"/>
          <p:cNvSpPr>
            <a:spLocks noGrp="1"/>
          </p:cNvSpPr>
          <p:nvPr>
            <p:ph type="ftr" sz="quarter" idx="11"/>
          </p:nvPr>
        </p:nvSpPr>
        <p:spPr>
          <a:prstGeom prst="rect">
            <a:avLst/>
          </a:prstGeom>
        </p:spPr>
        <p:txBody>
          <a:bodyPr/>
          <a:lstStyle/>
          <a:p>
            <a:pPr>
              <a:defRPr/>
            </a:pPr>
            <a:r>
              <a:rPr lang="fr-FR" smtClean="0"/>
              <a:t>F. Flamerie - Trucs et astuces de PubMed - màj : 2022-12-07</a:t>
            </a:r>
            <a:endParaRPr lang="fr-FR" dirty="0"/>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pPr/>
              <a:t>22</a:t>
            </a:fld>
            <a:endParaRPr lang="fr-FR" dirty="0"/>
          </a:p>
        </p:txBody>
      </p:sp>
    </p:spTree>
    <p:extLst>
      <p:ext uri="{BB962C8B-B14F-4D97-AF65-F5344CB8AC3E}">
        <p14:creationId xmlns:p14="http://schemas.microsoft.com/office/powerpoint/2010/main" val="33549203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314" y="76202"/>
            <a:ext cx="10515600" cy="1325563"/>
          </a:xfrm>
        </p:spPr>
        <p:txBody>
          <a:bodyPr/>
          <a:lstStyle/>
          <a:p>
            <a:r>
              <a:rPr lang="fr-FR" dirty="0" smtClean="0"/>
              <a:t>Mode 3 : création ou édition manuelle</a:t>
            </a:r>
            <a:endParaRPr lang="fr-FR" dirty="0"/>
          </a:p>
        </p:txBody>
      </p:sp>
      <p:sp>
        <p:nvSpPr>
          <p:cNvPr id="4" name="Espace réservé du pied de page 3"/>
          <p:cNvSpPr>
            <a:spLocks noGrp="1"/>
          </p:cNvSpPr>
          <p:nvPr>
            <p:ph type="ftr" sz="quarter" idx="11"/>
          </p:nvPr>
        </p:nvSpPr>
        <p:spPr>
          <a:xfrm>
            <a:off x="4027714" y="6492875"/>
            <a:ext cx="4114800" cy="365125"/>
          </a:xfrm>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a:xfrm>
            <a:off x="8599714" y="6595838"/>
            <a:ext cx="2743200" cy="365125"/>
          </a:xfrm>
        </p:spPr>
        <p:txBody>
          <a:bodyPr/>
          <a:lstStyle/>
          <a:p>
            <a:fld id="{99E13252-68E5-4994-B57B-B03F39B52C7D}" type="slidenum">
              <a:rPr lang="fr-FR" smtClean="0"/>
              <a:pPr/>
              <a:t>23</a:t>
            </a:fld>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8" y="1355681"/>
            <a:ext cx="10058400" cy="4987290"/>
          </a:xfrm>
          <a:prstGeom prst="rect">
            <a:avLst/>
          </a:prstGeom>
        </p:spPr>
      </p:pic>
      <p:grpSp>
        <p:nvGrpSpPr>
          <p:cNvPr id="7" name="Arrow34" descr="{&quot;Key&quot;:&quot;POWER_USER_SHAPE_ICON&quot;,&quot;Value&quot;:&quot;POWER_USER_SHAPE_ICON_STYLE_1&quot;}">
            <a:extLst>
              <a:ext uri="{FF2B5EF4-FFF2-40B4-BE49-F238E27FC236}">
                <a16:creationId xmlns="" xmlns:a16="http://schemas.microsoft.com/office/drawing/2014/main" id="{43E68E00-EA18-49EE-91A7-B065011E5152}"/>
              </a:ext>
            </a:extLst>
          </p:cNvPr>
          <p:cNvGrpSpPr>
            <a:grpSpLocks noChangeAspect="1"/>
          </p:cNvGrpSpPr>
          <p:nvPr/>
        </p:nvGrpSpPr>
        <p:grpSpPr>
          <a:xfrm rot="5400000" flipH="1">
            <a:off x="2510525" y="3977216"/>
            <a:ext cx="777712" cy="542925"/>
            <a:chOff x="6004176" y="1690066"/>
            <a:chExt cx="1039285" cy="1029748"/>
          </a:xfrm>
          <a:solidFill>
            <a:srgbClr val="FF6600"/>
          </a:solidFill>
        </p:grpSpPr>
        <p:sp>
          <p:nvSpPr>
            <p:cNvPr id="8" name="Freeform 195">
              <a:extLst>
                <a:ext uri="{FF2B5EF4-FFF2-40B4-BE49-F238E27FC236}">
                  <a16:creationId xmlns="" xmlns:a16="http://schemas.microsoft.com/office/drawing/2014/main"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9" name="Freeform 196">
              <a:extLst>
                <a:ext uri="{FF2B5EF4-FFF2-40B4-BE49-F238E27FC236}">
                  <a16:creationId xmlns="" xmlns:a16="http://schemas.microsoft.com/office/drawing/2014/main"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0" name="Freeform 197">
              <a:extLst>
                <a:ext uri="{FF2B5EF4-FFF2-40B4-BE49-F238E27FC236}">
                  <a16:creationId xmlns="" xmlns:a16="http://schemas.microsoft.com/office/drawing/2014/main"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11" name="Freeform 198">
              <a:extLst>
                <a:ext uri="{FF2B5EF4-FFF2-40B4-BE49-F238E27FC236}">
                  <a16:creationId xmlns="" xmlns:a16="http://schemas.microsoft.com/office/drawing/2014/main"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
        <p:nvSpPr>
          <p:cNvPr id="12" name="Rectangle à coins arrondis 11"/>
          <p:cNvSpPr/>
          <p:nvPr/>
        </p:nvSpPr>
        <p:spPr>
          <a:xfrm>
            <a:off x="345889" y="1806416"/>
            <a:ext cx="2824955" cy="539421"/>
          </a:xfrm>
          <a:prstGeom prst="roundRect">
            <a:avLst/>
          </a:prstGeom>
          <a:noFill/>
          <a:ln w="38100">
            <a:solidFill>
              <a:srgbClr val="F27D38"/>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
        <p:nvSpPr>
          <p:cNvPr id="3" name="Espace réservé du contenu 2"/>
          <p:cNvSpPr>
            <a:spLocks noGrp="1"/>
          </p:cNvSpPr>
          <p:nvPr>
            <p:ph idx="1"/>
          </p:nvPr>
        </p:nvSpPr>
        <p:spPr>
          <a:xfrm>
            <a:off x="7469777" y="2769745"/>
            <a:ext cx="4539341" cy="2743031"/>
          </a:xfrm>
          <a:solidFill>
            <a:schemeClr val="bg1"/>
          </a:solidFill>
          <a:ln w="25400">
            <a:solidFill>
              <a:srgbClr val="F27D38"/>
            </a:solidFill>
            <a:prstDash val="dashDot"/>
          </a:ln>
        </p:spPr>
        <p:txBody>
          <a:bodyPr>
            <a:normAutofit lnSpcReduction="10000"/>
          </a:bodyPr>
          <a:lstStyle/>
          <a:p>
            <a:pPr marL="0" indent="0">
              <a:lnSpc>
                <a:spcPct val="110000"/>
              </a:lnSpc>
              <a:buNone/>
            </a:pPr>
            <a:r>
              <a:rPr lang="fr-FR" dirty="0" smtClean="0"/>
              <a:t>Depuis le </a:t>
            </a:r>
            <a:r>
              <a:rPr lang="fr-FR" i="1" dirty="0" err="1" smtClean="0"/>
              <a:t>Search</a:t>
            </a:r>
            <a:r>
              <a:rPr lang="fr-FR" i="1" dirty="0" smtClean="0"/>
              <a:t> </a:t>
            </a:r>
            <a:r>
              <a:rPr lang="fr-FR" i="1" dirty="0" err="1" smtClean="0"/>
              <a:t>builder</a:t>
            </a:r>
            <a:r>
              <a:rPr lang="fr-FR" i="1" dirty="0" smtClean="0"/>
              <a:t> : </a:t>
            </a:r>
            <a:r>
              <a:rPr lang="fr-FR" dirty="0" smtClean="0"/>
              <a:t>ajouter la requête dans la </a:t>
            </a:r>
            <a:r>
              <a:rPr lang="fr-FR" i="1" dirty="0" err="1" smtClean="0"/>
              <a:t>Query</a:t>
            </a:r>
            <a:r>
              <a:rPr lang="fr-FR" i="1" dirty="0" smtClean="0"/>
              <a:t> box </a:t>
            </a:r>
            <a:r>
              <a:rPr lang="fr-FR" dirty="0" smtClean="0"/>
              <a:t>pour la modifier manuellement, et utiliser par exemple la recherche par proximité.</a:t>
            </a:r>
            <a:endParaRPr lang="fr-FR" dirty="0"/>
          </a:p>
        </p:txBody>
      </p:sp>
    </p:spTree>
    <p:extLst>
      <p:ext uri="{BB962C8B-B14F-4D97-AF65-F5344CB8AC3E}">
        <p14:creationId xmlns:p14="http://schemas.microsoft.com/office/powerpoint/2010/main" val="20037645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4294967295"/>
          </p:nvPr>
        </p:nvSpPr>
        <p:spPr>
          <a:xfrm>
            <a:off x="3935760" y="6403457"/>
            <a:ext cx="3680048" cy="476250"/>
          </a:xfrm>
          <a:prstGeom prst="rect">
            <a:avLst/>
          </a:prstGeom>
        </p:spPr>
        <p:txBody>
          <a:bodyPr/>
          <a:lstStyle/>
          <a:p>
            <a:pPr>
              <a:defRPr/>
            </a:pPr>
            <a:r>
              <a:rPr lang="fr-FR" smtClean="0"/>
              <a:t>F. Flamerie - Trucs et astuces de PubMed - màj : 2022-12-07</a:t>
            </a:r>
            <a:endParaRPr lang="fr-FR"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465" y="1425847"/>
            <a:ext cx="5922080" cy="4977610"/>
          </a:xfrm>
          <a:prstGeom prst="rect">
            <a:avLst/>
          </a:prstGeom>
          <a:ln>
            <a:solidFill>
              <a:srgbClr val="FF6600"/>
            </a:solidFill>
          </a:ln>
        </p:spPr>
      </p:pic>
      <p:sp>
        <p:nvSpPr>
          <p:cNvPr id="3" name="Rectangle 2"/>
          <p:cNvSpPr/>
          <p:nvPr/>
        </p:nvSpPr>
        <p:spPr>
          <a:xfrm>
            <a:off x="6782262" y="1439454"/>
            <a:ext cx="4973452" cy="5016758"/>
          </a:xfrm>
          <a:prstGeom prst="rect">
            <a:avLst/>
          </a:prstGeom>
        </p:spPr>
        <p:txBody>
          <a:bodyPr wrap="square">
            <a:spAutoFit/>
          </a:bodyPr>
          <a:lstStyle/>
          <a:p>
            <a:pPr marL="342900" indent="-342900">
              <a:buFont typeface="Calibri" panose="020F0502020204030204" pitchFamily="34" charset="0"/>
              <a:buChar char="→"/>
              <a:defRPr/>
            </a:pPr>
            <a:r>
              <a:rPr lang="fr-FR" sz="2000" dirty="0" smtClean="0">
                <a:latin typeface="Corbel" panose="020B0503020204020204" pitchFamily="34" charset="0"/>
                <a:cs typeface="Calibri" panose="020F0502020204030204" pitchFamily="34" charset="0"/>
              </a:rPr>
              <a:t>Codes de champ utilisables: </a:t>
            </a:r>
            <a:r>
              <a:rPr lang="en-US" sz="2000" dirty="0" smtClean="0">
                <a:latin typeface="Corbel" panose="020B0503020204020204" pitchFamily="34" charset="0"/>
                <a:cs typeface="Calibri" panose="020F0502020204030204" pitchFamily="34" charset="0"/>
                <a:hlinkClick r:id="rId4"/>
              </a:rPr>
              <a:t>Search </a:t>
            </a:r>
            <a:r>
              <a:rPr lang="en-US" sz="2000" dirty="0">
                <a:latin typeface="Corbel" panose="020B0503020204020204" pitchFamily="34" charset="0"/>
                <a:cs typeface="Calibri" panose="020F0502020204030204" pitchFamily="34" charset="0"/>
                <a:hlinkClick r:id="rId4"/>
              </a:rPr>
              <a:t>Field descriptions and </a:t>
            </a:r>
            <a:r>
              <a:rPr lang="en-US" sz="2000" dirty="0" smtClean="0">
                <a:latin typeface="Corbel" panose="020B0503020204020204" pitchFamily="34" charset="0"/>
                <a:cs typeface="Calibri" panose="020F0502020204030204" pitchFamily="34" charset="0"/>
                <a:hlinkClick r:id="rId4"/>
              </a:rPr>
              <a:t>tags</a:t>
            </a:r>
            <a:endParaRPr lang="en-US" sz="2000" dirty="0" smtClean="0">
              <a:latin typeface="Corbel" panose="020B0503020204020204" pitchFamily="34" charset="0"/>
              <a:cs typeface="Calibri" panose="020F0502020204030204" pitchFamily="34" charset="0"/>
            </a:endParaRPr>
          </a:p>
          <a:p>
            <a:pPr marL="742950" lvl="1" indent="-285750" eaLnBrk="0" hangingPunct="0">
              <a:buFont typeface="Corbel" panose="020B0503020204020204" pitchFamily="34" charset="0"/>
              <a:buChar char="›"/>
            </a:pPr>
            <a:r>
              <a:rPr lang="fr-FR" altLang="fr-FR" sz="2000" b="1" dirty="0">
                <a:latin typeface="Corbel" panose="020B0503020204020204" pitchFamily="34" charset="0"/>
                <a:cs typeface="Calibri" panose="020F0502020204030204" pitchFamily="34" charset="0"/>
                <a:hlinkClick r:id="rId5"/>
              </a:rPr>
              <a:t>All Fields </a:t>
            </a:r>
            <a:r>
              <a:rPr lang="fr-FR" altLang="fr-FR" sz="2000" b="1" dirty="0">
                <a:latin typeface="Corbel" panose="020B0503020204020204" pitchFamily="34" charset="0"/>
                <a:cs typeface="Calibri" panose="020F0502020204030204" pitchFamily="34" charset="0"/>
              </a:rPr>
              <a:t>[ALL]</a:t>
            </a:r>
            <a:r>
              <a:rPr lang="fr-FR" altLang="fr-FR" sz="2000" dirty="0">
                <a:latin typeface="Corbel" panose="020B0503020204020204" pitchFamily="34" charset="0"/>
                <a:cs typeface="Calibri" panose="020F0502020204030204" pitchFamily="34" charset="0"/>
              </a:rPr>
              <a:t> = tous les champs sauf date </a:t>
            </a:r>
            <a:r>
              <a:rPr lang="fr-FR" sz="2000" dirty="0">
                <a:latin typeface="Corbel" panose="020B0503020204020204" pitchFamily="34" charset="0"/>
                <a:cs typeface="Calibri" panose="020F0502020204030204" pitchFamily="34" charset="0"/>
              </a:rPr>
              <a:t>-&gt; les termes entrés avec ce code de champ sont traités par l'ATM, sauf s'ils sont tronqués ou entre guillemets</a:t>
            </a:r>
            <a:endParaRPr lang="fr-FR" altLang="fr-FR" sz="2000" dirty="0">
              <a:latin typeface="Corbel" panose="020B0503020204020204" pitchFamily="34" charset="0"/>
              <a:cs typeface="Calibri" panose="020F0502020204030204" pitchFamily="34" charset="0"/>
            </a:endParaRPr>
          </a:p>
          <a:p>
            <a:pPr marL="742950" lvl="1" indent="-285750" eaLnBrk="0" fontAlgn="base" hangingPunct="0">
              <a:spcBef>
                <a:spcPct val="0"/>
              </a:spcBef>
              <a:spcAft>
                <a:spcPct val="0"/>
              </a:spcAft>
              <a:buFont typeface="Corbel" panose="020B0503020204020204" pitchFamily="34" charset="0"/>
              <a:buChar char="›"/>
            </a:pPr>
            <a:r>
              <a:rPr lang="fr-FR" altLang="fr-FR" sz="2000" b="1" dirty="0" err="1">
                <a:latin typeface="Corbel" panose="020B0503020204020204" pitchFamily="34" charset="0"/>
                <a:cs typeface="Calibri" panose="020F0502020204030204" pitchFamily="34" charset="0"/>
                <a:hlinkClick r:id="rId6"/>
              </a:rPr>
              <a:t>Title</a:t>
            </a:r>
            <a:r>
              <a:rPr lang="fr-FR" altLang="fr-FR" sz="2000" b="1" dirty="0">
                <a:latin typeface="Corbel" panose="020B0503020204020204" pitchFamily="34" charset="0"/>
                <a:cs typeface="Calibri" panose="020F0502020204030204" pitchFamily="34" charset="0"/>
                <a:hlinkClick r:id="rId6"/>
              </a:rPr>
              <a:t>/Abstract</a:t>
            </a:r>
            <a:r>
              <a:rPr lang="fr-FR" altLang="fr-FR" sz="2000" b="1" dirty="0">
                <a:latin typeface="Corbel" panose="020B0503020204020204" pitchFamily="34" charset="0"/>
                <a:cs typeface="Calibri" panose="020F0502020204030204" pitchFamily="34" charset="0"/>
              </a:rPr>
              <a:t> [TIAB]</a:t>
            </a:r>
            <a:r>
              <a:rPr lang="fr-FR" altLang="fr-FR" sz="2000" dirty="0">
                <a:latin typeface="Corbel" panose="020B0503020204020204" pitchFamily="34" charset="0"/>
                <a:cs typeface="Calibri" panose="020F0502020204030204" pitchFamily="34" charset="0"/>
              </a:rPr>
              <a:t> = titre et résumé de l’article</a:t>
            </a:r>
          </a:p>
          <a:p>
            <a:pPr marL="742950" lvl="1" indent="-285750" eaLnBrk="0" fontAlgn="base" hangingPunct="0">
              <a:spcBef>
                <a:spcPct val="0"/>
              </a:spcBef>
              <a:spcAft>
                <a:spcPct val="0"/>
              </a:spcAft>
              <a:buFont typeface="Corbel" panose="020B0503020204020204" pitchFamily="34" charset="0"/>
              <a:buChar char="›"/>
            </a:pPr>
            <a:r>
              <a:rPr lang="fr-FR" altLang="fr-FR" sz="2000" b="1" dirty="0" err="1">
                <a:latin typeface="Corbel" panose="020B0503020204020204" pitchFamily="34" charset="0"/>
                <a:cs typeface="Calibri" panose="020F0502020204030204" pitchFamily="34" charset="0"/>
                <a:hlinkClick r:id="rId7"/>
              </a:rPr>
              <a:t>Text</a:t>
            </a:r>
            <a:r>
              <a:rPr lang="fr-FR" altLang="fr-FR" sz="2000" b="1" dirty="0">
                <a:latin typeface="Corbel" panose="020B0503020204020204" pitchFamily="34" charset="0"/>
                <a:cs typeface="Calibri" panose="020F0502020204030204" pitchFamily="34" charset="0"/>
                <a:hlinkClick r:id="rId7"/>
              </a:rPr>
              <a:t> </a:t>
            </a:r>
            <a:r>
              <a:rPr lang="fr-FR" altLang="fr-FR" sz="2000" b="1" dirty="0" err="1">
                <a:latin typeface="Corbel" panose="020B0503020204020204" pitchFamily="34" charset="0"/>
                <a:cs typeface="Calibri" panose="020F0502020204030204" pitchFamily="34" charset="0"/>
                <a:hlinkClick r:id="rId7"/>
              </a:rPr>
              <a:t>Words</a:t>
            </a:r>
            <a:r>
              <a:rPr lang="fr-FR" altLang="fr-FR" sz="2000" b="1" dirty="0">
                <a:latin typeface="Corbel" panose="020B0503020204020204" pitchFamily="34" charset="0"/>
                <a:cs typeface="Calibri" panose="020F0502020204030204" pitchFamily="34" charset="0"/>
                <a:hlinkClick r:id="rId7"/>
              </a:rPr>
              <a:t> </a:t>
            </a:r>
            <a:r>
              <a:rPr lang="fr-FR" altLang="fr-FR" sz="2000" b="1" dirty="0">
                <a:latin typeface="Corbel" panose="020B0503020204020204" pitchFamily="34" charset="0"/>
                <a:cs typeface="Calibri" panose="020F0502020204030204" pitchFamily="34" charset="0"/>
              </a:rPr>
              <a:t>[TW]</a:t>
            </a:r>
            <a:r>
              <a:rPr lang="fr-FR" altLang="fr-FR" sz="2000" dirty="0">
                <a:latin typeface="Corbel" panose="020B0503020204020204" pitchFamily="34" charset="0"/>
                <a:cs typeface="Calibri" panose="020F0502020204030204" pitchFamily="34" charset="0"/>
              </a:rPr>
              <a:t> = tous les champs de type texte, y compris les </a:t>
            </a:r>
            <a:r>
              <a:rPr lang="fr-FR" altLang="fr-FR" sz="2000" dirty="0" err="1">
                <a:latin typeface="Corbel" panose="020B0503020204020204" pitchFamily="34" charset="0"/>
                <a:cs typeface="Calibri" panose="020F0502020204030204" pitchFamily="34" charset="0"/>
              </a:rPr>
              <a:t>MeSH</a:t>
            </a:r>
            <a:r>
              <a:rPr lang="fr-FR" altLang="fr-FR" sz="2000" dirty="0">
                <a:latin typeface="Corbel" panose="020B0503020204020204" pitchFamily="34" charset="0"/>
                <a:cs typeface="Calibri" panose="020F0502020204030204" pitchFamily="34" charset="0"/>
              </a:rPr>
              <a:t>, les mots-clés auteurs, les types de publication, les noms de substance, etc</a:t>
            </a:r>
            <a:r>
              <a:rPr lang="fr-FR" altLang="fr-FR" sz="2000" dirty="0" smtClean="0">
                <a:latin typeface="Corbel" panose="020B0503020204020204" pitchFamily="34" charset="0"/>
                <a:cs typeface="Calibri" panose="020F0502020204030204" pitchFamily="34" charset="0"/>
              </a:rPr>
              <a:t>.</a:t>
            </a:r>
            <a:endParaRPr lang="en-US" sz="2000" dirty="0" smtClean="0">
              <a:latin typeface="Corbel" panose="020B0503020204020204" pitchFamily="34" charset="0"/>
              <a:cs typeface="Calibri" panose="020F0502020204030204" pitchFamily="34" charset="0"/>
            </a:endParaRPr>
          </a:p>
          <a:p>
            <a:pPr marL="342900" indent="-342900">
              <a:buFont typeface="Calibri" panose="020F0502020204030204" pitchFamily="34" charset="0"/>
              <a:buChar char="→"/>
              <a:defRPr/>
            </a:pPr>
            <a:r>
              <a:rPr lang="en-US" sz="2000" dirty="0" err="1" smtClean="0">
                <a:latin typeface="Corbel" panose="020B0503020204020204" pitchFamily="34" charset="0"/>
                <a:cs typeface="Calibri" panose="020F0502020204030204" pitchFamily="34" charset="0"/>
              </a:rPr>
              <a:t>Certains</a:t>
            </a:r>
            <a:r>
              <a:rPr lang="en-US" sz="2000" dirty="0" smtClean="0">
                <a:latin typeface="Corbel" panose="020B0503020204020204" pitchFamily="34" charset="0"/>
                <a:cs typeface="Calibri" panose="020F0502020204030204" pitchFamily="34" charset="0"/>
              </a:rPr>
              <a:t> de </a:t>
            </a:r>
            <a:r>
              <a:rPr lang="en-US" sz="2000" dirty="0" err="1" smtClean="0">
                <a:latin typeface="Corbel" panose="020B0503020204020204" pitchFamily="34" charset="0"/>
                <a:cs typeface="Calibri" panose="020F0502020204030204" pitchFamily="34" charset="0"/>
              </a:rPr>
              <a:t>ces</a:t>
            </a:r>
            <a:r>
              <a:rPr lang="en-US" sz="2000" dirty="0" smtClean="0">
                <a:latin typeface="Corbel" panose="020B0503020204020204" pitchFamily="34" charset="0"/>
                <a:cs typeface="Calibri" panose="020F0502020204030204" pitchFamily="34" charset="0"/>
              </a:rPr>
              <a:t> champs </a:t>
            </a:r>
            <a:r>
              <a:rPr lang="en-US" sz="2000" dirty="0" err="1" smtClean="0">
                <a:latin typeface="Corbel" panose="020B0503020204020204" pitchFamily="34" charset="0"/>
                <a:cs typeface="Calibri" panose="020F0502020204030204" pitchFamily="34" charset="0"/>
              </a:rPr>
              <a:t>sont</a:t>
            </a:r>
            <a:r>
              <a:rPr lang="en-US" sz="2000" dirty="0" smtClean="0">
                <a:latin typeface="Corbel" panose="020B0503020204020204" pitchFamily="34" charset="0"/>
                <a:cs typeface="Calibri" panose="020F0502020204030204" pitchFamily="34" charset="0"/>
              </a:rPr>
              <a:t> </a:t>
            </a:r>
            <a:r>
              <a:rPr lang="en-US" sz="2000" dirty="0" err="1" smtClean="0">
                <a:latin typeface="Corbel" panose="020B0503020204020204" pitchFamily="34" charset="0"/>
                <a:cs typeface="Calibri" panose="020F0502020204030204" pitchFamily="34" charset="0"/>
              </a:rPr>
              <a:t>également</a:t>
            </a:r>
            <a:r>
              <a:rPr lang="en-US" sz="2000" dirty="0" smtClean="0">
                <a:latin typeface="Corbel" panose="020B0503020204020204" pitchFamily="34" charset="0"/>
                <a:cs typeface="Calibri" panose="020F0502020204030204" pitchFamily="34" charset="0"/>
              </a:rPr>
              <a:t> </a:t>
            </a:r>
            <a:r>
              <a:rPr lang="en-US" sz="2000" dirty="0" err="1" smtClean="0">
                <a:latin typeface="Corbel" panose="020B0503020204020204" pitchFamily="34" charset="0"/>
                <a:cs typeface="Calibri" panose="020F0502020204030204" pitchFamily="34" charset="0"/>
              </a:rPr>
              <a:t>disponibles</a:t>
            </a:r>
            <a:r>
              <a:rPr lang="en-US" sz="2000" dirty="0" smtClean="0">
                <a:latin typeface="Corbel" panose="020B0503020204020204" pitchFamily="34" charset="0"/>
                <a:cs typeface="Calibri" panose="020F0502020204030204" pitchFamily="34" charset="0"/>
              </a:rPr>
              <a:t> sous </a:t>
            </a:r>
            <a:r>
              <a:rPr lang="en-US" sz="2000" dirty="0" err="1" smtClean="0">
                <a:latin typeface="Corbel" panose="020B0503020204020204" pitchFamily="34" charset="0"/>
                <a:cs typeface="Calibri" panose="020F0502020204030204" pitchFamily="34" charset="0"/>
              </a:rPr>
              <a:t>forme</a:t>
            </a:r>
            <a:r>
              <a:rPr lang="en-US" sz="2000" dirty="0" smtClean="0">
                <a:latin typeface="Corbel" panose="020B0503020204020204" pitchFamily="34" charset="0"/>
                <a:cs typeface="Calibri" panose="020F0502020204030204" pitchFamily="34" charset="0"/>
              </a:rPr>
              <a:t> de </a:t>
            </a:r>
            <a:r>
              <a:rPr lang="en-US" sz="2000" dirty="0" err="1" smtClean="0">
                <a:solidFill>
                  <a:srgbClr val="009DE0"/>
                </a:solidFill>
                <a:latin typeface="Corbel" panose="020B0503020204020204" pitchFamily="34" charset="0"/>
                <a:cs typeface="Calibri" panose="020F0502020204030204" pitchFamily="34" charset="0"/>
              </a:rPr>
              <a:t>filtres</a:t>
            </a:r>
            <a:endParaRPr lang="en-US" sz="2000" dirty="0" smtClean="0">
              <a:solidFill>
                <a:srgbClr val="009DE0"/>
              </a:solidFill>
              <a:latin typeface="Corbel" panose="020B0503020204020204" pitchFamily="34" charset="0"/>
              <a:cs typeface="Calibri" panose="020F0502020204030204" pitchFamily="34" charset="0"/>
            </a:endParaRPr>
          </a:p>
          <a:p>
            <a:pPr marL="342900" indent="-342900">
              <a:buFont typeface="Calibri" panose="020F0502020204030204" pitchFamily="34" charset="0"/>
              <a:buChar char="→"/>
              <a:defRPr/>
            </a:pPr>
            <a:endParaRPr lang="fr-FR" sz="2000" dirty="0">
              <a:latin typeface="Corbel" panose="020B0503020204020204" pitchFamily="34" charset="0"/>
              <a:cs typeface="Calibri" panose="020F0502020204030204" pitchFamily="34" charset="0"/>
            </a:endParaRPr>
          </a:p>
        </p:txBody>
      </p:sp>
      <p:sp>
        <p:nvSpPr>
          <p:cNvPr id="10" name="Titre 1"/>
          <p:cNvSpPr>
            <a:spLocks noGrp="1"/>
          </p:cNvSpPr>
          <p:nvPr>
            <p:ph type="title"/>
          </p:nvPr>
        </p:nvSpPr>
        <p:spPr>
          <a:xfrm>
            <a:off x="723465" y="0"/>
            <a:ext cx="10515600" cy="1325563"/>
          </a:xfrm>
        </p:spPr>
        <p:txBody>
          <a:bodyPr/>
          <a:lstStyle/>
          <a:p>
            <a:r>
              <a:rPr lang="fr-FR" dirty="0" smtClean="0"/>
              <a:t>Mode 3 : création ou édition manuelle</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24</a:t>
            </a:fld>
            <a:endParaRPr lang="fr-FR" dirty="0"/>
          </a:p>
        </p:txBody>
      </p:sp>
    </p:spTree>
    <p:extLst>
      <p:ext uri="{BB962C8B-B14F-4D97-AF65-F5344CB8AC3E}">
        <p14:creationId xmlns:p14="http://schemas.microsoft.com/office/powerpoint/2010/main" val="33622893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314" y="76202"/>
            <a:ext cx="10515600" cy="1325563"/>
          </a:xfrm>
        </p:spPr>
        <p:txBody>
          <a:bodyPr/>
          <a:lstStyle/>
          <a:p>
            <a:r>
              <a:rPr lang="fr-FR" dirty="0" smtClean="0"/>
              <a:t>Mode 3 : recherche par proximité 1/2 </a:t>
            </a:r>
            <a:endParaRPr lang="fr-FR" dirty="0"/>
          </a:p>
        </p:txBody>
      </p:sp>
      <p:sp>
        <p:nvSpPr>
          <p:cNvPr id="4" name="Espace réservé du pied de page 3"/>
          <p:cNvSpPr>
            <a:spLocks noGrp="1"/>
          </p:cNvSpPr>
          <p:nvPr>
            <p:ph type="ftr" sz="quarter" idx="11"/>
          </p:nvPr>
        </p:nvSpPr>
        <p:spPr>
          <a:xfrm>
            <a:off x="4027714" y="6492875"/>
            <a:ext cx="4114800" cy="365125"/>
          </a:xfrm>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a:xfrm>
            <a:off x="8599714" y="6595838"/>
            <a:ext cx="2743200" cy="365125"/>
          </a:xfrm>
        </p:spPr>
        <p:txBody>
          <a:bodyPr/>
          <a:lstStyle/>
          <a:p>
            <a:fld id="{99E13252-68E5-4994-B57B-B03F39B52C7D}" type="slidenum">
              <a:rPr lang="fr-FR" smtClean="0"/>
              <a:pPr/>
              <a:t>25</a:t>
            </a:fld>
            <a:endParaRPr lang="fr-FR" dirty="0"/>
          </a:p>
        </p:txBody>
      </p:sp>
      <p:sp>
        <p:nvSpPr>
          <p:cNvPr id="13" name="Espace réservé du contenu 12"/>
          <p:cNvSpPr>
            <a:spLocks noGrp="1"/>
          </p:cNvSpPr>
          <p:nvPr>
            <p:ph idx="1"/>
          </p:nvPr>
        </p:nvSpPr>
        <p:spPr>
          <a:xfrm>
            <a:off x="934916" y="1333255"/>
            <a:ext cx="10890738" cy="5049959"/>
          </a:xfrm>
        </p:spPr>
        <p:txBody>
          <a:bodyPr>
            <a:normAutofit fontScale="85000" lnSpcReduction="10000"/>
          </a:bodyPr>
          <a:lstStyle/>
          <a:p>
            <a:pPr>
              <a:lnSpc>
                <a:spcPct val="110000"/>
              </a:lnSpc>
            </a:pPr>
            <a:r>
              <a:rPr lang="fr-FR" dirty="0" smtClean="0"/>
              <a:t> La recherche par proximité consiste à définir </a:t>
            </a:r>
            <a:r>
              <a:rPr lang="fr-FR" b="1" dirty="0" smtClean="0"/>
              <a:t>un écart maximal</a:t>
            </a:r>
            <a:r>
              <a:rPr lang="fr-FR" dirty="0" smtClean="0"/>
              <a:t>, exprimé en termes de mots, entre les termes recherchés.</a:t>
            </a:r>
          </a:p>
          <a:p>
            <a:pPr>
              <a:lnSpc>
                <a:spcPct val="110000"/>
              </a:lnSpc>
            </a:pPr>
            <a:r>
              <a:rPr lang="fr-FR" dirty="0" smtClean="0"/>
              <a:t> Format de saisie : </a:t>
            </a:r>
            <a:r>
              <a:rPr lang="en-US" b="1" dirty="0"/>
              <a:t>"</a:t>
            </a:r>
            <a:r>
              <a:rPr lang="en-US" b="1" dirty="0" err="1" smtClean="0"/>
              <a:t>termes</a:t>
            </a:r>
            <a:r>
              <a:rPr lang="en-US" b="1" dirty="0" smtClean="0"/>
              <a:t> </a:t>
            </a:r>
            <a:r>
              <a:rPr lang="en-US" b="1" dirty="0" err="1" smtClean="0"/>
              <a:t>recherchés</a:t>
            </a:r>
            <a:r>
              <a:rPr lang="en-US" b="1" dirty="0" smtClean="0"/>
              <a:t>"[champ:~</a:t>
            </a:r>
            <a:r>
              <a:rPr lang="en-US" b="1" dirty="0"/>
              <a:t>N]</a:t>
            </a:r>
          </a:p>
          <a:p>
            <a:pPr lvl="1">
              <a:lnSpc>
                <a:spcPct val="110000"/>
              </a:lnSpc>
            </a:pPr>
            <a:r>
              <a:rPr lang="en-US" dirty="0" err="1" smtClean="0"/>
              <a:t>termes</a:t>
            </a:r>
            <a:r>
              <a:rPr lang="en-US" dirty="0" smtClean="0"/>
              <a:t>  </a:t>
            </a:r>
            <a:r>
              <a:rPr lang="en-US" dirty="0" err="1" smtClean="0"/>
              <a:t>recherchés</a:t>
            </a:r>
            <a:r>
              <a:rPr lang="en-US" dirty="0" smtClean="0"/>
              <a:t> = au </a:t>
            </a:r>
            <a:r>
              <a:rPr lang="en-US" dirty="0" err="1" smtClean="0"/>
              <a:t>moins</a:t>
            </a:r>
            <a:r>
              <a:rPr lang="en-US" dirty="0" smtClean="0"/>
              <a:t> </a:t>
            </a:r>
            <a:r>
              <a:rPr lang="en-US" dirty="0" err="1" smtClean="0"/>
              <a:t>deux</a:t>
            </a:r>
            <a:r>
              <a:rPr lang="en-US" dirty="0" smtClean="0"/>
              <a:t> mots, entre guillemets.</a:t>
            </a:r>
          </a:p>
          <a:p>
            <a:pPr lvl="1">
              <a:lnSpc>
                <a:spcPct val="110000"/>
              </a:lnSpc>
            </a:pPr>
            <a:r>
              <a:rPr lang="en-US" dirty="0" smtClean="0"/>
              <a:t>champ </a:t>
            </a:r>
            <a:r>
              <a:rPr lang="en-US" dirty="0"/>
              <a:t>= </a:t>
            </a:r>
            <a:r>
              <a:rPr lang="en-US" dirty="0" smtClean="0"/>
              <a:t>le code de champ </a:t>
            </a:r>
            <a:r>
              <a:rPr lang="en-US" dirty="0" err="1" smtClean="0"/>
              <a:t>correspondant</a:t>
            </a:r>
            <a:r>
              <a:rPr lang="en-US" dirty="0" smtClean="0"/>
              <a:t> à </a:t>
            </a:r>
            <a:r>
              <a:rPr lang="en-US" dirty="0" err="1" smtClean="0"/>
              <a:t>l’un</a:t>
            </a:r>
            <a:r>
              <a:rPr lang="en-US" dirty="0" smtClean="0"/>
              <a:t> des 2 champs pour </a:t>
            </a:r>
            <a:r>
              <a:rPr lang="en-US" dirty="0" err="1" smtClean="0"/>
              <a:t>lesquels</a:t>
            </a:r>
            <a:r>
              <a:rPr lang="en-US" dirty="0" smtClean="0"/>
              <a:t> </a:t>
            </a:r>
            <a:r>
              <a:rPr lang="en-US" dirty="0" err="1" smtClean="0"/>
              <a:t>cette</a:t>
            </a:r>
            <a:r>
              <a:rPr lang="en-US" dirty="0" smtClean="0"/>
              <a:t> </a:t>
            </a:r>
            <a:r>
              <a:rPr lang="en-US" dirty="0" err="1" smtClean="0"/>
              <a:t>fonctionnalité</a:t>
            </a:r>
            <a:r>
              <a:rPr lang="en-US" dirty="0" smtClean="0"/>
              <a:t> </a:t>
            </a:r>
            <a:r>
              <a:rPr lang="en-US" dirty="0" err="1" smtClean="0"/>
              <a:t>est</a:t>
            </a:r>
            <a:r>
              <a:rPr lang="en-US" dirty="0" smtClean="0"/>
              <a:t> </a:t>
            </a:r>
            <a:r>
              <a:rPr lang="en-US" dirty="0" err="1" smtClean="0"/>
              <a:t>disponible</a:t>
            </a:r>
            <a:r>
              <a:rPr lang="en-US" dirty="0" smtClean="0"/>
              <a:t>, i.e. </a:t>
            </a:r>
            <a:r>
              <a:rPr lang="en-US" dirty="0" err="1" smtClean="0"/>
              <a:t>titre</a:t>
            </a:r>
            <a:r>
              <a:rPr lang="en-US" dirty="0" smtClean="0"/>
              <a:t> </a:t>
            </a:r>
            <a:r>
              <a:rPr lang="en-US" b="1" dirty="0"/>
              <a:t>[Title] </a:t>
            </a:r>
            <a:r>
              <a:rPr lang="en-US" dirty="0" err="1" smtClean="0"/>
              <a:t>ou</a:t>
            </a:r>
            <a:r>
              <a:rPr lang="en-US" b="1" dirty="0" smtClean="0"/>
              <a:t> [</a:t>
            </a:r>
            <a:r>
              <a:rPr lang="en-US" b="1" dirty="0" err="1" smtClean="0"/>
              <a:t>ti</a:t>
            </a:r>
            <a:r>
              <a:rPr lang="en-US" b="1" dirty="0" smtClean="0"/>
              <a:t>] </a:t>
            </a:r>
            <a:r>
              <a:rPr lang="en-US" dirty="0" smtClean="0"/>
              <a:t>et </a:t>
            </a:r>
            <a:r>
              <a:rPr lang="en-US" dirty="0" err="1" smtClean="0"/>
              <a:t>titre</a:t>
            </a:r>
            <a:r>
              <a:rPr lang="en-US" dirty="0" smtClean="0"/>
              <a:t>/résumé </a:t>
            </a:r>
            <a:r>
              <a:rPr lang="en-US" b="1" dirty="0" smtClean="0"/>
              <a:t>[Title/Abstract</a:t>
            </a:r>
            <a:r>
              <a:rPr lang="en-US" b="1" dirty="0"/>
              <a:t>]</a:t>
            </a:r>
            <a:r>
              <a:rPr lang="en-US" dirty="0"/>
              <a:t> </a:t>
            </a:r>
            <a:r>
              <a:rPr lang="en-US" dirty="0" err="1" smtClean="0"/>
              <a:t>ou</a:t>
            </a:r>
            <a:r>
              <a:rPr lang="en-US" dirty="0" smtClean="0"/>
              <a:t> </a:t>
            </a:r>
            <a:r>
              <a:rPr lang="en-US" b="1" dirty="0" smtClean="0"/>
              <a:t>[</a:t>
            </a:r>
            <a:r>
              <a:rPr lang="en-US" b="1" dirty="0" err="1" smtClean="0"/>
              <a:t>tiab</a:t>
            </a:r>
            <a:r>
              <a:rPr lang="en-US" b="1" dirty="0" smtClean="0"/>
              <a:t>]</a:t>
            </a:r>
            <a:r>
              <a:rPr lang="en-US" dirty="0" smtClean="0"/>
              <a:t>.</a:t>
            </a:r>
          </a:p>
          <a:p>
            <a:pPr lvl="1">
              <a:lnSpc>
                <a:spcPct val="110000"/>
              </a:lnSpc>
            </a:pPr>
            <a:r>
              <a:rPr lang="en-US" dirty="0" smtClean="0"/>
              <a:t> N </a:t>
            </a:r>
            <a:r>
              <a:rPr lang="en-US" dirty="0"/>
              <a:t>= </a:t>
            </a:r>
            <a:r>
              <a:rPr lang="en-US" dirty="0" smtClean="0"/>
              <a:t>le </a:t>
            </a:r>
            <a:r>
              <a:rPr lang="en-US" dirty="0" err="1" smtClean="0"/>
              <a:t>nombre</a:t>
            </a:r>
            <a:r>
              <a:rPr lang="en-US" dirty="0" smtClean="0"/>
              <a:t> maximal de mots qui </a:t>
            </a:r>
            <a:r>
              <a:rPr lang="en-US" dirty="0" err="1" smtClean="0"/>
              <a:t>peuvent</a:t>
            </a:r>
            <a:r>
              <a:rPr lang="en-US" dirty="0" smtClean="0"/>
              <a:t> </a:t>
            </a:r>
            <a:r>
              <a:rPr lang="en-US" dirty="0" err="1" smtClean="0"/>
              <a:t>apparaître</a:t>
            </a:r>
            <a:r>
              <a:rPr lang="en-US" dirty="0" smtClean="0"/>
              <a:t> entre les </a:t>
            </a:r>
            <a:r>
              <a:rPr lang="en-US" dirty="0" err="1" smtClean="0"/>
              <a:t>termes</a:t>
            </a:r>
            <a:r>
              <a:rPr lang="en-US" dirty="0" smtClean="0"/>
              <a:t> </a:t>
            </a:r>
            <a:r>
              <a:rPr lang="en-US" dirty="0" err="1" smtClean="0"/>
              <a:t>recherchés</a:t>
            </a:r>
            <a:r>
              <a:rPr lang="en-US" dirty="0" smtClean="0"/>
              <a:t>.</a:t>
            </a:r>
            <a:endParaRPr lang="fr-FR" b="1" dirty="0" smtClean="0"/>
          </a:p>
          <a:p>
            <a:pPr>
              <a:lnSpc>
                <a:spcPct val="110000"/>
              </a:lnSpc>
            </a:pPr>
            <a:r>
              <a:rPr lang="fr-FR" b="1" dirty="0"/>
              <a:t> </a:t>
            </a:r>
            <a:r>
              <a:rPr lang="fr-FR" dirty="0" smtClean="0"/>
              <a:t>Exemples pour une recherche sur titre et résumé</a:t>
            </a:r>
          </a:p>
          <a:p>
            <a:pPr lvl="1">
              <a:lnSpc>
                <a:spcPct val="110000"/>
              </a:lnSpc>
            </a:pPr>
            <a:r>
              <a:rPr lang="fr-FR" b="1" dirty="0"/>
              <a:t>"</a:t>
            </a:r>
            <a:r>
              <a:rPr lang="fr-FR" b="1" dirty="0" err="1"/>
              <a:t>rationing</a:t>
            </a:r>
            <a:r>
              <a:rPr lang="fr-FR" b="1" dirty="0"/>
              <a:t> </a:t>
            </a:r>
            <a:r>
              <a:rPr lang="fr-FR" b="1" dirty="0" err="1" smtClean="0"/>
              <a:t>healthcare</a:t>
            </a:r>
            <a:r>
              <a:rPr lang="fr-FR" b="1" dirty="0" smtClean="0"/>
              <a:t>"[</a:t>
            </a:r>
            <a:r>
              <a:rPr lang="fr-FR" b="1" dirty="0" err="1" smtClean="0"/>
              <a:t>tiab</a:t>
            </a:r>
            <a:r>
              <a:rPr lang="fr-FR" b="1" dirty="0" smtClean="0"/>
              <a:t>:~0] </a:t>
            </a:r>
            <a:r>
              <a:rPr lang="fr-FR" dirty="0" smtClean="0"/>
              <a:t>: retrouve </a:t>
            </a:r>
            <a:r>
              <a:rPr lang="fr-FR" dirty="0"/>
              <a:t>"</a:t>
            </a:r>
            <a:r>
              <a:rPr lang="fr-FR" dirty="0" err="1"/>
              <a:t>rationing</a:t>
            </a:r>
            <a:r>
              <a:rPr lang="fr-FR" dirty="0"/>
              <a:t> </a:t>
            </a:r>
            <a:r>
              <a:rPr lang="fr-FR" dirty="0" err="1" smtClean="0"/>
              <a:t>healthcare</a:t>
            </a:r>
            <a:r>
              <a:rPr lang="fr-FR" dirty="0" smtClean="0"/>
              <a:t>" et "</a:t>
            </a:r>
            <a:r>
              <a:rPr lang="fr-FR" dirty="0" err="1" smtClean="0"/>
              <a:t>healthcare</a:t>
            </a:r>
            <a:r>
              <a:rPr lang="fr-FR" dirty="0" smtClean="0"/>
              <a:t> </a:t>
            </a:r>
            <a:r>
              <a:rPr lang="fr-FR" dirty="0" err="1" smtClean="0"/>
              <a:t>rationing</a:t>
            </a:r>
            <a:r>
              <a:rPr lang="fr-FR" dirty="0" smtClean="0"/>
              <a:t>"</a:t>
            </a:r>
          </a:p>
          <a:p>
            <a:pPr lvl="1">
              <a:lnSpc>
                <a:spcPct val="110000"/>
              </a:lnSpc>
            </a:pPr>
            <a:r>
              <a:rPr lang="fr-FR" b="1" dirty="0"/>
              <a:t>"</a:t>
            </a:r>
            <a:r>
              <a:rPr lang="fr-FR" b="1" dirty="0" err="1"/>
              <a:t>rationing</a:t>
            </a:r>
            <a:r>
              <a:rPr lang="fr-FR" b="1" dirty="0"/>
              <a:t> </a:t>
            </a:r>
            <a:r>
              <a:rPr lang="fr-FR" b="1" dirty="0" err="1"/>
              <a:t>healthcare</a:t>
            </a:r>
            <a:r>
              <a:rPr lang="fr-FR" b="1" dirty="0" smtClean="0"/>
              <a:t>"[</a:t>
            </a:r>
            <a:r>
              <a:rPr lang="fr-FR" b="1" dirty="0" err="1"/>
              <a:t>tiab</a:t>
            </a:r>
            <a:r>
              <a:rPr lang="fr-FR" b="1" dirty="0" smtClean="0"/>
              <a:t>:~1] </a:t>
            </a:r>
            <a:r>
              <a:rPr lang="fr-FR" dirty="0" smtClean="0"/>
              <a:t>: retrouve en plus </a:t>
            </a:r>
            <a:r>
              <a:rPr lang="fr-FR" dirty="0"/>
              <a:t>"</a:t>
            </a:r>
            <a:r>
              <a:rPr lang="fr-FR" dirty="0" err="1"/>
              <a:t>rationing</a:t>
            </a:r>
            <a:r>
              <a:rPr lang="fr-FR" dirty="0"/>
              <a:t> </a:t>
            </a:r>
            <a:r>
              <a:rPr lang="fr-FR" dirty="0" smtClean="0"/>
              <a:t>of </a:t>
            </a:r>
            <a:r>
              <a:rPr lang="fr-FR" dirty="0" err="1" smtClean="0"/>
              <a:t>healthcare</a:t>
            </a:r>
            <a:r>
              <a:rPr lang="fr-FR" dirty="0"/>
              <a:t>"</a:t>
            </a:r>
            <a:r>
              <a:rPr lang="fr-FR" dirty="0" smtClean="0"/>
              <a:t> , </a:t>
            </a:r>
            <a:r>
              <a:rPr lang="fr-FR" dirty="0"/>
              <a:t>"</a:t>
            </a:r>
            <a:r>
              <a:rPr lang="fr-FR" dirty="0" err="1"/>
              <a:t>rationing</a:t>
            </a:r>
            <a:r>
              <a:rPr lang="fr-FR" dirty="0"/>
              <a:t> </a:t>
            </a:r>
            <a:r>
              <a:rPr lang="fr-FR" dirty="0" err="1"/>
              <a:t>limited</a:t>
            </a:r>
            <a:r>
              <a:rPr lang="fr-FR" dirty="0"/>
              <a:t> </a:t>
            </a:r>
            <a:r>
              <a:rPr lang="fr-FR" dirty="0" err="1" smtClean="0"/>
              <a:t>healthcare</a:t>
            </a:r>
            <a:r>
              <a:rPr lang="fr-FR" dirty="0" smtClean="0"/>
              <a:t>", etc.</a:t>
            </a:r>
            <a:endParaRPr lang="fr-FR" dirty="0"/>
          </a:p>
          <a:p>
            <a:pPr lvl="1">
              <a:lnSpc>
                <a:spcPct val="110000"/>
              </a:lnSpc>
            </a:pPr>
            <a:r>
              <a:rPr lang="fr-FR" dirty="0" smtClean="0"/>
              <a:t> </a:t>
            </a:r>
            <a:r>
              <a:rPr lang="fr-FR" b="1" dirty="0"/>
              <a:t>"</a:t>
            </a:r>
            <a:r>
              <a:rPr lang="fr-FR" b="1" dirty="0" err="1"/>
              <a:t>rationing</a:t>
            </a:r>
            <a:r>
              <a:rPr lang="fr-FR" b="1" dirty="0"/>
              <a:t> </a:t>
            </a:r>
            <a:r>
              <a:rPr lang="fr-FR" b="1" dirty="0" err="1"/>
              <a:t>healthcare</a:t>
            </a:r>
            <a:r>
              <a:rPr lang="fr-FR" b="1" dirty="0" smtClean="0"/>
              <a:t>"[</a:t>
            </a:r>
            <a:r>
              <a:rPr lang="fr-FR" b="1" dirty="0" err="1"/>
              <a:t>tiab</a:t>
            </a:r>
            <a:r>
              <a:rPr lang="fr-FR" b="1" dirty="0" smtClean="0"/>
              <a:t>:~2] </a:t>
            </a:r>
            <a:r>
              <a:rPr lang="fr-FR" dirty="0"/>
              <a:t>: </a:t>
            </a:r>
            <a:r>
              <a:rPr lang="fr-FR" dirty="0" smtClean="0"/>
              <a:t>retrouve </a:t>
            </a:r>
            <a:r>
              <a:rPr lang="fr-FR" dirty="0"/>
              <a:t>en plus "</a:t>
            </a:r>
            <a:r>
              <a:rPr lang="fr-FR" dirty="0" err="1"/>
              <a:t>rationing</a:t>
            </a:r>
            <a:r>
              <a:rPr lang="fr-FR" dirty="0"/>
              <a:t> </a:t>
            </a:r>
            <a:r>
              <a:rPr lang="fr-FR" dirty="0" err="1" smtClean="0"/>
              <a:t>strategies</a:t>
            </a:r>
            <a:r>
              <a:rPr lang="fr-FR" dirty="0" smtClean="0"/>
              <a:t> in </a:t>
            </a:r>
            <a:r>
              <a:rPr lang="fr-FR" dirty="0" err="1" smtClean="0"/>
              <a:t>healthcare</a:t>
            </a:r>
            <a:r>
              <a:rPr lang="fr-FR" dirty="0" smtClean="0"/>
              <a:t>"</a:t>
            </a:r>
            <a:r>
              <a:rPr lang="fr-FR" dirty="0"/>
              <a:t> , "</a:t>
            </a:r>
            <a:r>
              <a:rPr lang="fr-FR" dirty="0" err="1"/>
              <a:t>healthcare</a:t>
            </a:r>
            <a:r>
              <a:rPr lang="fr-FR" dirty="0"/>
              <a:t> </a:t>
            </a:r>
            <a:r>
              <a:rPr lang="fr-FR" dirty="0" err="1"/>
              <a:t>reform</a:t>
            </a:r>
            <a:r>
              <a:rPr lang="fr-FR" dirty="0"/>
              <a:t> </a:t>
            </a:r>
            <a:r>
              <a:rPr lang="fr-FR" dirty="0" err="1"/>
              <a:t>through</a:t>
            </a:r>
            <a:r>
              <a:rPr lang="fr-FR" dirty="0"/>
              <a:t> </a:t>
            </a:r>
            <a:r>
              <a:rPr lang="fr-FR" dirty="0" err="1" smtClean="0"/>
              <a:t>rationing</a:t>
            </a:r>
            <a:r>
              <a:rPr lang="fr-FR" dirty="0" smtClean="0"/>
              <a:t>" , etc. </a:t>
            </a:r>
            <a:endParaRPr lang="fr-FR" dirty="0"/>
          </a:p>
        </p:txBody>
      </p:sp>
    </p:spTree>
    <p:extLst>
      <p:ext uri="{BB962C8B-B14F-4D97-AF65-F5344CB8AC3E}">
        <p14:creationId xmlns:p14="http://schemas.microsoft.com/office/powerpoint/2010/main" val="25546496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7314" y="76202"/>
            <a:ext cx="10515600" cy="1325563"/>
          </a:xfrm>
        </p:spPr>
        <p:txBody>
          <a:bodyPr/>
          <a:lstStyle/>
          <a:p>
            <a:r>
              <a:rPr lang="fr-FR" dirty="0" smtClean="0"/>
              <a:t>Mode 3 : recherche par proximité 2/2 </a:t>
            </a:r>
            <a:endParaRPr lang="fr-FR" dirty="0"/>
          </a:p>
        </p:txBody>
      </p:sp>
      <p:sp>
        <p:nvSpPr>
          <p:cNvPr id="4" name="Espace réservé du pied de page 3"/>
          <p:cNvSpPr>
            <a:spLocks noGrp="1"/>
          </p:cNvSpPr>
          <p:nvPr>
            <p:ph type="ftr" sz="quarter" idx="11"/>
          </p:nvPr>
        </p:nvSpPr>
        <p:spPr>
          <a:xfrm>
            <a:off x="4027714" y="6492875"/>
            <a:ext cx="4114800" cy="365125"/>
          </a:xfrm>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a:xfrm>
            <a:off x="8599714" y="6595838"/>
            <a:ext cx="2743200" cy="365125"/>
          </a:xfrm>
        </p:spPr>
        <p:txBody>
          <a:bodyPr/>
          <a:lstStyle/>
          <a:p>
            <a:fld id="{99E13252-68E5-4994-B57B-B03F39B52C7D}" type="slidenum">
              <a:rPr lang="fr-FR" smtClean="0"/>
              <a:pPr/>
              <a:t>26</a:t>
            </a:fld>
            <a:endParaRPr lang="fr-FR" dirty="0"/>
          </a:p>
        </p:txBody>
      </p:sp>
      <p:sp>
        <p:nvSpPr>
          <p:cNvPr id="13" name="Espace réservé du contenu 12"/>
          <p:cNvSpPr>
            <a:spLocks noGrp="1"/>
          </p:cNvSpPr>
          <p:nvPr>
            <p:ph idx="1"/>
          </p:nvPr>
        </p:nvSpPr>
        <p:spPr>
          <a:xfrm>
            <a:off x="934916" y="1333255"/>
            <a:ext cx="10515600" cy="4596205"/>
          </a:xfrm>
        </p:spPr>
        <p:txBody>
          <a:bodyPr>
            <a:normAutofit/>
          </a:bodyPr>
          <a:lstStyle/>
          <a:p>
            <a:r>
              <a:rPr lang="fr-FR" dirty="0" smtClean="0"/>
              <a:t> Limitations :</a:t>
            </a:r>
          </a:p>
          <a:p>
            <a:pPr lvl="1"/>
            <a:r>
              <a:rPr lang="fr-FR" dirty="0" smtClean="0"/>
              <a:t>Disponible seulement pour les champs titre et titre/résumé</a:t>
            </a:r>
          </a:p>
          <a:p>
            <a:pPr lvl="1"/>
            <a:r>
              <a:rPr lang="fr-FR" dirty="0" smtClean="0"/>
              <a:t>Non compatible avec la </a:t>
            </a:r>
            <a:r>
              <a:rPr lang="fr-FR" b="1" dirty="0" smtClean="0"/>
              <a:t>troncature</a:t>
            </a:r>
            <a:r>
              <a:rPr lang="fr-FR" dirty="0" smtClean="0"/>
              <a:t> : </a:t>
            </a:r>
          </a:p>
          <a:p>
            <a:pPr marL="914400" lvl="2" indent="0">
              <a:buNone/>
            </a:pPr>
            <a:r>
              <a:rPr lang="fr-FR" dirty="0" smtClean="0"/>
              <a:t>Il faut </a:t>
            </a:r>
            <a:r>
              <a:rPr lang="fr-FR" dirty="0"/>
              <a:t>saisir </a:t>
            </a:r>
            <a:r>
              <a:rPr lang="fr-FR" b="1" dirty="0"/>
              <a:t>"</a:t>
            </a:r>
            <a:r>
              <a:rPr lang="fr-FR" b="1" dirty="0" err="1"/>
              <a:t>cardiovascular</a:t>
            </a:r>
            <a:r>
              <a:rPr lang="fr-FR" b="1" dirty="0"/>
              <a:t> </a:t>
            </a:r>
            <a:r>
              <a:rPr lang="fr-FR" b="1" dirty="0" err="1"/>
              <a:t>risk</a:t>
            </a:r>
            <a:r>
              <a:rPr lang="fr-FR" b="1" dirty="0"/>
              <a:t>"[ti:~2] OR "</a:t>
            </a:r>
            <a:r>
              <a:rPr lang="fr-FR" b="1" dirty="0" err="1"/>
              <a:t>cardiovascular</a:t>
            </a:r>
            <a:r>
              <a:rPr lang="fr-FR" b="1" dirty="0"/>
              <a:t> </a:t>
            </a:r>
            <a:r>
              <a:rPr lang="fr-FR" b="1" dirty="0" err="1"/>
              <a:t>risks</a:t>
            </a:r>
            <a:r>
              <a:rPr lang="fr-FR" b="1" dirty="0"/>
              <a:t>"[ti:~2]</a:t>
            </a:r>
            <a:r>
              <a:rPr lang="fr-FR" dirty="0"/>
              <a:t> </a:t>
            </a:r>
            <a:r>
              <a:rPr lang="fr-FR" dirty="0" smtClean="0"/>
              <a:t>et non "</a:t>
            </a:r>
            <a:r>
              <a:rPr lang="fr-FR" dirty="0" err="1" smtClean="0"/>
              <a:t>cardiovascular</a:t>
            </a:r>
            <a:r>
              <a:rPr lang="fr-FR" dirty="0" smtClean="0"/>
              <a:t> </a:t>
            </a:r>
            <a:r>
              <a:rPr lang="fr-FR" dirty="0" err="1"/>
              <a:t>risk</a:t>
            </a:r>
            <a:r>
              <a:rPr lang="fr-FR" dirty="0"/>
              <a:t>*"[ti:~2</a:t>
            </a:r>
            <a:r>
              <a:rPr lang="fr-FR" dirty="0" smtClean="0"/>
              <a:t>]</a:t>
            </a:r>
          </a:p>
          <a:p>
            <a:pPr lvl="1"/>
            <a:r>
              <a:rPr lang="fr-FR" dirty="0" smtClean="0"/>
              <a:t>Ne peut pas inclure une expression exacte</a:t>
            </a:r>
          </a:p>
          <a:p>
            <a:r>
              <a:rPr lang="fr-FR" dirty="0" smtClean="0"/>
              <a:t> Veiller à déterminer une valeur N appropriée :</a:t>
            </a:r>
          </a:p>
          <a:p>
            <a:pPr lvl="1"/>
            <a:r>
              <a:rPr lang="fr-FR" dirty="0" smtClean="0"/>
              <a:t>plus </a:t>
            </a:r>
            <a:r>
              <a:rPr lang="fr-FR" dirty="0"/>
              <a:t>la valeur N est faible, plus la recherche est précise;</a:t>
            </a:r>
          </a:p>
          <a:p>
            <a:pPr lvl="1"/>
            <a:r>
              <a:rPr lang="fr-FR" dirty="0"/>
              <a:t>plus la valeur N est élevée plus la recherche est large, mais il est alors parfois préférable de combiner les termes avec AND</a:t>
            </a:r>
          </a:p>
          <a:p>
            <a:r>
              <a:rPr lang="fr-FR" dirty="0" smtClean="0"/>
              <a:t> De même pour le choix et le nombre des termes recherchés</a:t>
            </a:r>
          </a:p>
        </p:txBody>
      </p:sp>
      <p:sp>
        <p:nvSpPr>
          <p:cNvPr id="3" name="ZoneTexte 2"/>
          <p:cNvSpPr txBox="1"/>
          <p:nvPr/>
        </p:nvSpPr>
        <p:spPr>
          <a:xfrm>
            <a:off x="725367" y="5969655"/>
            <a:ext cx="11110546" cy="523220"/>
          </a:xfrm>
          <a:prstGeom prst="rect">
            <a:avLst/>
          </a:prstGeom>
          <a:noFill/>
        </p:spPr>
        <p:txBody>
          <a:bodyPr wrap="square" rtlCol="0">
            <a:spAutoFit/>
          </a:bodyPr>
          <a:lstStyle/>
          <a:p>
            <a:r>
              <a:rPr lang="fr-FR" sz="1400" dirty="0" smtClean="0">
                <a:solidFill>
                  <a:schemeClr val="bg2">
                    <a:lumMod val="50000"/>
                  </a:schemeClr>
                </a:solidFill>
                <a:latin typeface="Corbel" panose="020B0503020204020204" pitchFamily="34" charset="0"/>
              </a:rPr>
              <a:t>Informations complètes : </a:t>
            </a:r>
            <a:r>
              <a:rPr lang="en-US" sz="1400" dirty="0">
                <a:solidFill>
                  <a:schemeClr val="bg2">
                    <a:lumMod val="50000"/>
                  </a:schemeClr>
                </a:solidFill>
                <a:latin typeface="Corbel" panose="020B0503020204020204" pitchFamily="34" charset="0"/>
              </a:rPr>
              <a:t>PubMed Update : Proximity Search Now Available in PubMed. (2022). </a:t>
            </a:r>
            <a:r>
              <a:rPr lang="en-US" sz="1400" i="1" dirty="0">
                <a:solidFill>
                  <a:schemeClr val="bg2">
                    <a:lumMod val="50000"/>
                  </a:schemeClr>
                </a:solidFill>
                <a:latin typeface="Corbel" panose="020B0503020204020204" pitchFamily="34" charset="0"/>
              </a:rPr>
              <a:t>NLM Technical Bulletin</a:t>
            </a:r>
            <a:r>
              <a:rPr lang="en-US" sz="1400" dirty="0">
                <a:solidFill>
                  <a:schemeClr val="bg2">
                    <a:lumMod val="50000"/>
                  </a:schemeClr>
                </a:solidFill>
                <a:latin typeface="Corbel" panose="020B0503020204020204" pitchFamily="34" charset="0"/>
              </a:rPr>
              <a:t>, </a:t>
            </a:r>
            <a:r>
              <a:rPr lang="en-US" sz="1400" i="1" dirty="0">
                <a:solidFill>
                  <a:schemeClr val="bg2">
                    <a:lumMod val="50000"/>
                  </a:schemeClr>
                </a:solidFill>
                <a:latin typeface="Corbel" panose="020B0503020204020204" pitchFamily="34" charset="0"/>
              </a:rPr>
              <a:t>449</a:t>
            </a:r>
            <a:r>
              <a:rPr lang="en-US" sz="1400" dirty="0">
                <a:solidFill>
                  <a:schemeClr val="bg2">
                    <a:lumMod val="50000"/>
                  </a:schemeClr>
                </a:solidFill>
                <a:latin typeface="Corbel" panose="020B0503020204020204" pitchFamily="34" charset="0"/>
              </a:rPr>
              <a:t>, e4. https://www.nlm.nih.gov/pubs/techbull/nd22/nd22_pubmed_proximity_search_available.html</a:t>
            </a:r>
          </a:p>
        </p:txBody>
      </p:sp>
    </p:spTree>
    <p:extLst>
      <p:ext uri="{BB962C8B-B14F-4D97-AF65-F5344CB8AC3E}">
        <p14:creationId xmlns:p14="http://schemas.microsoft.com/office/powerpoint/2010/main" val="6886931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p:cNvSpPr>
            <a:spLocks noGrp="1"/>
          </p:cNvSpPr>
          <p:nvPr>
            <p:ph type="title"/>
          </p:nvPr>
        </p:nvSpPr>
        <p:spPr/>
        <p:txBody>
          <a:bodyPr/>
          <a:lstStyle/>
          <a:p>
            <a:r>
              <a:rPr lang="fr-FR" dirty="0" smtClean="0"/>
              <a:t>Modes 1, 2, 3 : algorithme </a:t>
            </a:r>
            <a:r>
              <a:rPr lang="fr-FR" i="1" dirty="0" smtClean="0"/>
              <a:t>Best match</a:t>
            </a:r>
            <a:endParaRPr lang="fr-FR" i="1" dirty="0"/>
          </a:p>
        </p:txBody>
      </p:sp>
      <p:sp>
        <p:nvSpPr>
          <p:cNvPr id="2" name="Espace réservé du contenu 1"/>
          <p:cNvSpPr>
            <a:spLocks noGrp="1"/>
          </p:cNvSpPr>
          <p:nvPr>
            <p:ph idx="1"/>
          </p:nvPr>
        </p:nvSpPr>
        <p:spPr>
          <a:xfrm>
            <a:off x="838200" y="1594132"/>
            <a:ext cx="10515600" cy="4351338"/>
          </a:xfrm>
        </p:spPr>
        <p:txBody>
          <a:bodyPr>
            <a:normAutofit/>
          </a:bodyPr>
          <a:lstStyle/>
          <a:p>
            <a:r>
              <a:rPr lang="fr-FR" dirty="0" smtClean="0"/>
              <a:t>L’algorithme de pertinence précédent utilisé pour classer les résultats de recherche était fondé sur la </a:t>
            </a:r>
            <a:r>
              <a:rPr lang="fr-FR" dirty="0" smtClean="0">
                <a:solidFill>
                  <a:srgbClr val="009DE0"/>
                </a:solidFill>
              </a:rPr>
              <a:t>fréquence </a:t>
            </a:r>
            <a:r>
              <a:rPr lang="fr-FR" dirty="0">
                <a:solidFill>
                  <a:srgbClr val="009DE0"/>
                </a:solidFill>
              </a:rPr>
              <a:t>d’utilisation </a:t>
            </a:r>
            <a:r>
              <a:rPr lang="fr-FR" dirty="0" smtClean="0"/>
              <a:t>des mots-clés et leur </a:t>
            </a:r>
            <a:r>
              <a:rPr lang="fr-FR" dirty="0" smtClean="0">
                <a:solidFill>
                  <a:srgbClr val="009DE0"/>
                </a:solidFill>
              </a:rPr>
              <a:t>emplacement</a:t>
            </a:r>
            <a:r>
              <a:rPr lang="fr-FR" dirty="0" smtClean="0"/>
              <a:t> (titre</a:t>
            </a:r>
            <a:r>
              <a:rPr lang="fr-FR" dirty="0"/>
              <a:t>, </a:t>
            </a:r>
            <a:r>
              <a:rPr lang="fr-FR" dirty="0" smtClean="0"/>
              <a:t>résumé, etc.).</a:t>
            </a:r>
          </a:p>
          <a:p>
            <a:r>
              <a:rPr lang="fr-FR" dirty="0"/>
              <a:t> </a:t>
            </a:r>
            <a:r>
              <a:rPr lang="fr-FR" dirty="0" smtClean="0"/>
              <a:t>Le nouvel algorithme </a:t>
            </a:r>
            <a:r>
              <a:rPr lang="fr-FR" i="1" dirty="0"/>
              <a:t>Best </a:t>
            </a:r>
            <a:r>
              <a:rPr lang="fr-FR" i="1" dirty="0" smtClean="0"/>
              <a:t>match</a:t>
            </a:r>
            <a:r>
              <a:rPr lang="fr-FR" dirty="0" smtClean="0"/>
              <a:t>, utilisant l’apprentissage automatique,  prend en compte </a:t>
            </a:r>
            <a:r>
              <a:rPr lang="fr-FR" dirty="0" smtClean="0">
                <a:solidFill>
                  <a:srgbClr val="009DE0"/>
                </a:solidFill>
              </a:rPr>
              <a:t>plus de 150 signaux </a:t>
            </a:r>
            <a:r>
              <a:rPr lang="fr-FR" dirty="0" smtClean="0"/>
              <a:t>pour classer les résultats :  année </a:t>
            </a:r>
            <a:r>
              <a:rPr lang="fr-FR" dirty="0"/>
              <a:t>de </a:t>
            </a:r>
            <a:r>
              <a:rPr lang="fr-FR" dirty="0" smtClean="0"/>
              <a:t>publication, </a:t>
            </a:r>
            <a:r>
              <a:rPr lang="fr-FR" dirty="0"/>
              <a:t>type de publication, </a:t>
            </a:r>
            <a:r>
              <a:rPr lang="fr-FR" dirty="0" smtClean="0"/>
              <a:t>etc</a:t>
            </a:r>
            <a:r>
              <a:rPr lang="fr-FR" dirty="0"/>
              <a:t>. </a:t>
            </a:r>
            <a:endParaRPr lang="fr-FR" dirty="0" smtClean="0"/>
          </a:p>
          <a:p>
            <a:r>
              <a:rPr lang="fr-FR" dirty="0"/>
              <a:t> </a:t>
            </a:r>
            <a:r>
              <a:rPr lang="fr-FR" dirty="0" smtClean="0"/>
              <a:t>Les </a:t>
            </a:r>
            <a:r>
              <a:rPr lang="fr-FR" dirty="0"/>
              <a:t>résultats les plus récents ou disposant du plus haut niveau de preuve (revues systématiques et méta-analyses</a:t>
            </a:r>
            <a:r>
              <a:rPr lang="fr-FR" dirty="0" smtClean="0"/>
              <a:t>) sont favorisés.</a:t>
            </a:r>
          </a:p>
          <a:p>
            <a:r>
              <a:rPr lang="fr-FR" dirty="0">
                <a:hlinkClick r:id="rId3"/>
              </a:rPr>
              <a:t> </a:t>
            </a:r>
            <a:r>
              <a:rPr lang="fr-FR" dirty="0" smtClean="0">
                <a:hlinkClick r:id="rId3"/>
              </a:rPr>
              <a:t>En savoir plus sur le Best match sur le site de </a:t>
            </a:r>
            <a:r>
              <a:rPr lang="fr-FR" dirty="0" err="1" smtClean="0">
                <a:hlinkClick r:id="rId3"/>
              </a:rPr>
              <a:t>PubMed</a:t>
            </a:r>
            <a:endParaRPr lang="fr-FR" dirty="0" smtClean="0"/>
          </a:p>
          <a:p>
            <a:pPr lvl="1"/>
            <a:endParaRPr lang="fr-FR" dirty="0" smtClean="0"/>
          </a:p>
          <a:p>
            <a:pPr lvl="1"/>
            <a:endParaRPr lang="fr-FR" dirty="0"/>
          </a:p>
          <a:p>
            <a:endParaRPr lang="fr-FR" dirty="0"/>
          </a:p>
        </p:txBody>
      </p:sp>
      <p:sp>
        <p:nvSpPr>
          <p:cNvPr id="4" name="Espace réservé du pied de page 3"/>
          <p:cNvSpPr>
            <a:spLocks noGrp="1"/>
          </p:cNvSpPr>
          <p:nvPr>
            <p:ph type="ftr" sz="quarter" idx="11"/>
          </p:nvPr>
        </p:nvSpPr>
        <p:spPr>
          <a:prstGeom prst="rect">
            <a:avLst/>
          </a:prstGeom>
        </p:spPr>
        <p:txBody>
          <a:bodyPr/>
          <a:lstStyle/>
          <a:p>
            <a:pPr>
              <a:defRPr/>
            </a:pPr>
            <a:r>
              <a:rPr lang="fr-FR" smtClean="0"/>
              <a:t>F. Flamerie - Trucs et astuces de PubMed - màj : 2022-12-07</a:t>
            </a:r>
            <a:endParaRPr lang="fr-FR" dirty="0"/>
          </a:p>
        </p:txBody>
      </p:sp>
      <p:sp>
        <p:nvSpPr>
          <p:cNvPr id="3" name="Espace réservé du numéro de diapositive 2"/>
          <p:cNvSpPr>
            <a:spLocks noGrp="1"/>
          </p:cNvSpPr>
          <p:nvPr>
            <p:ph type="sldNum" sz="quarter" idx="12"/>
          </p:nvPr>
        </p:nvSpPr>
        <p:spPr/>
        <p:txBody>
          <a:bodyPr/>
          <a:lstStyle/>
          <a:p>
            <a:fld id="{99E13252-68E5-4994-B57B-B03F39B52C7D}" type="slidenum">
              <a:rPr lang="fr-FR" smtClean="0"/>
              <a:pPr/>
              <a:t>27</a:t>
            </a:fld>
            <a:endParaRPr lang="fr-FR" dirty="0"/>
          </a:p>
        </p:txBody>
      </p:sp>
    </p:spTree>
    <p:extLst>
      <p:ext uri="{BB962C8B-B14F-4D97-AF65-F5344CB8AC3E}">
        <p14:creationId xmlns:p14="http://schemas.microsoft.com/office/powerpoint/2010/main" val="18509953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Miscellanées</a:t>
            </a:r>
          </a:p>
        </p:txBody>
      </p:sp>
      <p:sp>
        <p:nvSpPr>
          <p:cNvPr id="8" name="Espace réservé du texte 7"/>
          <p:cNvSpPr>
            <a:spLocks noGrp="1"/>
          </p:cNvSpPr>
          <p:nvPr>
            <p:ph type="body" idx="1"/>
          </p:nvPr>
        </p:nvSpPr>
        <p:spPr/>
        <p:txBody>
          <a:bodyPr/>
          <a:lstStyle/>
          <a:p>
            <a:r>
              <a:rPr lang="fr-FR" i="1" dirty="0" err="1" smtClean="0"/>
              <a:t>Find</a:t>
            </a:r>
            <a:r>
              <a:rPr lang="fr-FR" dirty="0" smtClean="0"/>
              <a:t> : </a:t>
            </a:r>
            <a:r>
              <a:rPr lang="fr-FR" i="1" dirty="0" err="1" smtClean="0"/>
              <a:t>Clinical</a:t>
            </a:r>
            <a:r>
              <a:rPr lang="fr-FR" i="1" dirty="0" smtClean="0"/>
              <a:t> </a:t>
            </a:r>
            <a:r>
              <a:rPr lang="fr-FR" i="1" dirty="0" err="1" smtClean="0"/>
              <a:t>Queries</a:t>
            </a:r>
            <a:r>
              <a:rPr lang="fr-FR" dirty="0" smtClean="0"/>
              <a:t> et </a:t>
            </a:r>
            <a:r>
              <a:rPr lang="fr-FR" i="1" dirty="0" smtClean="0"/>
              <a:t>Single Citation Matcher</a:t>
            </a:r>
          </a:p>
          <a:p>
            <a:r>
              <a:rPr lang="fr-FR" dirty="0" smtClean="0"/>
              <a:t>Compte </a:t>
            </a:r>
            <a:r>
              <a:rPr lang="fr-FR" dirty="0" err="1" smtClean="0"/>
              <a:t>MyNCBI</a:t>
            </a:r>
            <a:endParaRPr lang="fr-FR" dirty="0" smtClean="0"/>
          </a:p>
          <a:p>
            <a:r>
              <a:rPr lang="fr-FR" dirty="0" smtClean="0"/>
              <a:t>Yale </a:t>
            </a:r>
            <a:r>
              <a:rPr lang="fr-FR" dirty="0" err="1" smtClean="0"/>
              <a:t>MeSH</a:t>
            </a:r>
            <a:r>
              <a:rPr lang="fr-FR" dirty="0" smtClean="0"/>
              <a:t> Analyzer</a:t>
            </a:r>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28</a:t>
            </a:fld>
            <a:endParaRPr lang="fr-FR" dirty="0"/>
          </a:p>
        </p:txBody>
      </p:sp>
      <p:grpSp>
        <p:nvGrpSpPr>
          <p:cNvPr id="29" name="Zoom" descr="{&quot;Key&quot;:&quot;POWER_USER_SHAPE_ICON&quot;,&quot;Value&quot;:&quot;POWER_USER_SHAPE_ICON_STYLE_1&quot;}"/>
          <p:cNvGrpSpPr>
            <a:grpSpLocks noChangeAspect="1"/>
          </p:cNvGrpSpPr>
          <p:nvPr>
            <p:custDataLst>
              <p:tags r:id="rId1"/>
            </p:custDataLst>
          </p:nvPr>
        </p:nvGrpSpPr>
        <p:grpSpPr bwMode="auto">
          <a:xfrm>
            <a:off x="9544956" y="256841"/>
            <a:ext cx="2367289" cy="2372393"/>
            <a:chOff x="8" y="8"/>
            <a:chExt cx="464" cy="465"/>
          </a:xfrm>
          <a:solidFill>
            <a:srgbClr val="F27D38"/>
          </a:solidFill>
        </p:grpSpPr>
        <p:sp>
          <p:nvSpPr>
            <p:cNvPr id="30" name="Zoom"/>
            <p:cNvSpPr>
              <a:spLocks noEditPoints="1"/>
            </p:cNvSpPr>
            <p:nvPr>
              <p:custDataLst>
                <p:tags r:id="rId2"/>
              </p:custDataLst>
            </p:nvPr>
          </p:nvSpPr>
          <p:spPr bwMode="auto">
            <a:xfrm>
              <a:off x="8" y="8"/>
              <a:ext cx="464" cy="465"/>
            </a:xfrm>
            <a:custGeom>
              <a:avLst/>
              <a:gdLst>
                <a:gd name="T0" fmla="*/ 928 w 1053"/>
                <a:gd name="T1" fmla="*/ 125 h 1052"/>
                <a:gd name="T2" fmla="*/ 625 w 1053"/>
                <a:gd name="T3" fmla="*/ 0 h 1052"/>
                <a:gd name="T4" fmla="*/ 323 w 1053"/>
                <a:gd name="T5" fmla="*/ 125 h 1052"/>
                <a:gd name="T6" fmla="*/ 198 w 1053"/>
                <a:gd name="T7" fmla="*/ 428 h 1052"/>
                <a:gd name="T8" fmla="*/ 279 w 1053"/>
                <a:gd name="T9" fmla="*/ 679 h 1052"/>
                <a:gd name="T10" fmla="*/ 0 w 1053"/>
                <a:gd name="T11" fmla="*/ 957 h 1052"/>
                <a:gd name="T12" fmla="*/ 95 w 1053"/>
                <a:gd name="T13" fmla="*/ 1052 h 1052"/>
                <a:gd name="T14" fmla="*/ 374 w 1053"/>
                <a:gd name="T15" fmla="*/ 775 h 1052"/>
                <a:gd name="T16" fmla="*/ 624 w 1053"/>
                <a:gd name="T17" fmla="*/ 856 h 1052"/>
                <a:gd name="T18" fmla="*/ 926 w 1053"/>
                <a:gd name="T19" fmla="*/ 731 h 1052"/>
                <a:gd name="T20" fmla="*/ 1051 w 1053"/>
                <a:gd name="T21" fmla="*/ 429 h 1052"/>
                <a:gd name="T22" fmla="*/ 928 w 1053"/>
                <a:gd name="T23" fmla="*/ 125 h 1052"/>
                <a:gd name="T24" fmla="*/ 874 w 1053"/>
                <a:gd name="T25" fmla="*/ 676 h 1052"/>
                <a:gd name="T26" fmla="*/ 625 w 1053"/>
                <a:gd name="T27" fmla="*/ 779 h 1052"/>
                <a:gd name="T28" fmla="*/ 376 w 1053"/>
                <a:gd name="T29" fmla="*/ 676 h 1052"/>
                <a:gd name="T30" fmla="*/ 274 w 1053"/>
                <a:gd name="T31" fmla="*/ 427 h 1052"/>
                <a:gd name="T32" fmla="*/ 376 w 1053"/>
                <a:gd name="T33" fmla="*/ 179 h 1052"/>
                <a:gd name="T34" fmla="*/ 625 w 1053"/>
                <a:gd name="T35" fmla="*/ 76 h 1052"/>
                <a:gd name="T36" fmla="*/ 874 w 1053"/>
                <a:gd name="T37" fmla="*/ 179 h 1052"/>
                <a:gd name="T38" fmla="*/ 976 w 1053"/>
                <a:gd name="T39" fmla="*/ 428 h 1052"/>
                <a:gd name="T40" fmla="*/ 874 w 1053"/>
                <a:gd name="T41" fmla="*/ 676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3" h="1052">
                  <a:moveTo>
                    <a:pt x="928" y="125"/>
                  </a:moveTo>
                  <a:cubicBezTo>
                    <a:pt x="846" y="45"/>
                    <a:pt x="739" y="0"/>
                    <a:pt x="625" y="0"/>
                  </a:cubicBezTo>
                  <a:cubicBezTo>
                    <a:pt x="511" y="0"/>
                    <a:pt x="404" y="45"/>
                    <a:pt x="323" y="125"/>
                  </a:cubicBezTo>
                  <a:cubicBezTo>
                    <a:pt x="241" y="206"/>
                    <a:pt x="198" y="314"/>
                    <a:pt x="198" y="428"/>
                  </a:cubicBezTo>
                  <a:cubicBezTo>
                    <a:pt x="198" y="519"/>
                    <a:pt x="226" y="606"/>
                    <a:pt x="279" y="679"/>
                  </a:cubicBezTo>
                  <a:lnTo>
                    <a:pt x="0" y="957"/>
                  </a:lnTo>
                  <a:lnTo>
                    <a:pt x="95" y="1052"/>
                  </a:lnTo>
                  <a:lnTo>
                    <a:pt x="374" y="775"/>
                  </a:lnTo>
                  <a:cubicBezTo>
                    <a:pt x="446" y="828"/>
                    <a:pt x="532" y="856"/>
                    <a:pt x="624" y="856"/>
                  </a:cubicBezTo>
                  <a:cubicBezTo>
                    <a:pt x="738" y="856"/>
                    <a:pt x="845" y="811"/>
                    <a:pt x="926" y="731"/>
                  </a:cubicBezTo>
                  <a:cubicBezTo>
                    <a:pt x="1007" y="650"/>
                    <a:pt x="1051" y="543"/>
                    <a:pt x="1051" y="429"/>
                  </a:cubicBezTo>
                  <a:cubicBezTo>
                    <a:pt x="1053" y="314"/>
                    <a:pt x="1009" y="206"/>
                    <a:pt x="928" y="125"/>
                  </a:cubicBezTo>
                  <a:close/>
                  <a:moveTo>
                    <a:pt x="874" y="676"/>
                  </a:moveTo>
                  <a:cubicBezTo>
                    <a:pt x="808" y="743"/>
                    <a:pt x="719" y="779"/>
                    <a:pt x="625" y="779"/>
                  </a:cubicBezTo>
                  <a:cubicBezTo>
                    <a:pt x="531" y="779"/>
                    <a:pt x="443" y="743"/>
                    <a:pt x="376" y="676"/>
                  </a:cubicBezTo>
                  <a:cubicBezTo>
                    <a:pt x="310" y="610"/>
                    <a:pt x="274" y="521"/>
                    <a:pt x="274" y="427"/>
                  </a:cubicBezTo>
                  <a:cubicBezTo>
                    <a:pt x="274" y="334"/>
                    <a:pt x="310" y="245"/>
                    <a:pt x="376" y="179"/>
                  </a:cubicBezTo>
                  <a:cubicBezTo>
                    <a:pt x="443" y="113"/>
                    <a:pt x="531" y="76"/>
                    <a:pt x="625" y="76"/>
                  </a:cubicBezTo>
                  <a:cubicBezTo>
                    <a:pt x="719" y="76"/>
                    <a:pt x="807" y="113"/>
                    <a:pt x="874" y="179"/>
                  </a:cubicBezTo>
                  <a:cubicBezTo>
                    <a:pt x="940" y="245"/>
                    <a:pt x="976" y="334"/>
                    <a:pt x="976" y="428"/>
                  </a:cubicBezTo>
                  <a:cubicBezTo>
                    <a:pt x="976" y="521"/>
                    <a:pt x="940" y="610"/>
                    <a:pt x="874" y="6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31" name="Zoom"/>
            <p:cNvSpPr>
              <a:spLocks/>
            </p:cNvSpPr>
            <p:nvPr>
              <p:custDataLst>
                <p:tags r:id="rId3"/>
              </p:custDataLst>
            </p:nvPr>
          </p:nvSpPr>
          <p:spPr bwMode="auto">
            <a:xfrm>
              <a:off x="204" y="118"/>
              <a:ext cx="161" cy="160"/>
            </a:xfrm>
            <a:custGeom>
              <a:avLst/>
              <a:gdLst>
                <a:gd name="T0" fmla="*/ 231 w 364"/>
                <a:gd name="T1" fmla="*/ 0 h 363"/>
                <a:gd name="T2" fmla="*/ 133 w 364"/>
                <a:gd name="T3" fmla="*/ 0 h 363"/>
                <a:gd name="T4" fmla="*/ 133 w 364"/>
                <a:gd name="T5" fmla="*/ 132 h 363"/>
                <a:gd name="T6" fmla="*/ 0 w 364"/>
                <a:gd name="T7" fmla="*/ 132 h 363"/>
                <a:gd name="T8" fmla="*/ 0 w 364"/>
                <a:gd name="T9" fmla="*/ 231 h 363"/>
                <a:gd name="T10" fmla="*/ 133 w 364"/>
                <a:gd name="T11" fmla="*/ 231 h 363"/>
                <a:gd name="T12" fmla="*/ 133 w 364"/>
                <a:gd name="T13" fmla="*/ 363 h 363"/>
                <a:gd name="T14" fmla="*/ 231 w 364"/>
                <a:gd name="T15" fmla="*/ 363 h 363"/>
                <a:gd name="T16" fmla="*/ 231 w 364"/>
                <a:gd name="T17" fmla="*/ 231 h 363"/>
                <a:gd name="T18" fmla="*/ 364 w 364"/>
                <a:gd name="T19" fmla="*/ 231 h 363"/>
                <a:gd name="T20" fmla="*/ 364 w 364"/>
                <a:gd name="T21" fmla="*/ 132 h 363"/>
                <a:gd name="T22" fmla="*/ 231 w 364"/>
                <a:gd name="T23" fmla="*/ 132 h 363"/>
                <a:gd name="T24" fmla="*/ 231 w 364"/>
                <a:gd name="T25" fmla="*/ 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 h="363">
                  <a:moveTo>
                    <a:pt x="231" y="0"/>
                  </a:moveTo>
                  <a:lnTo>
                    <a:pt x="133" y="0"/>
                  </a:lnTo>
                  <a:lnTo>
                    <a:pt x="133" y="132"/>
                  </a:lnTo>
                  <a:lnTo>
                    <a:pt x="0" y="132"/>
                  </a:lnTo>
                  <a:lnTo>
                    <a:pt x="0" y="231"/>
                  </a:lnTo>
                  <a:lnTo>
                    <a:pt x="133" y="231"/>
                  </a:lnTo>
                  <a:lnTo>
                    <a:pt x="133" y="363"/>
                  </a:lnTo>
                  <a:lnTo>
                    <a:pt x="231" y="363"/>
                  </a:lnTo>
                  <a:lnTo>
                    <a:pt x="231" y="231"/>
                  </a:lnTo>
                  <a:lnTo>
                    <a:pt x="364" y="231"/>
                  </a:lnTo>
                  <a:lnTo>
                    <a:pt x="364" y="132"/>
                  </a:lnTo>
                  <a:lnTo>
                    <a:pt x="231" y="13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8966157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269720" y="130225"/>
            <a:ext cx="10515600" cy="1325563"/>
          </a:xfrm>
        </p:spPr>
        <p:txBody>
          <a:bodyPr/>
          <a:lstStyle/>
          <a:p>
            <a:r>
              <a:rPr lang="fr-FR" i="1" dirty="0" err="1" smtClean="0"/>
              <a:t>Find</a:t>
            </a:r>
            <a:endParaRPr lang="fr-FR" i="1"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29</a:t>
            </a:fld>
            <a:endParaRPr lang="fr-F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0649" y="1332094"/>
            <a:ext cx="7864541" cy="4983606"/>
          </a:xfrm>
          <a:prstGeom prst="rect">
            <a:avLst/>
          </a:prstGeom>
        </p:spPr>
      </p:pic>
      <p:grpSp>
        <p:nvGrpSpPr>
          <p:cNvPr id="11" name="Arrow34" descr="{&quot;Key&quot;:&quot;POWER_USER_SHAPE_ICON&quot;,&quot;Value&quot;:&quot;POWER_USER_SHAPE_ICON_STYLE_1&quot;}">
            <a:extLst>
              <a:ext uri="{FF2B5EF4-FFF2-40B4-BE49-F238E27FC236}">
                <a16:creationId xmlns:a16="http://schemas.microsoft.com/office/drawing/2014/main" xmlns="" id="{43E68E00-EA18-49EE-91A7-B065011E5152}"/>
              </a:ext>
            </a:extLst>
          </p:cNvPr>
          <p:cNvGrpSpPr>
            <a:grpSpLocks noChangeAspect="1"/>
          </p:cNvGrpSpPr>
          <p:nvPr/>
        </p:nvGrpSpPr>
        <p:grpSpPr>
          <a:xfrm>
            <a:off x="5984072" y="5772775"/>
            <a:ext cx="547953" cy="542925"/>
            <a:chOff x="6004176" y="1690066"/>
            <a:chExt cx="1039285" cy="1029748"/>
          </a:xfrm>
          <a:solidFill>
            <a:srgbClr val="FF6600"/>
          </a:solidFill>
        </p:grpSpPr>
        <p:sp>
          <p:nvSpPr>
            <p:cNvPr id="12" name="Freeform 195">
              <a:extLst>
                <a:ext uri="{FF2B5EF4-FFF2-40B4-BE49-F238E27FC236}">
                  <a16:creationId xmlns:a16="http://schemas.microsoft.com/office/drawing/2014/main" xmlns=""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3" name="Freeform 196">
              <a:extLst>
                <a:ext uri="{FF2B5EF4-FFF2-40B4-BE49-F238E27FC236}">
                  <a16:creationId xmlns:a16="http://schemas.microsoft.com/office/drawing/2014/main" xmlns=""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4" name="Freeform 197">
              <a:extLst>
                <a:ext uri="{FF2B5EF4-FFF2-40B4-BE49-F238E27FC236}">
                  <a16:creationId xmlns:a16="http://schemas.microsoft.com/office/drawing/2014/main" xmlns=""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5" name="Freeform 198">
              <a:extLst>
                <a:ext uri="{FF2B5EF4-FFF2-40B4-BE49-F238E27FC236}">
                  <a16:creationId xmlns:a16="http://schemas.microsoft.com/office/drawing/2014/main" xmlns=""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grpSp>
      <p:sp>
        <p:nvSpPr>
          <p:cNvPr id="7" name="Espace réservé du contenu 6"/>
          <p:cNvSpPr>
            <a:spLocks noGrp="1"/>
          </p:cNvSpPr>
          <p:nvPr>
            <p:ph idx="1"/>
          </p:nvPr>
        </p:nvSpPr>
        <p:spPr>
          <a:xfrm>
            <a:off x="106713" y="1331225"/>
            <a:ext cx="4093936" cy="4351338"/>
          </a:xfrm>
        </p:spPr>
        <p:txBody>
          <a:bodyPr>
            <a:normAutofit/>
          </a:bodyPr>
          <a:lstStyle/>
          <a:p>
            <a:r>
              <a:rPr lang="fr-FR" dirty="0" smtClean="0"/>
              <a:t> </a:t>
            </a:r>
            <a:r>
              <a:rPr lang="fr-FR" i="1" dirty="0" err="1" smtClean="0"/>
              <a:t>Clinical</a:t>
            </a:r>
            <a:r>
              <a:rPr lang="fr-FR" i="1" dirty="0" smtClean="0"/>
              <a:t> </a:t>
            </a:r>
            <a:r>
              <a:rPr lang="fr-FR" i="1" dirty="0" err="1" smtClean="0"/>
              <a:t>Queries</a:t>
            </a:r>
            <a:r>
              <a:rPr lang="fr-FR" i="1" dirty="0" smtClean="0"/>
              <a:t> </a:t>
            </a:r>
            <a:r>
              <a:rPr lang="fr-FR" dirty="0" smtClean="0"/>
              <a:t>: ajout d’une rubrique </a:t>
            </a:r>
            <a:r>
              <a:rPr lang="fr-FR" i="1" dirty="0" smtClean="0"/>
              <a:t>COVID-19 Articles</a:t>
            </a:r>
          </a:p>
          <a:p>
            <a:pPr lvl="1"/>
            <a:r>
              <a:rPr lang="fr-FR" dirty="0" smtClean="0">
                <a:hlinkClick r:id="rId3"/>
              </a:rPr>
              <a:t>Détails de la construction des filtres COVID-19 </a:t>
            </a:r>
            <a:r>
              <a:rPr lang="fr-FR" dirty="0" smtClean="0"/>
              <a:t>sur le site de </a:t>
            </a:r>
            <a:r>
              <a:rPr lang="fr-FR" dirty="0" err="1" smtClean="0"/>
              <a:t>PubMed</a:t>
            </a:r>
            <a:endParaRPr lang="fr-FR" dirty="0" smtClean="0"/>
          </a:p>
          <a:p>
            <a:r>
              <a:rPr lang="fr-FR" i="1" dirty="0" smtClean="0"/>
              <a:t>Single Citation Matcher </a:t>
            </a:r>
            <a:r>
              <a:rPr lang="fr-FR" dirty="0" smtClean="0"/>
              <a:t>pour retrouver rapidement un article à partir d’une réf biblio incomplète ou erronée</a:t>
            </a:r>
            <a:endParaRPr lang="fr-FR" dirty="0"/>
          </a:p>
        </p:txBody>
      </p:sp>
    </p:spTree>
    <p:extLst>
      <p:ext uri="{BB962C8B-B14F-4D97-AF65-F5344CB8AC3E}">
        <p14:creationId xmlns:p14="http://schemas.microsoft.com/office/powerpoint/2010/main" val="22947252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spécificités de </a:t>
            </a:r>
            <a:r>
              <a:rPr lang="fr-FR" dirty="0" err="1"/>
              <a:t>PubMed</a:t>
            </a:r>
            <a:endParaRPr lang="fr-FR" dirty="0"/>
          </a:p>
        </p:txBody>
      </p:sp>
      <p:sp>
        <p:nvSpPr>
          <p:cNvPr id="8" name="Espace réservé du texte 7"/>
          <p:cNvSpPr>
            <a:spLocks noGrp="1"/>
          </p:cNvSpPr>
          <p:nvPr>
            <p:ph type="body" idx="1"/>
          </p:nvPr>
        </p:nvSpPr>
        <p:spPr/>
        <p:txBody>
          <a:bodyPr/>
          <a:lstStyle/>
          <a:p>
            <a:r>
              <a:rPr lang="fr-FR" dirty="0" smtClean="0"/>
              <a:t>Couverture</a:t>
            </a:r>
          </a:p>
          <a:p>
            <a:r>
              <a:rPr lang="fr-FR" dirty="0" smtClean="0"/>
              <a:t>Fonctionnalités</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a:t>
            </a:fld>
            <a:endParaRPr lang="fr-FR" dirty="0"/>
          </a:p>
        </p:txBody>
      </p:sp>
      <p:grpSp>
        <p:nvGrpSpPr>
          <p:cNvPr id="32" name="Zoom" descr="{&quot;Key&quot;:&quot;POWER_USER_SHAPE_ICON&quot;,&quot;Value&quot;:&quot;POWER_USER_SHAPE_ICON_STYLE_1&quot;}"/>
          <p:cNvGrpSpPr>
            <a:grpSpLocks noChangeAspect="1"/>
          </p:cNvGrpSpPr>
          <p:nvPr>
            <p:custDataLst>
              <p:tags r:id="rId1"/>
            </p:custDataLst>
          </p:nvPr>
        </p:nvGrpSpPr>
        <p:grpSpPr bwMode="auto">
          <a:xfrm>
            <a:off x="9519904" y="533644"/>
            <a:ext cx="2367289" cy="2372393"/>
            <a:chOff x="8" y="8"/>
            <a:chExt cx="464" cy="465"/>
          </a:xfrm>
          <a:solidFill>
            <a:srgbClr val="F27D38"/>
          </a:solidFill>
        </p:grpSpPr>
        <p:sp>
          <p:nvSpPr>
            <p:cNvPr id="33" name="Zoom"/>
            <p:cNvSpPr>
              <a:spLocks noEditPoints="1"/>
            </p:cNvSpPr>
            <p:nvPr>
              <p:custDataLst>
                <p:tags r:id="rId2"/>
              </p:custDataLst>
            </p:nvPr>
          </p:nvSpPr>
          <p:spPr bwMode="auto">
            <a:xfrm>
              <a:off x="8" y="8"/>
              <a:ext cx="464" cy="465"/>
            </a:xfrm>
            <a:custGeom>
              <a:avLst/>
              <a:gdLst>
                <a:gd name="T0" fmla="*/ 928 w 1053"/>
                <a:gd name="T1" fmla="*/ 125 h 1052"/>
                <a:gd name="T2" fmla="*/ 625 w 1053"/>
                <a:gd name="T3" fmla="*/ 0 h 1052"/>
                <a:gd name="T4" fmla="*/ 323 w 1053"/>
                <a:gd name="T5" fmla="*/ 125 h 1052"/>
                <a:gd name="T6" fmla="*/ 198 w 1053"/>
                <a:gd name="T7" fmla="*/ 428 h 1052"/>
                <a:gd name="T8" fmla="*/ 279 w 1053"/>
                <a:gd name="T9" fmla="*/ 679 h 1052"/>
                <a:gd name="T10" fmla="*/ 0 w 1053"/>
                <a:gd name="T11" fmla="*/ 957 h 1052"/>
                <a:gd name="T12" fmla="*/ 95 w 1053"/>
                <a:gd name="T13" fmla="*/ 1052 h 1052"/>
                <a:gd name="T14" fmla="*/ 374 w 1053"/>
                <a:gd name="T15" fmla="*/ 775 h 1052"/>
                <a:gd name="T16" fmla="*/ 624 w 1053"/>
                <a:gd name="T17" fmla="*/ 856 h 1052"/>
                <a:gd name="T18" fmla="*/ 926 w 1053"/>
                <a:gd name="T19" fmla="*/ 731 h 1052"/>
                <a:gd name="T20" fmla="*/ 1051 w 1053"/>
                <a:gd name="T21" fmla="*/ 429 h 1052"/>
                <a:gd name="T22" fmla="*/ 928 w 1053"/>
                <a:gd name="T23" fmla="*/ 125 h 1052"/>
                <a:gd name="T24" fmla="*/ 874 w 1053"/>
                <a:gd name="T25" fmla="*/ 676 h 1052"/>
                <a:gd name="T26" fmla="*/ 625 w 1053"/>
                <a:gd name="T27" fmla="*/ 779 h 1052"/>
                <a:gd name="T28" fmla="*/ 376 w 1053"/>
                <a:gd name="T29" fmla="*/ 676 h 1052"/>
                <a:gd name="T30" fmla="*/ 274 w 1053"/>
                <a:gd name="T31" fmla="*/ 427 h 1052"/>
                <a:gd name="T32" fmla="*/ 376 w 1053"/>
                <a:gd name="T33" fmla="*/ 179 h 1052"/>
                <a:gd name="T34" fmla="*/ 625 w 1053"/>
                <a:gd name="T35" fmla="*/ 76 h 1052"/>
                <a:gd name="T36" fmla="*/ 874 w 1053"/>
                <a:gd name="T37" fmla="*/ 179 h 1052"/>
                <a:gd name="T38" fmla="*/ 976 w 1053"/>
                <a:gd name="T39" fmla="*/ 428 h 1052"/>
                <a:gd name="T40" fmla="*/ 874 w 1053"/>
                <a:gd name="T41" fmla="*/ 676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3" h="1052">
                  <a:moveTo>
                    <a:pt x="928" y="125"/>
                  </a:moveTo>
                  <a:cubicBezTo>
                    <a:pt x="846" y="45"/>
                    <a:pt x="739" y="0"/>
                    <a:pt x="625" y="0"/>
                  </a:cubicBezTo>
                  <a:cubicBezTo>
                    <a:pt x="511" y="0"/>
                    <a:pt x="404" y="45"/>
                    <a:pt x="323" y="125"/>
                  </a:cubicBezTo>
                  <a:cubicBezTo>
                    <a:pt x="241" y="206"/>
                    <a:pt x="198" y="314"/>
                    <a:pt x="198" y="428"/>
                  </a:cubicBezTo>
                  <a:cubicBezTo>
                    <a:pt x="198" y="519"/>
                    <a:pt x="226" y="606"/>
                    <a:pt x="279" y="679"/>
                  </a:cubicBezTo>
                  <a:lnTo>
                    <a:pt x="0" y="957"/>
                  </a:lnTo>
                  <a:lnTo>
                    <a:pt x="95" y="1052"/>
                  </a:lnTo>
                  <a:lnTo>
                    <a:pt x="374" y="775"/>
                  </a:lnTo>
                  <a:cubicBezTo>
                    <a:pt x="446" y="828"/>
                    <a:pt x="532" y="856"/>
                    <a:pt x="624" y="856"/>
                  </a:cubicBezTo>
                  <a:cubicBezTo>
                    <a:pt x="738" y="856"/>
                    <a:pt x="845" y="811"/>
                    <a:pt x="926" y="731"/>
                  </a:cubicBezTo>
                  <a:cubicBezTo>
                    <a:pt x="1007" y="650"/>
                    <a:pt x="1051" y="543"/>
                    <a:pt x="1051" y="429"/>
                  </a:cubicBezTo>
                  <a:cubicBezTo>
                    <a:pt x="1053" y="314"/>
                    <a:pt x="1009" y="206"/>
                    <a:pt x="928" y="125"/>
                  </a:cubicBezTo>
                  <a:close/>
                  <a:moveTo>
                    <a:pt x="874" y="676"/>
                  </a:moveTo>
                  <a:cubicBezTo>
                    <a:pt x="808" y="743"/>
                    <a:pt x="719" y="779"/>
                    <a:pt x="625" y="779"/>
                  </a:cubicBezTo>
                  <a:cubicBezTo>
                    <a:pt x="531" y="779"/>
                    <a:pt x="443" y="743"/>
                    <a:pt x="376" y="676"/>
                  </a:cubicBezTo>
                  <a:cubicBezTo>
                    <a:pt x="310" y="610"/>
                    <a:pt x="274" y="521"/>
                    <a:pt x="274" y="427"/>
                  </a:cubicBezTo>
                  <a:cubicBezTo>
                    <a:pt x="274" y="334"/>
                    <a:pt x="310" y="245"/>
                    <a:pt x="376" y="179"/>
                  </a:cubicBezTo>
                  <a:cubicBezTo>
                    <a:pt x="443" y="113"/>
                    <a:pt x="531" y="76"/>
                    <a:pt x="625" y="76"/>
                  </a:cubicBezTo>
                  <a:cubicBezTo>
                    <a:pt x="719" y="76"/>
                    <a:pt x="807" y="113"/>
                    <a:pt x="874" y="179"/>
                  </a:cubicBezTo>
                  <a:cubicBezTo>
                    <a:pt x="940" y="245"/>
                    <a:pt x="976" y="334"/>
                    <a:pt x="976" y="428"/>
                  </a:cubicBezTo>
                  <a:cubicBezTo>
                    <a:pt x="976" y="521"/>
                    <a:pt x="940" y="610"/>
                    <a:pt x="874" y="6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34" name="Zoom"/>
            <p:cNvSpPr>
              <a:spLocks/>
            </p:cNvSpPr>
            <p:nvPr>
              <p:custDataLst>
                <p:tags r:id="rId3"/>
              </p:custDataLst>
            </p:nvPr>
          </p:nvSpPr>
          <p:spPr bwMode="auto">
            <a:xfrm>
              <a:off x="204" y="118"/>
              <a:ext cx="161" cy="160"/>
            </a:xfrm>
            <a:custGeom>
              <a:avLst/>
              <a:gdLst>
                <a:gd name="T0" fmla="*/ 231 w 364"/>
                <a:gd name="T1" fmla="*/ 0 h 363"/>
                <a:gd name="T2" fmla="*/ 133 w 364"/>
                <a:gd name="T3" fmla="*/ 0 h 363"/>
                <a:gd name="T4" fmla="*/ 133 w 364"/>
                <a:gd name="T5" fmla="*/ 132 h 363"/>
                <a:gd name="T6" fmla="*/ 0 w 364"/>
                <a:gd name="T7" fmla="*/ 132 h 363"/>
                <a:gd name="T8" fmla="*/ 0 w 364"/>
                <a:gd name="T9" fmla="*/ 231 h 363"/>
                <a:gd name="T10" fmla="*/ 133 w 364"/>
                <a:gd name="T11" fmla="*/ 231 h 363"/>
                <a:gd name="T12" fmla="*/ 133 w 364"/>
                <a:gd name="T13" fmla="*/ 363 h 363"/>
                <a:gd name="T14" fmla="*/ 231 w 364"/>
                <a:gd name="T15" fmla="*/ 363 h 363"/>
                <a:gd name="T16" fmla="*/ 231 w 364"/>
                <a:gd name="T17" fmla="*/ 231 h 363"/>
                <a:gd name="T18" fmla="*/ 364 w 364"/>
                <a:gd name="T19" fmla="*/ 231 h 363"/>
                <a:gd name="T20" fmla="*/ 364 w 364"/>
                <a:gd name="T21" fmla="*/ 132 h 363"/>
                <a:gd name="T22" fmla="*/ 231 w 364"/>
                <a:gd name="T23" fmla="*/ 132 h 363"/>
                <a:gd name="T24" fmla="*/ 231 w 364"/>
                <a:gd name="T25" fmla="*/ 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 h="363">
                  <a:moveTo>
                    <a:pt x="231" y="0"/>
                  </a:moveTo>
                  <a:lnTo>
                    <a:pt x="133" y="0"/>
                  </a:lnTo>
                  <a:lnTo>
                    <a:pt x="133" y="132"/>
                  </a:lnTo>
                  <a:lnTo>
                    <a:pt x="0" y="132"/>
                  </a:lnTo>
                  <a:lnTo>
                    <a:pt x="0" y="231"/>
                  </a:lnTo>
                  <a:lnTo>
                    <a:pt x="133" y="231"/>
                  </a:lnTo>
                  <a:lnTo>
                    <a:pt x="133" y="363"/>
                  </a:lnTo>
                  <a:lnTo>
                    <a:pt x="231" y="363"/>
                  </a:lnTo>
                  <a:lnTo>
                    <a:pt x="231" y="231"/>
                  </a:lnTo>
                  <a:lnTo>
                    <a:pt x="364" y="231"/>
                  </a:lnTo>
                  <a:lnTo>
                    <a:pt x="364" y="132"/>
                  </a:lnTo>
                  <a:lnTo>
                    <a:pt x="231" y="13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9809708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405113" y="-16647"/>
            <a:ext cx="6137546" cy="1325563"/>
          </a:xfrm>
        </p:spPr>
        <p:txBody>
          <a:bodyPr>
            <a:normAutofit/>
          </a:bodyPr>
          <a:lstStyle/>
          <a:p>
            <a:r>
              <a:rPr lang="fr-FR" i="1" dirty="0" err="1"/>
              <a:t>Find</a:t>
            </a:r>
            <a:r>
              <a:rPr lang="fr-FR" i="1" dirty="0"/>
              <a:t> : </a:t>
            </a:r>
            <a:r>
              <a:rPr lang="fr-FR" i="1" dirty="0" err="1"/>
              <a:t>Clinical</a:t>
            </a:r>
            <a:r>
              <a:rPr lang="fr-FR" i="1" dirty="0"/>
              <a:t> </a:t>
            </a:r>
            <a:r>
              <a:rPr lang="fr-FR" i="1" dirty="0" err="1"/>
              <a:t>Queries</a:t>
            </a:r>
            <a:endParaRPr lang="fr-FR" i="1"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30</a:t>
            </a:fld>
            <a:endParaRPr lang="fr-FR"/>
          </a:p>
        </p:txBody>
      </p:sp>
      <p:sp>
        <p:nvSpPr>
          <p:cNvPr id="7" name="Espace réservé du contenu 6"/>
          <p:cNvSpPr>
            <a:spLocks noGrp="1"/>
          </p:cNvSpPr>
          <p:nvPr>
            <p:ph idx="1"/>
          </p:nvPr>
        </p:nvSpPr>
        <p:spPr>
          <a:xfrm>
            <a:off x="405113" y="1320037"/>
            <a:ext cx="2013992" cy="3813596"/>
          </a:xfrm>
        </p:spPr>
        <p:txBody>
          <a:bodyPr>
            <a:normAutofit/>
          </a:bodyPr>
          <a:lstStyle/>
          <a:p>
            <a:pPr marL="0" indent="0">
              <a:buNone/>
            </a:pPr>
            <a:r>
              <a:rPr lang="fr-FR" dirty="0"/>
              <a:t>Exemple :  recherche sur l’efficacité des traitements à la vitamine D sur la DMLA</a:t>
            </a:r>
          </a:p>
          <a:p>
            <a:pPr marL="0" indent="0">
              <a:buNone/>
            </a:pPr>
            <a:endParaRPr lang="fr-FR" dirty="0"/>
          </a:p>
          <a:p>
            <a:pPr marL="457200" lvl="1" indent="0">
              <a:buNone/>
            </a:pPr>
            <a:endParaRPr lang="fr-FR" dirty="0" err="1"/>
          </a:p>
        </p:txBody>
      </p:sp>
      <p:sp>
        <p:nvSpPr>
          <p:cNvPr id="2" name="ZoneTexte 1"/>
          <p:cNvSpPr txBox="1"/>
          <p:nvPr/>
        </p:nvSpPr>
        <p:spPr>
          <a:xfrm>
            <a:off x="405113" y="5778123"/>
            <a:ext cx="11424214" cy="923330"/>
          </a:xfrm>
          <a:prstGeom prst="rect">
            <a:avLst/>
          </a:prstGeom>
          <a:solidFill>
            <a:schemeClr val="bg1"/>
          </a:solidFill>
        </p:spPr>
        <p:txBody>
          <a:bodyPr wrap="square" rtlCol="0">
            <a:spAutoFit/>
          </a:bodyPr>
          <a:lstStyle/>
          <a:p>
            <a:r>
              <a:rPr lang="fr-FR" dirty="0">
                <a:latin typeface="Corbel" panose="020B0503020204020204" pitchFamily="34" charset="0"/>
              </a:rPr>
              <a:t>Détails de la recherche concernant cet exemple et autres exemples dans la section </a:t>
            </a:r>
            <a:r>
              <a:rPr lang="fr-FR" i="1" dirty="0" err="1">
                <a:latin typeface="Corbel" panose="020B0503020204020204" pitchFamily="34" charset="0"/>
              </a:rPr>
              <a:t>Supplement</a:t>
            </a:r>
            <a:r>
              <a:rPr lang="fr-FR" dirty="0">
                <a:latin typeface="Corbel" panose="020B0503020204020204" pitchFamily="34" charset="0"/>
              </a:rPr>
              <a:t> de : </a:t>
            </a:r>
            <a:r>
              <a:rPr lang="en-US" dirty="0">
                <a:latin typeface="Corbel" panose="020B0503020204020204" pitchFamily="34" charset="0"/>
              </a:rPr>
              <a:t>Kang, P., </a:t>
            </a:r>
            <a:r>
              <a:rPr lang="en-US" dirty="0" err="1">
                <a:latin typeface="Corbel" panose="020B0503020204020204" pitchFamily="34" charset="0"/>
              </a:rPr>
              <a:t>Kalloniatis</a:t>
            </a:r>
            <a:r>
              <a:rPr lang="en-US" dirty="0">
                <a:latin typeface="Corbel" panose="020B0503020204020204" pitchFamily="34" charset="0"/>
              </a:rPr>
              <a:t>, M., &amp; </a:t>
            </a:r>
            <a:r>
              <a:rPr lang="en-US" dirty="0" err="1">
                <a:latin typeface="Corbel" panose="020B0503020204020204" pitchFamily="34" charset="0"/>
              </a:rPr>
              <a:t>Doig</a:t>
            </a:r>
            <a:r>
              <a:rPr lang="en-US" dirty="0">
                <a:latin typeface="Corbel" panose="020B0503020204020204" pitchFamily="34" charset="0"/>
              </a:rPr>
              <a:t>, G. S. (2021). Using Updated PubMed : New Features and Functions to Enhance Literature Searches. </a:t>
            </a:r>
            <a:r>
              <a:rPr lang="en-US" i="1" dirty="0">
                <a:latin typeface="Corbel" panose="020B0503020204020204" pitchFamily="34" charset="0"/>
              </a:rPr>
              <a:t>JAMA</a:t>
            </a:r>
            <a:r>
              <a:rPr lang="en-US" dirty="0">
                <a:latin typeface="Corbel" panose="020B0503020204020204" pitchFamily="34" charset="0"/>
              </a:rPr>
              <a:t>, </a:t>
            </a:r>
            <a:r>
              <a:rPr lang="en-US" i="1" dirty="0">
                <a:latin typeface="Corbel" panose="020B0503020204020204" pitchFamily="34" charset="0"/>
              </a:rPr>
              <a:t>326</a:t>
            </a:r>
            <a:r>
              <a:rPr lang="en-US" dirty="0">
                <a:latin typeface="Corbel" panose="020B0503020204020204" pitchFamily="34" charset="0"/>
              </a:rPr>
              <a:t>(6), 479‑480. </a:t>
            </a:r>
            <a:r>
              <a:rPr lang="en-US" dirty="0">
                <a:latin typeface="Corbel" panose="020B0503020204020204" pitchFamily="34" charset="0"/>
                <a:hlinkClick r:id="rId2"/>
              </a:rPr>
              <a:t>https://doi.org/10.1001/jama.2021.12021</a:t>
            </a:r>
            <a:endParaRPr lang="fr-FR" dirty="0">
              <a:latin typeface="Corbel" panose="020B0503020204020204" pitchFamily="34" charset="0"/>
            </a:endParaRPr>
          </a:p>
        </p:txBody>
      </p:sp>
      <p:pic>
        <p:nvPicPr>
          <p:cNvPr id="8" name="Image 7"/>
          <p:cNvPicPr>
            <a:picLocks noChangeAspect="1"/>
          </p:cNvPicPr>
          <p:nvPr/>
        </p:nvPicPr>
        <p:blipFill rotWithShape="1">
          <a:blip r:embed="rId3">
            <a:extLst>
              <a:ext uri="{28A0092B-C50C-407E-A947-70E740481C1C}">
                <a14:useLocalDpi xmlns:a14="http://schemas.microsoft.com/office/drawing/2010/main" val="0"/>
              </a:ext>
            </a:extLst>
          </a:blip>
          <a:srcRect l="1019"/>
          <a:stretch/>
        </p:blipFill>
        <p:spPr>
          <a:xfrm>
            <a:off x="2419105" y="1308916"/>
            <a:ext cx="9564547" cy="4458086"/>
          </a:xfrm>
          <a:prstGeom prst="rect">
            <a:avLst/>
          </a:prstGeom>
        </p:spPr>
      </p:pic>
    </p:spTree>
    <p:extLst>
      <p:ext uri="{BB962C8B-B14F-4D97-AF65-F5344CB8AC3E}">
        <p14:creationId xmlns:p14="http://schemas.microsoft.com/office/powerpoint/2010/main" val="4029540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101208" y="339924"/>
            <a:ext cx="3353156" cy="1325563"/>
          </a:xfrm>
        </p:spPr>
        <p:txBody>
          <a:bodyPr>
            <a:normAutofit fontScale="90000"/>
          </a:bodyPr>
          <a:lstStyle/>
          <a:p>
            <a:r>
              <a:rPr lang="fr-FR" i="1" dirty="0" err="1" smtClean="0"/>
              <a:t>Find</a:t>
            </a:r>
            <a:r>
              <a:rPr lang="fr-FR" i="1" dirty="0" smtClean="0"/>
              <a:t> : Single Citation Matcher</a:t>
            </a:r>
            <a:endParaRPr lang="fr-FR" i="1"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31</a:t>
            </a:fld>
            <a:endParaRPr lang="fr-FR"/>
          </a:p>
        </p:txBody>
      </p:sp>
      <p:grpSp>
        <p:nvGrpSpPr>
          <p:cNvPr id="11" name="Arrow34" descr="{&quot;Key&quot;:&quot;POWER_USER_SHAPE_ICON&quot;,&quot;Value&quot;:&quot;POWER_USER_SHAPE_ICON_STYLE_1&quot;}">
            <a:extLst>
              <a:ext uri="{FF2B5EF4-FFF2-40B4-BE49-F238E27FC236}">
                <a16:creationId xmlns:a16="http://schemas.microsoft.com/office/drawing/2014/main" xmlns="" id="{43E68E00-EA18-49EE-91A7-B065011E5152}"/>
              </a:ext>
            </a:extLst>
          </p:cNvPr>
          <p:cNvGrpSpPr>
            <a:grpSpLocks noChangeAspect="1"/>
          </p:cNvGrpSpPr>
          <p:nvPr/>
        </p:nvGrpSpPr>
        <p:grpSpPr>
          <a:xfrm>
            <a:off x="5352342" y="5304445"/>
            <a:ext cx="547953" cy="542925"/>
            <a:chOff x="6004176" y="1690066"/>
            <a:chExt cx="1039285" cy="1029748"/>
          </a:xfrm>
          <a:solidFill>
            <a:srgbClr val="FF6600"/>
          </a:solidFill>
        </p:grpSpPr>
        <p:sp>
          <p:nvSpPr>
            <p:cNvPr id="12" name="Freeform 195">
              <a:extLst>
                <a:ext uri="{FF2B5EF4-FFF2-40B4-BE49-F238E27FC236}">
                  <a16:creationId xmlns:a16="http://schemas.microsoft.com/office/drawing/2014/main" xmlns=""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3" name="Freeform 196">
              <a:extLst>
                <a:ext uri="{FF2B5EF4-FFF2-40B4-BE49-F238E27FC236}">
                  <a16:creationId xmlns:a16="http://schemas.microsoft.com/office/drawing/2014/main" xmlns=""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4" name="Freeform 197">
              <a:extLst>
                <a:ext uri="{FF2B5EF4-FFF2-40B4-BE49-F238E27FC236}">
                  <a16:creationId xmlns:a16="http://schemas.microsoft.com/office/drawing/2014/main" xmlns=""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5" name="Freeform 198">
              <a:extLst>
                <a:ext uri="{FF2B5EF4-FFF2-40B4-BE49-F238E27FC236}">
                  <a16:creationId xmlns:a16="http://schemas.microsoft.com/office/drawing/2014/main" xmlns=""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grpSp>
      <p:sp>
        <p:nvSpPr>
          <p:cNvPr id="7" name="Espace réservé du contenu 6"/>
          <p:cNvSpPr>
            <a:spLocks noGrp="1"/>
          </p:cNvSpPr>
          <p:nvPr>
            <p:ph idx="1"/>
          </p:nvPr>
        </p:nvSpPr>
        <p:spPr>
          <a:xfrm>
            <a:off x="101208" y="2514697"/>
            <a:ext cx="2327991" cy="4351338"/>
          </a:xfrm>
        </p:spPr>
        <p:txBody>
          <a:bodyPr>
            <a:normAutofit/>
          </a:bodyPr>
          <a:lstStyle/>
          <a:p>
            <a:r>
              <a:rPr lang="fr-FR" dirty="0" smtClean="0"/>
              <a:t> Exemple :</a:t>
            </a:r>
          </a:p>
          <a:p>
            <a:pPr lvl="1"/>
            <a:r>
              <a:rPr lang="fr-FR" dirty="0" err="1" smtClean="0"/>
              <a:t>Sheeran</a:t>
            </a:r>
            <a:endParaRPr lang="fr-FR" dirty="0" smtClean="0"/>
          </a:p>
          <a:p>
            <a:pPr lvl="1"/>
            <a:r>
              <a:rPr lang="fr-FR" dirty="0" smtClean="0"/>
              <a:t>1</a:t>
            </a:r>
            <a:r>
              <a:rPr lang="fr-FR" baseline="30000" dirty="0" smtClean="0"/>
              <a:t>er</a:t>
            </a:r>
            <a:r>
              <a:rPr lang="fr-FR" dirty="0" smtClean="0"/>
              <a:t> auteur</a:t>
            </a:r>
          </a:p>
          <a:p>
            <a:pPr lvl="1"/>
            <a:r>
              <a:rPr lang="fr-FR" dirty="0" smtClean="0"/>
              <a:t>2019</a:t>
            </a:r>
          </a:p>
          <a:p>
            <a:r>
              <a:rPr lang="fr-FR" dirty="0" smtClean="0"/>
              <a:t>6 résultats // 40 en recherche simple </a:t>
            </a:r>
            <a:r>
              <a:rPr lang="fr-FR" dirty="0" err="1" smtClean="0"/>
              <a:t>Sheeran</a:t>
            </a:r>
            <a:r>
              <a:rPr lang="fr-FR" dirty="0" smtClean="0"/>
              <a:t> 2019</a:t>
            </a:r>
            <a:endParaRPr lang="fr-FR" dirty="0"/>
          </a:p>
        </p:txBody>
      </p:sp>
      <p:pic>
        <p:nvPicPr>
          <p:cNvPr id="3" name="Image 2"/>
          <p:cNvPicPr>
            <a:picLocks noChangeAspect="1"/>
          </p:cNvPicPr>
          <p:nvPr/>
        </p:nvPicPr>
        <p:blipFill rotWithShape="1">
          <a:blip r:embed="rId2">
            <a:extLst>
              <a:ext uri="{28A0092B-C50C-407E-A947-70E740481C1C}">
                <a14:useLocalDpi xmlns:a14="http://schemas.microsoft.com/office/drawing/2010/main" val="0"/>
              </a:ext>
            </a:extLst>
          </a:blip>
          <a:srcRect t="3038"/>
          <a:stretch/>
        </p:blipFill>
        <p:spPr>
          <a:xfrm>
            <a:off x="3128065" y="187271"/>
            <a:ext cx="8924601" cy="6649656"/>
          </a:xfrm>
          <a:prstGeom prst="rect">
            <a:avLst/>
          </a:prstGeom>
        </p:spPr>
      </p:pic>
    </p:spTree>
    <p:extLst>
      <p:ext uri="{BB962C8B-B14F-4D97-AF65-F5344CB8AC3E}">
        <p14:creationId xmlns:p14="http://schemas.microsoft.com/office/powerpoint/2010/main" val="5175174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408616" y="38281"/>
            <a:ext cx="10515600" cy="1325563"/>
          </a:xfrm>
        </p:spPr>
        <p:txBody>
          <a:bodyPr/>
          <a:lstStyle/>
          <a:p>
            <a:r>
              <a:rPr lang="fr-FR" dirty="0" smtClean="0"/>
              <a:t>Compte </a:t>
            </a:r>
            <a:r>
              <a:rPr lang="fr-FR" dirty="0" err="1" smtClean="0"/>
              <a:t>MyNCBI</a:t>
            </a:r>
            <a:endParaRPr lang="fr-FR" dirty="0"/>
          </a:p>
        </p:txBody>
      </p:sp>
      <p:sp>
        <p:nvSpPr>
          <p:cNvPr id="7" name="Espace réservé du contenu 6"/>
          <p:cNvSpPr>
            <a:spLocks noGrp="1"/>
          </p:cNvSpPr>
          <p:nvPr>
            <p:ph idx="1"/>
          </p:nvPr>
        </p:nvSpPr>
        <p:spPr>
          <a:xfrm>
            <a:off x="309444" y="1438892"/>
            <a:ext cx="4684245" cy="4815750"/>
          </a:xfrm>
        </p:spPr>
        <p:txBody>
          <a:bodyPr>
            <a:normAutofit/>
          </a:bodyPr>
          <a:lstStyle/>
          <a:p>
            <a:r>
              <a:rPr lang="fr-FR" dirty="0" smtClean="0"/>
              <a:t> Sauvegarder vos historiques de recherche</a:t>
            </a:r>
          </a:p>
          <a:p>
            <a:r>
              <a:rPr lang="fr-FR" dirty="0" smtClean="0"/>
              <a:t> Personnaliser </a:t>
            </a:r>
            <a:r>
              <a:rPr lang="fr-FR" dirty="0"/>
              <a:t>les filtres affichés dans </a:t>
            </a:r>
            <a:r>
              <a:rPr lang="fr-FR" dirty="0" err="1" smtClean="0"/>
              <a:t>PubMed</a:t>
            </a:r>
            <a:r>
              <a:rPr lang="fr-FR" dirty="0" smtClean="0"/>
              <a:t> (15 max.)</a:t>
            </a:r>
            <a:endParaRPr lang="fr-FR" dirty="0"/>
          </a:p>
          <a:p>
            <a:r>
              <a:rPr lang="fr-FR" dirty="0" smtClean="0"/>
              <a:t> Créer et gérer des alertes courriel</a:t>
            </a:r>
          </a:p>
          <a:p>
            <a:pPr lvl="1"/>
            <a:r>
              <a:rPr lang="fr-FR" dirty="0" smtClean="0"/>
              <a:t>NB alertes RSS ne nécessitent pas de compte </a:t>
            </a:r>
            <a:r>
              <a:rPr lang="fr-FR" dirty="0" err="1" smtClean="0"/>
              <a:t>MyNCBI</a:t>
            </a:r>
            <a:endParaRPr lang="fr-FR" dirty="0" smtClean="0"/>
          </a:p>
          <a:p>
            <a:pPr lvl="1"/>
            <a:r>
              <a:rPr lang="fr-FR" dirty="0" smtClean="0"/>
              <a:t>Voir le tuto </a:t>
            </a:r>
            <a:r>
              <a:rPr lang="fr-FR" dirty="0" err="1" smtClean="0"/>
              <a:t>doc’Isped</a:t>
            </a:r>
            <a:r>
              <a:rPr lang="fr-FR" dirty="0" smtClean="0"/>
              <a:t> </a:t>
            </a:r>
            <a:r>
              <a:rPr lang="fr-FR" dirty="0">
                <a:hlinkClick r:id="rId2"/>
              </a:rPr>
              <a:t>Paramétrer une veille bibliographique sur </a:t>
            </a:r>
            <a:r>
              <a:rPr lang="fr-FR" dirty="0" err="1">
                <a:hlinkClick r:id="rId2"/>
              </a:rPr>
              <a:t>PubMed</a:t>
            </a:r>
            <a:endParaRPr lang="fr-FR" dirty="0" smtClean="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32</a:t>
            </a:fld>
            <a:endParaRPr lang="fr-FR"/>
          </a:p>
        </p:txBody>
      </p:sp>
      <p:pic>
        <p:nvPicPr>
          <p:cNvPr id="3" name="Image 2"/>
          <p:cNvPicPr>
            <a:picLocks noChangeAspect="1"/>
          </p:cNvPicPr>
          <p:nvPr/>
        </p:nvPicPr>
        <p:blipFill rotWithShape="1">
          <a:blip r:embed="rId3">
            <a:extLst>
              <a:ext uri="{28A0092B-C50C-407E-A947-70E740481C1C}">
                <a14:useLocalDpi xmlns:a14="http://schemas.microsoft.com/office/drawing/2010/main" val="0"/>
              </a:ext>
            </a:extLst>
          </a:blip>
          <a:srcRect b="4112"/>
          <a:stretch/>
        </p:blipFill>
        <p:spPr>
          <a:xfrm>
            <a:off x="5455920" y="38281"/>
            <a:ext cx="6309360" cy="6625319"/>
          </a:xfrm>
          <a:prstGeom prst="rect">
            <a:avLst/>
          </a:prstGeom>
        </p:spPr>
      </p:pic>
      <p:sp>
        <p:nvSpPr>
          <p:cNvPr id="8" name="Rectangle à coins arrondis 7"/>
          <p:cNvSpPr/>
          <p:nvPr/>
        </p:nvSpPr>
        <p:spPr>
          <a:xfrm>
            <a:off x="10548085" y="873445"/>
            <a:ext cx="1061323" cy="424666"/>
          </a:xfrm>
          <a:prstGeom prst="roundRect">
            <a:avLst/>
          </a:prstGeom>
          <a:noFill/>
          <a:ln w="38100">
            <a:solidFill>
              <a:srgbClr val="F27D38"/>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
        <p:nvSpPr>
          <p:cNvPr id="9" name="Rectangle à coins arrondis 8"/>
          <p:cNvSpPr/>
          <p:nvPr/>
        </p:nvSpPr>
        <p:spPr>
          <a:xfrm>
            <a:off x="5289630" y="2071867"/>
            <a:ext cx="3426107" cy="4728257"/>
          </a:xfrm>
          <a:prstGeom prst="roundRect">
            <a:avLst/>
          </a:prstGeom>
          <a:noFill/>
          <a:ln w="38100">
            <a:solidFill>
              <a:srgbClr val="F27D38"/>
            </a:solidFill>
            <a:prstDash val="dash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orbel" panose="020B0503020204020204" pitchFamily="34" charset="0"/>
            </a:endParaRPr>
          </a:p>
        </p:txBody>
      </p:sp>
    </p:spTree>
    <p:extLst>
      <p:ext uri="{BB962C8B-B14F-4D97-AF65-F5344CB8AC3E}">
        <p14:creationId xmlns:p14="http://schemas.microsoft.com/office/powerpoint/2010/main" val="6572844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838200" y="100965"/>
            <a:ext cx="10515600" cy="1325563"/>
          </a:xfrm>
        </p:spPr>
        <p:txBody>
          <a:bodyPr/>
          <a:lstStyle/>
          <a:p>
            <a:r>
              <a:rPr lang="fr-FR" dirty="0" smtClean="0"/>
              <a:t>Yale </a:t>
            </a:r>
            <a:r>
              <a:rPr lang="fr-FR" dirty="0" err="1" smtClean="0"/>
              <a:t>MeSH</a:t>
            </a:r>
            <a:r>
              <a:rPr lang="fr-FR" dirty="0" smtClean="0"/>
              <a:t> Analyzer</a:t>
            </a:r>
            <a:endParaRPr lang="fr-FR" dirty="0"/>
          </a:p>
        </p:txBody>
      </p:sp>
      <p:sp>
        <p:nvSpPr>
          <p:cNvPr id="7" name="Espace réservé du contenu 6"/>
          <p:cNvSpPr>
            <a:spLocks noGrp="1"/>
          </p:cNvSpPr>
          <p:nvPr>
            <p:ph idx="1"/>
          </p:nvPr>
        </p:nvSpPr>
        <p:spPr>
          <a:xfrm>
            <a:off x="726440" y="1249680"/>
            <a:ext cx="10784840" cy="5364480"/>
          </a:xfrm>
        </p:spPr>
        <p:txBody>
          <a:bodyPr>
            <a:normAutofit fontScale="92500" lnSpcReduction="20000"/>
          </a:bodyPr>
          <a:lstStyle/>
          <a:p>
            <a:pPr marL="0" indent="0">
              <a:lnSpc>
                <a:spcPct val="110000"/>
              </a:lnSpc>
              <a:buNone/>
            </a:pPr>
            <a:r>
              <a:rPr lang="en-US" dirty="0" err="1"/>
              <a:t>Grossetta</a:t>
            </a:r>
            <a:r>
              <a:rPr lang="en-US" dirty="0"/>
              <a:t> </a:t>
            </a:r>
            <a:r>
              <a:rPr lang="en-US" dirty="0" err="1"/>
              <a:t>Nardini</a:t>
            </a:r>
            <a:r>
              <a:rPr lang="en-US" dirty="0"/>
              <a:t>, H., &amp; Wang, L. (2021). </a:t>
            </a:r>
            <a:r>
              <a:rPr lang="en-US" i="1" dirty="0"/>
              <a:t>The Yale </a:t>
            </a:r>
            <a:r>
              <a:rPr lang="en-US" i="1" dirty="0" err="1"/>
              <a:t>MeSH</a:t>
            </a:r>
            <a:r>
              <a:rPr lang="en-US" i="1" dirty="0"/>
              <a:t> Analyzer</a:t>
            </a:r>
            <a:r>
              <a:rPr lang="en-US" dirty="0"/>
              <a:t>. Cushing/Whitney Medical Library. </a:t>
            </a:r>
            <a:r>
              <a:rPr lang="en-US" dirty="0">
                <a:hlinkClick r:id="rId2"/>
              </a:rPr>
              <a:t>https://mesh.med.yale.edu</a:t>
            </a:r>
            <a:r>
              <a:rPr lang="en-US" dirty="0" smtClean="0">
                <a:hlinkClick r:id="rId2"/>
              </a:rPr>
              <a:t>/</a:t>
            </a:r>
            <a:endParaRPr lang="fr-FR" dirty="0" smtClean="0"/>
          </a:p>
          <a:p>
            <a:pPr>
              <a:lnSpc>
                <a:spcPct val="110000"/>
              </a:lnSpc>
            </a:pPr>
            <a:r>
              <a:rPr lang="fr-FR" dirty="0" smtClean="0"/>
              <a:t> Permet de visualiser et d’exporter sous forme tabulaire, pour un </a:t>
            </a:r>
            <a:r>
              <a:rPr lang="fr-FR" dirty="0"/>
              <a:t>lot d’articles (jusqu’à 20) dans </a:t>
            </a:r>
            <a:r>
              <a:rPr lang="fr-FR" dirty="0" err="1"/>
              <a:t>PubMed</a:t>
            </a:r>
            <a:r>
              <a:rPr lang="fr-FR" dirty="0"/>
              <a:t> </a:t>
            </a:r>
            <a:endParaRPr lang="fr-FR" dirty="0" smtClean="0"/>
          </a:p>
          <a:p>
            <a:pPr lvl="1">
              <a:lnSpc>
                <a:spcPct val="110000"/>
              </a:lnSpc>
            </a:pPr>
            <a:r>
              <a:rPr lang="fr-FR" dirty="0" smtClean="0"/>
              <a:t>le titre, </a:t>
            </a:r>
          </a:p>
          <a:p>
            <a:pPr lvl="1">
              <a:lnSpc>
                <a:spcPct val="110000"/>
              </a:lnSpc>
            </a:pPr>
            <a:r>
              <a:rPr lang="fr-FR" dirty="0" smtClean="0"/>
              <a:t>le résumé, </a:t>
            </a:r>
          </a:p>
          <a:p>
            <a:pPr lvl="1">
              <a:lnSpc>
                <a:spcPct val="110000"/>
              </a:lnSpc>
            </a:pPr>
            <a:r>
              <a:rPr lang="fr-FR" dirty="0" smtClean="0"/>
              <a:t>le titre de la revue, </a:t>
            </a:r>
          </a:p>
          <a:p>
            <a:pPr lvl="1">
              <a:lnSpc>
                <a:spcPct val="110000"/>
              </a:lnSpc>
            </a:pPr>
            <a:r>
              <a:rPr lang="fr-FR" dirty="0" smtClean="0"/>
              <a:t>les termes </a:t>
            </a:r>
            <a:r>
              <a:rPr lang="fr-FR" dirty="0" err="1" smtClean="0"/>
              <a:t>MeSH</a:t>
            </a:r>
            <a:r>
              <a:rPr lang="fr-FR" dirty="0" smtClean="0"/>
              <a:t>, </a:t>
            </a:r>
          </a:p>
          <a:p>
            <a:pPr lvl="1">
              <a:lnSpc>
                <a:spcPct val="110000"/>
              </a:lnSpc>
            </a:pPr>
            <a:r>
              <a:rPr lang="fr-FR" dirty="0" smtClean="0"/>
              <a:t>et/ou les mots-clés auteurs. </a:t>
            </a:r>
          </a:p>
          <a:p>
            <a:pPr>
              <a:lnSpc>
                <a:spcPct val="110000"/>
              </a:lnSpc>
            </a:pPr>
            <a:r>
              <a:rPr lang="fr-FR" dirty="0" smtClean="0"/>
              <a:t> Les termes </a:t>
            </a:r>
            <a:r>
              <a:rPr lang="fr-FR" dirty="0" err="1" smtClean="0"/>
              <a:t>MeSH</a:t>
            </a:r>
            <a:r>
              <a:rPr lang="fr-FR" dirty="0" smtClean="0"/>
              <a:t> sont triés et regroupés par ordre alphabétique pour faciliter la lecture.</a:t>
            </a:r>
          </a:p>
          <a:p>
            <a:pPr>
              <a:lnSpc>
                <a:spcPct val="110000"/>
              </a:lnSpc>
            </a:pPr>
            <a:r>
              <a:rPr lang="fr-FR" dirty="0" smtClean="0"/>
              <a:t> Disponible également sous forme d’</a:t>
            </a:r>
            <a:r>
              <a:rPr lang="fr-FR" dirty="0" err="1" smtClean="0">
                <a:hlinkClick r:id="rId3"/>
              </a:rPr>
              <a:t>applisignet</a:t>
            </a:r>
            <a:r>
              <a:rPr lang="fr-FR" dirty="0" smtClean="0"/>
              <a:t> ,pour lancer l’analyse directement depuis une liste de résultats </a:t>
            </a:r>
            <a:r>
              <a:rPr lang="fr-FR" dirty="0" err="1" smtClean="0"/>
              <a:t>PubMed</a:t>
            </a:r>
            <a:r>
              <a:rPr lang="fr-FR" dirty="0" smtClean="0"/>
              <a:t>.</a:t>
            </a:r>
          </a:p>
          <a:p>
            <a:pPr>
              <a:lnSpc>
                <a:spcPct val="110000"/>
              </a:lnSpc>
            </a:pP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33</a:t>
            </a:fld>
            <a:endParaRPr lang="fr-FR"/>
          </a:p>
        </p:txBody>
      </p:sp>
    </p:spTree>
    <p:extLst>
      <p:ext uri="{BB962C8B-B14F-4D97-AF65-F5344CB8AC3E}">
        <p14:creationId xmlns:p14="http://schemas.microsoft.com/office/powerpoint/2010/main" val="30579426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415724" y="354344"/>
            <a:ext cx="3085618" cy="1325563"/>
          </a:xfrm>
        </p:spPr>
        <p:txBody>
          <a:bodyPr/>
          <a:lstStyle/>
          <a:p>
            <a:r>
              <a:rPr lang="fr-FR" dirty="0" smtClean="0"/>
              <a:t>Yale </a:t>
            </a:r>
            <a:r>
              <a:rPr lang="fr-FR" dirty="0" err="1" smtClean="0"/>
              <a:t>MeSH</a:t>
            </a:r>
            <a:r>
              <a:rPr lang="fr-FR" dirty="0" smtClean="0"/>
              <a:t> Analyzer</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34</a:t>
            </a:fld>
            <a:endParaRPr lang="fr-F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654" y="83394"/>
            <a:ext cx="6655146" cy="6638081"/>
          </a:xfrm>
          <a:prstGeom prst="rect">
            <a:avLst/>
          </a:prstGeom>
        </p:spPr>
      </p:pic>
      <p:sp>
        <p:nvSpPr>
          <p:cNvPr id="7" name="Espace réservé du contenu 6"/>
          <p:cNvSpPr>
            <a:spLocks noGrp="1"/>
          </p:cNvSpPr>
          <p:nvPr>
            <p:ph idx="1"/>
          </p:nvPr>
        </p:nvSpPr>
        <p:spPr>
          <a:xfrm>
            <a:off x="415724" y="2133418"/>
            <a:ext cx="4461076" cy="2538031"/>
          </a:xfrm>
        </p:spPr>
        <p:txBody>
          <a:bodyPr>
            <a:noAutofit/>
          </a:bodyPr>
          <a:lstStyle/>
          <a:p>
            <a:pPr marL="0" indent="0">
              <a:lnSpc>
                <a:spcPct val="110000"/>
              </a:lnSpc>
              <a:buNone/>
            </a:pPr>
            <a:r>
              <a:rPr lang="en-US" dirty="0" err="1" smtClean="0"/>
              <a:t>Exemple</a:t>
            </a:r>
            <a:r>
              <a:rPr lang="en-US" dirty="0" smtClean="0"/>
              <a:t> </a:t>
            </a:r>
          </a:p>
          <a:p>
            <a:pPr marL="0" indent="0">
              <a:lnSpc>
                <a:spcPct val="110000"/>
              </a:lnSpc>
              <a:buNone/>
            </a:pPr>
            <a:r>
              <a:rPr lang="en-US" dirty="0" err="1" smtClean="0"/>
              <a:t>Voir</a:t>
            </a:r>
            <a:r>
              <a:rPr lang="en-US" dirty="0" smtClean="0"/>
              <a:t> </a:t>
            </a:r>
            <a:r>
              <a:rPr lang="en-US" dirty="0" smtClean="0">
                <a:hlinkClick r:id="rId3"/>
              </a:rPr>
              <a:t>un </a:t>
            </a:r>
            <a:r>
              <a:rPr lang="en-US" dirty="0" err="1" smtClean="0">
                <a:hlinkClick r:id="rId3"/>
              </a:rPr>
              <a:t>autre</a:t>
            </a:r>
            <a:r>
              <a:rPr lang="en-US" dirty="0" smtClean="0">
                <a:hlinkClick r:id="rId3"/>
              </a:rPr>
              <a:t> </a:t>
            </a:r>
            <a:r>
              <a:rPr lang="en-US" dirty="0" err="1" smtClean="0">
                <a:hlinkClick r:id="rId3"/>
              </a:rPr>
              <a:t>exemple</a:t>
            </a:r>
            <a:r>
              <a:rPr lang="en-US" dirty="0" smtClean="0">
                <a:hlinkClick r:id="rId3"/>
              </a:rPr>
              <a:t> sur le site Yale </a:t>
            </a:r>
            <a:r>
              <a:rPr lang="en-US" dirty="0" err="1" smtClean="0">
                <a:hlinkClick r:id="rId3"/>
              </a:rPr>
              <a:t>MeSH</a:t>
            </a:r>
            <a:r>
              <a:rPr lang="en-US" dirty="0" smtClean="0">
                <a:hlinkClick r:id="rId3"/>
              </a:rPr>
              <a:t> Analyzer </a:t>
            </a:r>
            <a:endParaRPr lang="en-US" dirty="0"/>
          </a:p>
          <a:p>
            <a:pPr marL="0" indent="0">
              <a:lnSpc>
                <a:spcPct val="110000"/>
              </a:lnSpc>
              <a:buNone/>
            </a:pPr>
            <a:endParaRPr lang="fr-FR" dirty="0" smtClean="0"/>
          </a:p>
          <a:p>
            <a:pPr marL="0" indent="0">
              <a:lnSpc>
                <a:spcPct val="110000"/>
              </a:lnSpc>
              <a:buNone/>
            </a:pPr>
            <a:endParaRPr lang="fr-FR" dirty="0"/>
          </a:p>
        </p:txBody>
      </p:sp>
    </p:spTree>
    <p:extLst>
      <p:ext uri="{BB962C8B-B14F-4D97-AF65-F5344CB8AC3E}">
        <p14:creationId xmlns:p14="http://schemas.microsoft.com/office/powerpoint/2010/main" val="2761363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Merci pour votre attention</a:t>
            </a:r>
            <a:endParaRPr lang="fr-FR" dirty="0"/>
          </a:p>
        </p:txBody>
      </p:sp>
      <p:sp>
        <p:nvSpPr>
          <p:cNvPr id="3" name="Espace réservé du contenu 2"/>
          <p:cNvSpPr>
            <a:spLocks noGrp="1"/>
          </p:cNvSpPr>
          <p:nvPr>
            <p:ph type="body" idx="1"/>
          </p:nvPr>
        </p:nvSpPr>
        <p:spPr/>
        <p:txBody>
          <a:bodyPr/>
          <a:lstStyle/>
          <a:p>
            <a:r>
              <a:rPr lang="fr-FR" dirty="0" smtClean="0"/>
              <a:t> Des questions?</a:t>
            </a:r>
          </a:p>
          <a:p>
            <a:r>
              <a:rPr lang="fr-FR" dirty="0"/>
              <a:t> </a:t>
            </a:r>
            <a:r>
              <a:rPr lang="fr-FR" dirty="0" smtClean="0"/>
              <a:t>Contact : doc.isped@u-bordeaux.fr</a:t>
            </a:r>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35</a:t>
            </a:fld>
            <a:endParaRPr lang="fr-FR" dirty="0"/>
          </a:p>
        </p:txBody>
      </p:sp>
      <p:grpSp>
        <p:nvGrpSpPr>
          <p:cNvPr id="30" name="Zoom" descr="{&quot;Key&quot;:&quot;POWER_USER_SHAPE_ICON&quot;,&quot;Value&quot;:&quot;POWER_USER_SHAPE_ICON_STYLE_1&quot;}"/>
          <p:cNvGrpSpPr>
            <a:grpSpLocks noChangeAspect="1"/>
          </p:cNvGrpSpPr>
          <p:nvPr>
            <p:custDataLst>
              <p:tags r:id="rId1"/>
            </p:custDataLst>
          </p:nvPr>
        </p:nvGrpSpPr>
        <p:grpSpPr bwMode="auto">
          <a:xfrm>
            <a:off x="9429209" y="256841"/>
            <a:ext cx="2367289" cy="2372393"/>
            <a:chOff x="8" y="8"/>
            <a:chExt cx="464" cy="465"/>
          </a:xfrm>
          <a:solidFill>
            <a:srgbClr val="F27D38"/>
          </a:solidFill>
        </p:grpSpPr>
        <p:sp>
          <p:nvSpPr>
            <p:cNvPr id="31" name="Zoom"/>
            <p:cNvSpPr>
              <a:spLocks noEditPoints="1"/>
            </p:cNvSpPr>
            <p:nvPr>
              <p:custDataLst>
                <p:tags r:id="rId2"/>
              </p:custDataLst>
            </p:nvPr>
          </p:nvSpPr>
          <p:spPr bwMode="auto">
            <a:xfrm>
              <a:off x="8" y="8"/>
              <a:ext cx="464" cy="465"/>
            </a:xfrm>
            <a:custGeom>
              <a:avLst/>
              <a:gdLst>
                <a:gd name="T0" fmla="*/ 928 w 1053"/>
                <a:gd name="T1" fmla="*/ 125 h 1052"/>
                <a:gd name="T2" fmla="*/ 625 w 1053"/>
                <a:gd name="T3" fmla="*/ 0 h 1052"/>
                <a:gd name="T4" fmla="*/ 323 w 1053"/>
                <a:gd name="T5" fmla="*/ 125 h 1052"/>
                <a:gd name="T6" fmla="*/ 198 w 1053"/>
                <a:gd name="T7" fmla="*/ 428 h 1052"/>
                <a:gd name="T8" fmla="*/ 279 w 1053"/>
                <a:gd name="T9" fmla="*/ 679 h 1052"/>
                <a:gd name="T10" fmla="*/ 0 w 1053"/>
                <a:gd name="T11" fmla="*/ 957 h 1052"/>
                <a:gd name="T12" fmla="*/ 95 w 1053"/>
                <a:gd name="T13" fmla="*/ 1052 h 1052"/>
                <a:gd name="T14" fmla="*/ 374 w 1053"/>
                <a:gd name="T15" fmla="*/ 775 h 1052"/>
                <a:gd name="T16" fmla="*/ 624 w 1053"/>
                <a:gd name="T17" fmla="*/ 856 h 1052"/>
                <a:gd name="T18" fmla="*/ 926 w 1053"/>
                <a:gd name="T19" fmla="*/ 731 h 1052"/>
                <a:gd name="T20" fmla="*/ 1051 w 1053"/>
                <a:gd name="T21" fmla="*/ 429 h 1052"/>
                <a:gd name="T22" fmla="*/ 928 w 1053"/>
                <a:gd name="T23" fmla="*/ 125 h 1052"/>
                <a:gd name="T24" fmla="*/ 874 w 1053"/>
                <a:gd name="T25" fmla="*/ 676 h 1052"/>
                <a:gd name="T26" fmla="*/ 625 w 1053"/>
                <a:gd name="T27" fmla="*/ 779 h 1052"/>
                <a:gd name="T28" fmla="*/ 376 w 1053"/>
                <a:gd name="T29" fmla="*/ 676 h 1052"/>
                <a:gd name="T30" fmla="*/ 274 w 1053"/>
                <a:gd name="T31" fmla="*/ 427 h 1052"/>
                <a:gd name="T32" fmla="*/ 376 w 1053"/>
                <a:gd name="T33" fmla="*/ 179 h 1052"/>
                <a:gd name="T34" fmla="*/ 625 w 1053"/>
                <a:gd name="T35" fmla="*/ 76 h 1052"/>
                <a:gd name="T36" fmla="*/ 874 w 1053"/>
                <a:gd name="T37" fmla="*/ 179 h 1052"/>
                <a:gd name="T38" fmla="*/ 976 w 1053"/>
                <a:gd name="T39" fmla="*/ 428 h 1052"/>
                <a:gd name="T40" fmla="*/ 874 w 1053"/>
                <a:gd name="T41" fmla="*/ 676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3" h="1052">
                  <a:moveTo>
                    <a:pt x="928" y="125"/>
                  </a:moveTo>
                  <a:cubicBezTo>
                    <a:pt x="846" y="45"/>
                    <a:pt x="739" y="0"/>
                    <a:pt x="625" y="0"/>
                  </a:cubicBezTo>
                  <a:cubicBezTo>
                    <a:pt x="511" y="0"/>
                    <a:pt x="404" y="45"/>
                    <a:pt x="323" y="125"/>
                  </a:cubicBezTo>
                  <a:cubicBezTo>
                    <a:pt x="241" y="206"/>
                    <a:pt x="198" y="314"/>
                    <a:pt x="198" y="428"/>
                  </a:cubicBezTo>
                  <a:cubicBezTo>
                    <a:pt x="198" y="519"/>
                    <a:pt x="226" y="606"/>
                    <a:pt x="279" y="679"/>
                  </a:cubicBezTo>
                  <a:lnTo>
                    <a:pt x="0" y="957"/>
                  </a:lnTo>
                  <a:lnTo>
                    <a:pt x="95" y="1052"/>
                  </a:lnTo>
                  <a:lnTo>
                    <a:pt x="374" y="775"/>
                  </a:lnTo>
                  <a:cubicBezTo>
                    <a:pt x="446" y="828"/>
                    <a:pt x="532" y="856"/>
                    <a:pt x="624" y="856"/>
                  </a:cubicBezTo>
                  <a:cubicBezTo>
                    <a:pt x="738" y="856"/>
                    <a:pt x="845" y="811"/>
                    <a:pt x="926" y="731"/>
                  </a:cubicBezTo>
                  <a:cubicBezTo>
                    <a:pt x="1007" y="650"/>
                    <a:pt x="1051" y="543"/>
                    <a:pt x="1051" y="429"/>
                  </a:cubicBezTo>
                  <a:cubicBezTo>
                    <a:pt x="1053" y="314"/>
                    <a:pt x="1009" y="206"/>
                    <a:pt x="928" y="125"/>
                  </a:cubicBezTo>
                  <a:close/>
                  <a:moveTo>
                    <a:pt x="874" y="676"/>
                  </a:moveTo>
                  <a:cubicBezTo>
                    <a:pt x="808" y="743"/>
                    <a:pt x="719" y="779"/>
                    <a:pt x="625" y="779"/>
                  </a:cubicBezTo>
                  <a:cubicBezTo>
                    <a:pt x="531" y="779"/>
                    <a:pt x="443" y="743"/>
                    <a:pt x="376" y="676"/>
                  </a:cubicBezTo>
                  <a:cubicBezTo>
                    <a:pt x="310" y="610"/>
                    <a:pt x="274" y="521"/>
                    <a:pt x="274" y="427"/>
                  </a:cubicBezTo>
                  <a:cubicBezTo>
                    <a:pt x="274" y="334"/>
                    <a:pt x="310" y="245"/>
                    <a:pt x="376" y="179"/>
                  </a:cubicBezTo>
                  <a:cubicBezTo>
                    <a:pt x="443" y="113"/>
                    <a:pt x="531" y="76"/>
                    <a:pt x="625" y="76"/>
                  </a:cubicBezTo>
                  <a:cubicBezTo>
                    <a:pt x="719" y="76"/>
                    <a:pt x="807" y="113"/>
                    <a:pt x="874" y="179"/>
                  </a:cubicBezTo>
                  <a:cubicBezTo>
                    <a:pt x="940" y="245"/>
                    <a:pt x="976" y="334"/>
                    <a:pt x="976" y="428"/>
                  </a:cubicBezTo>
                  <a:cubicBezTo>
                    <a:pt x="976" y="521"/>
                    <a:pt x="940" y="610"/>
                    <a:pt x="874" y="67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32" name="Zoom"/>
            <p:cNvSpPr>
              <a:spLocks/>
            </p:cNvSpPr>
            <p:nvPr>
              <p:custDataLst>
                <p:tags r:id="rId3"/>
              </p:custDataLst>
            </p:nvPr>
          </p:nvSpPr>
          <p:spPr bwMode="auto">
            <a:xfrm>
              <a:off x="204" y="118"/>
              <a:ext cx="161" cy="160"/>
            </a:xfrm>
            <a:custGeom>
              <a:avLst/>
              <a:gdLst>
                <a:gd name="T0" fmla="*/ 231 w 364"/>
                <a:gd name="T1" fmla="*/ 0 h 363"/>
                <a:gd name="T2" fmla="*/ 133 w 364"/>
                <a:gd name="T3" fmla="*/ 0 h 363"/>
                <a:gd name="T4" fmla="*/ 133 w 364"/>
                <a:gd name="T5" fmla="*/ 132 h 363"/>
                <a:gd name="T6" fmla="*/ 0 w 364"/>
                <a:gd name="T7" fmla="*/ 132 h 363"/>
                <a:gd name="T8" fmla="*/ 0 w 364"/>
                <a:gd name="T9" fmla="*/ 231 h 363"/>
                <a:gd name="T10" fmla="*/ 133 w 364"/>
                <a:gd name="T11" fmla="*/ 231 h 363"/>
                <a:gd name="T12" fmla="*/ 133 w 364"/>
                <a:gd name="T13" fmla="*/ 363 h 363"/>
                <a:gd name="T14" fmla="*/ 231 w 364"/>
                <a:gd name="T15" fmla="*/ 363 h 363"/>
                <a:gd name="T16" fmla="*/ 231 w 364"/>
                <a:gd name="T17" fmla="*/ 231 h 363"/>
                <a:gd name="T18" fmla="*/ 364 w 364"/>
                <a:gd name="T19" fmla="*/ 231 h 363"/>
                <a:gd name="T20" fmla="*/ 364 w 364"/>
                <a:gd name="T21" fmla="*/ 132 h 363"/>
                <a:gd name="T22" fmla="*/ 231 w 364"/>
                <a:gd name="T23" fmla="*/ 132 h 363"/>
                <a:gd name="T24" fmla="*/ 231 w 364"/>
                <a:gd name="T25" fmla="*/ 0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4" h="363">
                  <a:moveTo>
                    <a:pt x="231" y="0"/>
                  </a:moveTo>
                  <a:lnTo>
                    <a:pt x="133" y="0"/>
                  </a:lnTo>
                  <a:lnTo>
                    <a:pt x="133" y="132"/>
                  </a:lnTo>
                  <a:lnTo>
                    <a:pt x="0" y="132"/>
                  </a:lnTo>
                  <a:lnTo>
                    <a:pt x="0" y="231"/>
                  </a:lnTo>
                  <a:lnTo>
                    <a:pt x="133" y="231"/>
                  </a:lnTo>
                  <a:lnTo>
                    <a:pt x="133" y="363"/>
                  </a:lnTo>
                  <a:lnTo>
                    <a:pt x="231" y="363"/>
                  </a:lnTo>
                  <a:lnTo>
                    <a:pt x="231" y="231"/>
                  </a:lnTo>
                  <a:lnTo>
                    <a:pt x="364" y="231"/>
                  </a:lnTo>
                  <a:lnTo>
                    <a:pt x="364" y="132"/>
                  </a:lnTo>
                  <a:lnTo>
                    <a:pt x="231" y="132"/>
                  </a:lnTo>
                  <a:lnTo>
                    <a:pt x="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114784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799070" y="74917"/>
            <a:ext cx="10515600" cy="1325563"/>
          </a:xfrm>
        </p:spPr>
        <p:txBody>
          <a:bodyPr/>
          <a:lstStyle/>
          <a:p>
            <a:r>
              <a:rPr lang="fr-FR" dirty="0" smtClean="0"/>
              <a:t>Couverture : le contenu de </a:t>
            </a:r>
            <a:r>
              <a:rPr lang="fr-FR" dirty="0" err="1" smtClean="0"/>
              <a:t>PubMed</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4</a:t>
            </a:fld>
            <a:endParaRPr lang="fr-FR"/>
          </a:p>
        </p:txBody>
      </p:sp>
      <p:sp>
        <p:nvSpPr>
          <p:cNvPr id="3" name="Espace réservé du contenu 2"/>
          <p:cNvSpPr>
            <a:spLocks noGrp="1"/>
          </p:cNvSpPr>
          <p:nvPr>
            <p:ph idx="1"/>
          </p:nvPr>
        </p:nvSpPr>
        <p:spPr>
          <a:xfrm>
            <a:off x="838200" y="1275115"/>
            <a:ext cx="10515600" cy="5081235"/>
          </a:xfrm>
        </p:spPr>
        <p:txBody>
          <a:bodyPr>
            <a:normAutofit fontScale="92500" lnSpcReduction="10000"/>
          </a:bodyPr>
          <a:lstStyle/>
          <a:p>
            <a:pPr marL="0" indent="0">
              <a:lnSpc>
                <a:spcPct val="120000"/>
              </a:lnSpc>
              <a:buNone/>
            </a:pPr>
            <a:r>
              <a:rPr lang="fr-FR" sz="3200" dirty="0" smtClean="0"/>
              <a:t>3 sous-ensembles principaux</a:t>
            </a:r>
          </a:p>
          <a:p>
            <a:pPr>
              <a:lnSpc>
                <a:spcPct val="120000"/>
              </a:lnSpc>
            </a:pPr>
            <a:r>
              <a:rPr lang="fr-FR" sz="3200" dirty="0" smtClean="0"/>
              <a:t> </a:t>
            </a:r>
            <a:r>
              <a:rPr lang="fr-FR" sz="3200" dirty="0">
                <a:solidFill>
                  <a:srgbClr val="009DE0"/>
                </a:solidFill>
              </a:rPr>
              <a:t>MEDLINE </a:t>
            </a:r>
            <a:r>
              <a:rPr lang="fr-FR" sz="3200" dirty="0"/>
              <a:t>= articles indexés </a:t>
            </a:r>
            <a:r>
              <a:rPr lang="fr-FR" sz="3200" dirty="0" err="1"/>
              <a:t>MeSH</a:t>
            </a:r>
            <a:r>
              <a:rPr lang="fr-FR" sz="3200" dirty="0"/>
              <a:t> + indexations complémentaires (types de publication, noms de substance, etc.)[&gt;15 000 revues indexées, dont </a:t>
            </a:r>
            <a:r>
              <a:rPr lang="fr-FR" sz="3200" dirty="0">
                <a:solidFill>
                  <a:srgbClr val="009DE0"/>
                </a:solidFill>
              </a:rPr>
              <a:t>&gt; 5200 </a:t>
            </a:r>
            <a:r>
              <a:rPr lang="fr-FR" sz="3200" dirty="0"/>
              <a:t>en cours]</a:t>
            </a:r>
          </a:p>
          <a:p>
            <a:pPr>
              <a:lnSpc>
                <a:spcPct val="120000"/>
              </a:lnSpc>
            </a:pPr>
            <a:r>
              <a:rPr lang="fr-FR" sz="3200" dirty="0" err="1">
                <a:solidFill>
                  <a:srgbClr val="009DE0"/>
                </a:solidFill>
              </a:rPr>
              <a:t>PubMed</a:t>
            </a:r>
            <a:r>
              <a:rPr lang="fr-FR" sz="3200" dirty="0">
                <a:solidFill>
                  <a:srgbClr val="009DE0"/>
                </a:solidFill>
              </a:rPr>
              <a:t> Central </a:t>
            </a:r>
            <a:r>
              <a:rPr lang="fr-FR" sz="3200" dirty="0"/>
              <a:t>= articles en libre accès - majoritairement déposés par revues + manuscrits déposés par auteurs - </a:t>
            </a:r>
            <a:r>
              <a:rPr lang="fr-FR" sz="3200" dirty="0" smtClean="0">
                <a:solidFill>
                  <a:srgbClr val="009DE0"/>
                </a:solidFill>
              </a:rPr>
              <a:t>26</a:t>
            </a:r>
            <a:r>
              <a:rPr lang="fr-FR" sz="3200" dirty="0">
                <a:solidFill>
                  <a:srgbClr val="009DE0"/>
                </a:solidFill>
              </a:rPr>
              <a:t>% </a:t>
            </a:r>
            <a:r>
              <a:rPr lang="fr-FR" sz="3200" dirty="0"/>
              <a:t>des revues </a:t>
            </a:r>
            <a:r>
              <a:rPr lang="fr-FR" sz="3200" dirty="0" err="1"/>
              <a:t>PubMed</a:t>
            </a:r>
            <a:r>
              <a:rPr lang="fr-FR" sz="3200" dirty="0"/>
              <a:t> Central sont aussi indexées dans </a:t>
            </a:r>
            <a:r>
              <a:rPr lang="fr-FR" sz="3200" dirty="0" err="1"/>
              <a:t>Medline</a:t>
            </a:r>
            <a:r>
              <a:rPr lang="fr-FR" sz="3200" dirty="0"/>
              <a:t> - </a:t>
            </a:r>
            <a:r>
              <a:rPr lang="fr-FR" sz="3200" dirty="0" smtClean="0"/>
              <a:t>[8,5 millions d’articles en 2022-12]</a:t>
            </a:r>
            <a:endParaRPr lang="fr-FR" sz="3200" dirty="0"/>
          </a:p>
          <a:p>
            <a:pPr>
              <a:lnSpc>
                <a:spcPct val="120000"/>
              </a:lnSpc>
            </a:pPr>
            <a:r>
              <a:rPr lang="fr-FR" sz="3200" dirty="0">
                <a:solidFill>
                  <a:srgbClr val="009DE0"/>
                </a:solidFill>
              </a:rPr>
              <a:t>Bookshelf </a:t>
            </a:r>
            <a:r>
              <a:rPr lang="fr-FR" sz="3200" dirty="0"/>
              <a:t>= livres, rapports, etc. </a:t>
            </a:r>
            <a:r>
              <a:rPr lang="fr-FR" sz="3200" dirty="0" smtClean="0"/>
              <a:t>[&gt;7500</a:t>
            </a:r>
            <a:r>
              <a:rPr lang="fr-FR" sz="3200" dirty="0"/>
              <a:t>]</a:t>
            </a:r>
          </a:p>
          <a:p>
            <a:endParaRPr lang="fr-FR" dirty="0"/>
          </a:p>
        </p:txBody>
      </p:sp>
    </p:spTree>
    <p:extLst>
      <p:ext uri="{BB962C8B-B14F-4D97-AF65-F5344CB8AC3E}">
        <p14:creationId xmlns:p14="http://schemas.microsoft.com/office/powerpoint/2010/main" val="333624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799070" y="74917"/>
            <a:ext cx="10515600" cy="1325563"/>
          </a:xfrm>
        </p:spPr>
        <p:txBody>
          <a:bodyPr/>
          <a:lstStyle/>
          <a:p>
            <a:r>
              <a:rPr lang="fr-FR" dirty="0" smtClean="0"/>
              <a:t>Couverture : le contenu de </a:t>
            </a:r>
            <a:r>
              <a:rPr lang="fr-FR" dirty="0" err="1" smtClean="0"/>
              <a:t>PubMed</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5</a:t>
            </a:fld>
            <a:endParaRPr lang="fr-FR"/>
          </a:p>
        </p:txBody>
      </p:sp>
      <p:sp>
        <p:nvSpPr>
          <p:cNvPr id="3" name="Espace réservé du contenu 2"/>
          <p:cNvSpPr>
            <a:spLocks noGrp="1"/>
          </p:cNvSpPr>
          <p:nvPr>
            <p:ph idx="1"/>
          </p:nvPr>
        </p:nvSpPr>
        <p:spPr>
          <a:xfrm>
            <a:off x="838200" y="1280680"/>
            <a:ext cx="10515600" cy="4351338"/>
          </a:xfrm>
        </p:spPr>
        <p:txBody>
          <a:bodyPr>
            <a:normAutofit fontScale="70000" lnSpcReduction="20000"/>
          </a:bodyPr>
          <a:lstStyle/>
          <a:p>
            <a:pPr marL="0" indent="0">
              <a:buNone/>
            </a:pPr>
            <a:r>
              <a:rPr lang="fr-FR" sz="3400" dirty="0" smtClean="0"/>
              <a:t>Autres cas d’articles indexés dans </a:t>
            </a:r>
            <a:r>
              <a:rPr lang="fr-FR" sz="3400" dirty="0" err="1" smtClean="0"/>
              <a:t>PubMed</a:t>
            </a:r>
            <a:r>
              <a:rPr lang="fr-FR" sz="3400" dirty="0" smtClean="0"/>
              <a:t> et non dans MEDLINE</a:t>
            </a:r>
          </a:p>
          <a:p>
            <a:pPr>
              <a:lnSpc>
                <a:spcPct val="120000"/>
              </a:lnSpc>
            </a:pPr>
            <a:r>
              <a:rPr lang="en-US" dirty="0">
                <a:solidFill>
                  <a:srgbClr val="009DE0"/>
                </a:solidFill>
              </a:rPr>
              <a:t>In-process </a:t>
            </a:r>
            <a:r>
              <a:rPr lang="en-US" dirty="0"/>
              <a:t>citations, which provide records for articles before those records are indexed with </a:t>
            </a:r>
            <a:r>
              <a:rPr lang="en-US" dirty="0" err="1"/>
              <a:t>MeSH</a:t>
            </a:r>
            <a:r>
              <a:rPr lang="en-US" dirty="0"/>
              <a:t> or converted to out-of-scope status.</a:t>
            </a:r>
          </a:p>
          <a:p>
            <a:pPr>
              <a:lnSpc>
                <a:spcPct val="120000"/>
              </a:lnSpc>
            </a:pPr>
            <a:r>
              <a:rPr lang="en-US" dirty="0"/>
              <a:t>Citations to articles that are out-of-scope (e.g., covering plate tectonics or astrophysics) from certain MEDLINE journals, primarily general science and general chemistry journals, for which only the life sciences articles are indexed with </a:t>
            </a:r>
            <a:r>
              <a:rPr lang="en-US" dirty="0" err="1"/>
              <a:t>MeSH</a:t>
            </a:r>
            <a:r>
              <a:rPr lang="en-US" dirty="0"/>
              <a:t>.</a:t>
            </a:r>
          </a:p>
          <a:p>
            <a:pPr>
              <a:lnSpc>
                <a:spcPct val="120000"/>
              </a:lnSpc>
            </a:pPr>
            <a:r>
              <a:rPr lang="en-US" dirty="0"/>
              <a:t>"</a:t>
            </a:r>
            <a:r>
              <a:rPr lang="en-US" dirty="0">
                <a:solidFill>
                  <a:srgbClr val="009DE0"/>
                </a:solidFill>
              </a:rPr>
              <a:t>Ahead of Print</a:t>
            </a:r>
            <a:r>
              <a:rPr lang="en-US" dirty="0"/>
              <a:t>" citations that precede the article's final publication in a MEDLINE indexed journal.</a:t>
            </a:r>
          </a:p>
          <a:p>
            <a:pPr>
              <a:lnSpc>
                <a:spcPct val="120000"/>
              </a:lnSpc>
            </a:pPr>
            <a:r>
              <a:rPr lang="en-US" dirty="0"/>
              <a:t>Citations that precede the date that a journal was selected for MEDLINE indexing (when supplied electronically by the publisher).</a:t>
            </a:r>
          </a:p>
          <a:p>
            <a:pPr>
              <a:lnSpc>
                <a:spcPct val="120000"/>
              </a:lnSpc>
            </a:pPr>
            <a:r>
              <a:rPr lang="en-US" dirty="0">
                <a:hlinkClick r:id="rId2"/>
              </a:rPr>
              <a:t>Pre-1966</a:t>
            </a:r>
            <a:r>
              <a:rPr lang="en-US" dirty="0"/>
              <a:t> citations that have not yet been updated with current </a:t>
            </a:r>
            <a:r>
              <a:rPr lang="en-US" dirty="0" err="1"/>
              <a:t>MeSH</a:t>
            </a:r>
            <a:r>
              <a:rPr lang="en-US" dirty="0"/>
              <a:t> and converted to MEDLINE status.</a:t>
            </a:r>
          </a:p>
          <a:p>
            <a:endParaRPr lang="fr-FR" dirty="0"/>
          </a:p>
        </p:txBody>
      </p:sp>
      <p:sp>
        <p:nvSpPr>
          <p:cNvPr id="7" name="ZoneTexte 6"/>
          <p:cNvSpPr txBox="1"/>
          <p:nvPr/>
        </p:nvSpPr>
        <p:spPr>
          <a:xfrm>
            <a:off x="642052" y="5890478"/>
            <a:ext cx="11392930" cy="830997"/>
          </a:xfrm>
          <a:prstGeom prst="rect">
            <a:avLst/>
          </a:prstGeom>
          <a:noFill/>
        </p:spPr>
        <p:txBody>
          <a:bodyPr wrap="square" rtlCol="0">
            <a:spAutoFit/>
          </a:bodyPr>
          <a:lstStyle/>
          <a:p>
            <a:r>
              <a:rPr lang="fr-FR" sz="1600" dirty="0" smtClean="0">
                <a:solidFill>
                  <a:schemeClr val="tx2">
                    <a:lumMod val="75000"/>
                  </a:schemeClr>
                </a:solidFill>
                <a:latin typeface="Corbel" panose="020B0503020204020204" pitchFamily="34" charset="0"/>
              </a:rPr>
              <a:t>Source : </a:t>
            </a:r>
            <a:r>
              <a:rPr lang="en-US" sz="1600" dirty="0">
                <a:latin typeface="Corbel" panose="020B0503020204020204" pitchFamily="34" charset="0"/>
              </a:rPr>
              <a:t>National Library of Medicine. (</a:t>
            </a:r>
            <a:r>
              <a:rPr lang="en-US" sz="1600" dirty="0" smtClean="0">
                <a:latin typeface="Corbel" panose="020B0503020204020204" pitchFamily="34" charset="0"/>
              </a:rPr>
              <a:t>2022, </a:t>
            </a:r>
            <a:r>
              <a:rPr lang="en-US" sz="1600" dirty="0" err="1" smtClean="0">
                <a:latin typeface="Corbel" panose="020B0503020204020204" pitchFamily="34" charset="0"/>
              </a:rPr>
              <a:t>octobre</a:t>
            </a:r>
            <a:r>
              <a:rPr lang="en-US" sz="1600" dirty="0" smtClean="0">
                <a:latin typeface="Corbel" panose="020B0503020204020204" pitchFamily="34" charset="0"/>
              </a:rPr>
              <a:t> 25). </a:t>
            </a:r>
            <a:r>
              <a:rPr lang="en-US" sz="1600" i="1" dirty="0">
                <a:latin typeface="Corbel" panose="020B0503020204020204" pitchFamily="34" charset="0"/>
              </a:rPr>
              <a:t>MEDLINE, PubMed, and PMC (PubMed Central) : How are they different?</a:t>
            </a:r>
            <a:r>
              <a:rPr lang="en-US" sz="1600" dirty="0">
                <a:latin typeface="Corbel" panose="020B0503020204020204" pitchFamily="34" charset="0"/>
              </a:rPr>
              <a:t> </a:t>
            </a:r>
            <a:r>
              <a:rPr lang="en-US" sz="1600" dirty="0">
                <a:latin typeface="Corbel" panose="020B0503020204020204" pitchFamily="34" charset="0"/>
                <a:hlinkClick r:id="rId3"/>
              </a:rPr>
              <a:t>https://www.nlm.nih.gov/bsd/difference.html</a:t>
            </a:r>
            <a:endParaRPr lang="en-US" sz="1600" dirty="0">
              <a:latin typeface="Corbel" panose="020B0503020204020204" pitchFamily="34" charset="0"/>
            </a:endParaRPr>
          </a:p>
          <a:p>
            <a:endParaRPr lang="fr-FR" sz="1600" dirty="0">
              <a:solidFill>
                <a:schemeClr val="tx2">
                  <a:lumMod val="75000"/>
                </a:schemeClr>
              </a:solidFill>
              <a:latin typeface="Corbel" panose="020B0503020204020204" pitchFamily="34" charset="0"/>
            </a:endParaRPr>
          </a:p>
        </p:txBody>
      </p:sp>
    </p:spTree>
    <p:extLst>
      <p:ext uri="{BB962C8B-B14F-4D97-AF65-F5344CB8AC3E}">
        <p14:creationId xmlns:p14="http://schemas.microsoft.com/office/powerpoint/2010/main" val="2014364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626918" y="0"/>
            <a:ext cx="10515600" cy="1325563"/>
          </a:xfrm>
        </p:spPr>
        <p:txBody>
          <a:bodyPr/>
          <a:lstStyle/>
          <a:p>
            <a:r>
              <a:rPr lang="fr-FR" dirty="0" smtClean="0"/>
              <a:t>Couverture : le contenu de </a:t>
            </a:r>
            <a:r>
              <a:rPr lang="fr-FR" dirty="0" err="1" smtClean="0"/>
              <a:t>PubMed</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t>6</a:t>
            </a:fld>
            <a:endParaRPr lang="fr-FR"/>
          </a:p>
        </p:txBody>
      </p:sp>
      <p:sp>
        <p:nvSpPr>
          <p:cNvPr id="3" name="Espace réservé du contenu 2"/>
          <p:cNvSpPr>
            <a:spLocks noGrp="1"/>
          </p:cNvSpPr>
          <p:nvPr>
            <p:ph idx="1"/>
          </p:nvPr>
        </p:nvSpPr>
        <p:spPr>
          <a:xfrm>
            <a:off x="208712" y="1181144"/>
            <a:ext cx="2689986" cy="5319626"/>
          </a:xfrm>
        </p:spPr>
        <p:txBody>
          <a:bodyPr>
            <a:normAutofit/>
          </a:bodyPr>
          <a:lstStyle/>
          <a:p>
            <a:pPr marL="0" indent="0">
              <a:lnSpc>
                <a:spcPct val="100000"/>
              </a:lnSpc>
              <a:buNone/>
            </a:pPr>
            <a:r>
              <a:rPr lang="fr-FR" dirty="0" smtClean="0"/>
              <a:t>Ces différents sous-ensembles peuvent être repérés et ciblés (pour inclusion ou exclusion) grâce notamment au critère </a:t>
            </a:r>
            <a:r>
              <a:rPr lang="fr-FR" dirty="0" err="1" smtClean="0">
                <a:solidFill>
                  <a:srgbClr val="009DE0"/>
                </a:solidFill>
              </a:rPr>
              <a:t>subset</a:t>
            </a:r>
            <a:r>
              <a:rPr lang="fr-FR" dirty="0" smtClean="0">
                <a:solidFill>
                  <a:srgbClr val="009DE0"/>
                </a:solidFill>
              </a:rPr>
              <a:t> [</a:t>
            </a:r>
            <a:r>
              <a:rPr lang="fr-FR" dirty="0" err="1" smtClean="0">
                <a:solidFill>
                  <a:srgbClr val="009DE0"/>
                </a:solidFill>
              </a:rPr>
              <a:t>sb</a:t>
            </a:r>
            <a:r>
              <a:rPr lang="fr-FR" dirty="0" smtClean="0">
                <a:solidFill>
                  <a:srgbClr val="009DE0"/>
                </a:solidFill>
              </a:rPr>
              <a:t>] </a:t>
            </a:r>
            <a:r>
              <a:rPr lang="fr-FR" sz="2000" dirty="0" smtClean="0"/>
              <a:t>- cf. tableau ci-contre issu de la </a:t>
            </a:r>
            <a:r>
              <a:rPr lang="fr-FR" sz="2000" dirty="0" smtClean="0">
                <a:hlinkClick r:id="rId2"/>
              </a:rPr>
              <a:t>documentation </a:t>
            </a:r>
            <a:r>
              <a:rPr lang="fr-FR" sz="2000" dirty="0" err="1" smtClean="0">
                <a:hlinkClick r:id="rId2"/>
              </a:rPr>
              <a:t>PubMed</a:t>
            </a:r>
            <a:endParaRPr lang="fr-FR" sz="2000" dirty="0" smtClean="0"/>
          </a:p>
          <a:p>
            <a:pPr>
              <a:lnSpc>
                <a:spcPct val="100000"/>
              </a:lnSpc>
            </a:pPr>
            <a:endParaRPr lang="fr-FR" dirty="0"/>
          </a:p>
        </p:txBody>
      </p:sp>
      <p:graphicFrame>
        <p:nvGraphicFramePr>
          <p:cNvPr id="2" name="Tableau 1"/>
          <p:cNvGraphicFramePr>
            <a:graphicFrameLocks noGrp="1"/>
          </p:cNvGraphicFramePr>
          <p:nvPr>
            <p:extLst>
              <p:ext uri="{D42A27DB-BD31-4B8C-83A1-F6EECF244321}">
                <p14:modId xmlns:p14="http://schemas.microsoft.com/office/powerpoint/2010/main" val="584176195"/>
              </p:ext>
            </p:extLst>
          </p:nvPr>
        </p:nvGraphicFramePr>
        <p:xfrm>
          <a:off x="3519055" y="1099126"/>
          <a:ext cx="8377382" cy="5214020"/>
        </p:xfrm>
        <a:graphic>
          <a:graphicData uri="http://schemas.openxmlformats.org/drawingml/2006/table">
            <a:tbl>
              <a:tblPr>
                <a:tableStyleId>{073A0DAA-6AF3-43AB-8588-CEC1D06C72B9}</a:tableStyleId>
              </a:tblPr>
              <a:tblGrid>
                <a:gridCol w="2251825"/>
                <a:gridCol w="6125557"/>
              </a:tblGrid>
              <a:tr h="386469">
                <a:tc>
                  <a:txBody>
                    <a:bodyPr/>
                    <a:lstStyle/>
                    <a:p>
                      <a:r>
                        <a:rPr lang="fr-FR" sz="2400" dirty="0">
                          <a:latin typeface="Corbel" panose="020B0503020204020204" pitchFamily="34" charset="0"/>
                        </a:rPr>
                        <a:t>How to </a:t>
                      </a:r>
                      <a:r>
                        <a:rPr lang="fr-FR" sz="2400" dirty="0" err="1">
                          <a:latin typeface="Corbel" panose="020B0503020204020204" pitchFamily="34" charset="0"/>
                        </a:rPr>
                        <a:t>Search</a:t>
                      </a:r>
                      <a:endParaRPr lang="fr-FR" sz="2400" dirty="0">
                        <a:latin typeface="Corbel" panose="020B0503020204020204" pitchFamily="34" charset="0"/>
                      </a:endParaRPr>
                    </a:p>
                  </a:txBody>
                  <a:tcPr marL="45804" marR="45804" marT="22902" marB="22902" anchor="ctr"/>
                </a:tc>
                <a:tc>
                  <a:txBody>
                    <a:bodyPr/>
                    <a:lstStyle/>
                    <a:p>
                      <a:r>
                        <a:rPr lang="fr-FR" sz="2400" dirty="0">
                          <a:latin typeface="Corbel" panose="020B0503020204020204" pitchFamily="34" charset="0"/>
                        </a:rPr>
                        <a:t>Citation </a:t>
                      </a:r>
                      <a:r>
                        <a:rPr lang="fr-FR" sz="2400" dirty="0" err="1">
                          <a:latin typeface="Corbel" panose="020B0503020204020204" pitchFamily="34" charset="0"/>
                        </a:rPr>
                        <a:t>Status</a:t>
                      </a:r>
                      <a:endParaRPr lang="fr-FR" sz="2400" dirty="0">
                        <a:latin typeface="Corbel" panose="020B0503020204020204" pitchFamily="34" charset="0"/>
                      </a:endParaRPr>
                    </a:p>
                  </a:txBody>
                  <a:tcPr marL="45804" marR="45804" marT="22902" marB="22902" anchor="ctr"/>
                </a:tc>
              </a:tr>
              <a:tr h="1270527">
                <a:tc>
                  <a:txBody>
                    <a:bodyPr/>
                    <a:lstStyle/>
                    <a:p>
                      <a:r>
                        <a:rPr lang="en-US" sz="1600" dirty="0">
                          <a:latin typeface="Corbel" panose="020B0503020204020204" pitchFamily="34" charset="0"/>
                        </a:rPr>
                        <a:t>publisher[</a:t>
                      </a:r>
                      <a:r>
                        <a:rPr lang="en-US" sz="1600" dirty="0" err="1">
                          <a:latin typeface="Corbel" panose="020B0503020204020204" pitchFamily="34" charset="0"/>
                        </a:rPr>
                        <a:t>sb</a:t>
                      </a:r>
                      <a:r>
                        <a:rPr lang="en-US" sz="1600" dirty="0">
                          <a:latin typeface="Corbel" panose="020B0503020204020204" pitchFamily="34" charset="0"/>
                        </a:rPr>
                        <a:t>] NOT </a:t>
                      </a:r>
                      <a:r>
                        <a:rPr lang="en-US" sz="1600" dirty="0" err="1">
                          <a:latin typeface="Corbel" panose="020B0503020204020204" pitchFamily="34" charset="0"/>
                        </a:rPr>
                        <a:t>pubstatusnihms</a:t>
                      </a:r>
                      <a:r>
                        <a:rPr lang="en-US" sz="1600" dirty="0">
                          <a:latin typeface="Corbel" panose="020B0503020204020204" pitchFamily="34" charset="0"/>
                        </a:rPr>
                        <a:t> NOT </a:t>
                      </a:r>
                      <a:r>
                        <a:rPr lang="en-US" sz="1600" dirty="0" err="1">
                          <a:latin typeface="Corbel" panose="020B0503020204020204" pitchFamily="34" charset="0"/>
                        </a:rPr>
                        <a:t>pubstatuspmcsd</a:t>
                      </a:r>
                      <a:r>
                        <a:rPr lang="en-US" sz="1600" dirty="0">
                          <a:latin typeface="Corbel" panose="020B0503020204020204" pitchFamily="34" charset="0"/>
                        </a:rPr>
                        <a:t> NOT </a:t>
                      </a:r>
                      <a:r>
                        <a:rPr lang="en-US" sz="1600" dirty="0" err="1">
                          <a:latin typeface="Corbel" panose="020B0503020204020204" pitchFamily="34" charset="0"/>
                        </a:rPr>
                        <a:t>pmcbook</a:t>
                      </a:r>
                      <a:endParaRPr lang="en-US" sz="1600" dirty="0">
                        <a:latin typeface="Corbel" panose="020B0503020204020204" pitchFamily="34" charset="0"/>
                      </a:endParaRPr>
                    </a:p>
                  </a:txBody>
                  <a:tcPr marL="45804" marR="45804" marT="22902" marB="22902" anchor="ctr"/>
                </a:tc>
                <a:tc>
                  <a:txBody>
                    <a:bodyPr/>
                    <a:lstStyle/>
                    <a:p>
                      <a:r>
                        <a:rPr lang="en-US" sz="1200" dirty="0">
                          <a:latin typeface="Corbel" panose="020B0503020204020204" pitchFamily="34" charset="0"/>
                        </a:rPr>
                        <a:t>Citations recently added to PubMed via electronic submission from a publisher, and are soon to proceed to the next stage, PubMed - in process (see below). Also for citations received before late 2003 if they are from journals not indexed for MEDLINE, or from a journal that was accepted for MEDLINE after the citations' publication date. These citations bibliographic data have not been reviewed. </a:t>
                      </a:r>
                    </a:p>
                  </a:txBody>
                  <a:tcPr marL="45804" marR="45804" marT="22902" marB="22902" anchor="ctr"/>
                </a:tc>
              </a:tr>
              <a:tr h="355748">
                <a:tc>
                  <a:txBody>
                    <a:bodyPr/>
                    <a:lstStyle/>
                    <a:p>
                      <a:r>
                        <a:rPr lang="fr-FR" sz="1600" dirty="0" err="1">
                          <a:latin typeface="Corbel" panose="020B0503020204020204" pitchFamily="34" charset="0"/>
                        </a:rPr>
                        <a:t>inprocess</a:t>
                      </a:r>
                      <a:r>
                        <a:rPr lang="fr-FR" sz="1600" dirty="0">
                          <a:latin typeface="Corbel" panose="020B0503020204020204" pitchFamily="34" charset="0"/>
                        </a:rPr>
                        <a:t>[</a:t>
                      </a:r>
                      <a:r>
                        <a:rPr lang="fr-FR" sz="1600" dirty="0" err="1">
                          <a:latin typeface="Corbel" panose="020B0503020204020204" pitchFamily="34" charset="0"/>
                        </a:rPr>
                        <a:t>sb</a:t>
                      </a:r>
                      <a:r>
                        <a:rPr lang="fr-FR" sz="1600" dirty="0">
                          <a:latin typeface="Corbel" panose="020B0503020204020204" pitchFamily="34" charset="0"/>
                        </a:rPr>
                        <a:t>]</a:t>
                      </a:r>
                    </a:p>
                  </a:txBody>
                  <a:tcPr marL="45804" marR="45804" marT="22902" marB="22902" anchor="ctr"/>
                </a:tc>
                <a:tc>
                  <a:txBody>
                    <a:bodyPr/>
                    <a:lstStyle/>
                    <a:p>
                      <a:r>
                        <a:rPr lang="en-US" sz="1200">
                          <a:latin typeface="Corbel" panose="020B0503020204020204" pitchFamily="34" charset="0"/>
                        </a:rPr>
                        <a:t>MeSH terms will be assigned if the subject of the article is within the scope of MEDLINE. </a:t>
                      </a:r>
                    </a:p>
                  </a:txBody>
                  <a:tcPr marL="45804" marR="45804" marT="22902" marB="22902" anchor="ctr"/>
                </a:tc>
              </a:tr>
              <a:tr h="355748">
                <a:tc>
                  <a:txBody>
                    <a:bodyPr/>
                    <a:lstStyle/>
                    <a:p>
                      <a:r>
                        <a:rPr lang="fr-FR" sz="1600" b="1" dirty="0" err="1">
                          <a:solidFill>
                            <a:srgbClr val="009DE0"/>
                          </a:solidFill>
                          <a:latin typeface="Corbel" panose="020B0503020204020204" pitchFamily="34" charset="0"/>
                        </a:rPr>
                        <a:t>medline</a:t>
                      </a:r>
                      <a:r>
                        <a:rPr lang="fr-FR" sz="1600" b="1" dirty="0">
                          <a:solidFill>
                            <a:srgbClr val="009DE0"/>
                          </a:solidFill>
                          <a:latin typeface="Corbel" panose="020B0503020204020204" pitchFamily="34" charset="0"/>
                        </a:rPr>
                        <a:t>[</a:t>
                      </a:r>
                      <a:r>
                        <a:rPr lang="fr-FR" sz="1600" b="1" dirty="0" err="1">
                          <a:solidFill>
                            <a:srgbClr val="009DE0"/>
                          </a:solidFill>
                          <a:latin typeface="Corbel" panose="020B0503020204020204" pitchFamily="34" charset="0"/>
                        </a:rPr>
                        <a:t>sb</a:t>
                      </a:r>
                      <a:r>
                        <a:rPr lang="fr-FR" sz="1600" b="1" dirty="0">
                          <a:solidFill>
                            <a:srgbClr val="009DE0"/>
                          </a:solidFill>
                          <a:latin typeface="Corbel" panose="020B0503020204020204" pitchFamily="34" charset="0"/>
                        </a:rPr>
                        <a:t>]</a:t>
                      </a:r>
                    </a:p>
                  </a:txBody>
                  <a:tcPr marL="45804" marR="45804" marT="22902" marB="22902" anchor="ctr"/>
                </a:tc>
                <a:tc>
                  <a:txBody>
                    <a:bodyPr/>
                    <a:lstStyle/>
                    <a:p>
                      <a:r>
                        <a:rPr lang="en-US" sz="1200" b="0" dirty="0">
                          <a:latin typeface="Corbel" panose="020B0503020204020204" pitchFamily="34" charset="0"/>
                        </a:rPr>
                        <a:t>Citations that have been indexed with </a:t>
                      </a:r>
                      <a:r>
                        <a:rPr lang="en-US" sz="1200" b="0" dirty="0" err="1">
                          <a:latin typeface="Corbel" panose="020B0503020204020204" pitchFamily="34" charset="0"/>
                        </a:rPr>
                        <a:t>MeSH</a:t>
                      </a:r>
                      <a:r>
                        <a:rPr lang="en-US" sz="1200" b="0" dirty="0">
                          <a:latin typeface="Corbel" panose="020B0503020204020204" pitchFamily="34" charset="0"/>
                        </a:rPr>
                        <a:t> terms, Publication Types, Substance Names, etc. </a:t>
                      </a:r>
                    </a:p>
                  </a:txBody>
                  <a:tcPr marL="45804" marR="45804" marT="22902" marB="22902" anchor="ctr"/>
                </a:tc>
              </a:tr>
              <a:tr h="355748">
                <a:tc>
                  <a:txBody>
                    <a:bodyPr/>
                    <a:lstStyle/>
                    <a:p>
                      <a:r>
                        <a:rPr lang="fr-FR" sz="1600" dirty="0" err="1">
                          <a:latin typeface="Corbel" panose="020B0503020204020204" pitchFamily="34" charset="0"/>
                        </a:rPr>
                        <a:t>pubstatusnihms</a:t>
                      </a:r>
                      <a:r>
                        <a:rPr lang="fr-FR" sz="1600" dirty="0">
                          <a:latin typeface="Corbel" panose="020B0503020204020204" pitchFamily="34" charset="0"/>
                        </a:rPr>
                        <a:t> AND </a:t>
                      </a:r>
                      <a:r>
                        <a:rPr lang="fr-FR" sz="1600" dirty="0" err="1">
                          <a:latin typeface="Corbel" panose="020B0503020204020204" pitchFamily="34" charset="0"/>
                        </a:rPr>
                        <a:t>publisher</a:t>
                      </a:r>
                      <a:r>
                        <a:rPr lang="fr-FR" sz="1600" dirty="0">
                          <a:latin typeface="Corbel" panose="020B0503020204020204" pitchFamily="34" charset="0"/>
                        </a:rPr>
                        <a:t>[</a:t>
                      </a:r>
                      <a:r>
                        <a:rPr lang="fr-FR" sz="1600" dirty="0" err="1">
                          <a:latin typeface="Corbel" panose="020B0503020204020204" pitchFamily="34" charset="0"/>
                        </a:rPr>
                        <a:t>sb</a:t>
                      </a:r>
                      <a:r>
                        <a:rPr lang="fr-FR" sz="1600" dirty="0">
                          <a:latin typeface="Corbel" panose="020B0503020204020204" pitchFamily="34" charset="0"/>
                        </a:rPr>
                        <a:t>]</a:t>
                      </a:r>
                    </a:p>
                  </a:txBody>
                  <a:tcPr marL="45804" marR="45804" marT="22902" marB="22902" anchor="ctr"/>
                </a:tc>
                <a:tc>
                  <a:txBody>
                    <a:bodyPr/>
                    <a:lstStyle/>
                    <a:p>
                      <a:r>
                        <a:rPr lang="en-US" sz="1200" dirty="0">
                          <a:latin typeface="Corbel" panose="020B0503020204020204" pitchFamily="34" charset="0"/>
                        </a:rPr>
                        <a:t>Author manuscripts submitted to PMC that fall under the NIH Public Access Policy. </a:t>
                      </a:r>
                    </a:p>
                  </a:txBody>
                  <a:tcPr marL="45804" marR="45804" marT="22902" marB="22902" anchor="ctr"/>
                </a:tc>
              </a:tr>
              <a:tr h="660674">
                <a:tc>
                  <a:txBody>
                    <a:bodyPr/>
                    <a:lstStyle/>
                    <a:p>
                      <a:r>
                        <a:rPr lang="fr-FR" sz="1600">
                          <a:latin typeface="Corbel" panose="020B0503020204020204" pitchFamily="34" charset="0"/>
                        </a:rPr>
                        <a:t>pubstatuspmcsd AND publisher[sb]</a:t>
                      </a:r>
                    </a:p>
                  </a:txBody>
                  <a:tcPr marL="45804" marR="45804" marT="22902" marB="22902" anchor="ctr"/>
                </a:tc>
                <a:tc>
                  <a:txBody>
                    <a:bodyPr/>
                    <a:lstStyle/>
                    <a:p>
                      <a:r>
                        <a:rPr lang="en-US" sz="1200" dirty="0">
                          <a:latin typeface="Corbel" panose="020B0503020204020204" pitchFamily="34" charset="0"/>
                        </a:rPr>
                        <a:t>Records for selective deposit articles in PMC. These are articles published in non-MEDLINE journals where the publisher has chosen to deposit in PMC only those articles that fall under the NIH Public Access Policy. </a:t>
                      </a:r>
                    </a:p>
                  </a:txBody>
                  <a:tcPr marL="45804" marR="45804" marT="22902" marB="22902" anchor="ctr"/>
                </a:tc>
              </a:tr>
              <a:tr h="355748">
                <a:tc>
                  <a:txBody>
                    <a:bodyPr/>
                    <a:lstStyle/>
                    <a:p>
                      <a:r>
                        <a:rPr lang="fr-FR" sz="1600">
                          <a:latin typeface="Corbel" panose="020B0503020204020204" pitchFamily="34" charset="0"/>
                        </a:rPr>
                        <a:t>pmcbook</a:t>
                      </a:r>
                    </a:p>
                  </a:txBody>
                  <a:tcPr marL="45804" marR="45804" marT="22902" marB="22902" anchor="ctr"/>
                </a:tc>
                <a:tc>
                  <a:txBody>
                    <a:bodyPr/>
                    <a:lstStyle/>
                    <a:p>
                      <a:r>
                        <a:rPr lang="en-US" sz="1200" dirty="0">
                          <a:latin typeface="Corbel" panose="020B0503020204020204" pitchFamily="34" charset="0"/>
                        </a:rPr>
                        <a:t>Book and book chapter citations available on the NCBI Bookshelf.</a:t>
                      </a:r>
                    </a:p>
                  </a:txBody>
                  <a:tcPr marL="45804" marR="45804" marT="22902" marB="22902" anchor="ctr"/>
                </a:tc>
              </a:tr>
              <a:tr h="1270527">
                <a:tc>
                  <a:txBody>
                    <a:bodyPr/>
                    <a:lstStyle/>
                    <a:p>
                      <a:r>
                        <a:rPr lang="fr-FR" sz="1600" dirty="0" err="1">
                          <a:latin typeface="Corbel" panose="020B0503020204020204" pitchFamily="34" charset="0"/>
                        </a:rPr>
                        <a:t>pubmednotmedline</a:t>
                      </a:r>
                      <a:r>
                        <a:rPr lang="fr-FR" sz="1600" dirty="0">
                          <a:latin typeface="Corbel" panose="020B0503020204020204" pitchFamily="34" charset="0"/>
                        </a:rPr>
                        <a:t>[</a:t>
                      </a:r>
                      <a:r>
                        <a:rPr lang="fr-FR" sz="1600" dirty="0" err="1">
                          <a:latin typeface="Corbel" panose="020B0503020204020204" pitchFamily="34" charset="0"/>
                        </a:rPr>
                        <a:t>sb</a:t>
                      </a:r>
                      <a:r>
                        <a:rPr lang="fr-FR" sz="1600" dirty="0">
                          <a:latin typeface="Corbel" panose="020B0503020204020204" pitchFamily="34" charset="0"/>
                        </a:rPr>
                        <a:t>]</a:t>
                      </a:r>
                    </a:p>
                  </a:txBody>
                  <a:tcPr marL="45804" marR="45804" marT="22902" marB="22902" anchor="ctr"/>
                </a:tc>
                <a:tc>
                  <a:txBody>
                    <a:bodyPr/>
                    <a:lstStyle/>
                    <a:p>
                      <a:r>
                        <a:rPr lang="en-US" sz="1200" dirty="0">
                          <a:latin typeface="Corbel" panose="020B0503020204020204" pitchFamily="34" charset="0"/>
                        </a:rPr>
                        <a:t>Citations that will not receive MEDLINE indexing because they are for articles in non-MEDLINE journals, or they are for articles in MEDLINE journals but the articles are out of scope, or they are from issues published prior to the date the journal was selected for indexing, or citations to articles from journals that deposit their full text articles in PMC but have not yet been recommended for indexing in MEDLINE. </a:t>
                      </a:r>
                    </a:p>
                  </a:txBody>
                  <a:tcPr marL="45804" marR="45804" marT="22902" marB="22902" anchor="ctr"/>
                </a:tc>
              </a:tr>
            </a:tbl>
          </a:graphicData>
        </a:graphic>
      </p:graphicFrame>
      <p:grpSp>
        <p:nvGrpSpPr>
          <p:cNvPr id="7" name="Arrow19" descr="{&quot;Key&quot;:&quot;POWER_USER_SHAPE_ICON&quot;,&quot;Value&quot;:&quot;POWER_USER_SHAPE_ICON_STYLE_1&quot;}"/>
          <p:cNvGrpSpPr>
            <a:grpSpLocks noChangeAspect="1"/>
          </p:cNvGrpSpPr>
          <p:nvPr/>
        </p:nvGrpSpPr>
        <p:grpSpPr>
          <a:xfrm>
            <a:off x="3046584" y="3175000"/>
            <a:ext cx="341315" cy="296863"/>
            <a:chOff x="1412032" y="2732632"/>
            <a:chExt cx="1016496" cy="884112"/>
          </a:xfrm>
        </p:grpSpPr>
        <p:sp>
          <p:nvSpPr>
            <p:cNvPr id="8" name="Chevron 7"/>
            <p:cNvSpPr/>
            <p:nvPr/>
          </p:nvSpPr>
          <p:spPr>
            <a:xfrm>
              <a:off x="1412032" y="2732632"/>
              <a:ext cx="576064" cy="884112"/>
            </a:xfrm>
            <a:prstGeom prst="chevron">
              <a:avLst>
                <a:gd name="adj" fmla="val 56184"/>
              </a:avLst>
            </a:prstGeom>
            <a:solidFill>
              <a:srgbClr val="009DE0"/>
            </a:solidFill>
            <a:ln>
              <a:solidFill>
                <a:srgbClr val="009D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sp>
          <p:nvSpPr>
            <p:cNvPr id="9" name="Chevron 8"/>
            <p:cNvSpPr/>
            <p:nvPr/>
          </p:nvSpPr>
          <p:spPr>
            <a:xfrm>
              <a:off x="1852464" y="2732632"/>
              <a:ext cx="576064" cy="884112"/>
            </a:xfrm>
            <a:prstGeom prst="chevron">
              <a:avLst>
                <a:gd name="adj" fmla="val 56184"/>
              </a:avLst>
            </a:prstGeom>
            <a:solidFill>
              <a:srgbClr val="009DE0"/>
            </a:solidFill>
            <a:ln>
              <a:solidFill>
                <a:srgbClr val="009D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p:grpSp>
    </p:spTree>
    <p:extLst>
      <p:ext uri="{BB962C8B-B14F-4D97-AF65-F5344CB8AC3E}">
        <p14:creationId xmlns:p14="http://schemas.microsoft.com/office/powerpoint/2010/main" val="7372228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Fonctionnalités : le thésaurus </a:t>
            </a:r>
            <a:r>
              <a:rPr lang="fr-FR" dirty="0" err="1" smtClean="0"/>
              <a:t>MeSH</a:t>
            </a:r>
            <a:endParaRPr lang="fr-FR" dirty="0"/>
          </a:p>
        </p:txBody>
      </p:sp>
      <p:sp>
        <p:nvSpPr>
          <p:cNvPr id="3" name="Espace réservé du contenu 2"/>
          <p:cNvSpPr>
            <a:spLocks noGrp="1"/>
          </p:cNvSpPr>
          <p:nvPr>
            <p:ph idx="1"/>
          </p:nvPr>
        </p:nvSpPr>
        <p:spPr>
          <a:xfrm>
            <a:off x="838200" y="1459864"/>
            <a:ext cx="10515600" cy="4896485"/>
          </a:xfrm>
        </p:spPr>
        <p:txBody>
          <a:bodyPr>
            <a:normAutofit fontScale="92500" lnSpcReduction="10000"/>
          </a:bodyPr>
          <a:lstStyle/>
          <a:p>
            <a:pPr>
              <a:lnSpc>
                <a:spcPct val="110000"/>
              </a:lnSpc>
            </a:pPr>
            <a:r>
              <a:rPr lang="fr-FR" dirty="0"/>
              <a:t> </a:t>
            </a:r>
            <a:r>
              <a:rPr lang="fr-FR" sz="3000" dirty="0" smtClean="0"/>
              <a:t>Le thésaurus </a:t>
            </a:r>
            <a:r>
              <a:rPr lang="fr-FR" sz="3000" dirty="0" err="1" smtClean="0"/>
              <a:t>MeSH</a:t>
            </a:r>
            <a:r>
              <a:rPr lang="fr-FR" sz="3000" dirty="0" smtClean="0"/>
              <a:t> est un </a:t>
            </a:r>
            <a:r>
              <a:rPr lang="fr-FR" sz="3000" dirty="0" smtClean="0">
                <a:solidFill>
                  <a:srgbClr val="009DE0"/>
                </a:solidFill>
              </a:rPr>
              <a:t>vocabulaire contrôlé</a:t>
            </a:r>
            <a:r>
              <a:rPr lang="fr-FR" sz="3000" dirty="0" smtClean="0"/>
              <a:t>, constitué de termes organisés par des relations de </a:t>
            </a:r>
            <a:r>
              <a:rPr lang="fr-FR" sz="3000" dirty="0" smtClean="0">
                <a:solidFill>
                  <a:srgbClr val="009DE0"/>
                </a:solidFill>
              </a:rPr>
              <a:t>hiérarchie</a:t>
            </a:r>
            <a:r>
              <a:rPr lang="fr-FR" sz="3000" dirty="0" smtClean="0"/>
              <a:t> et d’</a:t>
            </a:r>
            <a:r>
              <a:rPr lang="fr-FR" sz="3000" dirty="0" smtClean="0">
                <a:solidFill>
                  <a:srgbClr val="009DE0"/>
                </a:solidFill>
              </a:rPr>
              <a:t>association</a:t>
            </a:r>
            <a:r>
              <a:rPr lang="fr-FR" sz="3000" dirty="0" smtClean="0"/>
              <a:t>.</a:t>
            </a:r>
          </a:p>
          <a:p>
            <a:pPr>
              <a:lnSpc>
                <a:spcPct val="110000"/>
              </a:lnSpc>
            </a:pPr>
            <a:r>
              <a:rPr lang="fr-FR" sz="3000" dirty="0" smtClean="0"/>
              <a:t> Qu’est-ce qu’un terme </a:t>
            </a:r>
            <a:r>
              <a:rPr lang="fr-FR" sz="3000" dirty="0" err="1" smtClean="0"/>
              <a:t>MeSH</a:t>
            </a:r>
            <a:r>
              <a:rPr lang="fr-FR" sz="3000" dirty="0" smtClean="0"/>
              <a:t>?</a:t>
            </a:r>
          </a:p>
          <a:p>
            <a:pPr marL="538163" indent="0">
              <a:lnSpc>
                <a:spcPct val="110000"/>
              </a:lnSpc>
              <a:buNone/>
            </a:pPr>
            <a:r>
              <a:rPr lang="en-US" sz="3000" dirty="0" smtClean="0">
                <a:solidFill>
                  <a:schemeClr val="tx1">
                    <a:lumMod val="75000"/>
                    <a:lumOff val="25000"/>
                  </a:schemeClr>
                </a:solidFill>
              </a:rPr>
              <a:t>“</a:t>
            </a:r>
            <a:r>
              <a:rPr lang="en-US" sz="3000" dirty="0" err="1" smtClean="0">
                <a:solidFill>
                  <a:schemeClr val="tx1">
                    <a:lumMod val="75000"/>
                    <a:lumOff val="25000"/>
                  </a:schemeClr>
                </a:solidFill>
              </a:rPr>
              <a:t>MeSH</a:t>
            </a:r>
            <a:r>
              <a:rPr lang="en-US" sz="3000" dirty="0" smtClean="0">
                <a:solidFill>
                  <a:schemeClr val="tx1">
                    <a:lumMod val="75000"/>
                    <a:lumOff val="25000"/>
                  </a:schemeClr>
                </a:solidFill>
              </a:rPr>
              <a:t> </a:t>
            </a:r>
            <a:r>
              <a:rPr lang="en-US" sz="3000" dirty="0">
                <a:solidFill>
                  <a:schemeClr val="tx1">
                    <a:lumMod val="75000"/>
                    <a:lumOff val="25000"/>
                  </a:schemeClr>
                </a:solidFill>
              </a:rPr>
              <a:t>terms are official words or phrases selected to represent particular </a:t>
            </a:r>
            <a:r>
              <a:rPr lang="en-US" sz="3000" dirty="0" smtClean="0">
                <a:solidFill>
                  <a:schemeClr val="tx1">
                    <a:lumMod val="75000"/>
                    <a:lumOff val="25000"/>
                  </a:schemeClr>
                </a:solidFill>
              </a:rPr>
              <a:t>biomedical </a:t>
            </a:r>
            <a:r>
              <a:rPr lang="en-US" sz="3000" dirty="0">
                <a:solidFill>
                  <a:schemeClr val="tx1">
                    <a:lumMod val="75000"/>
                    <a:lumOff val="25000"/>
                  </a:schemeClr>
                </a:solidFill>
              </a:rPr>
              <a:t>concepts. When labelling an article, indexers select terms only </a:t>
            </a:r>
            <a:r>
              <a:rPr lang="en-US" sz="3000" dirty="0" smtClean="0">
                <a:solidFill>
                  <a:schemeClr val="tx1">
                    <a:lumMod val="75000"/>
                    <a:lumOff val="25000"/>
                  </a:schemeClr>
                </a:solidFill>
              </a:rPr>
              <a:t>from </a:t>
            </a:r>
            <a:r>
              <a:rPr lang="en-US" sz="3000" dirty="0">
                <a:solidFill>
                  <a:schemeClr val="tx1">
                    <a:lumMod val="75000"/>
                    <a:lumOff val="25000"/>
                  </a:schemeClr>
                </a:solidFill>
              </a:rPr>
              <a:t>the official </a:t>
            </a:r>
            <a:r>
              <a:rPr lang="en-US" sz="3000" dirty="0" err="1">
                <a:solidFill>
                  <a:schemeClr val="tx1">
                    <a:lumMod val="75000"/>
                    <a:lumOff val="25000"/>
                  </a:schemeClr>
                </a:solidFill>
              </a:rPr>
              <a:t>MeSH</a:t>
            </a:r>
            <a:r>
              <a:rPr lang="en-US" sz="3000" dirty="0">
                <a:solidFill>
                  <a:schemeClr val="tx1">
                    <a:lumMod val="75000"/>
                    <a:lumOff val="25000"/>
                  </a:schemeClr>
                </a:solidFill>
              </a:rPr>
              <a:t> list – never other spellings or variations. For </a:t>
            </a:r>
            <a:r>
              <a:rPr lang="en-US" sz="3000" dirty="0" smtClean="0">
                <a:solidFill>
                  <a:schemeClr val="tx1">
                    <a:lumMod val="75000"/>
                    <a:lumOff val="25000"/>
                  </a:schemeClr>
                </a:solidFill>
              </a:rPr>
              <a:t>instance</a:t>
            </a:r>
            <a:r>
              <a:rPr lang="en-US" sz="3000" dirty="0">
                <a:solidFill>
                  <a:schemeClr val="tx1">
                    <a:lumMod val="75000"/>
                    <a:lumOff val="25000"/>
                  </a:schemeClr>
                </a:solidFill>
              </a:rPr>
              <a:t>, an article would not be labelled with the term heart attack, </a:t>
            </a:r>
            <a:r>
              <a:rPr lang="en-US" sz="3000" dirty="0" smtClean="0">
                <a:solidFill>
                  <a:schemeClr val="tx1">
                    <a:lumMod val="75000"/>
                    <a:lumOff val="25000"/>
                  </a:schemeClr>
                </a:solidFill>
              </a:rPr>
              <a:t>because </a:t>
            </a:r>
            <a:r>
              <a:rPr lang="en-US" sz="3000" dirty="0">
                <a:solidFill>
                  <a:schemeClr val="tx1">
                    <a:lumMod val="75000"/>
                    <a:lumOff val="25000"/>
                  </a:schemeClr>
                </a:solidFill>
              </a:rPr>
              <a:t>indexers must always use the official </a:t>
            </a:r>
            <a:r>
              <a:rPr lang="en-US" sz="3000" dirty="0" err="1">
                <a:solidFill>
                  <a:schemeClr val="tx1">
                    <a:lumMod val="75000"/>
                    <a:lumOff val="25000"/>
                  </a:schemeClr>
                </a:solidFill>
              </a:rPr>
              <a:t>MeSH</a:t>
            </a:r>
            <a:r>
              <a:rPr lang="en-US" sz="3000" dirty="0">
                <a:solidFill>
                  <a:schemeClr val="tx1">
                    <a:lumMod val="75000"/>
                    <a:lumOff val="25000"/>
                  </a:schemeClr>
                </a:solidFill>
              </a:rPr>
              <a:t> term, </a:t>
            </a:r>
            <a:r>
              <a:rPr lang="en-US" sz="3000" b="1" i="1" dirty="0">
                <a:solidFill>
                  <a:schemeClr val="tx1">
                    <a:lumMod val="75000"/>
                    <a:lumOff val="25000"/>
                  </a:schemeClr>
                </a:solidFill>
              </a:rPr>
              <a:t>Myocardial</a:t>
            </a:r>
            <a:r>
              <a:rPr lang="en-US" sz="3000" i="1" dirty="0">
                <a:solidFill>
                  <a:schemeClr val="tx1">
                    <a:lumMod val="75000"/>
                    <a:lumOff val="25000"/>
                  </a:schemeClr>
                </a:solidFill>
              </a:rPr>
              <a:t> </a:t>
            </a:r>
            <a:r>
              <a:rPr lang="en-US" sz="3000" b="1" i="1" dirty="0">
                <a:solidFill>
                  <a:schemeClr val="tx1">
                    <a:lumMod val="75000"/>
                    <a:lumOff val="25000"/>
                  </a:schemeClr>
                </a:solidFill>
              </a:rPr>
              <a:t>Infarction</a:t>
            </a:r>
            <a:r>
              <a:rPr lang="en-US" sz="3000" dirty="0" smtClean="0">
                <a:solidFill>
                  <a:schemeClr val="tx1">
                    <a:lumMod val="75000"/>
                    <a:lumOff val="25000"/>
                  </a:schemeClr>
                </a:solidFill>
              </a:rPr>
              <a:t>.”</a:t>
            </a:r>
          </a:p>
          <a:p>
            <a:pPr marL="0" indent="0">
              <a:lnSpc>
                <a:spcPct val="110000"/>
              </a:lnSpc>
              <a:buNone/>
            </a:pPr>
            <a:r>
              <a:rPr lang="en-US" sz="1700" dirty="0" smtClean="0"/>
              <a:t>Source : </a:t>
            </a:r>
            <a:r>
              <a:rPr lang="en-US" sz="1700" dirty="0"/>
              <a:t>Baumann, N. (2016). How to use the medical subject headings (</a:t>
            </a:r>
            <a:r>
              <a:rPr lang="en-US" sz="1700" dirty="0" err="1"/>
              <a:t>MeSH</a:t>
            </a:r>
            <a:r>
              <a:rPr lang="en-US" sz="1700" dirty="0"/>
              <a:t>). </a:t>
            </a:r>
            <a:r>
              <a:rPr lang="en-US" sz="1700" i="1" dirty="0"/>
              <a:t>International Journal of Clinical Practice</a:t>
            </a:r>
            <a:r>
              <a:rPr lang="en-US" sz="1700" dirty="0"/>
              <a:t>, </a:t>
            </a:r>
            <a:r>
              <a:rPr lang="en-US" sz="1700" i="1" dirty="0"/>
              <a:t>70</a:t>
            </a:r>
            <a:r>
              <a:rPr lang="en-US" sz="1700" dirty="0"/>
              <a:t>(2), 171‑174. </a:t>
            </a:r>
            <a:r>
              <a:rPr lang="en-US" sz="1700" dirty="0">
                <a:hlinkClick r:id="rId2"/>
              </a:rPr>
              <a:t>https://</a:t>
            </a:r>
            <a:r>
              <a:rPr lang="en-US" sz="1700" dirty="0" smtClean="0">
                <a:hlinkClick r:id="rId2"/>
              </a:rPr>
              <a:t>doi.org/10.1111/ijcp.12767</a:t>
            </a:r>
            <a:endParaRPr lang="fr-FR" sz="1700" dirty="0" smtClean="0"/>
          </a:p>
          <a:p>
            <a:pPr>
              <a:lnSpc>
                <a:spcPct val="110000"/>
              </a:lnSpc>
            </a:pP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7</a:t>
            </a:fld>
            <a:endParaRPr lang="fr-FR" dirty="0"/>
          </a:p>
        </p:txBody>
      </p:sp>
    </p:spTree>
    <p:extLst>
      <p:ext uri="{BB962C8B-B14F-4D97-AF65-F5344CB8AC3E}">
        <p14:creationId xmlns:p14="http://schemas.microsoft.com/office/powerpoint/2010/main" val="1663468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08653" y="0"/>
            <a:ext cx="10515600" cy="1325563"/>
          </a:xfrm>
        </p:spPr>
        <p:txBody>
          <a:bodyPr/>
          <a:lstStyle/>
          <a:p>
            <a:r>
              <a:rPr lang="fr-FR" dirty="0" smtClean="0"/>
              <a:t>Fonctionnalités : le thésaurus </a:t>
            </a:r>
            <a:r>
              <a:rPr lang="fr-FR" dirty="0" err="1" smtClean="0"/>
              <a:t>MeSH</a:t>
            </a:r>
            <a:endParaRPr lang="fr-FR" dirty="0"/>
          </a:p>
        </p:txBody>
      </p:sp>
      <p:sp>
        <p:nvSpPr>
          <p:cNvPr id="4" name="Espace réservé du pied de page 3"/>
          <p:cNvSpPr>
            <a:spLocks noGrp="1"/>
          </p:cNvSpPr>
          <p:nvPr>
            <p:ph type="ftr" sz="quarter" idx="11"/>
          </p:nvPr>
        </p:nvSpPr>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p:txBody>
          <a:bodyPr/>
          <a:lstStyle/>
          <a:p>
            <a:fld id="{99E13252-68E5-4994-B57B-B03F39B52C7D}" type="slidenum">
              <a:rPr lang="fr-FR" smtClean="0"/>
              <a:pPr/>
              <a:t>8</a:t>
            </a:fld>
            <a:endParaRPr lang="fr-FR" dirty="0"/>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135" y="1912207"/>
            <a:ext cx="7622157" cy="4676896"/>
          </a:xfrm>
          <a:prstGeom prst="rect">
            <a:avLst/>
          </a:prstGeom>
        </p:spPr>
      </p:pic>
      <p:grpSp>
        <p:nvGrpSpPr>
          <p:cNvPr id="9" name="Arrow34" descr="{&quot;Key&quot;:&quot;POWER_USER_SHAPE_ICON&quot;,&quot;Value&quot;:&quot;POWER_USER_SHAPE_ICON_STYLE_1&quot;}">
            <a:extLst>
              <a:ext uri="{FF2B5EF4-FFF2-40B4-BE49-F238E27FC236}">
                <a16:creationId xmlns:a16="http://schemas.microsoft.com/office/drawing/2014/main" xmlns="" id="{43E68E00-EA18-49EE-91A7-B065011E5152}"/>
              </a:ext>
            </a:extLst>
          </p:cNvPr>
          <p:cNvGrpSpPr>
            <a:grpSpLocks noChangeAspect="1"/>
          </p:cNvGrpSpPr>
          <p:nvPr/>
        </p:nvGrpSpPr>
        <p:grpSpPr>
          <a:xfrm>
            <a:off x="7834047" y="6156815"/>
            <a:ext cx="547953" cy="542925"/>
            <a:chOff x="6004176" y="1690066"/>
            <a:chExt cx="1039285" cy="1029748"/>
          </a:xfrm>
          <a:solidFill>
            <a:srgbClr val="FF6600"/>
          </a:solidFill>
        </p:grpSpPr>
        <p:sp>
          <p:nvSpPr>
            <p:cNvPr id="10" name="Freeform 195">
              <a:extLst>
                <a:ext uri="{FF2B5EF4-FFF2-40B4-BE49-F238E27FC236}">
                  <a16:creationId xmlns:a16="http://schemas.microsoft.com/office/drawing/2014/main" xmlns=""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1" name="Freeform 196">
              <a:extLst>
                <a:ext uri="{FF2B5EF4-FFF2-40B4-BE49-F238E27FC236}">
                  <a16:creationId xmlns:a16="http://schemas.microsoft.com/office/drawing/2014/main" xmlns=""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2" name="Freeform 197">
              <a:extLst>
                <a:ext uri="{FF2B5EF4-FFF2-40B4-BE49-F238E27FC236}">
                  <a16:creationId xmlns:a16="http://schemas.microsoft.com/office/drawing/2014/main" xmlns=""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13" name="Freeform 198">
              <a:extLst>
                <a:ext uri="{FF2B5EF4-FFF2-40B4-BE49-F238E27FC236}">
                  <a16:creationId xmlns:a16="http://schemas.microsoft.com/office/drawing/2014/main" xmlns=""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grpSp>
      <p:sp>
        <p:nvSpPr>
          <p:cNvPr id="7" name="Espace réservé du contenu 4"/>
          <p:cNvSpPr>
            <a:spLocks noGrp="1"/>
          </p:cNvSpPr>
          <p:nvPr>
            <p:ph idx="1"/>
          </p:nvPr>
        </p:nvSpPr>
        <p:spPr>
          <a:xfrm>
            <a:off x="808653" y="1023660"/>
            <a:ext cx="11353800" cy="3820606"/>
          </a:xfrm>
        </p:spPr>
        <p:txBody>
          <a:bodyPr>
            <a:noAutofit/>
          </a:bodyPr>
          <a:lstStyle/>
          <a:p>
            <a:pPr marL="0" indent="0">
              <a:lnSpc>
                <a:spcPct val="120000"/>
              </a:lnSpc>
              <a:buNone/>
            </a:pPr>
            <a:r>
              <a:rPr lang="fr-FR" sz="2400" dirty="0" smtClean="0"/>
              <a:t>Accéder au </a:t>
            </a:r>
            <a:r>
              <a:rPr lang="fr-FR" sz="2400" dirty="0" err="1" smtClean="0"/>
              <a:t>MeSH</a:t>
            </a:r>
            <a:r>
              <a:rPr lang="fr-FR" sz="2400" dirty="0" smtClean="0"/>
              <a:t> : </a:t>
            </a:r>
            <a:r>
              <a:rPr lang="fr-FR" sz="2400" dirty="0" smtClean="0">
                <a:hlinkClick r:id="rId3"/>
              </a:rPr>
              <a:t>https</a:t>
            </a:r>
            <a:r>
              <a:rPr lang="fr-FR" sz="2400" dirty="0">
                <a:hlinkClick r:id="rId3"/>
              </a:rPr>
              <a:t>://www.ncbi.nlm.nih.gov/mesh</a:t>
            </a:r>
            <a:r>
              <a:rPr lang="fr-FR" sz="2400" dirty="0" smtClean="0">
                <a:hlinkClick r:id="rId3"/>
              </a:rPr>
              <a:t>/</a:t>
            </a:r>
            <a:r>
              <a:rPr lang="fr-FR" sz="2400" dirty="0" smtClean="0"/>
              <a:t> ou depuis la page d’accueil de </a:t>
            </a:r>
            <a:r>
              <a:rPr lang="fr-FR" sz="2400" dirty="0" err="1" smtClean="0"/>
              <a:t>PubMed</a:t>
            </a:r>
            <a:endParaRPr lang="fr-FR" sz="2400" dirty="0" smtClean="0"/>
          </a:p>
          <a:p>
            <a:pPr marL="0" indent="0">
              <a:lnSpc>
                <a:spcPct val="120000"/>
              </a:lnSpc>
              <a:buNone/>
            </a:pPr>
            <a:endParaRPr lang="fr-FR" sz="2400" dirty="0"/>
          </a:p>
          <a:p>
            <a:pPr marL="0" indent="0">
              <a:lnSpc>
                <a:spcPct val="120000"/>
              </a:lnSpc>
              <a:buNone/>
            </a:pPr>
            <a:endParaRPr lang="fr-FR" sz="2400" dirty="0"/>
          </a:p>
        </p:txBody>
      </p:sp>
    </p:spTree>
    <p:extLst>
      <p:ext uri="{BB962C8B-B14F-4D97-AF65-F5344CB8AC3E}">
        <p14:creationId xmlns:p14="http://schemas.microsoft.com/office/powerpoint/2010/main" val="4290716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4078" y="322828"/>
            <a:ext cx="3094499" cy="1325563"/>
          </a:xfrm>
        </p:spPr>
        <p:txBody>
          <a:bodyPr>
            <a:normAutofit fontScale="90000"/>
          </a:bodyPr>
          <a:lstStyle/>
          <a:p>
            <a:r>
              <a:rPr lang="fr-FR" dirty="0" smtClean="0"/>
              <a:t>Détails d’un terme </a:t>
            </a:r>
            <a:r>
              <a:rPr lang="fr-FR" dirty="0" err="1" smtClean="0"/>
              <a:t>MeSH</a:t>
            </a:r>
            <a:endParaRPr lang="fr-FR" dirty="0"/>
          </a:p>
        </p:txBody>
      </p:sp>
      <p:sp>
        <p:nvSpPr>
          <p:cNvPr id="4" name="Espace réservé du pied de page 3"/>
          <p:cNvSpPr>
            <a:spLocks noGrp="1"/>
          </p:cNvSpPr>
          <p:nvPr>
            <p:ph type="ftr" sz="quarter" idx="11"/>
          </p:nvPr>
        </p:nvSpPr>
        <p:spPr>
          <a:xfrm>
            <a:off x="4936077" y="6339361"/>
            <a:ext cx="4114800" cy="365125"/>
          </a:xfrm>
        </p:spPr>
        <p:txBody>
          <a:bodyPr/>
          <a:lstStyle/>
          <a:p>
            <a:r>
              <a:rPr lang="fr-FR" smtClean="0"/>
              <a:t>F. Flamerie - Trucs et astuces de PubMed - màj : 2022-12-07</a:t>
            </a:r>
            <a:endParaRPr lang="fr-FR" dirty="0"/>
          </a:p>
        </p:txBody>
      </p:sp>
      <p:sp>
        <p:nvSpPr>
          <p:cNvPr id="5" name="Espace réservé du numéro de diapositive 4"/>
          <p:cNvSpPr>
            <a:spLocks noGrp="1"/>
          </p:cNvSpPr>
          <p:nvPr>
            <p:ph type="sldNum" sz="quarter" idx="12"/>
          </p:nvPr>
        </p:nvSpPr>
        <p:spPr>
          <a:xfrm>
            <a:off x="9668602" y="6066983"/>
            <a:ext cx="2743200" cy="365125"/>
          </a:xfrm>
        </p:spPr>
        <p:txBody>
          <a:bodyPr/>
          <a:lstStyle/>
          <a:p>
            <a:fld id="{99E13252-68E5-4994-B57B-B03F39B52C7D}" type="slidenum">
              <a:rPr lang="fr-FR" smtClean="0"/>
              <a:pPr/>
              <a:t>9</a:t>
            </a:fld>
            <a:endParaRPr lang="fr-FR" dirty="0"/>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rcRect l="10233" t="9052" r="17712" b="17870"/>
          <a:stretch>
            <a:fillRect/>
          </a:stretch>
        </p:blipFill>
        <p:spPr bwMode="auto">
          <a:xfrm>
            <a:off x="3523332" y="639845"/>
            <a:ext cx="8640763" cy="547687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16" name="Rectangle 15"/>
          <p:cNvSpPr/>
          <p:nvPr/>
        </p:nvSpPr>
        <p:spPr>
          <a:xfrm>
            <a:off x="3523331" y="1576470"/>
            <a:ext cx="8280400" cy="503237"/>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latin typeface="Corbel" panose="020B0503020204020204" pitchFamily="34" charset="0"/>
            </a:endParaRPr>
          </a:p>
        </p:txBody>
      </p:sp>
      <p:sp>
        <p:nvSpPr>
          <p:cNvPr id="17" name="Rectangle 16"/>
          <p:cNvSpPr/>
          <p:nvPr/>
        </p:nvSpPr>
        <p:spPr>
          <a:xfrm>
            <a:off x="3523331" y="2224170"/>
            <a:ext cx="6192838" cy="1800225"/>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dirty="0">
              <a:latin typeface="Corbel" panose="020B0503020204020204" pitchFamily="34" charset="0"/>
            </a:endParaRPr>
          </a:p>
        </p:txBody>
      </p:sp>
      <p:sp>
        <p:nvSpPr>
          <p:cNvPr id="18" name="Rectangle 17"/>
          <p:cNvSpPr/>
          <p:nvPr/>
        </p:nvSpPr>
        <p:spPr>
          <a:xfrm>
            <a:off x="3523332" y="4087894"/>
            <a:ext cx="2951163" cy="296862"/>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dirty="0">
              <a:latin typeface="Corbel" panose="020B0503020204020204" pitchFamily="34" charset="0"/>
            </a:endParaRPr>
          </a:p>
        </p:txBody>
      </p:sp>
      <p:sp>
        <p:nvSpPr>
          <p:cNvPr id="19" name="Rectangle 18"/>
          <p:cNvSpPr/>
          <p:nvPr/>
        </p:nvSpPr>
        <p:spPr>
          <a:xfrm>
            <a:off x="3523332" y="4384756"/>
            <a:ext cx="1439863" cy="431800"/>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dirty="0">
              <a:latin typeface="Corbel" panose="020B0503020204020204" pitchFamily="34" charset="0"/>
            </a:endParaRPr>
          </a:p>
        </p:txBody>
      </p:sp>
      <p:sp>
        <p:nvSpPr>
          <p:cNvPr id="20" name="Rectangle 19"/>
          <p:cNvSpPr/>
          <p:nvPr/>
        </p:nvSpPr>
        <p:spPr>
          <a:xfrm>
            <a:off x="3594770" y="4816556"/>
            <a:ext cx="1512887" cy="431800"/>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dirty="0">
              <a:latin typeface="Corbel" panose="020B0503020204020204" pitchFamily="34" charset="0"/>
            </a:endParaRPr>
          </a:p>
        </p:txBody>
      </p:sp>
      <p:sp>
        <p:nvSpPr>
          <p:cNvPr id="22" name="ZoneTexte 12"/>
          <p:cNvSpPr txBox="1">
            <a:spLocks noChangeArrowheads="1"/>
          </p:cNvSpPr>
          <p:nvPr/>
        </p:nvSpPr>
        <p:spPr bwMode="auto">
          <a:xfrm>
            <a:off x="9424546" y="796353"/>
            <a:ext cx="2402453" cy="7078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dirty="0">
                <a:solidFill>
                  <a:srgbClr val="FF6600"/>
                </a:solidFill>
                <a:latin typeface="Corbel" panose="020B0503020204020204" pitchFamily="34" charset="0"/>
              </a:rPr>
              <a:t>Terme et champ d’application</a:t>
            </a:r>
          </a:p>
        </p:txBody>
      </p:sp>
      <p:sp>
        <p:nvSpPr>
          <p:cNvPr id="21" name="Rectangle 20"/>
          <p:cNvSpPr/>
          <p:nvPr/>
        </p:nvSpPr>
        <p:spPr>
          <a:xfrm>
            <a:off x="3739232" y="5248357"/>
            <a:ext cx="2735263" cy="792163"/>
          </a:xfrm>
          <a:prstGeom prst="rect">
            <a:avLst/>
          </a:prstGeom>
          <a:noFill/>
          <a:ln w="12700">
            <a:solidFill>
              <a:srgbClr val="FF66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fr-FR" dirty="0">
              <a:latin typeface="Corbel" panose="020B0503020204020204" pitchFamily="34" charset="0"/>
            </a:endParaRPr>
          </a:p>
        </p:txBody>
      </p:sp>
      <p:sp>
        <p:nvSpPr>
          <p:cNvPr id="23" name="ZoneTexte 13"/>
          <p:cNvSpPr txBox="1">
            <a:spLocks noChangeArrowheads="1"/>
          </p:cNvSpPr>
          <p:nvPr/>
        </p:nvSpPr>
        <p:spPr bwMode="auto">
          <a:xfrm>
            <a:off x="6993477" y="2416397"/>
            <a:ext cx="1680333" cy="7078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dirty="0">
                <a:solidFill>
                  <a:srgbClr val="FF6600"/>
                </a:solidFill>
                <a:latin typeface="Corbel" panose="020B0503020204020204" pitchFamily="34" charset="0"/>
              </a:rPr>
              <a:t>Qualificatifs </a:t>
            </a:r>
            <a:r>
              <a:rPr lang="fr-FR" altLang="fr-FR" sz="2000" dirty="0" smtClean="0">
                <a:solidFill>
                  <a:srgbClr val="FF6600"/>
                </a:solidFill>
                <a:latin typeface="Corbel" panose="020B0503020204020204" pitchFamily="34" charset="0"/>
              </a:rPr>
              <a:t>applicables</a:t>
            </a:r>
            <a:endParaRPr lang="fr-FR" altLang="fr-FR" sz="2000" dirty="0">
              <a:solidFill>
                <a:srgbClr val="FF6600"/>
              </a:solidFill>
              <a:latin typeface="Corbel" panose="020B0503020204020204" pitchFamily="34" charset="0"/>
            </a:endParaRPr>
          </a:p>
        </p:txBody>
      </p:sp>
      <p:sp>
        <p:nvSpPr>
          <p:cNvPr id="24" name="ZoneTexte 14"/>
          <p:cNvSpPr txBox="1">
            <a:spLocks noChangeArrowheads="1"/>
          </p:cNvSpPr>
          <p:nvPr/>
        </p:nvSpPr>
        <p:spPr bwMode="auto">
          <a:xfrm>
            <a:off x="6474494" y="4024395"/>
            <a:ext cx="46085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a:solidFill>
                  <a:srgbClr val="FF6600"/>
                </a:solidFill>
                <a:latin typeface="Corbel" panose="020B0503020204020204" pitchFamily="34" charset="0"/>
              </a:rPr>
              <a:t>Explosion et pondération</a:t>
            </a:r>
          </a:p>
        </p:txBody>
      </p:sp>
      <p:sp>
        <p:nvSpPr>
          <p:cNvPr id="25" name="ZoneTexte 15"/>
          <p:cNvSpPr txBox="1">
            <a:spLocks noChangeArrowheads="1"/>
          </p:cNvSpPr>
          <p:nvPr/>
        </p:nvSpPr>
        <p:spPr bwMode="auto">
          <a:xfrm>
            <a:off x="5034632" y="4456195"/>
            <a:ext cx="36734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a:solidFill>
                  <a:srgbClr val="FF6600"/>
                </a:solidFill>
                <a:latin typeface="Corbel" panose="020B0503020204020204" pitchFamily="34" charset="0"/>
              </a:rPr>
              <a:t>Synonymes</a:t>
            </a:r>
          </a:p>
        </p:txBody>
      </p:sp>
      <p:sp>
        <p:nvSpPr>
          <p:cNvPr id="26" name="ZoneTexte 16"/>
          <p:cNvSpPr txBox="1">
            <a:spLocks noChangeArrowheads="1"/>
          </p:cNvSpPr>
          <p:nvPr/>
        </p:nvSpPr>
        <p:spPr bwMode="auto">
          <a:xfrm>
            <a:off x="5107656" y="4887995"/>
            <a:ext cx="36718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dirty="0">
                <a:solidFill>
                  <a:srgbClr val="FF6600"/>
                </a:solidFill>
                <a:latin typeface="Corbel" panose="020B0503020204020204" pitchFamily="34" charset="0"/>
              </a:rPr>
              <a:t>Termes associés</a:t>
            </a:r>
          </a:p>
        </p:txBody>
      </p:sp>
      <p:sp>
        <p:nvSpPr>
          <p:cNvPr id="27" name="ZoneTexte 17"/>
          <p:cNvSpPr txBox="1">
            <a:spLocks noChangeArrowheads="1"/>
          </p:cNvSpPr>
          <p:nvPr/>
        </p:nvSpPr>
        <p:spPr bwMode="auto">
          <a:xfrm>
            <a:off x="6474495" y="5464256"/>
            <a:ext cx="36734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a:solidFill>
                  <a:srgbClr val="FF6600"/>
                </a:solidFill>
                <a:latin typeface="Corbel" panose="020B0503020204020204" pitchFamily="34" charset="0"/>
              </a:rPr>
              <a:t>Hiérarchie</a:t>
            </a:r>
          </a:p>
        </p:txBody>
      </p:sp>
      <p:sp>
        <p:nvSpPr>
          <p:cNvPr id="28" name="Parenthèse fermante 27"/>
          <p:cNvSpPr/>
          <p:nvPr/>
        </p:nvSpPr>
        <p:spPr>
          <a:xfrm>
            <a:off x="9380034" y="2125179"/>
            <a:ext cx="503238" cy="2269103"/>
          </a:xfrm>
          <a:prstGeom prst="rightBracket">
            <a:avLst/>
          </a:prstGeom>
          <a:ln w="50800">
            <a:solidFill>
              <a:srgbClr val="FF66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dirty="0">
              <a:latin typeface="Corbel" panose="020B0503020204020204" pitchFamily="34" charset="0"/>
            </a:endParaRPr>
          </a:p>
        </p:txBody>
      </p:sp>
      <p:sp>
        <p:nvSpPr>
          <p:cNvPr id="29" name="ZoneTexte 12"/>
          <p:cNvSpPr txBox="1">
            <a:spLocks noChangeArrowheads="1"/>
          </p:cNvSpPr>
          <p:nvPr/>
        </p:nvSpPr>
        <p:spPr bwMode="auto">
          <a:xfrm>
            <a:off x="10212034" y="4730415"/>
            <a:ext cx="1906588" cy="7078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accent2"/>
                </a:solidFill>
                <a:latin typeface="Calibri" panose="020F0502020204030204" pitchFamily="34" charset="0"/>
              </a:defRPr>
            </a:lvl1pPr>
            <a:lvl2pPr marL="742950" indent="-285750" eaLnBrk="0" hangingPunct="0">
              <a:spcBef>
                <a:spcPct val="20000"/>
              </a:spcBef>
              <a:buChar char="–"/>
              <a:defRPr sz="2800">
                <a:solidFill>
                  <a:schemeClr val="accent2"/>
                </a:solidFill>
                <a:latin typeface="Calibri" panose="020F0502020204030204" pitchFamily="34" charset="0"/>
              </a:defRPr>
            </a:lvl2pPr>
            <a:lvl3pPr marL="1143000" indent="-228600" eaLnBrk="0" hangingPunct="0">
              <a:spcBef>
                <a:spcPct val="20000"/>
              </a:spcBef>
              <a:buChar char="•"/>
              <a:defRPr sz="2400">
                <a:solidFill>
                  <a:schemeClr val="accent2"/>
                </a:solidFill>
                <a:latin typeface="Calibri" panose="020F0502020204030204" pitchFamily="34" charset="0"/>
              </a:defRPr>
            </a:lvl3pPr>
            <a:lvl4pPr marL="1600200" indent="-228600" eaLnBrk="0" hangingPunct="0">
              <a:spcBef>
                <a:spcPct val="20000"/>
              </a:spcBef>
              <a:buChar char="–"/>
              <a:defRPr sz="2000">
                <a:solidFill>
                  <a:schemeClr val="accent2"/>
                </a:solidFill>
                <a:latin typeface="Calibri" panose="020F0502020204030204" pitchFamily="34" charset="0"/>
              </a:defRPr>
            </a:lvl4pPr>
            <a:lvl5pPr marL="2057400" indent="-228600" eaLnBrk="0" hangingPunct="0">
              <a:spcBef>
                <a:spcPct val="20000"/>
              </a:spcBef>
              <a:buChar char="»"/>
              <a:defRPr sz="2000">
                <a:solidFill>
                  <a:schemeClr val="accent2"/>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accent2"/>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accent2"/>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accent2"/>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accent2"/>
                </a:solidFill>
                <a:latin typeface="Calibri" panose="020F0502020204030204" pitchFamily="34" charset="0"/>
              </a:defRPr>
            </a:lvl9pPr>
          </a:lstStyle>
          <a:p>
            <a:pPr eaLnBrk="1" hangingPunct="1">
              <a:spcBef>
                <a:spcPct val="0"/>
              </a:spcBef>
              <a:buFontTx/>
              <a:buNone/>
            </a:pPr>
            <a:r>
              <a:rPr lang="fr-FR" altLang="fr-FR" sz="2000" dirty="0">
                <a:solidFill>
                  <a:srgbClr val="FF6600"/>
                </a:solidFill>
                <a:latin typeface="Corbel" panose="020B0503020204020204" pitchFamily="34" charset="0"/>
              </a:rPr>
              <a:t>Préciser la recherche</a:t>
            </a:r>
          </a:p>
        </p:txBody>
      </p:sp>
      <p:grpSp>
        <p:nvGrpSpPr>
          <p:cNvPr id="31" name="Arrow34" descr="{&quot;Key&quot;:&quot;POWER_USER_SHAPE_ICON&quot;,&quot;Value&quot;:&quot;POWER_USER_SHAPE_ICON_STYLE_1&quot;}">
            <a:extLst>
              <a:ext uri="{FF2B5EF4-FFF2-40B4-BE49-F238E27FC236}">
                <a16:creationId xmlns:a16="http://schemas.microsoft.com/office/drawing/2014/main" xmlns="" id="{43E68E00-EA18-49EE-91A7-B065011E5152}"/>
              </a:ext>
            </a:extLst>
          </p:cNvPr>
          <p:cNvGrpSpPr>
            <a:grpSpLocks noChangeAspect="1"/>
          </p:cNvGrpSpPr>
          <p:nvPr/>
        </p:nvGrpSpPr>
        <p:grpSpPr>
          <a:xfrm rot="5400000">
            <a:off x="10080334" y="4196022"/>
            <a:ext cx="547953" cy="542925"/>
            <a:chOff x="6004176" y="1690066"/>
            <a:chExt cx="1039285" cy="1029748"/>
          </a:xfrm>
          <a:solidFill>
            <a:srgbClr val="FF6600"/>
          </a:solidFill>
        </p:grpSpPr>
        <p:sp>
          <p:nvSpPr>
            <p:cNvPr id="32" name="Freeform 195">
              <a:extLst>
                <a:ext uri="{FF2B5EF4-FFF2-40B4-BE49-F238E27FC236}">
                  <a16:creationId xmlns:a16="http://schemas.microsoft.com/office/drawing/2014/main" xmlns="" id="{B426E1A2-1601-4CCF-ADA5-FD9317539629}"/>
                </a:ext>
              </a:extLst>
            </p:cNvPr>
            <p:cNvSpPr>
              <a:spLocks/>
            </p:cNvSpPr>
            <p:nvPr/>
          </p:nvSpPr>
          <p:spPr bwMode="auto">
            <a:xfrm>
              <a:off x="6213939" y="1880760"/>
              <a:ext cx="781845" cy="476735"/>
            </a:xfrm>
            <a:custGeom>
              <a:avLst/>
              <a:gdLst>
                <a:gd name="T0" fmla="*/ 81 w 1018"/>
                <a:gd name="T1" fmla="*/ 623 h 623"/>
                <a:gd name="T2" fmla="*/ 34 w 1018"/>
                <a:gd name="T3" fmla="*/ 606 h 623"/>
                <a:gd name="T4" fmla="*/ 26 w 1018"/>
                <a:gd name="T5" fmla="*/ 504 h 623"/>
                <a:gd name="T6" fmla="*/ 933 w 1018"/>
                <a:gd name="T7" fmla="*/ 4 h 623"/>
                <a:gd name="T8" fmla="*/ 1013 w 1018"/>
                <a:gd name="T9" fmla="*/ 68 h 623"/>
                <a:gd name="T10" fmla="*/ 949 w 1018"/>
                <a:gd name="T11" fmla="*/ 148 h 623"/>
                <a:gd name="T12" fmla="*/ 136 w 1018"/>
                <a:gd name="T13" fmla="*/ 598 h 623"/>
                <a:gd name="T14" fmla="*/ 81 w 1018"/>
                <a:gd name="T15" fmla="*/ 623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8" h="623">
                  <a:moveTo>
                    <a:pt x="81" y="623"/>
                  </a:moveTo>
                  <a:cubicBezTo>
                    <a:pt x="65" y="623"/>
                    <a:pt x="48" y="618"/>
                    <a:pt x="34" y="606"/>
                  </a:cubicBezTo>
                  <a:cubicBezTo>
                    <a:pt x="4" y="580"/>
                    <a:pt x="0" y="534"/>
                    <a:pt x="26" y="504"/>
                  </a:cubicBezTo>
                  <a:cubicBezTo>
                    <a:pt x="282" y="206"/>
                    <a:pt x="578" y="43"/>
                    <a:pt x="933" y="4"/>
                  </a:cubicBezTo>
                  <a:cubicBezTo>
                    <a:pt x="973" y="0"/>
                    <a:pt x="1009" y="29"/>
                    <a:pt x="1013" y="68"/>
                  </a:cubicBezTo>
                  <a:cubicBezTo>
                    <a:pt x="1018" y="108"/>
                    <a:pt x="989" y="144"/>
                    <a:pt x="949" y="148"/>
                  </a:cubicBezTo>
                  <a:cubicBezTo>
                    <a:pt x="628" y="183"/>
                    <a:pt x="370" y="326"/>
                    <a:pt x="136" y="598"/>
                  </a:cubicBezTo>
                  <a:cubicBezTo>
                    <a:pt x="122" y="615"/>
                    <a:pt x="102" y="623"/>
                    <a:pt x="81" y="6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33" name="Freeform 196">
              <a:extLst>
                <a:ext uri="{FF2B5EF4-FFF2-40B4-BE49-F238E27FC236}">
                  <a16:creationId xmlns:a16="http://schemas.microsoft.com/office/drawing/2014/main" xmlns="" id="{7CA8E433-9ACF-4A11-B832-05AE8A209954}"/>
                </a:ext>
              </a:extLst>
            </p:cNvPr>
            <p:cNvSpPr>
              <a:spLocks/>
            </p:cNvSpPr>
            <p:nvPr/>
          </p:nvSpPr>
          <p:spPr bwMode="auto">
            <a:xfrm>
              <a:off x="6080453" y="2376565"/>
              <a:ext cx="152555" cy="171625"/>
            </a:xfrm>
            <a:custGeom>
              <a:avLst/>
              <a:gdLst>
                <a:gd name="T0" fmla="*/ 83 w 205"/>
                <a:gd name="T1" fmla="*/ 223 h 223"/>
                <a:gd name="T2" fmla="*/ 48 w 205"/>
                <a:gd name="T3" fmla="*/ 214 h 223"/>
                <a:gd name="T4" fmla="*/ 19 w 205"/>
                <a:gd name="T5" fmla="*/ 116 h 223"/>
                <a:gd name="T6" fmla="*/ 61 w 205"/>
                <a:gd name="T7" fmla="*/ 45 h 223"/>
                <a:gd name="T8" fmla="*/ 160 w 205"/>
                <a:gd name="T9" fmla="*/ 22 h 223"/>
                <a:gd name="T10" fmla="*/ 184 w 205"/>
                <a:gd name="T11" fmla="*/ 121 h 223"/>
                <a:gd name="T12" fmla="*/ 146 w 205"/>
                <a:gd name="T13" fmla="*/ 186 h 223"/>
                <a:gd name="T14" fmla="*/ 83 w 205"/>
                <a:gd name="T15" fmla="*/ 223 h 2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223">
                  <a:moveTo>
                    <a:pt x="83" y="223"/>
                  </a:moveTo>
                  <a:cubicBezTo>
                    <a:pt x="71" y="223"/>
                    <a:pt x="59" y="220"/>
                    <a:pt x="48" y="214"/>
                  </a:cubicBezTo>
                  <a:cubicBezTo>
                    <a:pt x="13" y="195"/>
                    <a:pt x="0" y="151"/>
                    <a:pt x="19" y="116"/>
                  </a:cubicBezTo>
                  <a:cubicBezTo>
                    <a:pt x="32" y="92"/>
                    <a:pt x="46" y="68"/>
                    <a:pt x="61" y="45"/>
                  </a:cubicBezTo>
                  <a:cubicBezTo>
                    <a:pt x="82" y="11"/>
                    <a:pt x="126" y="0"/>
                    <a:pt x="160" y="22"/>
                  </a:cubicBezTo>
                  <a:cubicBezTo>
                    <a:pt x="194" y="42"/>
                    <a:pt x="205" y="87"/>
                    <a:pt x="184" y="121"/>
                  </a:cubicBezTo>
                  <a:cubicBezTo>
                    <a:pt x="171" y="142"/>
                    <a:pt x="158" y="164"/>
                    <a:pt x="146" y="186"/>
                  </a:cubicBezTo>
                  <a:cubicBezTo>
                    <a:pt x="133" y="210"/>
                    <a:pt x="108" y="223"/>
                    <a:pt x="83" y="2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34" name="Freeform 197">
              <a:extLst>
                <a:ext uri="{FF2B5EF4-FFF2-40B4-BE49-F238E27FC236}">
                  <a16:creationId xmlns:a16="http://schemas.microsoft.com/office/drawing/2014/main" xmlns="" id="{B1AA219A-44DC-4DD1-B062-924FC970BD8C}"/>
                </a:ext>
              </a:extLst>
            </p:cNvPr>
            <p:cNvSpPr>
              <a:spLocks/>
            </p:cNvSpPr>
            <p:nvPr/>
          </p:nvSpPr>
          <p:spPr bwMode="auto">
            <a:xfrm>
              <a:off x="6004176" y="2586328"/>
              <a:ext cx="133486" cy="133486"/>
            </a:xfrm>
            <a:custGeom>
              <a:avLst/>
              <a:gdLst>
                <a:gd name="T0" fmla="*/ 81 w 167"/>
                <a:gd name="T1" fmla="*/ 169 h 169"/>
                <a:gd name="T2" fmla="*/ 59 w 167"/>
                <a:gd name="T3" fmla="*/ 166 h 169"/>
                <a:gd name="T4" fmla="*/ 12 w 167"/>
                <a:gd name="T5" fmla="*/ 75 h 169"/>
                <a:gd name="T6" fmla="*/ 17 w 167"/>
                <a:gd name="T7" fmla="*/ 60 h 169"/>
                <a:gd name="T8" fmla="*/ 108 w 167"/>
                <a:gd name="T9" fmla="*/ 12 h 169"/>
                <a:gd name="T10" fmla="*/ 155 w 167"/>
                <a:gd name="T11" fmla="*/ 103 h 169"/>
                <a:gd name="T12" fmla="*/ 150 w 167"/>
                <a:gd name="T13" fmla="*/ 118 h 169"/>
                <a:gd name="T14" fmla="*/ 81 w 167"/>
                <a:gd name="T15" fmla="*/ 169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169">
                  <a:moveTo>
                    <a:pt x="81" y="169"/>
                  </a:moveTo>
                  <a:cubicBezTo>
                    <a:pt x="74" y="169"/>
                    <a:pt x="67" y="168"/>
                    <a:pt x="59" y="166"/>
                  </a:cubicBezTo>
                  <a:cubicBezTo>
                    <a:pt x="21" y="154"/>
                    <a:pt x="0" y="113"/>
                    <a:pt x="12" y="75"/>
                  </a:cubicBezTo>
                  <a:lnTo>
                    <a:pt x="17" y="60"/>
                  </a:lnTo>
                  <a:cubicBezTo>
                    <a:pt x="29" y="21"/>
                    <a:pt x="69" y="0"/>
                    <a:pt x="108" y="12"/>
                  </a:cubicBezTo>
                  <a:cubicBezTo>
                    <a:pt x="146" y="24"/>
                    <a:pt x="167" y="65"/>
                    <a:pt x="155" y="103"/>
                  </a:cubicBezTo>
                  <a:lnTo>
                    <a:pt x="150" y="118"/>
                  </a:lnTo>
                  <a:cubicBezTo>
                    <a:pt x="140" y="149"/>
                    <a:pt x="112" y="169"/>
                    <a:pt x="81" y="16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sp>
          <p:nvSpPr>
            <p:cNvPr id="35" name="Freeform 198">
              <a:extLst>
                <a:ext uri="{FF2B5EF4-FFF2-40B4-BE49-F238E27FC236}">
                  <a16:creationId xmlns:a16="http://schemas.microsoft.com/office/drawing/2014/main" xmlns="" id="{D93843A3-5211-4329-AAB5-9A71A272F9BF}"/>
                </a:ext>
              </a:extLst>
            </p:cNvPr>
            <p:cNvSpPr>
              <a:spLocks/>
            </p:cNvSpPr>
            <p:nvPr/>
          </p:nvSpPr>
          <p:spPr bwMode="auto">
            <a:xfrm>
              <a:off x="6652535" y="1690066"/>
              <a:ext cx="390926" cy="562551"/>
            </a:xfrm>
            <a:custGeom>
              <a:avLst/>
              <a:gdLst>
                <a:gd name="T0" fmla="*/ 197 w 510"/>
                <a:gd name="T1" fmla="*/ 738 h 738"/>
                <a:gd name="T2" fmla="*/ 156 w 510"/>
                <a:gd name="T3" fmla="*/ 726 h 738"/>
                <a:gd name="T4" fmla="*/ 137 w 510"/>
                <a:gd name="T5" fmla="*/ 625 h 738"/>
                <a:gd name="T6" fmla="*/ 334 w 510"/>
                <a:gd name="T7" fmla="*/ 336 h 738"/>
                <a:gd name="T8" fmla="*/ 42 w 510"/>
                <a:gd name="T9" fmla="*/ 143 h 738"/>
                <a:gd name="T10" fmla="*/ 22 w 510"/>
                <a:gd name="T11" fmla="*/ 42 h 738"/>
                <a:gd name="T12" fmla="*/ 123 w 510"/>
                <a:gd name="T13" fmla="*/ 22 h 738"/>
                <a:gd name="T14" fmla="*/ 476 w 510"/>
                <a:gd name="T15" fmla="*/ 256 h 738"/>
                <a:gd name="T16" fmla="*/ 507 w 510"/>
                <a:gd name="T17" fmla="*/ 303 h 738"/>
                <a:gd name="T18" fmla="*/ 495 w 510"/>
                <a:gd name="T19" fmla="*/ 358 h 738"/>
                <a:gd name="T20" fmla="*/ 257 w 510"/>
                <a:gd name="T21" fmla="*/ 707 h 738"/>
                <a:gd name="T22" fmla="*/ 197 w 510"/>
                <a:gd name="T23"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0" h="738">
                  <a:moveTo>
                    <a:pt x="197" y="738"/>
                  </a:moveTo>
                  <a:cubicBezTo>
                    <a:pt x="183" y="738"/>
                    <a:pt x="169" y="734"/>
                    <a:pt x="156" y="726"/>
                  </a:cubicBezTo>
                  <a:cubicBezTo>
                    <a:pt x="123" y="703"/>
                    <a:pt x="115" y="658"/>
                    <a:pt x="137" y="625"/>
                  </a:cubicBezTo>
                  <a:lnTo>
                    <a:pt x="334" y="336"/>
                  </a:lnTo>
                  <a:lnTo>
                    <a:pt x="42" y="143"/>
                  </a:lnTo>
                  <a:cubicBezTo>
                    <a:pt x="9" y="120"/>
                    <a:pt x="0" y="75"/>
                    <a:pt x="22" y="42"/>
                  </a:cubicBezTo>
                  <a:cubicBezTo>
                    <a:pt x="44" y="9"/>
                    <a:pt x="89" y="0"/>
                    <a:pt x="123" y="22"/>
                  </a:cubicBezTo>
                  <a:lnTo>
                    <a:pt x="476" y="256"/>
                  </a:lnTo>
                  <a:cubicBezTo>
                    <a:pt x="492" y="267"/>
                    <a:pt x="503" y="284"/>
                    <a:pt x="507" y="303"/>
                  </a:cubicBezTo>
                  <a:cubicBezTo>
                    <a:pt x="510" y="322"/>
                    <a:pt x="506" y="342"/>
                    <a:pt x="495" y="358"/>
                  </a:cubicBezTo>
                  <a:lnTo>
                    <a:pt x="257" y="707"/>
                  </a:lnTo>
                  <a:cubicBezTo>
                    <a:pt x="243" y="727"/>
                    <a:pt x="220" y="738"/>
                    <a:pt x="197" y="73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pPr>
                <a:defRPr/>
              </a:pPr>
              <a:endParaRPr lang="fr-FR" dirty="0">
                <a:solidFill>
                  <a:prstClr val="black"/>
                </a:solidFill>
                <a:latin typeface="Corbel" panose="020B0503020204020204" pitchFamily="34" charset="0"/>
              </a:endParaRPr>
            </a:p>
          </p:txBody>
        </p:sp>
      </p:grpSp>
      <p:sp>
        <p:nvSpPr>
          <p:cNvPr id="36" name="Espace réservé du pied de page 1"/>
          <p:cNvSpPr txBox="1">
            <a:spLocks/>
          </p:cNvSpPr>
          <p:nvPr/>
        </p:nvSpPr>
        <p:spPr>
          <a:xfrm>
            <a:off x="4993762" y="6114090"/>
            <a:ext cx="3680048" cy="476250"/>
          </a:xfrm>
          <a:prstGeom prst="rect">
            <a:avLst/>
          </a:prstGeom>
        </p:spPr>
        <p:txBody>
          <a:bodyPr vert="horz" lIns="91440" tIns="45720" rIns="91440" bIns="45720" rtlCol="0" anchor="ctr"/>
          <a:lstStyle>
            <a:defPPr>
              <a:defRPr lang="fr-FR"/>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fr-FR" dirty="0">
              <a:latin typeface="Corbel" panose="020B0503020204020204" pitchFamily="34" charset="0"/>
            </a:endParaRPr>
          </a:p>
        </p:txBody>
      </p:sp>
      <p:sp>
        <p:nvSpPr>
          <p:cNvPr id="30" name="Espace réservé du contenu 2"/>
          <p:cNvSpPr>
            <a:spLocks noGrp="1"/>
          </p:cNvSpPr>
          <p:nvPr>
            <p:ph idx="1"/>
          </p:nvPr>
        </p:nvSpPr>
        <p:spPr>
          <a:xfrm>
            <a:off x="271208" y="4035895"/>
            <a:ext cx="3238552" cy="2562425"/>
          </a:xfrm>
        </p:spPr>
        <p:txBody>
          <a:bodyPr>
            <a:normAutofit/>
          </a:bodyPr>
          <a:lstStyle/>
          <a:p>
            <a:pPr marL="0" indent="0">
              <a:buNone/>
            </a:pPr>
            <a:r>
              <a:rPr lang="fr-FR" altLang="fr-FR" sz="1600" dirty="0" smtClean="0"/>
              <a:t>Une recherche </a:t>
            </a:r>
            <a:r>
              <a:rPr lang="fr-FR" altLang="fr-FR" sz="1600" dirty="0" smtClean="0">
                <a:solidFill>
                  <a:srgbClr val="009DE0"/>
                </a:solidFill>
              </a:rPr>
              <a:t>"</a:t>
            </a:r>
            <a:r>
              <a:rPr lang="fr-FR" altLang="fr-FR" sz="1600" dirty="0" err="1" smtClean="0">
                <a:solidFill>
                  <a:srgbClr val="009DE0"/>
                </a:solidFill>
              </a:rPr>
              <a:t>Diabetes</a:t>
            </a:r>
            <a:r>
              <a:rPr lang="fr-FR" altLang="fr-FR" sz="1600" dirty="0" smtClean="0">
                <a:solidFill>
                  <a:srgbClr val="009DE0"/>
                </a:solidFill>
              </a:rPr>
              <a:t> </a:t>
            </a:r>
            <a:r>
              <a:rPr lang="fr-FR" altLang="fr-FR" sz="1600" dirty="0" err="1" smtClean="0">
                <a:solidFill>
                  <a:srgbClr val="009DE0"/>
                </a:solidFill>
              </a:rPr>
              <a:t>Mellitus</a:t>
            </a:r>
            <a:r>
              <a:rPr lang="fr-FR" altLang="fr-FR" sz="1600" dirty="0" smtClean="0">
                <a:solidFill>
                  <a:srgbClr val="009DE0"/>
                </a:solidFill>
              </a:rPr>
              <a:t>/</a:t>
            </a:r>
            <a:r>
              <a:rPr lang="fr-FR" altLang="fr-FR" sz="1600" dirty="0" err="1" smtClean="0">
                <a:solidFill>
                  <a:srgbClr val="009DE0"/>
                </a:solidFill>
              </a:rPr>
              <a:t>etiology</a:t>
            </a:r>
            <a:r>
              <a:rPr lang="fr-FR" altLang="fr-FR" sz="1600" dirty="0" smtClean="0">
                <a:solidFill>
                  <a:srgbClr val="009DE0"/>
                </a:solidFill>
              </a:rPr>
              <a:t>"[</a:t>
            </a:r>
            <a:r>
              <a:rPr lang="fr-FR" altLang="fr-FR" sz="1600" dirty="0" err="1" smtClean="0">
                <a:solidFill>
                  <a:srgbClr val="009DE0"/>
                </a:solidFill>
              </a:rPr>
              <a:t>Mesh</a:t>
            </a:r>
            <a:r>
              <a:rPr lang="fr-FR" altLang="fr-FR" sz="1600" dirty="0" smtClean="0">
                <a:solidFill>
                  <a:srgbClr val="009DE0"/>
                </a:solidFill>
              </a:rPr>
              <a:t>] </a:t>
            </a:r>
            <a:r>
              <a:rPr lang="fr-FR" altLang="fr-FR" sz="1600" dirty="0" smtClean="0"/>
              <a:t>retrouvera des articles indexés avec le terme </a:t>
            </a:r>
            <a:r>
              <a:rPr lang="fr-FR" altLang="fr-FR" sz="1600" dirty="0" err="1" smtClean="0"/>
              <a:t>MeSH</a:t>
            </a:r>
            <a:r>
              <a:rPr lang="fr-FR" altLang="fr-FR" sz="1600" dirty="0" smtClean="0"/>
              <a:t> </a:t>
            </a:r>
            <a:r>
              <a:rPr lang="fr-FR" altLang="fr-FR" sz="1600" dirty="0" smtClean="0">
                <a:solidFill>
                  <a:srgbClr val="009DE0"/>
                </a:solidFill>
              </a:rPr>
              <a:t>"</a:t>
            </a:r>
            <a:r>
              <a:rPr lang="fr-FR" altLang="fr-FR" sz="1600" dirty="0" err="1" smtClean="0">
                <a:solidFill>
                  <a:srgbClr val="009DE0"/>
                </a:solidFill>
              </a:rPr>
              <a:t>Diabetes</a:t>
            </a:r>
            <a:r>
              <a:rPr lang="fr-FR" altLang="fr-FR" sz="1600" dirty="0" smtClean="0">
                <a:solidFill>
                  <a:srgbClr val="009DE0"/>
                </a:solidFill>
              </a:rPr>
              <a:t> </a:t>
            </a:r>
            <a:r>
              <a:rPr lang="fr-FR" altLang="fr-FR" sz="1600" dirty="0" err="1" smtClean="0">
                <a:solidFill>
                  <a:srgbClr val="009DE0"/>
                </a:solidFill>
              </a:rPr>
              <a:t>Mellitus</a:t>
            </a:r>
            <a:r>
              <a:rPr lang="fr-FR" altLang="fr-FR" sz="1600" dirty="0" smtClean="0">
                <a:solidFill>
                  <a:srgbClr val="009DE0"/>
                </a:solidFill>
              </a:rPr>
              <a:t>"</a:t>
            </a:r>
            <a:r>
              <a:rPr lang="fr-FR" altLang="fr-FR" sz="1600" dirty="0" smtClean="0"/>
              <a:t>,</a:t>
            </a:r>
            <a:r>
              <a:rPr lang="fr-FR" altLang="fr-FR" sz="1600" dirty="0" smtClean="0">
                <a:solidFill>
                  <a:srgbClr val="009DE0"/>
                </a:solidFill>
              </a:rPr>
              <a:t> </a:t>
            </a:r>
            <a:r>
              <a:rPr lang="fr-FR" altLang="fr-FR" sz="1600" dirty="0" smtClean="0"/>
              <a:t>mais le qualificatif</a:t>
            </a:r>
            <a:r>
              <a:rPr lang="fr-FR" altLang="fr-FR" sz="1600" dirty="0" smtClean="0">
                <a:solidFill>
                  <a:srgbClr val="009DE0"/>
                </a:solidFill>
              </a:rPr>
              <a:t> "</a:t>
            </a:r>
            <a:r>
              <a:rPr lang="fr-FR" altLang="fr-FR" sz="1600" dirty="0" err="1" smtClean="0">
                <a:solidFill>
                  <a:srgbClr val="009DE0"/>
                </a:solidFill>
              </a:rPr>
              <a:t>etiology</a:t>
            </a:r>
            <a:r>
              <a:rPr lang="fr-FR" altLang="fr-FR" sz="1600" dirty="0" smtClean="0">
                <a:solidFill>
                  <a:srgbClr val="009DE0"/>
                </a:solidFill>
              </a:rPr>
              <a:t>" </a:t>
            </a:r>
            <a:r>
              <a:rPr lang="fr-FR" altLang="fr-FR" sz="1600" dirty="0" smtClean="0"/>
              <a:t>pourra être appliqué à un autre terme </a:t>
            </a:r>
            <a:r>
              <a:rPr lang="fr-FR" altLang="fr-FR" sz="1600" dirty="0" err="1" smtClean="0"/>
              <a:t>MeSH</a:t>
            </a:r>
            <a:r>
              <a:rPr lang="fr-FR" altLang="fr-FR" sz="1600" dirty="0" smtClean="0"/>
              <a:t> que </a:t>
            </a:r>
            <a:r>
              <a:rPr lang="fr-FR" altLang="fr-FR" sz="1600" dirty="0" smtClean="0">
                <a:solidFill>
                  <a:srgbClr val="009DE0"/>
                </a:solidFill>
              </a:rPr>
              <a:t>"</a:t>
            </a:r>
            <a:r>
              <a:rPr lang="fr-FR" altLang="fr-FR" sz="1600" dirty="0" err="1" smtClean="0">
                <a:solidFill>
                  <a:srgbClr val="009DE0"/>
                </a:solidFill>
              </a:rPr>
              <a:t>Diabetes</a:t>
            </a:r>
            <a:r>
              <a:rPr lang="fr-FR" altLang="fr-FR" sz="1600" dirty="0" smtClean="0">
                <a:solidFill>
                  <a:srgbClr val="009DE0"/>
                </a:solidFill>
              </a:rPr>
              <a:t> </a:t>
            </a:r>
            <a:r>
              <a:rPr lang="fr-FR" altLang="fr-FR" sz="1600" dirty="0" err="1" smtClean="0">
                <a:solidFill>
                  <a:srgbClr val="009DE0"/>
                </a:solidFill>
              </a:rPr>
              <a:t>Mellitus</a:t>
            </a:r>
            <a:r>
              <a:rPr lang="fr-FR" altLang="fr-FR" sz="1600" dirty="0" smtClean="0">
                <a:solidFill>
                  <a:srgbClr val="009DE0"/>
                </a:solidFill>
              </a:rPr>
              <a:t>"</a:t>
            </a:r>
            <a:r>
              <a:rPr lang="fr-FR" altLang="fr-FR" sz="1600" dirty="0" smtClean="0"/>
              <a:t>.</a:t>
            </a:r>
          </a:p>
          <a:p>
            <a:pPr marL="0" indent="0">
              <a:buNone/>
            </a:pPr>
            <a:r>
              <a:rPr lang="fr-FR" altLang="fr-FR" sz="1600" dirty="0" smtClean="0"/>
              <a:t>Exemple : </a:t>
            </a:r>
            <a:r>
              <a:rPr lang="fr-FR" altLang="fr-FR" sz="1600" dirty="0" smtClean="0">
                <a:hlinkClick r:id="rId3"/>
              </a:rPr>
              <a:t>https://pubmed.ncbi.nlm.nih.gov/33592860/</a:t>
            </a:r>
            <a:r>
              <a:rPr lang="fr-FR" altLang="fr-FR" sz="1600" dirty="0" smtClean="0"/>
              <a:t>-&gt; </a:t>
            </a:r>
            <a:r>
              <a:rPr lang="fr-FR" sz="1600" dirty="0" err="1" smtClean="0"/>
              <a:t>Hypoglycemia</a:t>
            </a:r>
            <a:r>
              <a:rPr lang="fr-FR" sz="1600" dirty="0" smtClean="0"/>
              <a:t>*/ </a:t>
            </a:r>
            <a:r>
              <a:rPr lang="fr-FR" sz="1600" dirty="0" err="1" smtClean="0"/>
              <a:t>etiology</a:t>
            </a:r>
            <a:r>
              <a:rPr lang="fr-FR" altLang="fr-FR" sz="1600" dirty="0" smtClean="0"/>
              <a:t> </a:t>
            </a:r>
            <a:endParaRPr lang="fr-FR" altLang="fr-FR" sz="1600" dirty="0"/>
          </a:p>
        </p:txBody>
      </p:sp>
      <p:sp>
        <p:nvSpPr>
          <p:cNvPr id="3" name="ZoneTexte 2"/>
          <p:cNvSpPr txBox="1"/>
          <p:nvPr/>
        </p:nvSpPr>
        <p:spPr>
          <a:xfrm>
            <a:off x="272046" y="1648391"/>
            <a:ext cx="3211071" cy="2677656"/>
          </a:xfrm>
          <a:prstGeom prst="rect">
            <a:avLst/>
          </a:prstGeom>
          <a:noFill/>
        </p:spPr>
        <p:txBody>
          <a:bodyPr wrap="square" rtlCol="0">
            <a:spAutoFit/>
          </a:bodyPr>
          <a:lstStyle/>
          <a:p>
            <a:r>
              <a:rPr lang="fr-FR" altLang="fr-FR" sz="2400" b="1" dirty="0">
                <a:latin typeface="Corbel" panose="020B0503020204020204" pitchFamily="34" charset="0"/>
              </a:rPr>
              <a:t>/!\</a:t>
            </a:r>
            <a:r>
              <a:rPr lang="fr-FR" altLang="fr-FR" sz="2400" dirty="0">
                <a:latin typeface="Corbel" panose="020B0503020204020204" pitchFamily="34" charset="0"/>
              </a:rPr>
              <a:t> La </a:t>
            </a:r>
            <a:r>
              <a:rPr lang="fr-FR" altLang="fr-FR" sz="2400" dirty="0" smtClean="0">
                <a:latin typeface="Corbel" panose="020B0503020204020204" pitchFamily="34" charset="0"/>
              </a:rPr>
              <a:t>fonctionnalité </a:t>
            </a:r>
            <a:r>
              <a:rPr lang="fr-FR" altLang="fr-FR" sz="2400" dirty="0">
                <a:latin typeface="Corbel" panose="020B0503020204020204" pitchFamily="34" charset="0"/>
              </a:rPr>
              <a:t>de MEDLINE de restriction </a:t>
            </a:r>
            <a:r>
              <a:rPr lang="fr-FR" altLang="fr-FR" sz="2400" dirty="0" smtClean="0">
                <a:latin typeface="Corbel" panose="020B0503020204020204" pitchFamily="34" charset="0"/>
              </a:rPr>
              <a:t>sur </a:t>
            </a:r>
            <a:r>
              <a:rPr lang="fr-FR" altLang="fr-FR" sz="2400" dirty="0">
                <a:latin typeface="Corbel" panose="020B0503020204020204" pitchFamily="34" charset="0"/>
              </a:rPr>
              <a:t>un qualificatif n’est pas entièrement opérationnelle dans </a:t>
            </a:r>
            <a:r>
              <a:rPr lang="fr-FR" altLang="fr-FR" sz="2400" dirty="0" err="1">
                <a:latin typeface="Corbel" panose="020B0503020204020204" pitchFamily="34" charset="0"/>
              </a:rPr>
              <a:t>PubMed</a:t>
            </a:r>
            <a:r>
              <a:rPr lang="fr-FR" altLang="fr-FR" sz="2400" dirty="0">
                <a:latin typeface="Corbel" panose="020B0503020204020204" pitchFamily="34" charset="0"/>
              </a:rPr>
              <a:t> </a:t>
            </a:r>
          </a:p>
          <a:p>
            <a:endParaRPr lang="fr-FR" sz="2400" dirty="0">
              <a:latin typeface="Corbel" panose="020B0503020204020204" pitchFamily="34" charset="0"/>
            </a:endParaRPr>
          </a:p>
        </p:txBody>
      </p:sp>
    </p:spTree>
    <p:extLst>
      <p:ext uri="{BB962C8B-B14F-4D97-AF65-F5344CB8AC3E}">
        <p14:creationId xmlns:p14="http://schemas.microsoft.com/office/powerpoint/2010/main" val="290969366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10.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11.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12.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13.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2.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3.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4.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5.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6.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7.xml><?xml version="1.0" encoding="utf-8"?>
<p:tagLst xmlns:a="http://schemas.openxmlformats.org/drawingml/2006/main" xmlns:r="http://schemas.openxmlformats.org/officeDocument/2006/relationships" xmlns:p="http://schemas.openxmlformats.org/presentationml/2006/main">
  <p:tag name="POWER_USER_TAGS_ICONS" val="camera_POWER_USER_SEPARATOR_ICONS_film-camera_POWER_USER_SEPARATOR_ICONS_point-and-shoot_POWER_USER_SEPARATOR_ICONS_digital-camera_POWER_USER_SEPARATOR_ICONS_digital_POWER_USER_SEPARATOR_ICONS_shoot_POWER_USER_SEPARATOR_ICONS_point_POWER_USER_SEPARATOR_ICONS_photography_POWER_USER_SEPARATOR_ICONS_photo_POWER_USER_SEPARATOR_ICONS_film_POWER_USER_SEPARATOR_ICONS_pic"/>
</p:tagLst>
</file>

<file path=ppt/tags/tag8.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ags/tag9.xml><?xml version="1.0" encoding="utf-8"?>
<p:tagLst xmlns:a="http://schemas.openxmlformats.org/drawingml/2006/main" xmlns:r="http://schemas.openxmlformats.org/officeDocument/2006/relationships" xmlns:p="http://schemas.openxmlformats.org/presentationml/2006/main">
  <p:tag name="POWER_USER_TAGS_ICONS" val="zoom_POWER_USER_SEPARATOR_ICONS_enhance_POWER_USER_SEPARATOR_ICONS_look_POWER_USER_SEPARATOR_ICONS_plus_POWER_USER_SEPARATOR_ICONS_view"/>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2668</TotalTime>
  <Words>2912</Words>
  <Application>Microsoft Office PowerPoint</Application>
  <PresentationFormat>Grand écran</PresentationFormat>
  <Paragraphs>309</Paragraphs>
  <Slides>35</Slides>
  <Notes>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35</vt:i4>
      </vt:variant>
    </vt:vector>
  </HeadingPairs>
  <TitlesOfParts>
    <vt:vector size="41" baseType="lpstr">
      <vt:lpstr>Arial</vt:lpstr>
      <vt:lpstr>Calibri</vt:lpstr>
      <vt:lpstr>Calibri Light</vt:lpstr>
      <vt:lpstr>Corbel</vt:lpstr>
      <vt:lpstr>Tahoma</vt:lpstr>
      <vt:lpstr>Thème Office</vt:lpstr>
      <vt:lpstr>Trucs et astuces de PubMed</vt:lpstr>
      <vt:lpstr>Programme</vt:lpstr>
      <vt:lpstr>Les spécificités de PubMed</vt:lpstr>
      <vt:lpstr>Couverture : le contenu de PubMed</vt:lpstr>
      <vt:lpstr>Couverture : le contenu de PubMed</vt:lpstr>
      <vt:lpstr>Couverture : le contenu de PubMed</vt:lpstr>
      <vt:lpstr>Fonctionnalités : le thésaurus MeSH</vt:lpstr>
      <vt:lpstr>Fonctionnalités : le thésaurus MeSH</vt:lpstr>
      <vt:lpstr>Détails d’un terme MeSH</vt:lpstr>
      <vt:lpstr>Fonctionnalités : le thésaurus MeSH</vt:lpstr>
      <vt:lpstr>Pertinence du recours au MeSH?</vt:lpstr>
      <vt:lpstr>Pertinence du recours au MeSH?</vt:lpstr>
      <vt:lpstr>MeSH : ressources complémentaires</vt:lpstr>
      <vt:lpstr>MeSH : ressources complémentaires</vt:lpstr>
      <vt:lpstr>Fonctionnalités</vt:lpstr>
      <vt:lpstr>Chercher dans PubMed</vt:lpstr>
      <vt:lpstr>PubMed : rappel des URL d’accès</vt:lpstr>
      <vt:lpstr>PubMed : 3 modes de recherche</vt:lpstr>
      <vt:lpstr>Mode 1 : la recherche simple</vt:lpstr>
      <vt:lpstr>Mode 1 : la recherche simple</vt:lpstr>
      <vt:lpstr>Mode 2 : le Search builder</vt:lpstr>
      <vt:lpstr>Mode 2 : le Search builder </vt:lpstr>
      <vt:lpstr>Mode 3 : création ou édition manuelle</vt:lpstr>
      <vt:lpstr>Mode 3 : création ou édition manuelle</vt:lpstr>
      <vt:lpstr>Mode 3 : recherche par proximité 1/2 </vt:lpstr>
      <vt:lpstr>Mode 3 : recherche par proximité 2/2 </vt:lpstr>
      <vt:lpstr>Modes 1, 2, 3 : algorithme Best match</vt:lpstr>
      <vt:lpstr>Miscellanées</vt:lpstr>
      <vt:lpstr>Find</vt:lpstr>
      <vt:lpstr>Find : Clinical Queries</vt:lpstr>
      <vt:lpstr>Find : Single Citation Matcher</vt:lpstr>
      <vt:lpstr>Compte MyNCBI</vt:lpstr>
      <vt:lpstr>Yale MeSH Analyzer</vt:lpstr>
      <vt:lpstr>Yale MeSH Analyzer</vt:lpstr>
      <vt:lpstr>Merci pour votre attention</vt:lpstr>
    </vt:vector>
  </TitlesOfParts>
  <Company>Direction de la Documentation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Trucs et astuces de PubMed</dc:title>
  <dc:creator>Frédérique Flamerie De Lachapelle</dc:creator>
  <cp:lastModifiedBy>Frédérique Flamerie De Lachapelle</cp:lastModifiedBy>
  <cp:revision>154</cp:revision>
  <dcterms:created xsi:type="dcterms:W3CDTF">2021-04-30T15:31:12Z</dcterms:created>
  <dcterms:modified xsi:type="dcterms:W3CDTF">2022-12-07T13:41:01Z</dcterms:modified>
</cp:coreProperties>
</file>