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342" r:id="rId5"/>
    <p:sldId id="343" r:id="rId6"/>
    <p:sldId id="344" r:id="rId7"/>
    <p:sldId id="345" r:id="rId8"/>
    <p:sldId id="346" r:id="rId9"/>
    <p:sldId id="347" r:id="rId10"/>
    <p:sldId id="348" r:id="rId11"/>
    <p:sldId id="349" r:id="rId12"/>
    <p:sldId id="351" r:id="rId13"/>
    <p:sldId id="350" r:id="rId14"/>
    <p:sldId id="320" r:id="rId15"/>
    <p:sldId id="329" r:id="rId16"/>
    <p:sldId id="330" r:id="rId17"/>
    <p:sldId id="353" r:id="rId18"/>
    <p:sldId id="332" r:id="rId19"/>
    <p:sldId id="331" r:id="rId20"/>
    <p:sldId id="337" r:id="rId21"/>
    <p:sldId id="333" r:id="rId22"/>
    <p:sldId id="334" r:id="rId23"/>
    <p:sldId id="336" r:id="rId24"/>
    <p:sldId id="356" r:id="rId25"/>
    <p:sldId id="357" r:id="rId26"/>
    <p:sldId id="358" r:id="rId27"/>
    <p:sldId id="359" r:id="rId28"/>
    <p:sldId id="321" r:id="rId29"/>
    <p:sldId id="354" r:id="rId30"/>
    <p:sldId id="341" r:id="rId31"/>
    <p:sldId id="339" r:id="rId32"/>
    <p:sldId id="360" r:id="rId33"/>
    <p:sldId id="340" r:id="rId34"/>
    <p:sldId id="355"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ED7F3D"/>
    <a:srgbClr val="5BC0EB"/>
    <a:srgbClr val="F27D38"/>
    <a:srgbClr val="B3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5740" autoAdjust="0"/>
  </p:normalViewPr>
  <p:slideViewPr>
    <p:cSldViewPr snapToGrid="0">
      <p:cViewPr varScale="1">
        <p:scale>
          <a:sx n="64" d="100"/>
          <a:sy n="64" d="100"/>
        </p:scale>
        <p:origin x="816" y="58"/>
      </p:cViewPr>
      <p:guideLst/>
    </p:cSldViewPr>
  </p:slideViewPr>
  <p:notesTextViewPr>
    <p:cViewPr>
      <p:scale>
        <a:sx n="125" d="100"/>
        <a:sy n="125" d="100"/>
      </p:scale>
      <p:origin x="0" y="0"/>
    </p:cViewPr>
  </p:notesTextViewPr>
  <p:sorterViewPr>
    <p:cViewPr>
      <p:scale>
        <a:sx n="66" d="100"/>
        <a:sy n="66" d="100"/>
      </p:scale>
      <p:origin x="0" y="-34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15/06/2022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Vector_space_mode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29</a:t>
            </a:fld>
            <a:endParaRPr lang="fr-FR"/>
          </a:p>
        </p:txBody>
      </p:sp>
    </p:spTree>
    <p:extLst>
      <p:ext uri="{BB962C8B-B14F-4D97-AF65-F5344CB8AC3E}">
        <p14:creationId xmlns:p14="http://schemas.microsoft.com/office/powerpoint/2010/main" val="1582866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Based on the fact that the CORE corpus is a large database of documents that mainly have text, we apply content-based filtering to produce the list of suggested items. In order to discover semantic relatedness between the articles in our collection, we represent this content in a </a:t>
            </a:r>
            <a:r>
              <a:rPr lang="en-US" b="0" dirty="0" smtClean="0">
                <a:effectLst/>
                <a:hlinkClick r:id="rId3"/>
              </a:rPr>
              <a:t>vector space representation</a:t>
            </a:r>
            <a:r>
              <a:rPr lang="en-US" b="0" dirty="0" smtClean="0">
                <a:effectLst/>
              </a:rPr>
              <a:t>, i.e. we transform the content to a set of term vectors and we find similar documents by finding similar vectors. </a:t>
            </a:r>
            <a:endParaRPr lang="en-US" dirty="0" smtClean="0"/>
          </a:p>
          <a:p>
            <a:r>
              <a:rPr lang="en-US" b="0" dirty="0" smtClean="0">
                <a:effectLst/>
              </a:rPr>
              <a:t>The CORE Recommender is deployed in various locations, such as on the CORE Portal and in various institutional repositories and journals. From these places, the recommender algorithm  receives information as input, such as the identifier, title, authors, abstract, year, source </a:t>
            </a:r>
            <a:r>
              <a:rPr lang="en-US" b="0" dirty="0" err="1" smtClean="0">
                <a:effectLst/>
              </a:rPr>
              <a:t>url</a:t>
            </a:r>
            <a:r>
              <a:rPr lang="en-US" b="0" dirty="0" smtClean="0">
                <a:effectLst/>
              </a:rPr>
              <a:t>, etc. In addition, we try to enrich these attributes with additional available data, such as citation counts, number of downloads, whether the full-text available is available in CORE, and more related information. All these form the set of features that are used to find the closest document in the CORE corpus.</a:t>
            </a:r>
            <a:endParaRPr lang="en-US" dirty="0" smtClean="0"/>
          </a:p>
          <a:p>
            <a:r>
              <a:rPr lang="en-US" b="0" dirty="0" smtClean="0">
                <a:effectLst/>
              </a:rPr>
              <a:t>Of course not every attribute has the same importance as others. In our internal ranking algorithm we boost positively or negatively some attributes, which means that we weigh more or less some fields to achieve better recommendations. In the case of the year attribute, we go even further, and apply a decay function over it, i.e. recent articles or articles published a couple of years ago get the same boosting (offset), while we reduce the importance of older articles by 50% every N years (half-life). In this way recent articles retain their importance, while older articles contribute less to the recommendation results.</a:t>
            </a:r>
            <a:endParaRPr lang="en-US" dirty="0" smtClean="0"/>
          </a:p>
          <a:p>
            <a:r>
              <a:rPr lang="en-US" b="0" dirty="0" smtClean="0">
                <a:effectLst/>
              </a:rPr>
              <a:t>The recommended article addresses the same topic (possibly even highlighting the most prominent matching terms);</a:t>
            </a:r>
          </a:p>
          <a:p>
            <a:r>
              <a:rPr lang="en-US" b="0" dirty="0" smtClean="0">
                <a:effectLst/>
              </a:rPr>
              <a:t>People reading this article were also interested in the recommended article;</a:t>
            </a:r>
          </a:p>
          <a:p>
            <a:r>
              <a:rPr lang="en-US" b="0" dirty="0" smtClean="0">
                <a:effectLst/>
              </a:rPr>
              <a:t>This recommended article is related to the reference article and comes from the same repository  (when we employ the same repository filter);</a:t>
            </a:r>
          </a:p>
          <a:p>
            <a:r>
              <a:rPr lang="en-US" b="0" dirty="0" smtClean="0">
                <a:effectLst/>
              </a:rPr>
              <a:t>The recommended article shares a common author with the reference article;</a:t>
            </a:r>
          </a:p>
          <a:p>
            <a:r>
              <a:rPr lang="en-US" b="0" dirty="0" smtClean="0">
                <a:effectLst/>
              </a:rPr>
              <a:t>The recommended article provides and influential citation to the reference article;</a:t>
            </a:r>
          </a:p>
          <a:p>
            <a:r>
              <a:rPr lang="en-US" b="0" dirty="0" smtClean="0">
                <a:effectLst/>
              </a:rPr>
              <a:t>The recommended article is often co-cited with this article.</a:t>
            </a:r>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31</a:t>
            </a:fld>
            <a:endParaRPr lang="fr-FR"/>
          </a:p>
        </p:txBody>
      </p:sp>
    </p:spTree>
    <p:extLst>
      <p:ext uri="{BB962C8B-B14F-4D97-AF65-F5344CB8AC3E}">
        <p14:creationId xmlns:p14="http://schemas.microsoft.com/office/powerpoint/2010/main" val="227901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34</a:t>
            </a:fld>
            <a:endParaRPr lang="fr-FR"/>
          </a:p>
        </p:txBody>
      </p:sp>
    </p:spTree>
    <p:extLst>
      <p:ext uri="{BB962C8B-B14F-4D97-AF65-F5344CB8AC3E}">
        <p14:creationId xmlns:p14="http://schemas.microsoft.com/office/powerpoint/2010/main" val="367596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35</a:t>
            </a:fld>
            <a:endParaRPr lang="fr-FR"/>
          </a:p>
        </p:txBody>
      </p:sp>
    </p:spTree>
    <p:extLst>
      <p:ext uri="{BB962C8B-B14F-4D97-AF65-F5344CB8AC3E}">
        <p14:creationId xmlns:p14="http://schemas.microsoft.com/office/powerpoint/2010/main" val="42877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52445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140087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14931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12</a:t>
            </a:fld>
            <a:endParaRPr lang="fr-FR"/>
          </a:p>
        </p:txBody>
      </p:sp>
    </p:spTree>
    <p:extLst>
      <p:ext uri="{BB962C8B-B14F-4D97-AF65-F5344CB8AC3E}">
        <p14:creationId xmlns:p14="http://schemas.microsoft.com/office/powerpoint/2010/main" val="111362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15</a:t>
            </a:fld>
            <a:endParaRPr lang="fr-FR"/>
          </a:p>
        </p:txBody>
      </p:sp>
    </p:spTree>
    <p:extLst>
      <p:ext uri="{BB962C8B-B14F-4D97-AF65-F5344CB8AC3E}">
        <p14:creationId xmlns:p14="http://schemas.microsoft.com/office/powerpoint/2010/main" val="324662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19</a:t>
            </a:fld>
            <a:endParaRPr lang="fr-FR"/>
          </a:p>
        </p:txBody>
      </p:sp>
    </p:spTree>
    <p:extLst>
      <p:ext uri="{BB962C8B-B14F-4D97-AF65-F5344CB8AC3E}">
        <p14:creationId xmlns:p14="http://schemas.microsoft.com/office/powerpoint/2010/main" val="188211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23</a:t>
            </a:fld>
            <a:endParaRPr lang="fr-FR"/>
          </a:p>
        </p:txBody>
      </p:sp>
    </p:spTree>
    <p:extLst>
      <p:ext uri="{BB962C8B-B14F-4D97-AF65-F5344CB8AC3E}">
        <p14:creationId xmlns:p14="http://schemas.microsoft.com/office/powerpoint/2010/main" val="322456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1B8FFA8-1BC2-4C69-91B6-F0D5E31907B0}"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- 2022-06-07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0D41558-A714-45F1-AE25-777A9BC26121}"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- 2022-06-07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E4C15E6-C941-4A7D-AB6B-C749C19301A5}"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- 2022-06-07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4A9AE47-6E93-4D5C-B217-B9EBF6C4A473}" type="datetime1">
              <a:rPr lang="fr-FR" smtClean="0"/>
              <a:t>15/06/2022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Moteurs de recherche - 2022-06-07</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979507B-2D76-48FA-821F-C714B18F16C3}"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smtClean="0"/>
              <a:t>F. Flamerie - Moteurs de recherche - 2022-06-07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85D89FB5-0C27-4E0D-A03F-8FB38DA07455}"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smtClean="0"/>
              <a:t>F. Flamerie - Moteurs de recherche - 2022-06-07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53F0D92-499D-4EF7-B029-CA5A2586B7AE}" type="datetime1">
              <a:rPr lang="fr-FR" smtClean="0"/>
              <a:pPr/>
              <a:t>15/06/2022</a:t>
            </a:fld>
            <a:endParaRPr lang="fr-FR" dirty="0"/>
          </a:p>
        </p:txBody>
      </p:sp>
      <p:sp>
        <p:nvSpPr>
          <p:cNvPr id="8" name="Espace réservé du pied de page 7"/>
          <p:cNvSpPr>
            <a:spLocks noGrp="1"/>
          </p:cNvSpPr>
          <p:nvPr>
            <p:ph type="ftr" sz="quarter" idx="11"/>
          </p:nvPr>
        </p:nvSpPr>
        <p:spPr/>
        <p:txBody>
          <a:bodyPr/>
          <a:lstStyle/>
          <a:p>
            <a:r>
              <a:rPr lang="fr-FR" smtClean="0"/>
              <a:t>F. Flamerie - Moteurs de recherche - 2022-06-07</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8B384531-AD67-4A6F-B25E-401672A24C9B}" type="datetime1">
              <a:rPr lang="fr-FR" smtClean="0"/>
              <a:pPr/>
              <a:t>15/06/2022</a:t>
            </a:fld>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C6E9184A-A1AD-4BE2-9956-7E4BCFBFBBC9}" type="datetime1">
              <a:rPr lang="fr-FR" smtClean="0"/>
              <a:pPr/>
              <a:t>15/06/2022</a:t>
            </a:fld>
            <a:endParaRPr lang="fr-FR" dirty="0"/>
          </a:p>
        </p:txBody>
      </p:sp>
      <p:sp>
        <p:nvSpPr>
          <p:cNvPr id="3" name="Espace réservé du pied de page 2"/>
          <p:cNvSpPr>
            <a:spLocks noGrp="1"/>
          </p:cNvSpPr>
          <p:nvPr>
            <p:ph type="ftr" sz="quarter" idx="11"/>
          </p:nvPr>
        </p:nvSpPr>
        <p:spPr/>
        <p:txBody>
          <a:bodyPr/>
          <a:lstStyle/>
          <a:p>
            <a:r>
              <a:rPr lang="fr-FR" smtClean="0"/>
              <a:t>F. Flamerie - Moteurs de recherche - 2022-06-07</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C3704DA-9AB6-48B9-BFF9-48B59FD9D132}"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smtClean="0"/>
              <a:t>F. Flamerie - Moteurs de recherche - 2022-06-07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93A26DB-AE7B-42F4-B87E-3E1E8C216208}"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smtClean="0"/>
              <a:t>F. Flamerie - Moteurs de recherche - 2022-06-07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dirty="0" smtClean="0"/>
              <a:t>F. Flamerie - Moteurs de recherche - 2022-06-07</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holar.google.fr/#d=gs_as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www.isped.u-bordeaux.fr/Portals/0/TELECHARGEMENT/Rubrique_ESPACE_DOC/DOC_Tuto_Trouver_Texte_Integral.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arzing.com/blog/2017/02/using-publish-or-perish-to-do-a-literature-re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02/jrsm.1456"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371/journal.pone.013823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1002/jrsm.14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1002/jrsm.145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3917/i2d.151.003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uckduckgo.com/" TargetMode="External"/><Relationship Id="rId3" Type="http://schemas.openxmlformats.org/officeDocument/2006/relationships/hyperlink" Target="http://google.com/" TargetMode="External"/><Relationship Id="rId7" Type="http://schemas.openxmlformats.org/officeDocument/2006/relationships/hyperlink" Target="http://academic.research.microsoft.com/" TargetMode="External"/><Relationship Id="rId2" Type="http://schemas.openxmlformats.org/officeDocument/2006/relationships/hyperlink" Target="http://hlwiki.slais.ubc.ca/index.php/Snowballing" TargetMode="External"/><Relationship Id="rId1" Type="http://schemas.openxmlformats.org/officeDocument/2006/relationships/slideLayout" Target="../slideLayouts/slideLayout2.xml"/><Relationship Id="rId6" Type="http://schemas.openxmlformats.org/officeDocument/2006/relationships/hyperlink" Target="http://www.yahoo.com/" TargetMode="External"/><Relationship Id="rId5" Type="http://schemas.openxmlformats.org/officeDocument/2006/relationships/hyperlink" Target="http://www.bing.com/" TargetMode="External"/><Relationship Id="rId4" Type="http://schemas.openxmlformats.org/officeDocument/2006/relationships/hyperlink" Target="http://hlwiki.slais.ubc.ca/index.php/Google_scholar" TargetMode="External"/><Relationship Id="rId9" Type="http://schemas.openxmlformats.org/officeDocument/2006/relationships/hyperlink" Target="https://libguides.vu.nl/greyl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uides.library.utoronto.ca/comprehensivesearch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hyperlink" Target="https://digitallibrary.un.org/" TargetMode="Externa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hyperlink" Target="https://apps.who.int/iris/" TargetMode="Externa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hyperlink" Target="https://guidelines.ebmportal.com/" TargetMode="External"/><Relationship Id="rId5" Type="http://schemas.openxmlformats.org/officeDocument/2006/relationships/tags" Target="../tags/tag7.xml"/><Relationship Id="rId10"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s>
</file>

<file path=ppt/slides/_rels/slide25.xml.rels><?xml version="1.0" encoding="UTF-8" standalone="yes"?>
<Relationships xmlns="http://schemas.openxmlformats.org/package/2006/relationships"><Relationship Id="rId8" Type="http://schemas.openxmlformats.org/officeDocument/2006/relationships/hyperlink" Target="http://www.science.gov/" TargetMode="External"/><Relationship Id="rId3" Type="http://schemas.openxmlformats.org/officeDocument/2006/relationships/tags" Target="../tags/tag14.xml"/><Relationship Id="rId7"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hyperlink" Target="https://libguides.vu.nl/greylit" TargetMode="External"/><Relationship Id="rId4" Type="http://schemas.openxmlformats.org/officeDocument/2006/relationships/tags" Target="../tags/tag15.xml"/><Relationship Id="rId9" Type="http://schemas.openxmlformats.org/officeDocument/2006/relationships/hyperlink" Target="https://catalogue.santecom.qc.ca/" TargetMode="External"/></Relationships>
</file>

<file path=ppt/slides/_rels/slide2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hyperlink" Target="https://www.scoresante.org/index.html" TargetMode="Externa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hyperlink" Target="https://drees.solidarites-sante.gouv.fr/recherche?f%5b0%5d=content_type:1"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hyperlink" Target="https://www.bnsp.insee.fr/bnsp" TargetMode="External"/><Relationship Id="rId5" Type="http://schemas.openxmlformats.org/officeDocument/2006/relationships/tags" Target="../tags/tag22.xml"/><Relationship Id="rId10"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tags" Target="../tags/tag26.xml"/></Relationships>
</file>

<file path=ppt/slides/_rels/slide27.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hyperlink" Target="https://documentation.ehesp.fr/index.php?search_type_asked=simple_search"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hyperlink" Target="https://guidelines.ebmportal.com/" TargetMode="External"/><Relationship Id="rId5" Type="http://schemas.openxmlformats.org/officeDocument/2006/relationships/tags" Target="../tags/tag31.xml"/><Relationship Id="rId10"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tags" Target="../tags/tag3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3" Type="http://schemas.openxmlformats.org/officeDocument/2006/relationships/hyperlink" Target="https://www.base-search.net/about/en/help.php#chap0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hyperlink" Target="https://www.base-search.net/Browse/Home" TargetMode="External"/><Relationship Id="rId2" Type="http://schemas.openxmlformats.org/officeDocument/2006/relationships/hyperlink" Target="https://www.base-search.net/about/en/about_sources_date.php" TargetMode="External"/><Relationship Id="rId1" Type="http://schemas.openxmlformats.org/officeDocument/2006/relationships/slideLayout" Target="../slideLayouts/slideLayout2.xml"/><Relationship Id="rId4" Type="http://schemas.openxmlformats.org/officeDocument/2006/relationships/hyperlink" Target="https://www.base-search.net/about/en/index.php"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core.ac.uk/data-provide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re.ac.uk/services/api" TargetMode="External"/><Relationship Id="rId2" Type="http://schemas.openxmlformats.org/officeDocument/2006/relationships/hyperlink" Target="http://www.dlib.org/dlib/november12/knoth/11knoth.html" TargetMode="External"/><Relationship Id="rId1" Type="http://schemas.openxmlformats.org/officeDocument/2006/relationships/slideLayout" Target="../slideLayouts/slideLayout2.xml"/><Relationship Id="rId5" Type="http://schemas.openxmlformats.org/officeDocument/2006/relationships/hyperlink" Target="https://core.ac.uk/faq#core-vs-google-scholar" TargetMode="External"/><Relationship Id="rId4" Type="http://schemas.openxmlformats.org/officeDocument/2006/relationships/hyperlink" Target="https://core.ac.uk/services/datas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ccismef.chu-rouen.f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hon.ch/en/tools.html" TargetMode="External"/><Relationship Id="rId5" Type="http://schemas.openxmlformats.org/officeDocument/2006/relationships/hyperlink" Target="https://www.hon.ch/en/certification.html#certification" TargetMode="External"/><Relationship Id="rId4" Type="http://schemas.openxmlformats.org/officeDocument/2006/relationships/hyperlink" Target="https://www.lissa.fr/"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scodocpsy.org/allo-la-doc-6-les-moteurs-de-recherche-episode-1-introduction-aux-moteurs-de-recherche-we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fr/advanced_search?hl=fr&amp;fg=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Usage des </a:t>
            </a:r>
            <a:r>
              <a:rPr lang="fr-FR" dirty="0" smtClean="0"/>
              <a:t>moteurs de recherche </a:t>
            </a:r>
            <a:r>
              <a:rPr lang="fr-FR" dirty="0"/>
              <a:t>pour la recherche documentaire</a:t>
            </a:r>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1.3 </a:t>
            </a:r>
            <a:endParaRPr lang="fr-FR" dirty="0"/>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7177" y="191505"/>
            <a:ext cx="2997787" cy="2409673"/>
          </a:xfrm>
        </p:spPr>
        <p:txBody>
          <a:bodyPr>
            <a:normAutofit fontScale="90000"/>
          </a:bodyPr>
          <a:lstStyle/>
          <a:p>
            <a:r>
              <a:rPr lang="fr-FR" dirty="0" smtClean="0"/>
              <a:t>Syntaxe de recherche Google </a:t>
            </a:r>
            <a:r>
              <a:rPr lang="fr-FR" dirty="0" err="1" smtClean="0"/>
              <a:t>Scholar</a:t>
            </a:r>
            <a:endParaRPr lang="fr-FR" dirty="0"/>
          </a:p>
        </p:txBody>
      </p:sp>
      <p:sp>
        <p:nvSpPr>
          <p:cNvPr id="3" name="Espace réservé du contenu 2"/>
          <p:cNvSpPr>
            <a:spLocks noGrp="1"/>
          </p:cNvSpPr>
          <p:nvPr>
            <p:ph idx="1"/>
          </p:nvPr>
        </p:nvSpPr>
        <p:spPr>
          <a:xfrm>
            <a:off x="757177" y="2762486"/>
            <a:ext cx="3583717" cy="3059580"/>
          </a:xfrm>
        </p:spPr>
        <p:txBody>
          <a:bodyPr>
            <a:normAutofit/>
          </a:bodyPr>
          <a:lstStyle/>
          <a:p>
            <a:pPr marL="0" indent="0">
              <a:lnSpc>
                <a:spcPct val="100000"/>
              </a:lnSpc>
              <a:buNone/>
            </a:pPr>
            <a:r>
              <a:rPr lang="fr-FR" sz="3200" dirty="0" smtClean="0"/>
              <a:t>Formulaire </a:t>
            </a:r>
            <a:r>
              <a:rPr lang="fr-FR" sz="3200" dirty="0"/>
              <a:t>de recherche </a:t>
            </a:r>
            <a:r>
              <a:rPr lang="fr-FR" sz="3200" dirty="0" smtClean="0"/>
              <a:t>avancée - </a:t>
            </a:r>
            <a:r>
              <a:rPr lang="fr-FR" sz="3200" dirty="0">
                <a:hlinkClick r:id="rId2"/>
              </a:rPr>
              <a:t>https://scholar.google.fr/#</a:t>
            </a:r>
            <a:r>
              <a:rPr lang="fr-FR" sz="3200" dirty="0" smtClean="0">
                <a:hlinkClick r:id="rId2"/>
              </a:rPr>
              <a:t>d=gs_asd</a:t>
            </a:r>
            <a:r>
              <a:rPr lang="fr-FR" sz="3200" dirty="0" smtClean="0"/>
              <a:t> </a:t>
            </a:r>
            <a:endParaRPr lang="fr-FR" sz="3200" dirty="0"/>
          </a:p>
          <a:p>
            <a:endParaRPr lang="fr-FR" sz="3200" dirty="0"/>
          </a:p>
          <a:p>
            <a:endParaRPr lang="fr-FR" sz="3200" dirty="0" smtClean="0"/>
          </a:p>
          <a:p>
            <a:endParaRPr lang="fr-FR" sz="3200"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895" y="293302"/>
            <a:ext cx="7625009" cy="6333204"/>
          </a:xfrm>
          <a:prstGeom prst="rect">
            <a:avLst/>
          </a:prstGeom>
        </p:spPr>
      </p:pic>
    </p:spTree>
    <p:extLst>
      <p:ext uri="{BB962C8B-B14F-4D97-AF65-F5344CB8AC3E}">
        <p14:creationId xmlns:p14="http://schemas.microsoft.com/office/powerpoint/2010/main" val="181394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Intégration Zotero : Google et Google </a:t>
            </a:r>
            <a:r>
              <a:rPr lang="fr-FR" dirty="0" err="1" smtClean="0"/>
              <a:t>Scholar</a:t>
            </a:r>
            <a:endParaRPr lang="fr-FR" dirty="0"/>
          </a:p>
        </p:txBody>
      </p:sp>
      <p:sp>
        <p:nvSpPr>
          <p:cNvPr id="3" name="Espace réservé du contenu 2"/>
          <p:cNvSpPr>
            <a:spLocks noGrp="1"/>
          </p:cNvSpPr>
          <p:nvPr>
            <p:ph idx="1"/>
          </p:nvPr>
        </p:nvSpPr>
        <p:spPr>
          <a:xfrm>
            <a:off x="838200" y="1825625"/>
            <a:ext cx="5979289" cy="4351338"/>
          </a:xfrm>
        </p:spPr>
        <p:txBody>
          <a:bodyPr>
            <a:normAutofit/>
          </a:bodyPr>
          <a:lstStyle/>
          <a:p>
            <a:r>
              <a:rPr lang="fr-FR" dirty="0" smtClean="0"/>
              <a:t> Cette intégration permet de lancer une recherche dans le moteur choisi, à partir d’un ou plusieurs documents de la bibliothèque Zotero.</a:t>
            </a:r>
          </a:p>
          <a:p>
            <a:r>
              <a:rPr lang="fr-FR" dirty="0"/>
              <a:t> </a:t>
            </a:r>
            <a:r>
              <a:rPr lang="fr-FR" dirty="0" smtClean="0"/>
              <a:t>Usage : compléter des informations bibliographiques ou trouver le texte intégral</a:t>
            </a:r>
          </a:p>
          <a:p>
            <a:r>
              <a:rPr lang="fr-FR" dirty="0" smtClean="0"/>
              <a:t>Voir le tuto </a:t>
            </a:r>
            <a:r>
              <a:rPr lang="fr-FR" dirty="0" err="1" smtClean="0"/>
              <a:t>doc’Isped</a:t>
            </a:r>
            <a:r>
              <a:rPr lang="fr-FR" dirty="0"/>
              <a:t> </a:t>
            </a:r>
            <a:r>
              <a:rPr lang="fr-FR" dirty="0">
                <a:hlinkClick r:id="rId2"/>
              </a:rPr>
              <a:t>Lancer une recherche dans les ressources de votre institution depuis Zotero</a:t>
            </a:r>
            <a:endParaRPr lang="fr-FR"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9" name="Image 8"/>
          <p:cNvPicPr>
            <a:picLocks noChangeAspect="1"/>
          </p:cNvPicPr>
          <p:nvPr/>
        </p:nvPicPr>
        <p:blipFill rotWithShape="1">
          <a:blip r:embed="rId3">
            <a:extLst>
              <a:ext uri="{28A0092B-C50C-407E-A947-70E740481C1C}">
                <a14:useLocalDpi xmlns:a14="http://schemas.microsoft.com/office/drawing/2010/main" val="0"/>
              </a:ext>
            </a:extLst>
          </a:blip>
          <a:srcRect l="17231" r="14566"/>
          <a:stretch/>
        </p:blipFill>
        <p:spPr>
          <a:xfrm>
            <a:off x="7095281" y="1690688"/>
            <a:ext cx="4641449" cy="3604572"/>
          </a:xfrm>
          <a:prstGeom prst="rect">
            <a:avLst/>
          </a:prstGeom>
        </p:spPr>
      </p:pic>
      <p:sp>
        <p:nvSpPr>
          <p:cNvPr id="10" name="Rectangle 9"/>
          <p:cNvSpPr/>
          <p:nvPr/>
        </p:nvSpPr>
        <p:spPr>
          <a:xfrm>
            <a:off x="9005104" y="3090441"/>
            <a:ext cx="2348696" cy="659756"/>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408200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5120" y="14545"/>
            <a:ext cx="10515600" cy="1325563"/>
          </a:xfrm>
        </p:spPr>
        <p:txBody>
          <a:bodyPr/>
          <a:lstStyle/>
          <a:p>
            <a:r>
              <a:rPr lang="fr-FR" dirty="0" smtClean="0"/>
              <a:t>Intégration navigateur : Google </a:t>
            </a:r>
            <a:r>
              <a:rPr lang="fr-FR" dirty="0" err="1" smtClean="0"/>
              <a:t>Scholar</a:t>
            </a:r>
            <a:endParaRPr lang="fr-FR" dirty="0"/>
          </a:p>
        </p:txBody>
      </p:sp>
      <p:sp>
        <p:nvSpPr>
          <p:cNvPr id="3" name="Espace réservé du contenu 2"/>
          <p:cNvSpPr>
            <a:spLocks noGrp="1"/>
          </p:cNvSpPr>
          <p:nvPr>
            <p:ph idx="1"/>
          </p:nvPr>
        </p:nvSpPr>
        <p:spPr>
          <a:xfrm>
            <a:off x="228236" y="1372410"/>
            <a:ext cx="3810363" cy="4770579"/>
          </a:xfrm>
        </p:spPr>
        <p:txBody>
          <a:bodyPr>
            <a:normAutofit fontScale="92500" lnSpcReduction="10000"/>
          </a:bodyPr>
          <a:lstStyle/>
          <a:p>
            <a:pPr marL="0" indent="0">
              <a:lnSpc>
                <a:spcPct val="110000"/>
              </a:lnSpc>
              <a:buNone/>
            </a:pPr>
            <a:r>
              <a:rPr lang="fr-FR" dirty="0"/>
              <a:t>Extension </a:t>
            </a:r>
            <a:r>
              <a:rPr lang="fr-FR" dirty="0" smtClean="0"/>
              <a:t>« Bouton </a:t>
            </a:r>
            <a:r>
              <a:rPr lang="fr-FR" dirty="0"/>
              <a:t>Google </a:t>
            </a:r>
            <a:r>
              <a:rPr lang="fr-FR" dirty="0" err="1" smtClean="0"/>
              <a:t>Scholar</a:t>
            </a:r>
            <a:r>
              <a:rPr lang="fr-FR" dirty="0" smtClean="0"/>
              <a:t> » </a:t>
            </a:r>
          </a:p>
          <a:p>
            <a:pPr>
              <a:lnSpc>
                <a:spcPct val="110000"/>
              </a:lnSpc>
              <a:buFont typeface="Corbel" panose="020B0503020204020204" pitchFamily="34" charset="0"/>
              <a:buChar char="›"/>
            </a:pPr>
            <a:r>
              <a:rPr lang="fr-FR" dirty="0" smtClean="0"/>
              <a:t>Ouvre une fenêtre de recherche dans Google </a:t>
            </a:r>
            <a:r>
              <a:rPr lang="fr-FR" dirty="0" err="1" smtClean="0"/>
              <a:t>Scholar</a:t>
            </a:r>
            <a:endParaRPr lang="fr-FR" dirty="0"/>
          </a:p>
          <a:p>
            <a:pPr>
              <a:lnSpc>
                <a:spcPct val="110000"/>
              </a:lnSpc>
              <a:buFont typeface="Corbel" panose="020B0503020204020204" pitchFamily="34" charset="0"/>
              <a:buChar char="›"/>
            </a:pPr>
            <a:r>
              <a:rPr lang="fr-FR" dirty="0" smtClean="0"/>
              <a:t>Sur la page d’un article ou à partir de sa citation en bibliographie, affiche le résultat de la recherche Google </a:t>
            </a:r>
            <a:r>
              <a:rPr lang="fr-FR" dirty="0" err="1" smtClean="0"/>
              <a:t>Scholar</a:t>
            </a:r>
            <a:r>
              <a:rPr lang="fr-FR" dirty="0" smtClean="0"/>
              <a:t> correspondante</a:t>
            </a: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599" y="571061"/>
            <a:ext cx="678239" cy="731583"/>
          </a:xfrm>
          <a:prstGeom prst="rect">
            <a:avLst/>
          </a:prstGeom>
          <a:ln w="19050">
            <a:solidFill>
              <a:schemeClr val="bg1">
                <a:lumMod val="50000"/>
              </a:schemeClr>
            </a:solidFill>
          </a:ln>
        </p:spPr>
      </p:pic>
      <p:grpSp>
        <p:nvGrpSpPr>
          <p:cNvPr id="8"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10677532" y="834216"/>
            <a:ext cx="543178" cy="538194"/>
            <a:chOff x="6004176" y="1690066"/>
            <a:chExt cx="1039285" cy="1029748"/>
          </a:xfrm>
          <a:solidFill>
            <a:schemeClr val="tx1">
              <a:lumMod val="65000"/>
              <a:lumOff val="35000"/>
            </a:schemeClr>
          </a:solidFill>
        </p:grpSpPr>
        <p:sp>
          <p:nvSpPr>
            <p:cNvPr id="9"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sp>
          <p:nvSpPr>
            <p:cNvPr id="10"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sp>
          <p:nvSpPr>
            <p:cNvPr id="11"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sp>
          <p:nvSpPr>
            <p:cNvPr id="12"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solidFill>
                    <a:srgbClr val="7030A0"/>
                  </a:solidFill>
                </a:ln>
                <a:solidFill>
                  <a:prstClr val="black"/>
                </a:solidFill>
                <a:effectLst/>
                <a:uLnTx/>
                <a:uFillTx/>
                <a:latin typeface="Corbel" panose="020B0503020204020204" pitchFamily="34" charset="0"/>
                <a:ea typeface="+mn-ea"/>
                <a:cs typeface="+mn-cs"/>
              </a:endParaRPr>
            </a:p>
          </p:txBody>
        </p:sp>
      </p:gr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317" y="1392343"/>
            <a:ext cx="6889077" cy="4618120"/>
          </a:xfrm>
          <a:prstGeom prst="rect">
            <a:avLst/>
          </a:prstGeom>
        </p:spPr>
      </p:pic>
    </p:spTree>
    <p:extLst>
      <p:ext uri="{BB962C8B-B14F-4D97-AF65-F5344CB8AC3E}">
        <p14:creationId xmlns:p14="http://schemas.microsoft.com/office/powerpoint/2010/main" val="16283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955" y="117677"/>
            <a:ext cx="11272520" cy="1325563"/>
          </a:xfrm>
        </p:spPr>
        <p:txBody>
          <a:bodyPr>
            <a:normAutofit/>
          </a:bodyPr>
          <a:lstStyle/>
          <a:p>
            <a:r>
              <a:rPr lang="fr-FR" dirty="0" smtClean="0"/>
              <a:t>Intégration navigateur : rappel paramétrage Google </a:t>
            </a:r>
            <a:r>
              <a:rPr lang="fr-FR" dirty="0" err="1" smtClean="0"/>
              <a:t>Scholar</a:t>
            </a:r>
            <a:r>
              <a:rPr lang="fr-FR" dirty="0" smtClean="0"/>
              <a:t> </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
        <p:nvSpPr>
          <p:cNvPr id="6" name="Espace réservé du contenu 9"/>
          <p:cNvSpPr txBox="1">
            <a:spLocks/>
          </p:cNvSpPr>
          <p:nvPr/>
        </p:nvSpPr>
        <p:spPr>
          <a:xfrm>
            <a:off x="664210" y="1532447"/>
            <a:ext cx="11620500" cy="1720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sz="2400" dirty="0" smtClean="0"/>
              <a:t>Dans les </a:t>
            </a:r>
            <a:r>
              <a:rPr lang="fr-FR" sz="2400" dirty="0" smtClean="0">
                <a:solidFill>
                  <a:srgbClr val="009DE0"/>
                </a:solidFill>
              </a:rPr>
              <a:t>Paramètres</a:t>
            </a:r>
            <a:r>
              <a:rPr lang="fr-FR" sz="2400" dirty="0" smtClean="0"/>
              <a:t> &gt; </a:t>
            </a:r>
            <a:r>
              <a:rPr lang="fr-FR" sz="2400" dirty="0" smtClean="0">
                <a:solidFill>
                  <a:srgbClr val="009DE0"/>
                </a:solidFill>
              </a:rPr>
              <a:t>Liens vers des bibliothèques</a:t>
            </a:r>
            <a:r>
              <a:rPr lang="fr-FR" sz="2400" dirty="0" smtClean="0"/>
              <a:t>, cherchez « </a:t>
            </a:r>
            <a:r>
              <a:rPr lang="fr-FR" sz="2400" dirty="0" err="1" smtClean="0"/>
              <a:t>insermbiblio</a:t>
            </a:r>
            <a:r>
              <a:rPr lang="fr-FR" sz="2400" dirty="0" smtClean="0"/>
              <a:t>  » et/ou « Bordeaux » et cochez la ou les cases correspondantes, puis enregistrez.</a:t>
            </a:r>
          </a:p>
          <a:p>
            <a:pPr lvl="1">
              <a:buFont typeface="Wingdings" panose="05000000000000000000" pitchFamily="2" charset="2"/>
              <a:buChar char="q"/>
            </a:pPr>
            <a:r>
              <a:rPr lang="fr-FR" dirty="0" smtClean="0"/>
              <a:t>Institut National de la Santé et de la Recherche Médicale - Accès </a:t>
            </a:r>
            <a:r>
              <a:rPr lang="fr-FR" dirty="0" err="1" smtClean="0"/>
              <a:t>Insermbiblio</a:t>
            </a:r>
            <a:r>
              <a:rPr lang="fr-FR" dirty="0" smtClean="0"/>
              <a:t> </a:t>
            </a:r>
          </a:p>
          <a:p>
            <a:pPr lvl="1">
              <a:buFont typeface="Wingdings" panose="05000000000000000000" pitchFamily="2" charset="2"/>
              <a:buChar char="q"/>
            </a:pPr>
            <a:r>
              <a:rPr lang="fr-FR" dirty="0" smtClean="0"/>
              <a:t>Université de Bordeaux - Accès </a:t>
            </a:r>
            <a:r>
              <a:rPr lang="fr-FR" dirty="0" err="1" smtClean="0"/>
              <a:t>Univ</a:t>
            </a:r>
            <a:r>
              <a:rPr lang="fr-FR" dirty="0" smtClean="0"/>
              <a:t>. Bordeaux</a:t>
            </a:r>
          </a:p>
          <a:p>
            <a:pPr marL="0" indent="0">
              <a:buFont typeface="Calibri" panose="020F0502020204030204" pitchFamily="34" charset="0"/>
              <a:buNone/>
            </a:pPr>
            <a:endParaRPr lang="fr-FR" sz="24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3253295"/>
            <a:ext cx="7157720" cy="2337820"/>
          </a:xfrm>
          <a:prstGeom prst="rect">
            <a:avLst/>
          </a:prstGeom>
        </p:spPr>
      </p:pic>
      <p:sp>
        <p:nvSpPr>
          <p:cNvPr id="3" name="Rectangle 2"/>
          <p:cNvSpPr/>
          <p:nvPr/>
        </p:nvSpPr>
        <p:spPr>
          <a:xfrm>
            <a:off x="901700" y="5956240"/>
            <a:ext cx="11209020" cy="400110"/>
          </a:xfrm>
          <a:prstGeom prst="rect">
            <a:avLst/>
          </a:prstGeom>
        </p:spPr>
        <p:txBody>
          <a:bodyPr wrap="square">
            <a:spAutoFit/>
          </a:bodyPr>
          <a:lstStyle/>
          <a:p>
            <a:r>
              <a:rPr lang="fr-FR" sz="2000" dirty="0">
                <a:latin typeface="Corbel" panose="020B0503020204020204" pitchFamily="34" charset="0"/>
              </a:rPr>
              <a:t>Voir notre tuto </a:t>
            </a:r>
            <a:r>
              <a:rPr lang="fr-FR" sz="2000" dirty="0" err="1">
                <a:latin typeface="Corbel" panose="020B0503020204020204" pitchFamily="34" charset="0"/>
              </a:rPr>
              <a:t>doc’Isped</a:t>
            </a:r>
            <a:r>
              <a:rPr lang="fr-FR" sz="2000" dirty="0">
                <a:latin typeface="Corbel" panose="020B0503020204020204" pitchFamily="34" charset="0"/>
              </a:rPr>
              <a:t> : </a:t>
            </a:r>
            <a:r>
              <a:rPr lang="fr-FR" sz="2000" dirty="0">
                <a:latin typeface="Corbel" panose="020B0503020204020204" pitchFamily="34" charset="0"/>
                <a:hlinkClick r:id="rId3"/>
              </a:rPr>
              <a:t>Trouver rapidement le texte intégral d’une publication scientifique</a:t>
            </a:r>
            <a:r>
              <a:rPr lang="fr-FR" sz="2000" dirty="0">
                <a:latin typeface="Corbel" panose="020B0503020204020204" pitchFamily="34" charset="0"/>
              </a:rPr>
              <a:t> </a:t>
            </a:r>
          </a:p>
        </p:txBody>
      </p:sp>
      <p:grpSp>
        <p:nvGrpSpPr>
          <p:cNvPr id="8" name="Arrow19" descr="{&quot;Key&quot;:&quot;POWER_USER_SHAPE_ICON&quot;,&quot;Value&quot;:&quot;POWER_USER_SHAPE_ICON_STYLE_1&quot;}"/>
          <p:cNvGrpSpPr>
            <a:grpSpLocks noChangeAspect="1"/>
          </p:cNvGrpSpPr>
          <p:nvPr/>
        </p:nvGrpSpPr>
        <p:grpSpPr>
          <a:xfrm>
            <a:off x="433743" y="5989179"/>
            <a:ext cx="404457" cy="351782"/>
            <a:chOff x="1412032" y="2732632"/>
            <a:chExt cx="1016496" cy="884112"/>
          </a:xfrm>
          <a:solidFill>
            <a:schemeClr val="bg1">
              <a:lumMod val="50000"/>
            </a:schemeClr>
          </a:solidFill>
        </p:grpSpPr>
        <p:sp>
          <p:nvSpPr>
            <p:cNvPr id="9" name="Chevron 8"/>
            <p:cNvSpPr/>
            <p:nvPr/>
          </p:nvSpPr>
          <p:spPr>
            <a:xfrm>
              <a:off x="1412032"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endParaRPr>
            </a:p>
          </p:txBody>
        </p:sp>
        <p:sp>
          <p:nvSpPr>
            <p:cNvPr id="10" name="Chevron 9"/>
            <p:cNvSpPr/>
            <p:nvPr/>
          </p:nvSpPr>
          <p:spPr>
            <a:xfrm>
              <a:off x="1852464"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01432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Biais et limites de Google et Google </a:t>
            </a:r>
            <a:r>
              <a:rPr lang="fr-FR" dirty="0" err="1"/>
              <a:t>Scholar</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smtClean="0"/>
              <a:t>Couverture</a:t>
            </a:r>
          </a:p>
          <a:p>
            <a:r>
              <a:rPr lang="fr-FR" dirty="0" smtClean="0"/>
              <a:t>Fonctionnalités</a:t>
            </a:r>
          </a:p>
          <a:p>
            <a:r>
              <a:rPr lang="fr-FR" dirty="0" smtClean="0"/>
              <a:t>Biais</a:t>
            </a:r>
          </a:p>
          <a:p>
            <a:r>
              <a:rPr lang="fr-FR" dirty="0" smtClean="0"/>
              <a:t>Quel usage? Publications scientifiques et littérature grise</a:t>
            </a: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34004"/>
            <a:ext cx="10515600" cy="1325563"/>
          </a:xfrm>
        </p:spPr>
        <p:txBody>
          <a:bodyPr/>
          <a:lstStyle/>
          <a:p>
            <a:r>
              <a:rPr lang="fr-FR" dirty="0" smtClean="0"/>
              <a:t>Couverture</a:t>
            </a:r>
            <a:endParaRPr lang="fr-FR" dirty="0"/>
          </a:p>
        </p:txBody>
      </p:sp>
      <p:sp>
        <p:nvSpPr>
          <p:cNvPr id="7" name="Espace réservé du contenu 6"/>
          <p:cNvSpPr>
            <a:spLocks noGrp="1"/>
          </p:cNvSpPr>
          <p:nvPr>
            <p:ph idx="1"/>
          </p:nvPr>
        </p:nvSpPr>
        <p:spPr>
          <a:xfrm>
            <a:off x="777240" y="1258819"/>
            <a:ext cx="5318760" cy="5022514"/>
          </a:xfrm>
        </p:spPr>
        <p:txBody>
          <a:bodyPr>
            <a:normAutofit fontScale="92500" lnSpcReduction="10000"/>
          </a:bodyPr>
          <a:lstStyle/>
          <a:p>
            <a:pPr>
              <a:lnSpc>
                <a:spcPct val="110000"/>
              </a:lnSpc>
            </a:pPr>
            <a:r>
              <a:rPr lang="fr-FR" dirty="0" smtClean="0"/>
              <a:t> Indéfinie</a:t>
            </a:r>
          </a:p>
          <a:p>
            <a:pPr lvl="1">
              <a:lnSpc>
                <a:spcPct val="110000"/>
              </a:lnSpc>
            </a:pPr>
            <a:r>
              <a:rPr lang="fr-FR" dirty="0" smtClean="0"/>
              <a:t>Pas de liste de sources indexées</a:t>
            </a:r>
          </a:p>
          <a:p>
            <a:pPr lvl="1">
              <a:lnSpc>
                <a:spcPct val="110000"/>
              </a:lnSpc>
            </a:pPr>
            <a:r>
              <a:rPr lang="fr-FR" dirty="0" smtClean="0"/>
              <a:t>NB Google </a:t>
            </a:r>
            <a:r>
              <a:rPr lang="fr-FR" dirty="0" err="1" smtClean="0"/>
              <a:t>Scholar</a:t>
            </a:r>
            <a:r>
              <a:rPr lang="fr-FR" dirty="0" smtClean="0"/>
              <a:t> indexe à l’unité des documents, des articles, et non des revues</a:t>
            </a:r>
          </a:p>
          <a:p>
            <a:pPr>
              <a:lnSpc>
                <a:spcPct val="110000"/>
              </a:lnSpc>
            </a:pPr>
            <a:r>
              <a:rPr lang="fr-FR" dirty="0" smtClean="0"/>
              <a:t> Mouvante</a:t>
            </a:r>
          </a:p>
          <a:p>
            <a:pPr lvl="1">
              <a:lnSpc>
                <a:spcPct val="110000"/>
              </a:lnSpc>
            </a:pPr>
            <a:r>
              <a:rPr lang="fr-FR" dirty="0" smtClean="0"/>
              <a:t>Reflet de ce qui est disponible en ligne -&gt; ce qui ne l’est plus est retiré de l’index</a:t>
            </a:r>
          </a:p>
          <a:p>
            <a:pPr lvl="1">
              <a:lnSpc>
                <a:spcPct val="110000"/>
              </a:lnSpc>
            </a:pPr>
            <a:r>
              <a:rPr lang="fr-FR" dirty="0" smtClean="0"/>
              <a:t>Cela est particulièrement problématique pour un usage de recherche bibliographique ou de compte de citations</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15</a:t>
            </a:fld>
            <a:endParaRPr lang="fr-FR"/>
          </a:p>
        </p:txBody>
      </p:sp>
      <p:sp>
        <p:nvSpPr>
          <p:cNvPr id="9" name="Rectangle 8"/>
          <p:cNvSpPr/>
          <p:nvPr/>
        </p:nvSpPr>
        <p:spPr>
          <a:xfrm>
            <a:off x="6345266" y="402801"/>
            <a:ext cx="5521124" cy="5878532"/>
          </a:xfrm>
          <a:prstGeom prst="rect">
            <a:avLst/>
          </a:prstGeom>
          <a:solidFill>
            <a:srgbClr val="009DE0"/>
          </a:solidFill>
        </p:spPr>
        <p:txBody>
          <a:bodyPr wrap="square" lIns="180000" rIns="180000">
            <a:spAutoFit/>
          </a:bodyPr>
          <a:lstStyle/>
          <a:p>
            <a:r>
              <a:rPr lang="en-US" sz="2400" dirty="0">
                <a:solidFill>
                  <a:schemeClr val="bg1"/>
                </a:solidFill>
                <a:latin typeface="Corbel" panose="020B0503020204020204" pitchFamily="34" charset="0"/>
              </a:rPr>
              <a:t>“In a bibliographic database that is intended for literature discovery, coverage stability is a desirable property, if we assume that users intuitively expect a system to retrieve the same documents over time given the same query (in addition to new documents that also meet the search criteria). </a:t>
            </a:r>
            <a:r>
              <a:rPr lang="en-US" sz="2400" dirty="0" smtClean="0">
                <a:solidFill>
                  <a:schemeClr val="bg1"/>
                </a:solidFill>
                <a:latin typeface="Corbel" panose="020B0503020204020204" pitchFamily="34" charset="0"/>
              </a:rPr>
              <a:t>[…]. </a:t>
            </a:r>
            <a:r>
              <a:rPr lang="en-US" sz="2400" dirty="0">
                <a:solidFill>
                  <a:schemeClr val="bg1"/>
                </a:solidFill>
                <a:latin typeface="Corbel" panose="020B0503020204020204" pitchFamily="34" charset="0"/>
              </a:rPr>
              <a:t>In a citation index, the disappearance of a document would affect the citation counts of all its cited documents, impeding some types of citation analysis.”</a:t>
            </a:r>
            <a:endParaRPr lang="en-US" sz="2400" dirty="0" smtClean="0">
              <a:solidFill>
                <a:schemeClr val="bg1"/>
              </a:solidFill>
              <a:latin typeface="Corbel" panose="020B0503020204020204" pitchFamily="34" charset="0"/>
            </a:endParaRPr>
          </a:p>
          <a:p>
            <a:r>
              <a:rPr lang="en-US" sz="1600" dirty="0" smtClean="0">
                <a:solidFill>
                  <a:schemeClr val="bg1"/>
                </a:solidFill>
                <a:latin typeface="Corbel" panose="020B0503020204020204" pitchFamily="34" charset="0"/>
              </a:rPr>
              <a:t>Source </a:t>
            </a:r>
            <a:r>
              <a:rPr lang="en-US" sz="1600" dirty="0">
                <a:solidFill>
                  <a:schemeClr val="bg1"/>
                </a:solidFill>
                <a:latin typeface="Corbel" panose="020B0503020204020204" pitchFamily="34" charset="0"/>
              </a:rPr>
              <a:t>: Martín-Martín, A., &amp; </a:t>
            </a:r>
            <a:r>
              <a:rPr lang="en-US" sz="1600" dirty="0" err="1">
                <a:solidFill>
                  <a:schemeClr val="bg1"/>
                </a:solidFill>
                <a:latin typeface="Corbel" panose="020B0503020204020204" pitchFamily="34" charset="0"/>
              </a:rPr>
              <a:t>López-Cózar</a:t>
            </a:r>
            <a:r>
              <a:rPr lang="en-US" sz="1600" dirty="0">
                <a:solidFill>
                  <a:schemeClr val="bg1"/>
                </a:solidFill>
                <a:latin typeface="Corbel" panose="020B0503020204020204" pitchFamily="34" charset="0"/>
              </a:rPr>
              <a:t>, E. D. (2021). Large coverage fluctuations in Google Scholar : A case study. </a:t>
            </a:r>
            <a:r>
              <a:rPr lang="en-US" sz="1600" dirty="0" err="1">
                <a:solidFill>
                  <a:schemeClr val="bg1"/>
                </a:solidFill>
                <a:latin typeface="Corbel" panose="020B0503020204020204" pitchFamily="34" charset="0"/>
              </a:rPr>
              <a:t>arXiv</a:t>
            </a:r>
            <a:r>
              <a:rPr lang="en-US" sz="1600" dirty="0">
                <a:solidFill>
                  <a:schemeClr val="bg1"/>
                </a:solidFill>
                <a:latin typeface="Corbel" panose="020B0503020204020204" pitchFamily="34" charset="0"/>
              </a:rPr>
              <a:t>, 102.07571 [</a:t>
            </a:r>
            <a:r>
              <a:rPr lang="en-US" sz="1600" dirty="0" err="1">
                <a:solidFill>
                  <a:schemeClr val="bg1"/>
                </a:solidFill>
                <a:latin typeface="Corbel" panose="020B0503020204020204" pitchFamily="34" charset="0"/>
              </a:rPr>
              <a:t>cs.DL</a:t>
            </a:r>
            <a:r>
              <a:rPr lang="en-US" sz="1600" dirty="0">
                <a:solidFill>
                  <a:schemeClr val="bg1"/>
                </a:solidFill>
                <a:latin typeface="Corbel" panose="020B0503020204020204" pitchFamily="34" charset="0"/>
              </a:rPr>
              <a:t>]. http://arxiv.org/abs/2102.07571</a:t>
            </a:r>
          </a:p>
          <a:p>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110286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1247"/>
            <a:ext cx="10515600" cy="1325563"/>
          </a:xfrm>
        </p:spPr>
        <p:txBody>
          <a:bodyPr/>
          <a:lstStyle/>
          <a:p>
            <a:r>
              <a:rPr lang="fr-FR" dirty="0" smtClean="0"/>
              <a:t>Fonctionnalités</a:t>
            </a:r>
            <a:endParaRPr lang="fr-FR" dirty="0"/>
          </a:p>
        </p:txBody>
      </p:sp>
      <p:sp>
        <p:nvSpPr>
          <p:cNvPr id="7" name="Espace réservé du contenu 6"/>
          <p:cNvSpPr>
            <a:spLocks noGrp="1"/>
          </p:cNvSpPr>
          <p:nvPr>
            <p:ph idx="1"/>
          </p:nvPr>
        </p:nvSpPr>
        <p:spPr>
          <a:xfrm>
            <a:off x="838200" y="1243290"/>
            <a:ext cx="5207000" cy="5113060"/>
          </a:xfrm>
        </p:spPr>
        <p:txBody>
          <a:bodyPr>
            <a:normAutofit/>
          </a:bodyPr>
          <a:lstStyle/>
          <a:p>
            <a:pPr>
              <a:lnSpc>
                <a:spcPct val="120000"/>
              </a:lnSpc>
            </a:pPr>
            <a:r>
              <a:rPr lang="fr-FR" dirty="0" smtClean="0"/>
              <a:t> Syntaxe de recherche pauvre</a:t>
            </a:r>
          </a:p>
          <a:p>
            <a:pPr lvl="1">
              <a:lnSpc>
                <a:spcPct val="120000"/>
              </a:lnSpc>
            </a:pPr>
            <a:r>
              <a:rPr lang="fr-FR" dirty="0" smtClean="0"/>
              <a:t>Pas de troncature ni de caractères de remplacement</a:t>
            </a:r>
          </a:p>
          <a:p>
            <a:pPr lvl="1">
              <a:lnSpc>
                <a:spcPct val="120000"/>
              </a:lnSpc>
            </a:pPr>
            <a:r>
              <a:rPr lang="fr-FR" dirty="0" smtClean="0"/>
              <a:t>Requêtes booléennes avec parenthèses non prises en charge</a:t>
            </a:r>
          </a:p>
          <a:p>
            <a:pPr lvl="1">
              <a:lnSpc>
                <a:spcPct val="120000"/>
              </a:lnSpc>
            </a:pPr>
            <a:r>
              <a:rPr lang="fr-FR" dirty="0" smtClean="0"/>
              <a:t>Google </a:t>
            </a:r>
            <a:r>
              <a:rPr lang="fr-FR" dirty="0" err="1" smtClean="0"/>
              <a:t>Scholar</a:t>
            </a:r>
            <a:r>
              <a:rPr lang="fr-FR" dirty="0" smtClean="0"/>
              <a:t> : limite 256 caractères / Google : 100</a:t>
            </a:r>
          </a:p>
          <a:p>
            <a:pPr>
              <a:lnSpc>
                <a:spcPct val="120000"/>
              </a:lnSpc>
            </a:pPr>
            <a:r>
              <a:rPr lang="fr-FR" dirty="0"/>
              <a:t> </a:t>
            </a:r>
            <a:r>
              <a:rPr lang="fr-FR" dirty="0" smtClean="0"/>
              <a:t>Pas ou peu de filtres</a:t>
            </a:r>
          </a:p>
          <a:p>
            <a:pPr>
              <a:lnSpc>
                <a:spcPct val="120000"/>
              </a:lnSpc>
            </a:pPr>
            <a:r>
              <a:rPr lang="fr-FR" dirty="0" smtClean="0"/>
              <a:t> Pas d’historique de recherche</a:t>
            </a: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16</a:t>
            </a:fld>
            <a:endParaRPr lang="fr-FR"/>
          </a:p>
        </p:txBody>
      </p:sp>
      <p:sp>
        <p:nvSpPr>
          <p:cNvPr id="8" name="Rectangle 7"/>
          <p:cNvSpPr/>
          <p:nvPr/>
        </p:nvSpPr>
        <p:spPr>
          <a:xfrm>
            <a:off x="6409231" y="712268"/>
            <a:ext cx="5477910" cy="5139869"/>
          </a:xfrm>
          <a:prstGeom prst="rect">
            <a:avLst/>
          </a:prstGeom>
          <a:solidFill>
            <a:srgbClr val="009DE0"/>
          </a:solidFill>
        </p:spPr>
        <p:txBody>
          <a:bodyPr wrap="square" lIns="180000" rIns="180000">
            <a:spAutoFit/>
          </a:bodyPr>
          <a:lstStyle/>
          <a:p>
            <a:r>
              <a:rPr lang="en-US" sz="2800" dirty="0" smtClean="0">
                <a:solidFill>
                  <a:schemeClr val="bg1"/>
                </a:solidFill>
                <a:latin typeface="Corbel" panose="020B0503020204020204" pitchFamily="34" charset="0"/>
              </a:rPr>
              <a:t>“In </a:t>
            </a:r>
            <a:r>
              <a:rPr lang="en-US" sz="2800" dirty="0">
                <a:solidFill>
                  <a:schemeClr val="bg1"/>
                </a:solidFill>
                <a:latin typeface="Corbel" panose="020B0503020204020204" pitchFamily="34" charset="0"/>
              </a:rPr>
              <a:t>terms of functionality, two broad types of search systems exist at present: the traditional “transparent-comprehensive” (</a:t>
            </a:r>
            <a:r>
              <a:rPr lang="en-US" sz="2800" dirty="0" err="1">
                <a:solidFill>
                  <a:schemeClr val="bg1"/>
                </a:solidFill>
                <a:latin typeface="Corbel" panose="020B0503020204020204" pitchFamily="34" charset="0"/>
              </a:rPr>
              <a:t>eg</a:t>
            </a:r>
            <a:r>
              <a:rPr lang="en-US" sz="2800" dirty="0">
                <a:solidFill>
                  <a:schemeClr val="bg1"/>
                </a:solidFill>
                <a:latin typeface="Corbel" panose="020B0503020204020204" pitchFamily="34" charset="0"/>
              </a:rPr>
              <a:t>, ProQuest, PubMed, Web of Science) and the newer “efficient-slick” (</a:t>
            </a:r>
            <a:r>
              <a:rPr lang="en-US" sz="2800" dirty="0" err="1">
                <a:solidFill>
                  <a:schemeClr val="bg1"/>
                </a:solidFill>
                <a:latin typeface="Corbel" panose="020B0503020204020204" pitchFamily="34" charset="0"/>
              </a:rPr>
              <a:t>eg</a:t>
            </a:r>
            <a:r>
              <a:rPr lang="en-US" sz="2800" dirty="0">
                <a:solidFill>
                  <a:schemeClr val="bg1"/>
                </a:solidFill>
                <a:latin typeface="Corbel" panose="020B0503020204020204" pitchFamily="34" charset="0"/>
              </a:rPr>
              <a:t>, Google Scholar, Semantic Scholar).”</a:t>
            </a:r>
          </a:p>
          <a:p>
            <a:endParaRPr lang="en-US" sz="2400" dirty="0" smtClean="0">
              <a:solidFill>
                <a:schemeClr val="bg1"/>
              </a:solidFill>
              <a:latin typeface="Corbel" panose="020B0503020204020204" pitchFamily="34" charset="0"/>
            </a:endParaRPr>
          </a:p>
          <a:p>
            <a:r>
              <a:rPr lang="en-US" sz="1600" dirty="0" smtClean="0">
                <a:solidFill>
                  <a:schemeClr val="bg1"/>
                </a:solidFill>
                <a:latin typeface="Corbel" panose="020B0503020204020204" pitchFamily="34" charset="0"/>
              </a:rPr>
              <a:t>Source </a:t>
            </a:r>
            <a:r>
              <a:rPr lang="en-US" sz="1600" dirty="0">
                <a:solidFill>
                  <a:schemeClr val="bg1"/>
                </a:solidFill>
                <a:latin typeface="Corbel" panose="020B0503020204020204" pitchFamily="34" charset="0"/>
              </a:rPr>
              <a:t>: </a:t>
            </a:r>
            <a:r>
              <a:rPr lang="en-US" sz="1600" dirty="0" err="1">
                <a:solidFill>
                  <a:schemeClr val="bg1"/>
                </a:solidFill>
                <a:latin typeface="Corbel" panose="020B0503020204020204" pitchFamily="34" charset="0"/>
              </a:rPr>
              <a:t>Gusenbauer</a:t>
            </a:r>
            <a:r>
              <a:rPr lang="en-US" sz="1600" dirty="0">
                <a:solidFill>
                  <a:schemeClr val="bg1"/>
                </a:solidFill>
                <a:latin typeface="Corbel" panose="020B0503020204020204" pitchFamily="34" charset="0"/>
              </a:rPr>
              <a:t>, M., &amp; </a:t>
            </a:r>
            <a:r>
              <a:rPr lang="en-US" sz="1600" dirty="0" err="1">
                <a:solidFill>
                  <a:schemeClr val="bg1"/>
                </a:solidFill>
                <a:latin typeface="Corbel" panose="020B0503020204020204" pitchFamily="34" charset="0"/>
              </a:rPr>
              <a:t>Haddaway</a:t>
            </a:r>
            <a:r>
              <a:rPr lang="en-US" sz="1600" dirty="0">
                <a:solidFill>
                  <a:schemeClr val="bg1"/>
                </a:solidFill>
                <a:latin typeface="Corbel" panose="020B0503020204020204" pitchFamily="34" charset="0"/>
              </a:rPr>
              <a:t>, N. (2021). What every Researcher should know about Searching – Clarified Concepts, Search Advice, and an Agenda to improve Finding in Academia. Research Synthesis Methods, 12(2), 136‑147. https://doi.org/10.1002/jrsm.1457</a:t>
            </a:r>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424777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1247"/>
            <a:ext cx="10515600" cy="1325563"/>
          </a:xfrm>
        </p:spPr>
        <p:txBody>
          <a:bodyPr/>
          <a:lstStyle/>
          <a:p>
            <a:r>
              <a:rPr lang="fr-FR" dirty="0" smtClean="0"/>
              <a:t>Fonctionnalités</a:t>
            </a:r>
            <a:endParaRPr lang="fr-FR" dirty="0"/>
          </a:p>
        </p:txBody>
      </p:sp>
      <p:sp>
        <p:nvSpPr>
          <p:cNvPr id="7" name="Espace réservé du contenu 6"/>
          <p:cNvSpPr>
            <a:spLocks noGrp="1"/>
          </p:cNvSpPr>
          <p:nvPr>
            <p:ph idx="1"/>
          </p:nvPr>
        </p:nvSpPr>
        <p:spPr>
          <a:xfrm>
            <a:off x="838200" y="1243290"/>
            <a:ext cx="10515600" cy="5113060"/>
          </a:xfrm>
        </p:spPr>
        <p:txBody>
          <a:bodyPr>
            <a:normAutofit/>
          </a:bodyPr>
          <a:lstStyle/>
          <a:p>
            <a:pPr>
              <a:lnSpc>
                <a:spcPct val="120000"/>
              </a:lnSpc>
            </a:pPr>
            <a:r>
              <a:rPr lang="fr-FR" dirty="0" smtClean="0"/>
              <a:t> Pas </a:t>
            </a:r>
            <a:r>
              <a:rPr lang="fr-FR" dirty="0"/>
              <a:t>d’accès à tous les résultats</a:t>
            </a:r>
          </a:p>
          <a:p>
            <a:pPr lvl="1">
              <a:lnSpc>
                <a:spcPct val="120000"/>
              </a:lnSpc>
            </a:pPr>
            <a:r>
              <a:rPr lang="fr-FR" dirty="0"/>
              <a:t>Affichage </a:t>
            </a:r>
            <a:r>
              <a:rPr lang="fr-FR" dirty="0" smtClean="0"/>
              <a:t>des </a:t>
            </a:r>
            <a:r>
              <a:rPr lang="fr-FR" dirty="0"/>
              <a:t>1000 </a:t>
            </a:r>
            <a:r>
              <a:rPr lang="fr-FR" dirty="0" smtClean="0"/>
              <a:t>premiers </a:t>
            </a:r>
            <a:r>
              <a:rPr lang="fr-FR" dirty="0"/>
              <a:t>résultats seulement</a:t>
            </a:r>
            <a:endParaRPr lang="fr-FR" dirty="0" smtClean="0"/>
          </a:p>
          <a:p>
            <a:pPr lvl="1">
              <a:lnSpc>
                <a:spcPct val="120000"/>
              </a:lnSpc>
            </a:pPr>
            <a:r>
              <a:rPr lang="fr-FR" dirty="0" smtClean="0"/>
              <a:t>Par tranche de 20 résultats (non modifiable) dans Google </a:t>
            </a:r>
            <a:r>
              <a:rPr lang="fr-FR" dirty="0" err="1" smtClean="0"/>
              <a:t>Scholar</a:t>
            </a:r>
            <a:endParaRPr lang="fr-FR" dirty="0"/>
          </a:p>
          <a:p>
            <a:pPr lvl="1">
              <a:lnSpc>
                <a:spcPct val="120000"/>
              </a:lnSpc>
            </a:pPr>
            <a:r>
              <a:rPr lang="fr-FR" dirty="0" smtClean="0"/>
              <a:t>Interruption de </a:t>
            </a:r>
            <a:r>
              <a:rPr lang="fr-FR" dirty="0"/>
              <a:t>service possible par Google </a:t>
            </a:r>
            <a:r>
              <a:rPr lang="fr-FR" dirty="0" err="1"/>
              <a:t>Scholar</a:t>
            </a:r>
            <a:r>
              <a:rPr lang="fr-FR" dirty="0"/>
              <a:t> si usage </a:t>
            </a:r>
            <a:r>
              <a:rPr lang="fr-FR" dirty="0" smtClean="0"/>
              <a:t>détecté comme  trop intensif</a:t>
            </a:r>
            <a:endParaRPr lang="fr-FR" dirty="0"/>
          </a:p>
          <a:p>
            <a:pPr>
              <a:lnSpc>
                <a:spcPct val="120000"/>
              </a:lnSpc>
            </a:pPr>
            <a:r>
              <a:rPr lang="fr-FR" dirty="0" smtClean="0"/>
              <a:t> Fonctionnalités d’export quasiment nulles </a:t>
            </a:r>
          </a:p>
          <a:p>
            <a:pPr lvl="1">
              <a:lnSpc>
                <a:spcPct val="120000"/>
              </a:lnSpc>
            </a:pPr>
            <a:r>
              <a:rPr lang="fr-FR" dirty="0" smtClean="0"/>
              <a:t>En utilisant le connecteur Zotero, export par lot possible depuis Google </a:t>
            </a:r>
            <a:r>
              <a:rPr lang="fr-FR" dirty="0" err="1" smtClean="0"/>
              <a:t>Scholar</a:t>
            </a:r>
            <a:r>
              <a:rPr lang="fr-FR" dirty="0" smtClean="0"/>
              <a:t>, limité aux 20 résultats affichés sur la page</a:t>
            </a:r>
          </a:p>
          <a:p>
            <a:pPr lvl="1">
              <a:lnSpc>
                <a:spcPct val="120000"/>
              </a:lnSpc>
            </a:pPr>
            <a:r>
              <a:rPr lang="fr-FR" dirty="0" smtClean="0"/>
              <a:t>Logiciel </a:t>
            </a:r>
            <a:r>
              <a:rPr lang="fr-FR" dirty="0" err="1" smtClean="0">
                <a:hlinkClick r:id="rId2"/>
              </a:rPr>
              <a:t>Publish</a:t>
            </a:r>
            <a:r>
              <a:rPr lang="fr-FR" dirty="0" smtClean="0">
                <a:hlinkClick r:id="rId2"/>
              </a:rPr>
              <a:t> or </a:t>
            </a:r>
            <a:r>
              <a:rPr lang="fr-FR" dirty="0" err="1" smtClean="0">
                <a:hlinkClick r:id="rId2"/>
              </a:rPr>
              <a:t>Perish</a:t>
            </a:r>
            <a:r>
              <a:rPr lang="fr-FR" dirty="0" smtClean="0">
                <a:hlinkClick r:id="rId2"/>
              </a:rPr>
              <a:t> </a:t>
            </a:r>
            <a:r>
              <a:rPr lang="fr-FR" dirty="0" smtClean="0"/>
              <a:t>pour exporter jusqu’aux 1000 résultats autorisés</a:t>
            </a: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spTree>
    <p:extLst>
      <p:ext uri="{BB962C8B-B14F-4D97-AF65-F5344CB8AC3E}">
        <p14:creationId xmlns:p14="http://schemas.microsoft.com/office/powerpoint/2010/main" val="268084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Fonctionnalités</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18</a:t>
            </a:fld>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3054" y="127960"/>
            <a:ext cx="6695092" cy="6049003"/>
          </a:xfrm>
          <a:prstGeom prst="rect">
            <a:avLst/>
          </a:prstGeom>
        </p:spPr>
      </p:pic>
      <p:sp>
        <p:nvSpPr>
          <p:cNvPr id="3" name="Espace réservé du contenu 2"/>
          <p:cNvSpPr>
            <a:spLocks noGrp="1"/>
          </p:cNvSpPr>
          <p:nvPr>
            <p:ph idx="1"/>
          </p:nvPr>
        </p:nvSpPr>
        <p:spPr>
          <a:xfrm>
            <a:off x="838200" y="4567524"/>
            <a:ext cx="5464723" cy="1609439"/>
          </a:xfrm>
        </p:spPr>
        <p:txBody>
          <a:bodyPr>
            <a:noAutofit/>
          </a:bodyPr>
          <a:lstStyle/>
          <a:p>
            <a:pPr marL="0" indent="0">
              <a:lnSpc>
                <a:spcPct val="110000"/>
              </a:lnSpc>
              <a:buNone/>
            </a:pPr>
            <a:r>
              <a:rPr lang="fr-FR" sz="1600" dirty="0" smtClean="0"/>
              <a:t>Source : </a:t>
            </a:r>
            <a:r>
              <a:rPr lang="fr-FR" sz="1600" dirty="0" err="1" smtClean="0"/>
              <a:t>Klopfenstein</a:t>
            </a:r>
            <a:r>
              <a:rPr lang="fr-FR" sz="1600" dirty="0"/>
              <a:t>, D. V., &amp; Dampier, W. (2021). </a:t>
            </a:r>
            <a:r>
              <a:rPr lang="fr-FR" sz="1600" dirty="0" err="1"/>
              <a:t>Commentary</a:t>
            </a:r>
            <a:r>
              <a:rPr lang="fr-FR" sz="1600" dirty="0"/>
              <a:t> to </a:t>
            </a:r>
            <a:r>
              <a:rPr lang="fr-FR" sz="1600" dirty="0" err="1"/>
              <a:t>Gusenbauer</a:t>
            </a:r>
            <a:r>
              <a:rPr lang="fr-FR" sz="1600" dirty="0"/>
              <a:t> and </a:t>
            </a:r>
            <a:r>
              <a:rPr lang="fr-FR" sz="1600" dirty="0" err="1"/>
              <a:t>Haddaway</a:t>
            </a:r>
            <a:r>
              <a:rPr lang="fr-FR" sz="1600" dirty="0"/>
              <a:t> 2020 : </a:t>
            </a:r>
            <a:r>
              <a:rPr lang="fr-FR" sz="1600" dirty="0" err="1"/>
              <a:t>Evaluating</a:t>
            </a:r>
            <a:r>
              <a:rPr lang="fr-FR" sz="1600" dirty="0"/>
              <a:t> </a:t>
            </a:r>
            <a:r>
              <a:rPr lang="fr-FR" sz="1600" dirty="0" err="1"/>
              <a:t>retrieval</a:t>
            </a:r>
            <a:r>
              <a:rPr lang="fr-FR" sz="1600" dirty="0"/>
              <a:t> </a:t>
            </a:r>
            <a:r>
              <a:rPr lang="fr-FR" sz="1600" dirty="0" err="1"/>
              <a:t>qualities</a:t>
            </a:r>
            <a:r>
              <a:rPr lang="fr-FR" sz="1600" dirty="0"/>
              <a:t> of Google </a:t>
            </a:r>
            <a:r>
              <a:rPr lang="fr-FR" sz="1600" dirty="0" err="1"/>
              <a:t>Scholar</a:t>
            </a:r>
            <a:r>
              <a:rPr lang="fr-FR" sz="1600" dirty="0"/>
              <a:t> and </a:t>
            </a:r>
            <a:r>
              <a:rPr lang="fr-FR" sz="1600" dirty="0" err="1"/>
              <a:t>PubMed</a:t>
            </a:r>
            <a:r>
              <a:rPr lang="fr-FR" sz="1600" dirty="0"/>
              <a:t>. </a:t>
            </a:r>
            <a:r>
              <a:rPr lang="fr-FR" sz="1600" i="1" dirty="0" err="1"/>
              <a:t>Research</a:t>
            </a:r>
            <a:r>
              <a:rPr lang="fr-FR" sz="1600" i="1" dirty="0"/>
              <a:t> </a:t>
            </a:r>
            <a:r>
              <a:rPr lang="fr-FR" sz="1600" i="1" dirty="0" err="1"/>
              <a:t>Synthesis</a:t>
            </a:r>
            <a:r>
              <a:rPr lang="fr-FR" sz="1600" i="1" dirty="0"/>
              <a:t> </a:t>
            </a:r>
            <a:r>
              <a:rPr lang="fr-FR" sz="1600" i="1" dirty="0" err="1"/>
              <a:t>Methods</a:t>
            </a:r>
            <a:r>
              <a:rPr lang="fr-FR" sz="1600" dirty="0"/>
              <a:t>, </a:t>
            </a:r>
            <a:r>
              <a:rPr lang="fr-FR" sz="1600" i="1" dirty="0"/>
              <a:t>12</a:t>
            </a:r>
            <a:r>
              <a:rPr lang="fr-FR" sz="1600" dirty="0"/>
              <a:t>(2), 126‑135. </a:t>
            </a:r>
            <a:r>
              <a:rPr lang="fr-FR" sz="1600" dirty="0">
                <a:hlinkClick r:id="rId3"/>
              </a:rPr>
              <a:t>https://</a:t>
            </a:r>
            <a:r>
              <a:rPr lang="fr-FR" sz="1600" dirty="0" smtClean="0">
                <a:hlinkClick r:id="rId3"/>
              </a:rPr>
              <a:t>doi.org/10.1002/jrsm.1456</a:t>
            </a:r>
            <a:endParaRPr lang="fr-FR" sz="1600" dirty="0"/>
          </a:p>
        </p:txBody>
      </p:sp>
    </p:spTree>
    <p:extLst>
      <p:ext uri="{BB962C8B-B14F-4D97-AF65-F5344CB8AC3E}">
        <p14:creationId xmlns:p14="http://schemas.microsoft.com/office/powerpoint/2010/main" val="117059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74040" y="0"/>
            <a:ext cx="10515600" cy="1325563"/>
          </a:xfrm>
        </p:spPr>
        <p:txBody>
          <a:bodyPr/>
          <a:lstStyle/>
          <a:p>
            <a:r>
              <a:rPr lang="fr-FR" dirty="0" smtClean="0"/>
              <a:t>Biais</a:t>
            </a:r>
            <a:endParaRPr lang="fr-FR" dirty="0"/>
          </a:p>
        </p:txBody>
      </p:sp>
      <p:sp>
        <p:nvSpPr>
          <p:cNvPr id="7" name="Espace réservé du contenu 6"/>
          <p:cNvSpPr>
            <a:spLocks noGrp="1"/>
          </p:cNvSpPr>
          <p:nvPr>
            <p:ph idx="1"/>
          </p:nvPr>
        </p:nvSpPr>
        <p:spPr>
          <a:xfrm>
            <a:off x="396240" y="993299"/>
            <a:ext cx="6111240" cy="5695315"/>
          </a:xfrm>
        </p:spPr>
        <p:txBody>
          <a:bodyPr>
            <a:normAutofit fontScale="77500" lnSpcReduction="20000"/>
          </a:bodyPr>
          <a:lstStyle/>
          <a:p>
            <a:pPr>
              <a:lnSpc>
                <a:spcPct val="120000"/>
              </a:lnSpc>
            </a:pPr>
            <a:r>
              <a:rPr lang="fr-FR" dirty="0" smtClean="0"/>
              <a:t>Absence de transparence et de reproductibilité</a:t>
            </a:r>
          </a:p>
          <a:p>
            <a:pPr lvl="1">
              <a:lnSpc>
                <a:spcPct val="120000"/>
              </a:lnSpc>
            </a:pPr>
            <a:r>
              <a:rPr lang="fr-FR" dirty="0" smtClean="0"/>
              <a:t>Couverture (cf. supra)</a:t>
            </a:r>
          </a:p>
          <a:p>
            <a:pPr lvl="1">
              <a:lnSpc>
                <a:spcPct val="120000"/>
              </a:lnSpc>
            </a:pPr>
            <a:r>
              <a:rPr lang="fr-FR" dirty="0" smtClean="0"/>
              <a:t>Algorithmes opaques -  NB Google prend en compte l’historique de recherche du navigateur pour le classement des résultats</a:t>
            </a:r>
          </a:p>
          <a:p>
            <a:pPr>
              <a:lnSpc>
                <a:spcPct val="120000"/>
              </a:lnSpc>
            </a:pPr>
            <a:r>
              <a:rPr lang="fr-FR" dirty="0" smtClean="0"/>
              <a:t> </a:t>
            </a:r>
            <a:r>
              <a:rPr lang="fr-FR" dirty="0"/>
              <a:t>Biais de </a:t>
            </a:r>
            <a:r>
              <a:rPr lang="fr-FR" dirty="0" smtClean="0"/>
              <a:t>confirmation </a:t>
            </a:r>
          </a:p>
          <a:p>
            <a:pPr>
              <a:lnSpc>
                <a:spcPct val="120000"/>
              </a:lnSpc>
            </a:pPr>
            <a:r>
              <a:rPr lang="fr-FR" dirty="0" smtClean="0"/>
              <a:t> Biais de publication</a:t>
            </a:r>
          </a:p>
          <a:p>
            <a:pPr lvl="1">
              <a:lnSpc>
                <a:spcPct val="120000"/>
              </a:lnSpc>
            </a:pPr>
            <a:r>
              <a:rPr lang="fr-FR" dirty="0" smtClean="0"/>
              <a:t>Google </a:t>
            </a:r>
            <a:r>
              <a:rPr lang="fr-FR" dirty="0" err="1" smtClean="0"/>
              <a:t>Scholar</a:t>
            </a:r>
            <a:r>
              <a:rPr lang="fr-FR" dirty="0" smtClean="0"/>
              <a:t> favorise les articles publiés vs. la littérature grise</a:t>
            </a:r>
          </a:p>
          <a:p>
            <a:pPr lvl="1">
              <a:lnSpc>
                <a:spcPct val="120000"/>
              </a:lnSpc>
            </a:pPr>
            <a:r>
              <a:rPr lang="fr-FR" dirty="0" smtClean="0"/>
              <a:t>… alors que la recherche de littérature grise vise à minimiser  ce biais</a:t>
            </a:r>
          </a:p>
          <a:p>
            <a:pPr lvl="1">
              <a:lnSpc>
                <a:spcPct val="120000"/>
              </a:lnSpc>
            </a:pPr>
            <a:r>
              <a:rPr lang="fr-FR" dirty="0" smtClean="0"/>
              <a:t>Voir : </a:t>
            </a:r>
            <a:r>
              <a:rPr lang="en-US" dirty="0" err="1"/>
              <a:t>Haddaway</a:t>
            </a:r>
            <a:r>
              <a:rPr lang="en-US" dirty="0"/>
              <a:t>, N., Collins, A. M., Coughlin, D., &amp; Kirk, S. (2015). The Role of Google Scholar in Evidence Reviews and Its Applicability to Grey Literature Searching. </a:t>
            </a:r>
            <a:r>
              <a:rPr lang="en-US" i="1" dirty="0" err="1"/>
              <a:t>PLoS</a:t>
            </a:r>
            <a:r>
              <a:rPr lang="en-US" i="1" dirty="0"/>
              <a:t> ONE</a:t>
            </a:r>
            <a:r>
              <a:rPr lang="en-US" dirty="0"/>
              <a:t>, </a:t>
            </a:r>
            <a:r>
              <a:rPr lang="en-US" i="1" dirty="0"/>
              <a:t>10</a:t>
            </a:r>
            <a:r>
              <a:rPr lang="en-US" dirty="0"/>
              <a:t>(9), e0138237. </a:t>
            </a:r>
            <a:r>
              <a:rPr lang="en-US" dirty="0">
                <a:hlinkClick r:id="rId3"/>
              </a:rPr>
              <a:t>https://doi.org/10.1371/journal.pone.0138237</a:t>
            </a:r>
            <a:endParaRPr lang="en-US" dirty="0">
              <a:effectLst/>
            </a:endParaRP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sp>
        <p:nvSpPr>
          <p:cNvPr id="3" name="Rectangle 2"/>
          <p:cNvSpPr/>
          <p:nvPr/>
        </p:nvSpPr>
        <p:spPr>
          <a:xfrm>
            <a:off x="6714090" y="317639"/>
            <a:ext cx="5081670" cy="6370975"/>
          </a:xfrm>
          <a:prstGeom prst="rect">
            <a:avLst/>
          </a:prstGeom>
          <a:solidFill>
            <a:srgbClr val="009DE0"/>
          </a:solidFill>
        </p:spPr>
        <p:txBody>
          <a:bodyPr wrap="square" lIns="180000" rIns="180000">
            <a:spAutoFit/>
          </a:bodyPr>
          <a:lstStyle/>
          <a:p>
            <a:r>
              <a:rPr lang="en-US" sz="2400" dirty="0" smtClean="0">
                <a:solidFill>
                  <a:schemeClr val="bg1"/>
                </a:solidFill>
                <a:latin typeface="Corbel" panose="020B0503020204020204" pitchFamily="34" charset="0"/>
              </a:rPr>
              <a:t>“Second</a:t>
            </a:r>
            <a:r>
              <a:rPr lang="en-US" sz="2400" dirty="0">
                <a:solidFill>
                  <a:schemeClr val="bg1"/>
                </a:solidFill>
                <a:latin typeface="Corbel" panose="020B0503020204020204" pitchFamily="34" charset="0"/>
              </a:rPr>
              <a:t>, we must stay alert as these </a:t>
            </a:r>
            <a:r>
              <a:rPr lang="en-US" sz="2400" dirty="0" smtClean="0">
                <a:solidFill>
                  <a:schemeClr val="bg1"/>
                </a:solidFill>
                <a:latin typeface="Corbel" panose="020B0503020204020204" pitchFamily="34" charset="0"/>
              </a:rPr>
              <a:t>efficient-slick systems </a:t>
            </a:r>
            <a:r>
              <a:rPr lang="en-US" sz="2400" dirty="0">
                <a:solidFill>
                  <a:schemeClr val="bg1"/>
                </a:solidFill>
                <a:latin typeface="Corbel" panose="020B0503020204020204" pitchFamily="34" charset="0"/>
              </a:rPr>
              <a:t>aim at transforming ‘inefficient’ </a:t>
            </a:r>
            <a:r>
              <a:rPr lang="en-US" sz="2400" dirty="0" smtClean="0">
                <a:solidFill>
                  <a:schemeClr val="bg1"/>
                </a:solidFill>
                <a:latin typeface="Corbel" panose="020B0503020204020204" pitchFamily="34" charset="0"/>
              </a:rPr>
              <a:t>exploratory searching </a:t>
            </a:r>
            <a:r>
              <a:rPr lang="en-US" sz="2400" dirty="0">
                <a:solidFill>
                  <a:schemeClr val="bg1"/>
                </a:solidFill>
                <a:latin typeface="Corbel" panose="020B0503020204020204" pitchFamily="34" charset="0"/>
              </a:rPr>
              <a:t>into ‘efficient’ lookup searching (</a:t>
            </a:r>
            <a:r>
              <a:rPr lang="en-US" sz="2400" dirty="0" err="1">
                <a:solidFill>
                  <a:schemeClr val="bg1"/>
                </a:solidFill>
                <a:latin typeface="Corbel" panose="020B0503020204020204" pitchFamily="34" charset="0"/>
              </a:rPr>
              <a:t>eg</a:t>
            </a:r>
            <a:r>
              <a:rPr lang="en-US" sz="2400" dirty="0">
                <a:solidFill>
                  <a:schemeClr val="bg1"/>
                </a:solidFill>
                <a:latin typeface="Corbel" panose="020B0503020204020204" pitchFamily="34" charset="0"/>
              </a:rPr>
              <a:t>, </a:t>
            </a:r>
            <a:r>
              <a:rPr lang="en-US" sz="2400" dirty="0" smtClean="0">
                <a:solidFill>
                  <a:schemeClr val="bg1"/>
                </a:solidFill>
                <a:latin typeface="Corbel" panose="020B0503020204020204" pitchFamily="34" charset="0"/>
              </a:rPr>
              <a:t>through presentation </a:t>
            </a:r>
            <a:r>
              <a:rPr lang="en-US" sz="2400" dirty="0">
                <a:solidFill>
                  <a:schemeClr val="bg1"/>
                </a:solidFill>
                <a:latin typeface="Corbel" panose="020B0503020204020204" pitchFamily="34" charset="0"/>
              </a:rPr>
              <a:t>of pre-selected cues). This means </a:t>
            </a:r>
            <a:r>
              <a:rPr lang="en-US" sz="2400" dirty="0" smtClean="0">
                <a:solidFill>
                  <a:schemeClr val="bg1"/>
                </a:solidFill>
                <a:latin typeface="Corbel" panose="020B0503020204020204" pitchFamily="34" charset="0"/>
              </a:rPr>
              <a:t>exploratory searching </a:t>
            </a:r>
            <a:r>
              <a:rPr lang="en-US" sz="2400" dirty="0">
                <a:solidFill>
                  <a:schemeClr val="bg1"/>
                </a:solidFill>
                <a:latin typeface="Corbel" panose="020B0503020204020204" pitchFamily="34" charset="0"/>
              </a:rPr>
              <a:t>(and thus learning) might be more </a:t>
            </a:r>
            <a:r>
              <a:rPr lang="en-US" sz="2400" dirty="0" smtClean="0">
                <a:solidFill>
                  <a:schemeClr val="bg1"/>
                </a:solidFill>
                <a:latin typeface="Corbel" panose="020B0503020204020204" pitchFamily="34" charset="0"/>
              </a:rPr>
              <a:t>and more </a:t>
            </a:r>
            <a:r>
              <a:rPr lang="en-US" sz="2400" dirty="0">
                <a:solidFill>
                  <a:schemeClr val="bg1"/>
                </a:solidFill>
                <a:latin typeface="Corbel" panose="020B0503020204020204" pitchFamily="34" charset="0"/>
              </a:rPr>
              <a:t>crippled toward quick, unconsciously biased </a:t>
            </a:r>
            <a:r>
              <a:rPr lang="en-US" sz="2400" dirty="0" smtClean="0">
                <a:solidFill>
                  <a:schemeClr val="bg1"/>
                </a:solidFill>
                <a:latin typeface="Corbel" panose="020B0503020204020204" pitchFamily="34" charset="0"/>
              </a:rPr>
              <a:t>lookup searching </a:t>
            </a:r>
            <a:r>
              <a:rPr lang="en-US" sz="2400" dirty="0">
                <a:solidFill>
                  <a:schemeClr val="bg1"/>
                </a:solidFill>
                <a:latin typeface="Corbel" panose="020B0503020204020204" pitchFamily="34" charset="0"/>
              </a:rPr>
              <a:t>(cherry picking) that users more and </a:t>
            </a:r>
            <a:r>
              <a:rPr lang="en-US" sz="2400" dirty="0" smtClean="0">
                <a:solidFill>
                  <a:schemeClr val="bg1"/>
                </a:solidFill>
                <a:latin typeface="Corbel" panose="020B0503020204020204" pitchFamily="34" charset="0"/>
              </a:rPr>
              <a:t>more expect </a:t>
            </a:r>
            <a:r>
              <a:rPr lang="en-US" sz="2400" dirty="0">
                <a:solidFill>
                  <a:schemeClr val="bg1"/>
                </a:solidFill>
                <a:latin typeface="Corbel" panose="020B0503020204020204" pitchFamily="34" charset="0"/>
              </a:rPr>
              <a:t>when engaging with online </a:t>
            </a:r>
            <a:r>
              <a:rPr lang="en-US" sz="2400" dirty="0" smtClean="0">
                <a:solidFill>
                  <a:schemeClr val="bg1"/>
                </a:solidFill>
                <a:latin typeface="Corbel" panose="020B0503020204020204" pitchFamily="34" charset="0"/>
              </a:rPr>
              <a:t>systems”</a:t>
            </a:r>
          </a:p>
          <a:p>
            <a:r>
              <a:rPr lang="en-US" sz="1600" dirty="0" smtClean="0">
                <a:solidFill>
                  <a:schemeClr val="bg1"/>
                </a:solidFill>
                <a:latin typeface="Corbel" panose="020B0503020204020204" pitchFamily="34" charset="0"/>
              </a:rPr>
              <a:t>Source : </a:t>
            </a:r>
            <a:r>
              <a:rPr lang="en-US" sz="1600" dirty="0" err="1" smtClean="0">
                <a:solidFill>
                  <a:schemeClr val="bg1"/>
                </a:solidFill>
                <a:latin typeface="Corbel" panose="020B0503020204020204" pitchFamily="34" charset="0"/>
              </a:rPr>
              <a:t>Gusenbauer</a:t>
            </a:r>
            <a:r>
              <a:rPr lang="en-US" sz="1600" dirty="0">
                <a:solidFill>
                  <a:schemeClr val="bg1"/>
                </a:solidFill>
                <a:latin typeface="Corbel" panose="020B0503020204020204" pitchFamily="34" charset="0"/>
              </a:rPr>
              <a:t>, M., &amp; </a:t>
            </a:r>
            <a:r>
              <a:rPr lang="en-US" sz="1600" dirty="0" err="1">
                <a:solidFill>
                  <a:schemeClr val="bg1"/>
                </a:solidFill>
                <a:latin typeface="Corbel" panose="020B0503020204020204" pitchFamily="34" charset="0"/>
              </a:rPr>
              <a:t>Haddaway</a:t>
            </a:r>
            <a:r>
              <a:rPr lang="en-US" sz="1600" dirty="0">
                <a:solidFill>
                  <a:schemeClr val="bg1"/>
                </a:solidFill>
                <a:latin typeface="Corbel" panose="020B0503020204020204" pitchFamily="34" charset="0"/>
              </a:rPr>
              <a:t>, N. (2021). What every Researcher should know about Searching – Clarified Concepts, Search Advice, and an Agenda to improve Finding in Academia. </a:t>
            </a:r>
            <a:r>
              <a:rPr lang="en-US" sz="1600" i="1" dirty="0">
                <a:solidFill>
                  <a:schemeClr val="bg1"/>
                </a:solidFill>
                <a:latin typeface="Corbel" panose="020B0503020204020204" pitchFamily="34" charset="0"/>
              </a:rPr>
              <a:t>Research Synthesis Methods</a:t>
            </a:r>
            <a:r>
              <a:rPr lang="en-US" sz="1600" dirty="0">
                <a:solidFill>
                  <a:schemeClr val="bg1"/>
                </a:solidFill>
                <a:latin typeface="Corbel" panose="020B0503020204020204" pitchFamily="34" charset="0"/>
              </a:rPr>
              <a:t>, </a:t>
            </a:r>
            <a:r>
              <a:rPr lang="en-US" sz="1600" i="1" dirty="0">
                <a:solidFill>
                  <a:schemeClr val="bg1"/>
                </a:solidFill>
                <a:latin typeface="Corbel" panose="020B0503020204020204" pitchFamily="34" charset="0"/>
              </a:rPr>
              <a:t>12</a:t>
            </a:r>
            <a:r>
              <a:rPr lang="en-US" sz="1600" dirty="0">
                <a:solidFill>
                  <a:schemeClr val="bg1"/>
                </a:solidFill>
                <a:latin typeface="Corbel" panose="020B0503020204020204" pitchFamily="34" charset="0"/>
              </a:rPr>
              <a:t>(2), 136‑147. </a:t>
            </a:r>
            <a:r>
              <a:rPr lang="en-US" sz="1600" dirty="0">
                <a:solidFill>
                  <a:schemeClr val="bg1"/>
                </a:solidFill>
                <a:latin typeface="Corbel" panose="020B0503020204020204" pitchFamily="34" charset="0"/>
                <a:hlinkClick r:id="rId4"/>
              </a:rPr>
              <a:t>https://doi.org/10.1002/jrsm.1457</a:t>
            </a:r>
            <a:endParaRPr lang="en-US" sz="1600" dirty="0">
              <a:solidFill>
                <a:schemeClr val="bg1"/>
              </a:solidFill>
              <a:effectLst/>
              <a:latin typeface="Corbel" panose="020B0503020204020204" pitchFamily="34" charset="0"/>
            </a:endParaRPr>
          </a:p>
        </p:txBody>
      </p:sp>
    </p:spTree>
    <p:extLst>
      <p:ext uri="{BB962C8B-B14F-4D97-AF65-F5344CB8AC3E}">
        <p14:creationId xmlns:p14="http://schemas.microsoft.com/office/powerpoint/2010/main" val="321712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557008"/>
          </a:xfrm>
        </p:spPr>
        <p:txBody>
          <a:bodyPr>
            <a:normAutofit/>
          </a:bodyPr>
          <a:lstStyle/>
          <a:p>
            <a:pPr marL="0" indent="0">
              <a:lnSpc>
                <a:spcPct val="100000"/>
              </a:lnSpc>
              <a:buNone/>
            </a:pPr>
            <a:r>
              <a:rPr lang="fr-FR" sz="2000" i="1" dirty="0"/>
              <a:t>Google et Google </a:t>
            </a:r>
            <a:r>
              <a:rPr lang="fr-FR" sz="2000" i="1" dirty="0" err="1"/>
              <a:t>Scholar</a:t>
            </a:r>
            <a:r>
              <a:rPr lang="fr-FR" sz="2000" i="1" dirty="0"/>
              <a:t> peuvent-ils être utilisés pour la recherche documentaire? Pour quel usage ? </a:t>
            </a:r>
            <a:r>
              <a:rPr lang="fr-FR" sz="2000" i="1" dirty="0" smtClean="0"/>
              <a:t>Cette </a:t>
            </a:r>
            <a:r>
              <a:rPr lang="fr-FR" sz="2000" i="1" dirty="0"/>
              <a:t>session propose une présentation pratique et critique de ces 2 moteurs de recherche, ainsi que des alternatives académiques non commerciales, offrant de meilleures garanties de transparence.</a:t>
            </a:r>
            <a:endParaRPr lang="fr-FR" sz="2000" i="1" dirty="0" smtClean="0"/>
          </a:p>
          <a:p>
            <a:pPr>
              <a:lnSpc>
                <a:spcPct val="100000"/>
              </a:lnSpc>
            </a:pPr>
            <a:r>
              <a:rPr lang="fr-FR" dirty="0" smtClean="0"/>
              <a:t>  </a:t>
            </a:r>
            <a:r>
              <a:rPr lang="fr-FR" sz="3600" dirty="0" smtClean="0"/>
              <a:t>Optimiser </a:t>
            </a:r>
            <a:r>
              <a:rPr lang="fr-FR" sz="3600" dirty="0"/>
              <a:t>l’usage de Google et Google </a:t>
            </a:r>
            <a:r>
              <a:rPr lang="fr-FR" sz="3600" dirty="0" err="1"/>
              <a:t>Scholar</a:t>
            </a:r>
            <a:r>
              <a:rPr lang="fr-FR" sz="3600" dirty="0"/>
              <a:t> </a:t>
            </a:r>
          </a:p>
          <a:p>
            <a:pPr>
              <a:lnSpc>
                <a:spcPct val="100000"/>
              </a:lnSpc>
            </a:pPr>
            <a:r>
              <a:rPr lang="fr-FR" sz="3600" dirty="0"/>
              <a:t> </a:t>
            </a:r>
            <a:r>
              <a:rPr lang="fr-FR" sz="3600" dirty="0" smtClean="0"/>
              <a:t>Biais </a:t>
            </a:r>
            <a:r>
              <a:rPr lang="fr-FR" sz="3600" dirty="0"/>
              <a:t>et limites de Google et Google </a:t>
            </a:r>
            <a:r>
              <a:rPr lang="fr-FR" sz="3600" dirty="0" err="1"/>
              <a:t>Scholar</a:t>
            </a:r>
            <a:endParaRPr lang="fr-FR" sz="3600" dirty="0"/>
          </a:p>
          <a:p>
            <a:pPr>
              <a:lnSpc>
                <a:spcPct val="100000"/>
              </a:lnSpc>
            </a:pPr>
            <a:r>
              <a:rPr lang="fr-FR" sz="3600" dirty="0" smtClean="0"/>
              <a:t> Moteurs </a:t>
            </a:r>
            <a:r>
              <a:rPr lang="fr-FR" sz="3600" dirty="0"/>
              <a:t>de recherche </a:t>
            </a:r>
            <a:r>
              <a:rPr lang="fr-FR" sz="3600" dirty="0" smtClean="0"/>
              <a:t>complémentaires ou alternatifs</a:t>
            </a: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dirty="0"/>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usage? - publications scientifiques</a:t>
            </a:r>
            <a:endParaRPr lang="fr-FR" dirty="0"/>
          </a:p>
        </p:txBody>
      </p:sp>
      <p:sp>
        <p:nvSpPr>
          <p:cNvPr id="3" name="Espace réservé du contenu 2"/>
          <p:cNvSpPr>
            <a:spLocks noGrp="1"/>
          </p:cNvSpPr>
          <p:nvPr>
            <p:ph idx="1"/>
          </p:nvPr>
        </p:nvSpPr>
        <p:spPr>
          <a:xfrm>
            <a:off x="909320" y="1690688"/>
            <a:ext cx="10515600" cy="3803015"/>
          </a:xfrm>
        </p:spPr>
        <p:txBody>
          <a:bodyPr>
            <a:normAutofit fontScale="70000" lnSpcReduction="20000"/>
          </a:bodyPr>
          <a:lstStyle/>
          <a:p>
            <a:pPr marL="0" indent="0">
              <a:lnSpc>
                <a:spcPct val="120000"/>
              </a:lnSpc>
              <a:buNone/>
            </a:pPr>
            <a:r>
              <a:rPr lang="fr-FR" dirty="0" smtClean="0"/>
              <a:t>Conclusion de l’article de </a:t>
            </a:r>
            <a:r>
              <a:rPr lang="fr-FR" dirty="0" err="1" smtClean="0"/>
              <a:t>Klopfenstein</a:t>
            </a:r>
            <a:r>
              <a:rPr lang="fr-FR" dirty="0" smtClean="0"/>
              <a:t> &amp; Dampier + cf. supra intégrations -&gt; localisation rapide du texte intégral </a:t>
            </a:r>
          </a:p>
          <a:p>
            <a:endParaRPr lang="fr-FR" dirty="0" smtClean="0"/>
          </a:p>
          <a:p>
            <a:pPr marL="355600" indent="0">
              <a:lnSpc>
                <a:spcPct val="120000"/>
              </a:lnSpc>
              <a:buNone/>
            </a:pPr>
            <a:r>
              <a:rPr lang="en-US" sz="3600" dirty="0" smtClean="0">
                <a:solidFill>
                  <a:schemeClr val="bg2">
                    <a:lumMod val="50000"/>
                  </a:schemeClr>
                </a:solidFill>
              </a:rPr>
              <a:t>“GS excels for simple lookup tasks, like finding a paper by entering its title in the query box. Both GS and PubMed can be used for exploratory searches, but we urge biomedical researchers to use PubMed rather than GS, because PubMed is one of the top recommended primary sources for literature searches of peer-reviewed research in the biomedical sciences and has search feature criteria that GS has lacked since its inception.”</a:t>
            </a:r>
            <a:endParaRPr lang="en-US" sz="3600" dirty="0">
              <a:solidFill>
                <a:schemeClr val="bg2">
                  <a:lumMod val="50000"/>
                </a:schemeClr>
              </a:solidFill>
            </a:endParaRPr>
          </a:p>
          <a:p>
            <a:pPr marL="0" indent="0">
              <a:buNone/>
            </a:pPr>
            <a:endParaRPr lang="fr-FR" dirty="0" smtClean="0"/>
          </a:p>
          <a:p>
            <a:pPr lvl="2"/>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
        <p:nvSpPr>
          <p:cNvPr id="6" name="ZoneTexte 5"/>
          <p:cNvSpPr txBox="1"/>
          <p:nvPr/>
        </p:nvSpPr>
        <p:spPr>
          <a:xfrm>
            <a:off x="980440" y="5738693"/>
            <a:ext cx="10373360" cy="800219"/>
          </a:xfrm>
          <a:prstGeom prst="rect">
            <a:avLst/>
          </a:prstGeom>
          <a:noFill/>
        </p:spPr>
        <p:txBody>
          <a:bodyPr wrap="square" rtlCol="0">
            <a:spAutoFit/>
          </a:bodyPr>
          <a:lstStyle/>
          <a:p>
            <a:r>
              <a:rPr lang="fr-FR" sz="1400" dirty="0" smtClean="0">
                <a:latin typeface="Corbel" panose="020B0503020204020204" pitchFamily="34" charset="0"/>
              </a:rPr>
              <a:t>Source: </a:t>
            </a:r>
            <a:r>
              <a:rPr lang="fr-FR" sz="1400" dirty="0" err="1" smtClean="0">
                <a:latin typeface="Corbel" panose="020B0503020204020204" pitchFamily="34" charset="0"/>
              </a:rPr>
              <a:t>Klopfenstein</a:t>
            </a:r>
            <a:r>
              <a:rPr lang="fr-FR" sz="1400" dirty="0">
                <a:latin typeface="Corbel" panose="020B0503020204020204" pitchFamily="34" charset="0"/>
              </a:rPr>
              <a:t>, D. V., &amp; Dampier, W. (2021). </a:t>
            </a:r>
            <a:r>
              <a:rPr lang="fr-FR" sz="1400" dirty="0" err="1">
                <a:latin typeface="Corbel" panose="020B0503020204020204" pitchFamily="34" charset="0"/>
              </a:rPr>
              <a:t>Commentary</a:t>
            </a:r>
            <a:r>
              <a:rPr lang="fr-FR" sz="1400" dirty="0">
                <a:latin typeface="Corbel" panose="020B0503020204020204" pitchFamily="34" charset="0"/>
              </a:rPr>
              <a:t> to </a:t>
            </a:r>
            <a:r>
              <a:rPr lang="fr-FR" sz="1400" dirty="0" err="1">
                <a:latin typeface="Corbel" panose="020B0503020204020204" pitchFamily="34" charset="0"/>
              </a:rPr>
              <a:t>Gusenbauer</a:t>
            </a:r>
            <a:r>
              <a:rPr lang="fr-FR" sz="1400" dirty="0">
                <a:latin typeface="Corbel" panose="020B0503020204020204" pitchFamily="34" charset="0"/>
              </a:rPr>
              <a:t> and </a:t>
            </a:r>
            <a:r>
              <a:rPr lang="fr-FR" sz="1400" dirty="0" err="1">
                <a:latin typeface="Corbel" panose="020B0503020204020204" pitchFamily="34" charset="0"/>
              </a:rPr>
              <a:t>Haddaway</a:t>
            </a:r>
            <a:r>
              <a:rPr lang="fr-FR" sz="1400" dirty="0">
                <a:latin typeface="Corbel" panose="020B0503020204020204" pitchFamily="34" charset="0"/>
              </a:rPr>
              <a:t> 2020 : </a:t>
            </a:r>
            <a:r>
              <a:rPr lang="fr-FR" sz="1400" dirty="0" err="1">
                <a:latin typeface="Corbel" panose="020B0503020204020204" pitchFamily="34" charset="0"/>
              </a:rPr>
              <a:t>Evaluating</a:t>
            </a:r>
            <a:r>
              <a:rPr lang="fr-FR" sz="1400" dirty="0">
                <a:latin typeface="Corbel" panose="020B0503020204020204" pitchFamily="34" charset="0"/>
              </a:rPr>
              <a:t> </a:t>
            </a:r>
            <a:r>
              <a:rPr lang="fr-FR" sz="1400" dirty="0" err="1">
                <a:latin typeface="Corbel" panose="020B0503020204020204" pitchFamily="34" charset="0"/>
              </a:rPr>
              <a:t>retrieval</a:t>
            </a:r>
            <a:r>
              <a:rPr lang="fr-FR" sz="1400" dirty="0">
                <a:latin typeface="Corbel" panose="020B0503020204020204" pitchFamily="34" charset="0"/>
              </a:rPr>
              <a:t> </a:t>
            </a:r>
            <a:r>
              <a:rPr lang="fr-FR" sz="1400" dirty="0" err="1">
                <a:latin typeface="Corbel" panose="020B0503020204020204" pitchFamily="34" charset="0"/>
              </a:rPr>
              <a:t>qualities</a:t>
            </a:r>
            <a:r>
              <a:rPr lang="fr-FR" sz="1400" dirty="0">
                <a:latin typeface="Corbel" panose="020B0503020204020204" pitchFamily="34" charset="0"/>
              </a:rPr>
              <a:t> of Google </a:t>
            </a:r>
            <a:r>
              <a:rPr lang="fr-FR" sz="1400" dirty="0" err="1">
                <a:latin typeface="Corbel" panose="020B0503020204020204" pitchFamily="34" charset="0"/>
              </a:rPr>
              <a:t>Scholar</a:t>
            </a:r>
            <a:r>
              <a:rPr lang="fr-FR" sz="1400" dirty="0">
                <a:latin typeface="Corbel" panose="020B0503020204020204" pitchFamily="34" charset="0"/>
              </a:rPr>
              <a:t> and </a:t>
            </a:r>
            <a:r>
              <a:rPr lang="fr-FR" sz="1400" dirty="0" err="1">
                <a:latin typeface="Corbel" panose="020B0503020204020204" pitchFamily="34" charset="0"/>
              </a:rPr>
              <a:t>PubMed</a:t>
            </a:r>
            <a:r>
              <a:rPr lang="fr-FR" sz="1400"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Synthesis</a:t>
            </a:r>
            <a:r>
              <a:rPr lang="fr-FR" sz="1400" i="1" dirty="0">
                <a:latin typeface="Corbel" panose="020B0503020204020204" pitchFamily="34" charset="0"/>
              </a:rPr>
              <a:t> </a:t>
            </a:r>
            <a:r>
              <a:rPr lang="fr-FR" sz="1400" i="1" dirty="0" err="1">
                <a:latin typeface="Corbel" panose="020B0503020204020204" pitchFamily="34" charset="0"/>
              </a:rPr>
              <a:t>Methods</a:t>
            </a:r>
            <a:r>
              <a:rPr lang="fr-FR" sz="1400" dirty="0">
                <a:latin typeface="Corbel" panose="020B0503020204020204" pitchFamily="34" charset="0"/>
              </a:rPr>
              <a:t>, </a:t>
            </a:r>
            <a:r>
              <a:rPr lang="fr-FR" sz="1400" i="1" dirty="0">
                <a:latin typeface="Corbel" panose="020B0503020204020204" pitchFamily="34" charset="0"/>
              </a:rPr>
              <a:t>12</a:t>
            </a:r>
            <a:r>
              <a:rPr lang="fr-FR" sz="1400" dirty="0">
                <a:latin typeface="Corbel" panose="020B0503020204020204" pitchFamily="34" charset="0"/>
              </a:rPr>
              <a:t>(2), 126‑135. </a:t>
            </a:r>
            <a:r>
              <a:rPr lang="fr-FR" sz="1400" dirty="0">
                <a:latin typeface="Corbel" panose="020B0503020204020204" pitchFamily="34" charset="0"/>
                <a:hlinkClick r:id="rId2"/>
              </a:rPr>
              <a:t>https://doi.org/10.1002/jrsm.1456</a:t>
            </a:r>
            <a:endParaRPr lang="fr-FR" sz="1400" dirty="0">
              <a:latin typeface="Corbel" panose="020B0503020204020204" pitchFamily="34" charset="0"/>
            </a:endParaRPr>
          </a:p>
          <a:p>
            <a:endParaRPr lang="fr-FR" dirty="0">
              <a:latin typeface="Corbel" panose="020B0503020204020204" pitchFamily="34" charset="0"/>
            </a:endParaRPr>
          </a:p>
        </p:txBody>
      </p:sp>
    </p:spTree>
    <p:extLst>
      <p:ext uri="{BB962C8B-B14F-4D97-AF65-F5344CB8AC3E}">
        <p14:creationId xmlns:p14="http://schemas.microsoft.com/office/powerpoint/2010/main" val="118896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4549"/>
            <a:ext cx="10515600" cy="1325563"/>
          </a:xfrm>
        </p:spPr>
        <p:txBody>
          <a:bodyPr/>
          <a:lstStyle/>
          <a:p>
            <a:r>
              <a:rPr lang="fr-FR" dirty="0" smtClean="0"/>
              <a:t>Quel usage? - littérature grise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sp>
        <p:nvSpPr>
          <p:cNvPr id="6" name="Text Box 6"/>
          <p:cNvSpPr txBox="1">
            <a:spLocks noChangeArrowheads="1"/>
          </p:cNvSpPr>
          <p:nvPr/>
        </p:nvSpPr>
        <p:spPr bwMode="auto">
          <a:xfrm>
            <a:off x="1004248" y="1328281"/>
            <a:ext cx="9681974" cy="5529719"/>
          </a:xfrm>
          <a:prstGeom prst="rect">
            <a:avLst/>
          </a:prstGeom>
          <a:noFill/>
          <a:ln w="9525">
            <a:noFill/>
            <a:miter lim="800000"/>
            <a:headEnd/>
            <a:tailEnd/>
          </a:ln>
        </p:spPr>
        <p:txBody>
          <a:bodyPr wrap="square">
            <a:spAutoFit/>
          </a:bodyPr>
          <a:lstStyle/>
          <a:p>
            <a:pPr>
              <a:spcBef>
                <a:spcPts val="1000"/>
              </a:spcBef>
            </a:pPr>
            <a:r>
              <a:rPr lang="fr-FR" sz="3200" dirty="0">
                <a:latin typeface="Corbel" panose="020B0503020204020204" pitchFamily="34" charset="0"/>
              </a:rPr>
              <a:t>Les moteurs de recherche (Google, Google Scholar) sont souvent utilisés pour la recherche de </a:t>
            </a:r>
            <a:r>
              <a:rPr lang="fr-FR" sz="3200" dirty="0">
                <a:solidFill>
                  <a:srgbClr val="009DE0"/>
                </a:solidFill>
                <a:latin typeface="Corbel" panose="020B0503020204020204" pitchFamily="34" charset="0"/>
              </a:rPr>
              <a:t>littérature </a:t>
            </a:r>
            <a:r>
              <a:rPr lang="fr-FR" sz="3200" dirty="0" smtClean="0">
                <a:solidFill>
                  <a:srgbClr val="009DE0"/>
                </a:solidFill>
                <a:latin typeface="Corbel" panose="020B0503020204020204" pitchFamily="34" charset="0"/>
              </a:rPr>
              <a:t>grise</a:t>
            </a:r>
            <a:r>
              <a:rPr lang="fr-FR" sz="3200" dirty="0" smtClean="0">
                <a:solidFill>
                  <a:schemeClr val="bg2">
                    <a:lumMod val="50000"/>
                  </a:schemeClr>
                </a:solidFill>
                <a:latin typeface="Corbel" panose="020B0503020204020204" pitchFamily="34" charset="0"/>
              </a:rPr>
              <a:t>.</a:t>
            </a:r>
          </a:p>
          <a:p>
            <a:pPr>
              <a:spcBef>
                <a:spcPts val="1000"/>
              </a:spcBef>
            </a:pPr>
            <a:r>
              <a:rPr lang="fr-FR" sz="3200" kern="0" dirty="0">
                <a:latin typeface="Corbel" panose="020B0503020204020204" pitchFamily="34" charset="0"/>
              </a:rPr>
              <a:t>Définition dite « de Luxembourg » de la littérature </a:t>
            </a:r>
            <a:r>
              <a:rPr lang="fr-FR" sz="3200" kern="0" dirty="0" smtClean="0">
                <a:latin typeface="Corbel" panose="020B0503020204020204" pitchFamily="34" charset="0"/>
              </a:rPr>
              <a:t>grise</a:t>
            </a:r>
          </a:p>
          <a:p>
            <a:pPr marL="447675">
              <a:spcBef>
                <a:spcPts val="1000"/>
              </a:spcBef>
            </a:pPr>
            <a:r>
              <a:rPr lang="fr-FR" sz="3200" dirty="0">
                <a:solidFill>
                  <a:schemeClr val="bg2">
                    <a:lumMod val="50000"/>
                  </a:schemeClr>
                </a:solidFill>
                <a:latin typeface="Corbel" panose="020B0503020204020204" pitchFamily="34" charset="0"/>
              </a:rPr>
              <a:t>« ce qui est produit par toutes les instances du gouvernement, de l’enseignement et la recherche publique, du commerce et de l’industrie, sous un format papier ou numérique, et qui n’est pas contrôlé par l’édition commerciale »</a:t>
            </a:r>
            <a:endParaRPr lang="fr-FR" sz="3200" kern="0" dirty="0">
              <a:solidFill>
                <a:schemeClr val="bg2">
                  <a:lumMod val="50000"/>
                </a:schemeClr>
              </a:solidFill>
              <a:latin typeface="Corbel" panose="020B0503020204020204" pitchFamily="34" charset="0"/>
            </a:endParaRPr>
          </a:p>
          <a:p>
            <a:pPr>
              <a:spcBef>
                <a:spcPts val="1000"/>
              </a:spcBef>
            </a:pPr>
            <a:endParaRPr lang="fr-FR" sz="3200" kern="0" dirty="0">
              <a:latin typeface="Corbel" panose="020B0503020204020204" pitchFamily="34" charset="0"/>
            </a:endParaRPr>
          </a:p>
          <a:p>
            <a:pPr>
              <a:spcBef>
                <a:spcPts val="1000"/>
              </a:spcBef>
            </a:pPr>
            <a:endParaRPr lang="fr-FR" sz="3200" dirty="0">
              <a:solidFill>
                <a:schemeClr val="bg2">
                  <a:lumMod val="50000"/>
                </a:schemeClr>
              </a:solidFill>
              <a:latin typeface="Corbel" panose="020B0503020204020204" pitchFamily="34" charset="0"/>
            </a:endParaRPr>
          </a:p>
        </p:txBody>
      </p:sp>
      <p:sp>
        <p:nvSpPr>
          <p:cNvPr id="9" name="Rectangle 8"/>
          <p:cNvSpPr/>
          <p:nvPr/>
        </p:nvSpPr>
        <p:spPr>
          <a:xfrm>
            <a:off x="1004248" y="5833130"/>
            <a:ext cx="9978712" cy="523220"/>
          </a:xfrm>
          <a:prstGeom prst="rect">
            <a:avLst/>
          </a:prstGeom>
        </p:spPr>
        <p:txBody>
          <a:bodyPr wrap="square">
            <a:spAutoFit/>
          </a:bodyPr>
          <a:lstStyle/>
          <a:p>
            <a:r>
              <a:rPr lang="fr-FR" sz="1400" dirty="0">
                <a:latin typeface="Corbel" panose="020B0503020204020204" pitchFamily="34" charset="0"/>
                <a:cs typeface="Calibri" panose="020F0502020204030204" pitchFamily="34" charset="0"/>
              </a:rPr>
              <a:t>Source : Schöpfel, Joachim. « Comprendre la littérature grise ». </a:t>
            </a:r>
            <a:r>
              <a:rPr lang="fr-FR" sz="1400" i="1" dirty="0">
                <a:latin typeface="Corbel" panose="020B0503020204020204" pitchFamily="34" charset="0"/>
                <a:cs typeface="Calibri" panose="020F0502020204030204" pitchFamily="34" charset="0"/>
              </a:rPr>
              <a:t>I2D Information, données documents</a:t>
            </a:r>
            <a:r>
              <a:rPr lang="fr-FR" sz="1400" dirty="0">
                <a:latin typeface="Corbel" panose="020B0503020204020204" pitchFamily="34" charset="0"/>
                <a:cs typeface="Calibri" panose="020F0502020204030204" pitchFamily="34" charset="0"/>
              </a:rPr>
              <a:t> 52, n</a:t>
            </a:r>
            <a:r>
              <a:rPr lang="fr-FR" sz="1400" baseline="30000" dirty="0">
                <a:latin typeface="Corbel" panose="020B0503020204020204" pitchFamily="34" charset="0"/>
                <a:cs typeface="Calibri" panose="020F0502020204030204" pitchFamily="34" charset="0"/>
              </a:rPr>
              <a:t>o</a:t>
            </a:r>
            <a:r>
              <a:rPr lang="fr-FR" sz="1400" dirty="0">
                <a:latin typeface="Corbel" panose="020B0503020204020204" pitchFamily="34" charset="0"/>
                <a:cs typeface="Calibri" panose="020F0502020204030204" pitchFamily="34" charset="0"/>
              </a:rPr>
              <a:t> 1 (3 avril 2015): 30‑32. </a:t>
            </a:r>
            <a:r>
              <a:rPr lang="fr-FR" sz="1400" dirty="0">
                <a:latin typeface="Corbel" panose="020B0503020204020204" pitchFamily="34" charset="0"/>
                <a:cs typeface="Calibri" panose="020F0502020204030204" pitchFamily="34" charset="0"/>
                <a:hlinkClick r:id="rId2"/>
              </a:rPr>
              <a:t>https://doi.org/10.3917/i2d.151.0030</a:t>
            </a:r>
            <a:r>
              <a:rPr lang="fr-FR" sz="1400" dirty="0">
                <a:latin typeface="Corbel" panose="020B0503020204020204" pitchFamily="34" charset="0"/>
                <a:cs typeface="Calibri" panose="020F0502020204030204" pitchFamily="34" charset="0"/>
              </a:rPr>
              <a:t>.</a:t>
            </a:r>
          </a:p>
        </p:txBody>
      </p:sp>
    </p:spTree>
    <p:extLst>
      <p:ext uri="{BB962C8B-B14F-4D97-AF65-F5344CB8AC3E}">
        <p14:creationId xmlns:p14="http://schemas.microsoft.com/office/powerpoint/2010/main" val="230006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6152" y="182800"/>
            <a:ext cx="10703560" cy="1325563"/>
          </a:xfrm>
        </p:spPr>
        <p:txBody>
          <a:bodyPr/>
          <a:lstStyle/>
          <a:p>
            <a:r>
              <a:rPr lang="fr-FR" dirty="0" smtClean="0"/>
              <a:t>Méthodes de recherche de littérature grise</a:t>
            </a:r>
            <a:endParaRPr lang="fr-FR" dirty="0"/>
          </a:p>
        </p:txBody>
      </p:sp>
      <p:sp>
        <p:nvSpPr>
          <p:cNvPr id="3" name="Espace réservé du contenu 2"/>
          <p:cNvSpPr>
            <a:spLocks noGrp="1"/>
          </p:cNvSpPr>
          <p:nvPr>
            <p:ph idx="1"/>
          </p:nvPr>
        </p:nvSpPr>
        <p:spPr>
          <a:xfrm>
            <a:off x="4309065" y="1394261"/>
            <a:ext cx="7527400" cy="4579541"/>
          </a:xfrm>
        </p:spPr>
        <p:txBody>
          <a:bodyPr>
            <a:noAutofit/>
          </a:bodyPr>
          <a:lstStyle/>
          <a:p>
            <a:pPr>
              <a:lnSpc>
                <a:spcPct val="100000"/>
              </a:lnSpc>
              <a:spcBef>
                <a:spcPts val="600"/>
              </a:spcBef>
            </a:pPr>
            <a:r>
              <a:rPr lang="fr-FR" sz="2000" dirty="0" err="1"/>
              <a:t>Database</a:t>
            </a:r>
            <a:r>
              <a:rPr lang="fr-FR" sz="2000" dirty="0"/>
              <a:t> </a:t>
            </a:r>
            <a:r>
              <a:rPr lang="fr-FR" sz="2000" dirty="0" err="1"/>
              <a:t>searching</a:t>
            </a:r>
            <a:r>
              <a:rPr lang="fr-FR" sz="2000" dirty="0"/>
              <a:t> (</a:t>
            </a:r>
            <a:r>
              <a:rPr lang="fr-FR" sz="2000" dirty="0" err="1"/>
              <a:t>including</a:t>
            </a:r>
            <a:r>
              <a:rPr lang="fr-FR" sz="2000" dirty="0"/>
              <a:t> </a:t>
            </a:r>
            <a:r>
              <a:rPr lang="fr-FR" sz="2000" dirty="0" err="1"/>
              <a:t>specialized</a:t>
            </a:r>
            <a:r>
              <a:rPr lang="fr-FR" sz="2000" dirty="0"/>
              <a:t> </a:t>
            </a:r>
            <a:r>
              <a:rPr lang="fr-FR" sz="2000" dirty="0" err="1"/>
              <a:t>databases</a:t>
            </a:r>
            <a:r>
              <a:rPr lang="fr-FR" sz="2000" dirty="0"/>
              <a:t> and </a:t>
            </a:r>
            <a:r>
              <a:rPr lang="fr-FR" sz="2000" dirty="0" err="1"/>
              <a:t>search</a:t>
            </a:r>
            <a:r>
              <a:rPr lang="fr-FR" sz="2000" dirty="0"/>
              <a:t> </a:t>
            </a:r>
            <a:r>
              <a:rPr lang="fr-FR" sz="2000" dirty="0" err="1"/>
              <a:t>portals</a:t>
            </a:r>
            <a:r>
              <a:rPr lang="fr-FR" sz="2000" dirty="0"/>
              <a:t>)</a:t>
            </a:r>
          </a:p>
          <a:p>
            <a:pPr>
              <a:lnSpc>
                <a:spcPct val="100000"/>
              </a:lnSpc>
              <a:spcBef>
                <a:spcPts val="600"/>
              </a:spcBef>
            </a:pPr>
            <a:r>
              <a:rPr lang="fr-FR" sz="2000" dirty="0" err="1"/>
              <a:t>Searching</a:t>
            </a:r>
            <a:r>
              <a:rPr lang="fr-FR" sz="2000" dirty="0"/>
              <a:t> in obscure or </a:t>
            </a:r>
            <a:r>
              <a:rPr lang="fr-FR" sz="2000" dirty="0" err="1"/>
              <a:t>small</a:t>
            </a:r>
            <a:r>
              <a:rPr lang="fr-FR" sz="2000" dirty="0"/>
              <a:t> </a:t>
            </a:r>
            <a:r>
              <a:rPr lang="fr-FR" sz="2000" dirty="0" err="1"/>
              <a:t>library</a:t>
            </a:r>
            <a:r>
              <a:rPr lang="fr-FR" sz="2000" dirty="0"/>
              <a:t> catalogues</a:t>
            </a:r>
          </a:p>
          <a:p>
            <a:pPr>
              <a:lnSpc>
                <a:spcPct val="100000"/>
              </a:lnSpc>
              <a:spcBef>
                <a:spcPts val="600"/>
              </a:spcBef>
            </a:pPr>
            <a:r>
              <a:rPr lang="fr-FR" sz="2000" dirty="0"/>
              <a:t>Hand-</a:t>
            </a:r>
            <a:r>
              <a:rPr lang="fr-FR" sz="2000" dirty="0" err="1"/>
              <a:t>searching</a:t>
            </a:r>
            <a:r>
              <a:rPr lang="fr-FR" sz="2000" dirty="0"/>
              <a:t> of </a:t>
            </a:r>
            <a:r>
              <a:rPr lang="fr-FR" sz="2000" dirty="0" err="1"/>
              <a:t>journals</a:t>
            </a:r>
            <a:endParaRPr lang="fr-FR" sz="2000" dirty="0"/>
          </a:p>
          <a:p>
            <a:pPr>
              <a:lnSpc>
                <a:spcPct val="100000"/>
              </a:lnSpc>
              <a:spcBef>
                <a:spcPts val="600"/>
              </a:spcBef>
            </a:pPr>
            <a:r>
              <a:rPr lang="fr-FR" sz="2000" dirty="0" err="1"/>
              <a:t>Personal</a:t>
            </a:r>
            <a:r>
              <a:rPr lang="fr-FR" sz="2000" dirty="0"/>
              <a:t> communication (i.e. </a:t>
            </a:r>
            <a:r>
              <a:rPr lang="fr-FR" sz="2000" dirty="0" err="1"/>
              <a:t>telephone</a:t>
            </a:r>
            <a:r>
              <a:rPr lang="fr-FR" sz="2000" dirty="0"/>
              <a:t>, email, etc.)</a:t>
            </a:r>
          </a:p>
          <a:p>
            <a:pPr>
              <a:lnSpc>
                <a:spcPct val="100000"/>
              </a:lnSpc>
              <a:spcBef>
                <a:spcPts val="600"/>
              </a:spcBef>
            </a:pPr>
            <a:r>
              <a:rPr lang="fr-FR" sz="2000" dirty="0"/>
              <a:t>Scanning </a:t>
            </a:r>
            <a:r>
              <a:rPr lang="fr-FR" sz="2000" dirty="0" err="1"/>
              <a:t>reference</a:t>
            </a:r>
            <a:r>
              <a:rPr lang="fr-FR" sz="2000" dirty="0"/>
              <a:t> </a:t>
            </a:r>
            <a:r>
              <a:rPr lang="fr-FR" sz="2000" dirty="0" err="1"/>
              <a:t>lists</a:t>
            </a:r>
            <a:r>
              <a:rPr lang="fr-FR" sz="2000" dirty="0"/>
              <a:t>; </a:t>
            </a:r>
            <a:r>
              <a:rPr lang="fr-FR" sz="2000" dirty="0" err="1"/>
              <a:t>snowballing</a:t>
            </a:r>
            <a:r>
              <a:rPr lang="fr-FR" sz="2000" dirty="0"/>
              <a:t>, bibliographies and </a:t>
            </a:r>
            <a:r>
              <a:rPr lang="fr-FR" sz="2000" dirty="0" err="1"/>
              <a:t>academic</a:t>
            </a:r>
            <a:r>
              <a:rPr lang="fr-FR" sz="2000" dirty="0"/>
              <a:t> </a:t>
            </a:r>
            <a:r>
              <a:rPr lang="fr-FR" sz="2000" dirty="0" err="1"/>
              <a:t>CVs</a:t>
            </a:r>
            <a:r>
              <a:rPr lang="fr-FR" sz="2000" dirty="0"/>
              <a:t>  [tip: </a:t>
            </a:r>
            <a:r>
              <a:rPr lang="fr-FR" sz="2000" dirty="0" err="1"/>
              <a:t>read</a:t>
            </a:r>
            <a:r>
              <a:rPr lang="fr-FR" sz="2000" dirty="0"/>
              <a:t> more about </a:t>
            </a:r>
            <a:r>
              <a:rPr lang="fr-FR" sz="2000" dirty="0" err="1">
                <a:hlinkClick r:id="rId2"/>
              </a:rPr>
              <a:t>snowballing</a:t>
            </a:r>
            <a:r>
              <a:rPr lang="fr-FR" sz="2000" dirty="0">
                <a:hlinkClick r:id="rId2"/>
              </a:rPr>
              <a:t> techniques</a:t>
            </a:r>
            <a:r>
              <a:rPr lang="fr-FR" sz="2000" dirty="0"/>
              <a:t>]</a:t>
            </a:r>
          </a:p>
          <a:p>
            <a:pPr>
              <a:lnSpc>
                <a:spcPct val="100000"/>
              </a:lnSpc>
              <a:spcBef>
                <a:spcPts val="600"/>
              </a:spcBef>
            </a:pPr>
            <a:r>
              <a:rPr lang="fr-FR" sz="2000" dirty="0" err="1"/>
              <a:t>Googling</a:t>
            </a:r>
            <a:r>
              <a:rPr lang="fr-FR" sz="2000" dirty="0"/>
              <a:t> (</a:t>
            </a:r>
            <a:r>
              <a:rPr lang="fr-FR" sz="2000" dirty="0">
                <a:hlinkClick r:id="rId3"/>
              </a:rPr>
              <a:t>Google</a:t>
            </a:r>
            <a:r>
              <a:rPr lang="fr-FR" sz="2000" dirty="0"/>
              <a:t> or </a:t>
            </a:r>
            <a:r>
              <a:rPr lang="fr-FR" sz="2000" dirty="0">
                <a:hlinkClick r:id="rId4" tooltip="Google scholar"/>
              </a:rPr>
              <a:t>Google </a:t>
            </a:r>
            <a:r>
              <a:rPr lang="fr-FR" sz="2000" dirty="0" err="1">
                <a:hlinkClick r:id="rId4" tooltip="Google scholar"/>
              </a:rPr>
              <a:t>Scholar</a:t>
            </a:r>
            <a:r>
              <a:rPr lang="fr-FR" sz="2000" dirty="0"/>
              <a:t>)</a:t>
            </a:r>
          </a:p>
          <a:p>
            <a:pPr>
              <a:lnSpc>
                <a:spcPct val="100000"/>
              </a:lnSpc>
              <a:spcBef>
                <a:spcPts val="600"/>
              </a:spcBef>
            </a:pPr>
            <a:r>
              <a:rPr lang="fr-FR" sz="2000" dirty="0" err="1"/>
              <a:t>Other</a:t>
            </a:r>
            <a:r>
              <a:rPr lang="fr-FR" sz="2000" dirty="0"/>
              <a:t> </a:t>
            </a:r>
            <a:r>
              <a:rPr lang="fr-FR" sz="2000" dirty="0" err="1"/>
              <a:t>search</a:t>
            </a:r>
            <a:r>
              <a:rPr lang="fr-FR" sz="2000" dirty="0"/>
              <a:t> </a:t>
            </a:r>
            <a:r>
              <a:rPr lang="fr-FR" sz="2000" dirty="0" err="1"/>
              <a:t>engines</a:t>
            </a:r>
            <a:r>
              <a:rPr lang="fr-FR" sz="2000" dirty="0"/>
              <a:t>, </a:t>
            </a:r>
            <a:r>
              <a:rPr lang="fr-FR" sz="2000" dirty="0" err="1"/>
              <a:t>such</a:t>
            </a:r>
            <a:r>
              <a:rPr lang="fr-FR" sz="2000" dirty="0"/>
              <a:t> as </a:t>
            </a:r>
            <a:r>
              <a:rPr lang="fr-FR" sz="2000" dirty="0">
                <a:hlinkClick r:id="rId5"/>
              </a:rPr>
              <a:t>Bing</a:t>
            </a:r>
            <a:r>
              <a:rPr lang="fr-FR" sz="2000" dirty="0"/>
              <a:t>, </a:t>
            </a:r>
            <a:r>
              <a:rPr lang="fr-FR" sz="2000" dirty="0">
                <a:hlinkClick r:id="rId6"/>
              </a:rPr>
              <a:t>Yahoo</a:t>
            </a:r>
            <a:r>
              <a:rPr lang="fr-FR" sz="2000" dirty="0"/>
              <a:t>, </a:t>
            </a:r>
            <a:r>
              <a:rPr lang="fr-FR" sz="2000" dirty="0">
                <a:hlinkClick r:id="rId7"/>
              </a:rPr>
              <a:t>Microsoft </a:t>
            </a:r>
            <a:r>
              <a:rPr lang="fr-FR" sz="2000" dirty="0" err="1">
                <a:hlinkClick r:id="rId7"/>
              </a:rPr>
              <a:t>Academic</a:t>
            </a:r>
            <a:r>
              <a:rPr lang="fr-FR" sz="2000" dirty="0">
                <a:hlinkClick r:id="rId7"/>
              </a:rPr>
              <a:t> </a:t>
            </a:r>
            <a:r>
              <a:rPr lang="fr-FR" sz="2000" dirty="0" err="1">
                <a:hlinkClick r:id="rId7"/>
              </a:rPr>
              <a:t>Search</a:t>
            </a:r>
            <a:r>
              <a:rPr lang="fr-FR" sz="2000" dirty="0"/>
              <a:t>, </a:t>
            </a:r>
            <a:r>
              <a:rPr lang="fr-FR" sz="2000" dirty="0" err="1">
                <a:hlinkClick r:id="rId8"/>
              </a:rPr>
              <a:t>DuckDuckGo</a:t>
            </a:r>
            <a:endParaRPr lang="fr-FR" sz="2000" dirty="0"/>
          </a:p>
          <a:p>
            <a:pPr>
              <a:lnSpc>
                <a:spcPct val="100000"/>
              </a:lnSpc>
              <a:spcBef>
                <a:spcPts val="600"/>
              </a:spcBef>
            </a:pPr>
            <a:r>
              <a:rPr lang="fr-FR" sz="2000" dirty="0" err="1"/>
              <a:t>Blogging</a:t>
            </a:r>
            <a:r>
              <a:rPr lang="fr-FR" sz="2000" dirty="0"/>
              <a:t> (</a:t>
            </a:r>
            <a:r>
              <a:rPr lang="fr-FR" sz="2000" dirty="0" err="1"/>
              <a:t>finding</a:t>
            </a:r>
            <a:r>
              <a:rPr lang="fr-FR" sz="2000" dirty="0"/>
              <a:t> the experts)</a:t>
            </a:r>
          </a:p>
          <a:p>
            <a:pPr>
              <a:lnSpc>
                <a:spcPct val="100000"/>
              </a:lnSpc>
              <a:spcBef>
                <a:spcPts val="600"/>
              </a:spcBef>
            </a:pPr>
            <a:r>
              <a:rPr lang="fr-FR" sz="2000" dirty="0" err="1"/>
              <a:t>Blogsearch</a:t>
            </a:r>
            <a:r>
              <a:rPr lang="fr-FR" sz="2000" dirty="0"/>
              <a:t>, </a:t>
            </a:r>
            <a:r>
              <a:rPr lang="fr-FR" sz="2000" dirty="0" err="1"/>
              <a:t>podsearch</a:t>
            </a:r>
            <a:r>
              <a:rPr lang="fr-FR" sz="2000" dirty="0"/>
              <a:t>, </a:t>
            </a:r>
            <a:r>
              <a:rPr lang="fr-FR" sz="2000" dirty="0" err="1"/>
              <a:t>specialized</a:t>
            </a:r>
            <a:r>
              <a:rPr lang="fr-FR" sz="2000" dirty="0"/>
              <a:t> directories</a:t>
            </a:r>
          </a:p>
          <a:p>
            <a:endParaRPr lang="fr-FR" sz="1800"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sp>
        <p:nvSpPr>
          <p:cNvPr id="6" name="ZoneTexte 5"/>
          <p:cNvSpPr txBox="1"/>
          <p:nvPr/>
        </p:nvSpPr>
        <p:spPr>
          <a:xfrm>
            <a:off x="474595" y="5284996"/>
            <a:ext cx="3564005" cy="1169551"/>
          </a:xfrm>
          <a:prstGeom prst="rect">
            <a:avLst/>
          </a:prstGeom>
          <a:noFill/>
        </p:spPr>
        <p:txBody>
          <a:bodyPr wrap="square" rtlCol="0">
            <a:spAutoFit/>
          </a:bodyPr>
          <a:lstStyle/>
          <a:p>
            <a:r>
              <a:rPr lang="fr-FR" sz="1400" dirty="0">
                <a:latin typeface="Corbel" panose="020B0503020204020204" pitchFamily="34" charset="0"/>
              </a:rPr>
              <a:t>Source : </a:t>
            </a:r>
            <a:r>
              <a:rPr lang="fr-FR" sz="1400" dirty="0" err="1">
                <a:latin typeface="Corbel" panose="020B0503020204020204" pitchFamily="34" charset="0"/>
              </a:rPr>
              <a:t>Schoonmade</a:t>
            </a:r>
            <a:r>
              <a:rPr lang="fr-FR" sz="1400" dirty="0">
                <a:latin typeface="Corbel" panose="020B0503020204020204" pitchFamily="34" charset="0"/>
              </a:rPr>
              <a:t>, L. (</a:t>
            </a:r>
            <a:r>
              <a:rPr lang="fr-FR" sz="1400" dirty="0" smtClean="0">
                <a:latin typeface="Corbel" panose="020B0503020204020204" pitchFamily="34" charset="0"/>
              </a:rPr>
              <a:t>2021). </a:t>
            </a:r>
            <a:r>
              <a:rPr lang="fr-FR" sz="1400" i="1" dirty="0">
                <a:latin typeface="Corbel" panose="020B0503020204020204" pitchFamily="34" charset="0"/>
              </a:rPr>
              <a:t>Grey </a:t>
            </a:r>
            <a:r>
              <a:rPr lang="fr-FR" sz="1400" i="1" dirty="0" err="1">
                <a:latin typeface="Corbel" panose="020B0503020204020204" pitchFamily="34" charset="0"/>
              </a:rPr>
              <a:t>Literature</a:t>
            </a:r>
            <a:r>
              <a:rPr lang="fr-FR" sz="1400" i="1" dirty="0">
                <a:latin typeface="Corbel" panose="020B0503020204020204" pitchFamily="34" charset="0"/>
              </a:rPr>
              <a:t> for </a:t>
            </a:r>
            <a:r>
              <a:rPr lang="fr-FR" sz="1400" i="1" dirty="0" err="1">
                <a:latin typeface="Corbel" panose="020B0503020204020204" pitchFamily="34" charset="0"/>
              </a:rPr>
              <a:t>Health</a:t>
            </a:r>
            <a:r>
              <a:rPr lang="fr-FR" sz="1400" i="1" dirty="0">
                <a:latin typeface="Corbel" panose="020B0503020204020204" pitchFamily="34" charset="0"/>
              </a:rPr>
              <a:t> Sciences</a:t>
            </a:r>
            <a:r>
              <a:rPr lang="fr-FR" sz="1400" dirty="0">
                <a:latin typeface="Corbel" panose="020B0503020204020204" pitchFamily="34" charset="0"/>
              </a:rPr>
              <a:t>. </a:t>
            </a:r>
            <a:r>
              <a:rPr lang="fr-FR" sz="1400" dirty="0" err="1">
                <a:latin typeface="Corbel" panose="020B0503020204020204" pitchFamily="34" charset="0"/>
              </a:rPr>
              <a:t>LibGuides</a:t>
            </a:r>
            <a:r>
              <a:rPr lang="fr-FR" sz="1400" dirty="0">
                <a:latin typeface="Corbel" panose="020B0503020204020204" pitchFamily="34" charset="0"/>
              </a:rPr>
              <a:t> </a:t>
            </a:r>
            <a:r>
              <a:rPr lang="fr-FR" sz="1400" dirty="0" err="1">
                <a:latin typeface="Corbel" panose="020B0503020204020204" pitchFamily="34" charset="0"/>
              </a:rPr>
              <a:t>Vrije</a:t>
            </a:r>
            <a:r>
              <a:rPr lang="fr-FR" sz="1400" dirty="0">
                <a:latin typeface="Corbel" panose="020B0503020204020204" pitchFamily="34" charset="0"/>
              </a:rPr>
              <a:t> </a:t>
            </a:r>
            <a:r>
              <a:rPr lang="fr-FR" sz="1400" dirty="0" err="1">
                <a:latin typeface="Corbel" panose="020B0503020204020204" pitchFamily="34" charset="0"/>
              </a:rPr>
              <a:t>Universiteit</a:t>
            </a:r>
            <a:r>
              <a:rPr lang="fr-FR" sz="1400" dirty="0">
                <a:latin typeface="Corbel" panose="020B0503020204020204" pitchFamily="34" charset="0"/>
              </a:rPr>
              <a:t> Amsterdam. </a:t>
            </a:r>
            <a:r>
              <a:rPr lang="fr-FR" sz="1400" dirty="0">
                <a:latin typeface="Corbel" panose="020B0503020204020204" pitchFamily="34" charset="0"/>
                <a:hlinkClick r:id="rId9"/>
              </a:rPr>
              <a:t>https://libguides.vu.nl/greylit</a:t>
            </a:r>
            <a:endParaRPr lang="fr-FR" sz="1400" dirty="0">
              <a:latin typeface="Corbel" panose="020B0503020204020204" pitchFamily="34" charset="0"/>
            </a:endParaRPr>
          </a:p>
          <a:p>
            <a:endParaRPr lang="fr-FR" sz="1400" dirty="0">
              <a:latin typeface="Corbel" panose="020B0503020204020204" pitchFamily="34" charset="0"/>
            </a:endParaRPr>
          </a:p>
        </p:txBody>
      </p:sp>
      <p:sp>
        <p:nvSpPr>
          <p:cNvPr id="7" name="ZoneTexte 6"/>
          <p:cNvSpPr txBox="1"/>
          <p:nvPr/>
        </p:nvSpPr>
        <p:spPr>
          <a:xfrm>
            <a:off x="511778" y="1763127"/>
            <a:ext cx="2098657" cy="3139321"/>
          </a:xfrm>
          <a:prstGeom prst="rect">
            <a:avLst/>
          </a:prstGeom>
          <a:noFill/>
        </p:spPr>
        <p:txBody>
          <a:bodyPr wrap="square" rtlCol="0">
            <a:spAutoFit/>
          </a:bodyPr>
          <a:lstStyle/>
          <a:p>
            <a:r>
              <a:rPr lang="fr-FR" dirty="0" smtClean="0">
                <a:latin typeface="Corbel" panose="020B0503020204020204" pitchFamily="34" charset="0"/>
              </a:rPr>
              <a:t>Le « </a:t>
            </a:r>
            <a:r>
              <a:rPr lang="fr-FR" dirty="0" err="1" smtClean="0">
                <a:latin typeface="Corbel" panose="020B0503020204020204" pitchFamily="34" charset="0"/>
              </a:rPr>
              <a:t>Googling</a:t>
            </a:r>
            <a:r>
              <a:rPr lang="fr-FR" dirty="0" smtClean="0">
                <a:latin typeface="Corbel" panose="020B0503020204020204" pitchFamily="34" charset="0"/>
              </a:rPr>
              <a:t> » n’est toutefois qu’une méthode parmi d’autres.</a:t>
            </a:r>
          </a:p>
          <a:p>
            <a:r>
              <a:rPr lang="fr-FR" dirty="0" smtClean="0">
                <a:latin typeface="Corbel" panose="020B0503020204020204" pitchFamily="34" charset="0"/>
              </a:rPr>
              <a:t>La recherche de littérature grise peut aussi rendre nécessaire l’exploration manuelle d’un site.</a:t>
            </a:r>
            <a:endParaRPr lang="fr-FR" dirty="0">
              <a:latin typeface="Corbel" panose="020B0503020204020204" pitchFamily="34" charset="0"/>
            </a:endParaRPr>
          </a:p>
          <a:p>
            <a:endParaRPr lang="fr-FR" dirty="0">
              <a:latin typeface="Corbel" panose="020B0503020204020204" pitchFamily="34" charset="0"/>
            </a:endParaRPr>
          </a:p>
        </p:txBody>
      </p:sp>
      <p:grpSp>
        <p:nvGrpSpPr>
          <p:cNvPr id="8" name="Arrow19" descr="{&quot;Key&quot;:&quot;POWER_USER_SHAPE_ICON&quot;,&quot;Value&quot;:&quot;POWER_USER_SHAPE_ICON_STYLE_1&quot;}"/>
          <p:cNvGrpSpPr>
            <a:grpSpLocks noChangeAspect="1"/>
          </p:cNvGrpSpPr>
          <p:nvPr/>
        </p:nvGrpSpPr>
        <p:grpSpPr>
          <a:xfrm>
            <a:off x="2880900" y="3684032"/>
            <a:ext cx="624221" cy="542925"/>
            <a:chOff x="1412032" y="2732632"/>
            <a:chExt cx="1016496" cy="884112"/>
          </a:xfrm>
        </p:grpSpPr>
        <p:sp>
          <p:nvSpPr>
            <p:cNvPr id="9" name="Chevron 8"/>
            <p:cNvSpPr/>
            <p:nvPr/>
          </p:nvSpPr>
          <p:spPr>
            <a:xfrm>
              <a:off x="1412032" y="2732632"/>
              <a:ext cx="576064" cy="884112"/>
            </a:xfrm>
            <a:prstGeom prst="chevron">
              <a:avLst>
                <a:gd name="adj" fmla="val 561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2">
                    <a:lumMod val="50000"/>
                  </a:schemeClr>
                </a:solidFill>
                <a:effectLst/>
                <a:uLnTx/>
                <a:uFillTx/>
                <a:latin typeface="Corbel" panose="020B0503020204020204" pitchFamily="34" charset="0"/>
                <a:ea typeface="+mn-ea"/>
                <a:cs typeface="+mn-cs"/>
              </a:endParaRPr>
            </a:p>
          </p:txBody>
        </p:sp>
        <p:sp>
          <p:nvSpPr>
            <p:cNvPr id="10" name="Chevron 9"/>
            <p:cNvSpPr/>
            <p:nvPr/>
          </p:nvSpPr>
          <p:spPr>
            <a:xfrm>
              <a:off x="1852464" y="2732632"/>
              <a:ext cx="576064" cy="884112"/>
            </a:xfrm>
            <a:prstGeom prst="chevron">
              <a:avLst>
                <a:gd name="adj" fmla="val 561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2">
                    <a:lumMod val="50000"/>
                  </a:schemeClr>
                </a:solidFill>
                <a:effectLst/>
                <a:uLnTx/>
                <a:uFillTx/>
                <a:latin typeface="Corbel" panose="020B0503020204020204" pitchFamily="34" charset="0"/>
                <a:ea typeface="+mn-ea"/>
                <a:cs typeface="+mn-cs"/>
              </a:endParaRPr>
            </a:p>
          </p:txBody>
        </p:sp>
      </p:gr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Tree>
    <p:extLst>
      <p:ext uri="{BB962C8B-B14F-4D97-AF65-F5344CB8AC3E}">
        <p14:creationId xmlns:p14="http://schemas.microsoft.com/office/powerpoint/2010/main" val="3314366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Organiser la recherche de littérature grise</a:t>
            </a:r>
            <a:endParaRPr lang="fr-FR" dirty="0"/>
          </a:p>
        </p:txBody>
      </p:sp>
      <p:sp>
        <p:nvSpPr>
          <p:cNvPr id="3" name="Espace réservé du contenu 2"/>
          <p:cNvSpPr>
            <a:spLocks noGrp="1"/>
          </p:cNvSpPr>
          <p:nvPr>
            <p:ph idx="1"/>
          </p:nvPr>
        </p:nvSpPr>
        <p:spPr>
          <a:xfrm>
            <a:off x="838200" y="1561148"/>
            <a:ext cx="11160760" cy="5205095"/>
          </a:xfrm>
        </p:spPr>
        <p:txBody>
          <a:bodyPr>
            <a:normAutofit fontScale="92500" lnSpcReduction="10000"/>
          </a:bodyPr>
          <a:lstStyle/>
          <a:p>
            <a:pPr marL="0" indent="0">
              <a:lnSpc>
                <a:spcPct val="120000"/>
              </a:lnSpc>
              <a:buNone/>
            </a:pPr>
            <a:r>
              <a:rPr lang="en-US" dirty="0" err="1" smtClean="0"/>
              <a:t>Modèle</a:t>
            </a:r>
            <a:r>
              <a:rPr lang="en-US" dirty="0" smtClean="0"/>
              <a:t> au format Word pour documenter </a:t>
            </a:r>
            <a:r>
              <a:rPr lang="en-US" dirty="0" err="1" smtClean="0"/>
              <a:t>une</a:t>
            </a:r>
            <a:r>
              <a:rPr lang="en-US" dirty="0" smtClean="0"/>
              <a:t> </a:t>
            </a:r>
            <a:r>
              <a:rPr lang="en-US" dirty="0" err="1" smtClean="0"/>
              <a:t>recherche</a:t>
            </a:r>
            <a:r>
              <a:rPr lang="en-US" dirty="0" smtClean="0"/>
              <a:t> de </a:t>
            </a:r>
            <a:r>
              <a:rPr lang="en-US" dirty="0" err="1" smtClean="0"/>
              <a:t>littérature</a:t>
            </a:r>
            <a:r>
              <a:rPr lang="en-US" dirty="0" smtClean="0"/>
              <a:t> </a:t>
            </a:r>
            <a:r>
              <a:rPr lang="en-US" dirty="0" err="1" smtClean="0"/>
              <a:t>grise</a:t>
            </a:r>
            <a:r>
              <a:rPr lang="en-US" dirty="0" smtClean="0"/>
              <a:t> </a:t>
            </a:r>
            <a:r>
              <a:rPr lang="en-US" dirty="0" err="1" smtClean="0"/>
              <a:t>en</a:t>
            </a:r>
            <a:r>
              <a:rPr lang="en-US" dirty="0" smtClean="0"/>
              <a:t> 2 </a:t>
            </a:r>
            <a:r>
              <a:rPr lang="en-US" dirty="0" err="1" smtClean="0"/>
              <a:t>étapes</a:t>
            </a:r>
            <a:r>
              <a:rPr lang="en-US" dirty="0" smtClean="0"/>
              <a:t> et 4 </a:t>
            </a:r>
            <a:r>
              <a:rPr lang="en-US" dirty="0" err="1" smtClean="0"/>
              <a:t>stratégies</a:t>
            </a:r>
            <a:r>
              <a:rPr lang="en-US" dirty="0" smtClean="0"/>
              <a:t> de </a:t>
            </a:r>
            <a:r>
              <a:rPr lang="en-US" dirty="0" err="1" smtClean="0"/>
              <a:t>recherche</a:t>
            </a:r>
            <a:endParaRPr lang="en-US" dirty="0"/>
          </a:p>
          <a:p>
            <a:pPr>
              <a:lnSpc>
                <a:spcPct val="120000"/>
              </a:lnSpc>
            </a:pPr>
            <a:r>
              <a:rPr lang="en-US" dirty="0" err="1" smtClean="0"/>
              <a:t>Etape</a:t>
            </a:r>
            <a:r>
              <a:rPr lang="en-US" dirty="0" smtClean="0"/>
              <a:t> 1 : identifier les </a:t>
            </a:r>
            <a:r>
              <a:rPr lang="en-US" dirty="0" err="1" smtClean="0"/>
              <a:t>autorités</a:t>
            </a:r>
            <a:r>
              <a:rPr lang="en-US" dirty="0" smtClean="0"/>
              <a:t> </a:t>
            </a:r>
            <a:r>
              <a:rPr lang="en-US" dirty="0" err="1" smtClean="0"/>
              <a:t>pertinentes</a:t>
            </a:r>
            <a:endParaRPr lang="en-US" dirty="0" smtClean="0"/>
          </a:p>
          <a:p>
            <a:pPr>
              <a:lnSpc>
                <a:spcPct val="120000"/>
              </a:lnSpc>
            </a:pPr>
            <a:r>
              <a:rPr lang="en-US" dirty="0" err="1" smtClean="0"/>
              <a:t>Etape</a:t>
            </a:r>
            <a:r>
              <a:rPr lang="en-US" dirty="0" smtClean="0"/>
              <a:t> 2 : </a:t>
            </a:r>
            <a:r>
              <a:rPr lang="en-US" dirty="0" err="1" smtClean="0"/>
              <a:t>stratégies</a:t>
            </a:r>
            <a:r>
              <a:rPr lang="en-US" dirty="0" smtClean="0"/>
              <a:t> de </a:t>
            </a:r>
            <a:r>
              <a:rPr lang="en-US" dirty="0" err="1" smtClean="0"/>
              <a:t>recherche</a:t>
            </a:r>
            <a:r>
              <a:rPr lang="en-US" dirty="0" smtClean="0"/>
              <a:t> et documentation de </a:t>
            </a:r>
            <a:r>
              <a:rPr lang="en-US" dirty="0" err="1" smtClean="0"/>
              <a:t>ces</a:t>
            </a:r>
            <a:r>
              <a:rPr lang="en-US" dirty="0" smtClean="0"/>
              <a:t> </a:t>
            </a:r>
            <a:r>
              <a:rPr lang="en-US" dirty="0" err="1" smtClean="0"/>
              <a:t>recherches</a:t>
            </a:r>
            <a:endParaRPr lang="en-US" dirty="0" smtClean="0"/>
          </a:p>
          <a:p>
            <a:pPr lvl="1">
              <a:lnSpc>
                <a:spcPct val="120000"/>
              </a:lnSpc>
            </a:pPr>
            <a:r>
              <a:rPr lang="en-US" dirty="0" err="1" smtClean="0"/>
              <a:t>Stratégie</a:t>
            </a:r>
            <a:r>
              <a:rPr lang="en-US" dirty="0" smtClean="0"/>
              <a:t> 1 : consultation/</a:t>
            </a:r>
            <a:r>
              <a:rPr lang="en-US" dirty="0" err="1" smtClean="0"/>
              <a:t>recherche</a:t>
            </a:r>
            <a:r>
              <a:rPr lang="en-US" dirty="0" smtClean="0"/>
              <a:t> </a:t>
            </a:r>
            <a:r>
              <a:rPr lang="en-US" dirty="0" err="1" smtClean="0"/>
              <a:t>dans</a:t>
            </a:r>
            <a:r>
              <a:rPr lang="en-US" dirty="0" smtClean="0"/>
              <a:t> des sites </a:t>
            </a:r>
            <a:r>
              <a:rPr lang="en-US" dirty="0" err="1" smtClean="0"/>
              <a:t>ciblés</a:t>
            </a:r>
            <a:r>
              <a:rPr lang="en-US" dirty="0" smtClean="0"/>
              <a:t> : 1 site à la </a:t>
            </a:r>
            <a:r>
              <a:rPr lang="en-US" dirty="0" err="1" smtClean="0"/>
              <a:t>fois</a:t>
            </a:r>
            <a:r>
              <a:rPr lang="en-US" dirty="0" smtClean="0"/>
              <a:t>, </a:t>
            </a:r>
            <a:r>
              <a:rPr lang="en-US" dirty="0" err="1" smtClean="0"/>
              <a:t>l’un</a:t>
            </a:r>
            <a:r>
              <a:rPr lang="en-US" dirty="0" smtClean="0"/>
              <a:t> après </a:t>
            </a:r>
            <a:r>
              <a:rPr lang="en-US" dirty="0" err="1" smtClean="0"/>
              <a:t>l’autre</a:t>
            </a:r>
            <a:endParaRPr lang="en-US" dirty="0" smtClean="0"/>
          </a:p>
          <a:p>
            <a:pPr lvl="1">
              <a:lnSpc>
                <a:spcPct val="120000"/>
              </a:lnSpc>
            </a:pPr>
            <a:r>
              <a:rPr lang="en-US" dirty="0" err="1" smtClean="0"/>
              <a:t>Stratégie</a:t>
            </a:r>
            <a:r>
              <a:rPr lang="en-US" dirty="0" smtClean="0"/>
              <a:t> 2 : </a:t>
            </a:r>
            <a:r>
              <a:rPr lang="en-US" dirty="0" err="1" smtClean="0"/>
              <a:t>recherche</a:t>
            </a:r>
            <a:r>
              <a:rPr lang="en-US" dirty="0" smtClean="0"/>
              <a:t> </a:t>
            </a:r>
            <a:r>
              <a:rPr lang="en-US" dirty="0" err="1" smtClean="0"/>
              <a:t>dans</a:t>
            </a:r>
            <a:r>
              <a:rPr lang="en-US" dirty="0" smtClean="0"/>
              <a:t> des bases de </a:t>
            </a:r>
            <a:r>
              <a:rPr lang="en-US" dirty="0" err="1" smtClean="0"/>
              <a:t>données</a:t>
            </a:r>
            <a:r>
              <a:rPr lang="en-US" dirty="0" smtClean="0"/>
              <a:t> de </a:t>
            </a:r>
            <a:r>
              <a:rPr lang="en-US" dirty="0" err="1" smtClean="0"/>
              <a:t>littérature</a:t>
            </a:r>
            <a:r>
              <a:rPr lang="en-US" dirty="0" smtClean="0"/>
              <a:t> </a:t>
            </a:r>
            <a:r>
              <a:rPr lang="en-US" dirty="0" err="1" smtClean="0"/>
              <a:t>grise</a:t>
            </a:r>
            <a:endParaRPr lang="en-US" dirty="0" smtClean="0"/>
          </a:p>
          <a:p>
            <a:pPr lvl="1">
              <a:lnSpc>
                <a:spcPct val="120000"/>
              </a:lnSpc>
            </a:pPr>
            <a:r>
              <a:rPr lang="en-US" dirty="0" err="1" smtClean="0"/>
              <a:t>Stratégie</a:t>
            </a:r>
            <a:r>
              <a:rPr lang="en-US" dirty="0" smtClean="0"/>
              <a:t> 3 : </a:t>
            </a:r>
            <a:r>
              <a:rPr lang="en-US" dirty="0" err="1" smtClean="0"/>
              <a:t>recherche</a:t>
            </a:r>
            <a:r>
              <a:rPr lang="en-US" dirty="0" smtClean="0"/>
              <a:t> au </a:t>
            </a:r>
            <a:r>
              <a:rPr lang="en-US" dirty="0" err="1" smtClean="0"/>
              <a:t>moyen</a:t>
            </a:r>
            <a:r>
              <a:rPr lang="en-US" dirty="0" smtClean="0"/>
              <a:t> de </a:t>
            </a:r>
            <a:r>
              <a:rPr lang="en-US" dirty="0" err="1" smtClean="0"/>
              <a:t>moteurs</a:t>
            </a:r>
            <a:r>
              <a:rPr lang="en-US" dirty="0" smtClean="0"/>
              <a:t> de recherché</a:t>
            </a:r>
          </a:p>
          <a:p>
            <a:pPr lvl="1">
              <a:lnSpc>
                <a:spcPct val="120000"/>
              </a:lnSpc>
            </a:pPr>
            <a:r>
              <a:rPr lang="en-US" dirty="0" err="1" smtClean="0"/>
              <a:t>Stratgéie</a:t>
            </a:r>
            <a:r>
              <a:rPr lang="en-US" dirty="0" smtClean="0"/>
              <a:t> 4 : contact des experts du </a:t>
            </a:r>
            <a:r>
              <a:rPr lang="en-US" dirty="0" err="1" smtClean="0"/>
              <a:t>domaine</a:t>
            </a:r>
            <a:endParaRPr lang="en-US" dirty="0" smtClean="0"/>
          </a:p>
          <a:p>
            <a:pPr marL="0" indent="0">
              <a:lnSpc>
                <a:spcPct val="120000"/>
              </a:lnSpc>
              <a:buNone/>
            </a:pPr>
            <a:r>
              <a:rPr lang="en-US" sz="1900" dirty="0" err="1" smtClean="0"/>
              <a:t>Voir</a:t>
            </a:r>
            <a:r>
              <a:rPr lang="en-US" sz="1900" dirty="0" smtClean="0"/>
              <a:t> : </a:t>
            </a:r>
            <a:r>
              <a:rPr lang="en-US" sz="1900" dirty="0" err="1" smtClean="0"/>
              <a:t>Nekolaichuk</a:t>
            </a:r>
            <a:r>
              <a:rPr lang="en-US" sz="1900" dirty="0"/>
              <a:t>, E. </a:t>
            </a:r>
            <a:r>
              <a:rPr lang="en-US" sz="1900" dirty="0" smtClean="0"/>
              <a:t>(2022). </a:t>
            </a:r>
            <a:r>
              <a:rPr lang="en-US" sz="1900" i="1" dirty="0"/>
              <a:t>Searching the Literature : A Guide to Comprehensive Searching in the Health Sciences</a:t>
            </a:r>
            <a:r>
              <a:rPr lang="en-US" sz="1900" dirty="0"/>
              <a:t>. University of Toronto Library Research Guides. </a:t>
            </a:r>
            <a:r>
              <a:rPr lang="en-US" sz="1900" dirty="0">
                <a:hlinkClick r:id="rId3"/>
              </a:rPr>
              <a:t>https://</a:t>
            </a:r>
            <a:r>
              <a:rPr lang="en-US" sz="1900" dirty="0" smtClean="0">
                <a:hlinkClick r:id="rId3"/>
              </a:rPr>
              <a:t>guides.library.utoronto.ca/comprehensivesearching</a:t>
            </a:r>
            <a:r>
              <a:rPr lang="en-US" sz="1900" dirty="0" smtClean="0"/>
              <a:t>, </a:t>
            </a:r>
            <a:r>
              <a:rPr lang="en-US" sz="1900" dirty="0" err="1" smtClean="0"/>
              <a:t>rubrique</a:t>
            </a:r>
            <a:r>
              <a:rPr lang="en-US" sz="1900" dirty="0" smtClean="0"/>
              <a:t> </a:t>
            </a:r>
            <a:r>
              <a:rPr lang="en-US" sz="1900" i="1" dirty="0" smtClean="0"/>
              <a:t>Grey Literature</a:t>
            </a:r>
            <a:endParaRPr lang="en-US" sz="1900" i="1"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spTree>
    <p:extLst>
      <p:ext uri="{BB962C8B-B14F-4D97-AF65-F5344CB8AC3E}">
        <p14:creationId xmlns:p14="http://schemas.microsoft.com/office/powerpoint/2010/main" val="2366553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500"/>
            <a:ext cx="11353800" cy="1325563"/>
          </a:xfrm>
        </p:spPr>
        <p:txBody>
          <a:bodyPr/>
          <a:lstStyle/>
          <a:p>
            <a:r>
              <a:rPr lang="fr-FR" dirty="0"/>
              <a:t>Littérature grise : ressources monde 1/2</a:t>
            </a:r>
          </a:p>
        </p:txBody>
      </p:sp>
      <p:sp>
        <p:nvSpPr>
          <p:cNvPr id="3" name="Espace réservé du contenu 2"/>
          <p:cNvSpPr>
            <a:spLocks noGrp="1"/>
          </p:cNvSpPr>
          <p:nvPr>
            <p:ph idx="1"/>
          </p:nvPr>
        </p:nvSpPr>
        <p:spPr>
          <a:xfrm>
            <a:off x="838200" y="1057341"/>
            <a:ext cx="11279819" cy="5800659"/>
          </a:xfrm>
        </p:spPr>
        <p:txBody>
          <a:bodyPr>
            <a:noAutofit/>
          </a:bodyPr>
          <a:lstStyle/>
          <a:p>
            <a:pPr>
              <a:lnSpc>
                <a:spcPct val="120000"/>
              </a:lnSpc>
            </a:pPr>
            <a:r>
              <a:rPr lang="en-US" sz="2400" dirty="0">
                <a:hlinkClick r:id="rId11"/>
              </a:rPr>
              <a:t> Guidelines International Network</a:t>
            </a:r>
            <a:r>
              <a:rPr lang="en-US" sz="2400" dirty="0"/>
              <a:t> - </a:t>
            </a:r>
            <a:r>
              <a:rPr lang="en-US" sz="2400" dirty="0" err="1"/>
              <a:t>recommandations</a:t>
            </a:r>
            <a:endParaRPr lang="en-US" sz="2400" dirty="0"/>
          </a:p>
          <a:p>
            <a:pPr marL="914400" lvl="2" indent="0">
              <a:lnSpc>
                <a:spcPct val="120000"/>
              </a:lnSpc>
              <a:buNone/>
            </a:pPr>
            <a:r>
              <a:rPr lang="en-US" dirty="0">
                <a:solidFill>
                  <a:schemeClr val="bg2">
                    <a:lumMod val="50000"/>
                  </a:schemeClr>
                </a:solidFill>
              </a:rPr>
              <a:t>https://g-i-n.net/international-guidelines-library</a:t>
            </a:r>
          </a:p>
          <a:p>
            <a:pPr marL="0" indent="0">
              <a:lnSpc>
                <a:spcPct val="120000"/>
              </a:lnSpc>
              <a:buNone/>
            </a:pPr>
            <a:r>
              <a:rPr lang="en-US" sz="2000" dirty="0" err="1"/>
              <a:t>Filtres</a:t>
            </a:r>
            <a:r>
              <a:rPr lang="en-US" sz="2000" dirty="0"/>
              <a:t> par pays </a:t>
            </a:r>
            <a:r>
              <a:rPr lang="en-US" sz="2000" dirty="0" err="1"/>
              <a:t>d’application</a:t>
            </a:r>
            <a:r>
              <a:rPr lang="en-US" sz="2000" dirty="0"/>
              <a:t>, </a:t>
            </a:r>
            <a:r>
              <a:rPr lang="en-US" sz="2000" dirty="0" err="1"/>
              <a:t>statut</a:t>
            </a:r>
            <a:r>
              <a:rPr lang="en-US" sz="2000" dirty="0"/>
              <a:t> de publication, </a:t>
            </a:r>
            <a:r>
              <a:rPr lang="en-US" sz="2000" i="1" dirty="0"/>
              <a:t>endorsing member organization</a:t>
            </a:r>
            <a:r>
              <a:rPr lang="en-US" sz="2000" dirty="0"/>
              <a:t>, </a:t>
            </a:r>
            <a:r>
              <a:rPr lang="en-US" sz="2000" i="1" dirty="0"/>
              <a:t>publication</a:t>
            </a:r>
            <a:r>
              <a:rPr lang="en-US" sz="2000" dirty="0"/>
              <a:t> </a:t>
            </a:r>
            <a:r>
              <a:rPr lang="en-US" sz="2000" i="1" dirty="0"/>
              <a:t>scope</a:t>
            </a:r>
            <a:r>
              <a:rPr lang="en-US" sz="2000" dirty="0"/>
              <a:t>, etc.</a:t>
            </a:r>
          </a:p>
          <a:p>
            <a:pPr>
              <a:lnSpc>
                <a:spcPct val="120000"/>
              </a:lnSpc>
            </a:pPr>
            <a:r>
              <a:rPr lang="en-US" sz="2400" dirty="0"/>
              <a:t> </a:t>
            </a:r>
            <a:r>
              <a:rPr lang="en-US" sz="2400" dirty="0">
                <a:hlinkClick r:id="rId12"/>
              </a:rPr>
              <a:t>Iris [OMS]</a:t>
            </a:r>
            <a:r>
              <a:rPr lang="en-US" sz="2400" dirty="0"/>
              <a:t> - Institutional Repository for Information Sharing</a:t>
            </a:r>
          </a:p>
          <a:p>
            <a:pPr marL="0" indent="0">
              <a:lnSpc>
                <a:spcPct val="120000"/>
              </a:lnSpc>
              <a:buNone/>
            </a:pPr>
            <a:r>
              <a:rPr lang="en-US" sz="2400" dirty="0"/>
              <a:t> 	</a:t>
            </a:r>
            <a:r>
              <a:rPr lang="fr-FR" sz="2000" dirty="0">
                <a:solidFill>
                  <a:schemeClr val="bg2">
                    <a:lumMod val="50000"/>
                  </a:schemeClr>
                </a:solidFill>
              </a:rPr>
              <a:t>https://apps.who.int/iris</a:t>
            </a:r>
            <a:endParaRPr lang="en-US" sz="2000" dirty="0">
              <a:solidFill>
                <a:schemeClr val="bg2">
                  <a:lumMod val="50000"/>
                </a:schemeClr>
              </a:solidFill>
            </a:endParaRPr>
          </a:p>
          <a:p>
            <a:pPr marL="0" indent="0">
              <a:lnSpc>
                <a:spcPct val="120000"/>
              </a:lnSpc>
              <a:spcBef>
                <a:spcPts val="600"/>
              </a:spcBef>
              <a:buNone/>
            </a:pPr>
            <a:r>
              <a:rPr lang="en-US" sz="2000" dirty="0"/>
              <a:t>Publications de </a:t>
            </a:r>
            <a:r>
              <a:rPr lang="en-US" sz="2000" dirty="0" err="1"/>
              <a:t>l’OMS</a:t>
            </a:r>
            <a:r>
              <a:rPr lang="en-US" sz="2000" dirty="0"/>
              <a:t>, </a:t>
            </a:r>
            <a:r>
              <a:rPr lang="en-US" sz="2000" dirty="0" err="1"/>
              <a:t>organisées</a:t>
            </a:r>
            <a:r>
              <a:rPr lang="en-US" sz="2000" dirty="0"/>
              <a:t> par </a:t>
            </a:r>
            <a:r>
              <a:rPr lang="en-US" sz="2000" dirty="0" err="1"/>
              <a:t>communautés</a:t>
            </a:r>
            <a:r>
              <a:rPr lang="en-US" sz="2000" dirty="0"/>
              <a:t> (</a:t>
            </a:r>
            <a:r>
              <a:rPr lang="en-US" sz="2000" dirty="0" err="1"/>
              <a:t>bureaux</a:t>
            </a:r>
            <a:r>
              <a:rPr lang="en-US" sz="2000" dirty="0"/>
              <a:t> </a:t>
            </a:r>
            <a:r>
              <a:rPr lang="en-US" sz="2000" dirty="0" err="1"/>
              <a:t>régionaux</a:t>
            </a:r>
            <a:r>
              <a:rPr lang="en-US" sz="2000" dirty="0"/>
              <a:t>) et collections (ex : documents techniques, publications, articles de revue)</a:t>
            </a:r>
            <a:endParaRPr lang="en-US" sz="2000" b="1" dirty="0"/>
          </a:p>
          <a:p>
            <a:pPr>
              <a:lnSpc>
                <a:spcPct val="120000"/>
              </a:lnSpc>
            </a:pPr>
            <a:r>
              <a:rPr lang="en-US" sz="2400" dirty="0">
                <a:hlinkClick r:id="rId13"/>
              </a:rPr>
              <a:t>Nations </a:t>
            </a:r>
            <a:r>
              <a:rPr lang="en-US" sz="2400" dirty="0" err="1">
                <a:hlinkClick r:id="rId13"/>
              </a:rPr>
              <a:t>Unies</a:t>
            </a:r>
            <a:r>
              <a:rPr lang="en-US" sz="2400" dirty="0">
                <a:hlinkClick r:id="rId13"/>
              </a:rPr>
              <a:t> : </a:t>
            </a:r>
            <a:r>
              <a:rPr lang="en-US" sz="2400" dirty="0" err="1">
                <a:hlinkClick r:id="rId13"/>
              </a:rPr>
              <a:t>Bibliothèque</a:t>
            </a:r>
            <a:r>
              <a:rPr lang="en-US" sz="2400" dirty="0">
                <a:hlinkClick r:id="rId13"/>
              </a:rPr>
              <a:t> </a:t>
            </a:r>
            <a:r>
              <a:rPr lang="en-US" sz="2400" dirty="0" err="1">
                <a:hlinkClick r:id="rId13"/>
              </a:rPr>
              <a:t>numérique</a:t>
            </a:r>
            <a:r>
              <a:rPr lang="en-US" sz="2400" dirty="0">
                <a:hlinkClick r:id="rId13"/>
              </a:rPr>
              <a:t> </a:t>
            </a:r>
            <a:endParaRPr lang="en-US" sz="2400" dirty="0"/>
          </a:p>
          <a:p>
            <a:pPr marL="0" indent="0">
              <a:lnSpc>
                <a:spcPct val="120000"/>
              </a:lnSpc>
              <a:buNone/>
            </a:pPr>
            <a:r>
              <a:rPr lang="fr-FR" sz="2400" dirty="0">
                <a:solidFill>
                  <a:schemeClr val="bg2">
                    <a:lumMod val="50000"/>
                  </a:schemeClr>
                </a:solidFill>
              </a:rPr>
              <a:t>	</a:t>
            </a:r>
            <a:r>
              <a:rPr lang="fr-FR" sz="2000" dirty="0">
                <a:solidFill>
                  <a:schemeClr val="bg2">
                    <a:lumMod val="50000"/>
                  </a:schemeClr>
                </a:solidFill>
              </a:rPr>
              <a:t>https://digitallibrary.un.org</a:t>
            </a:r>
          </a:p>
          <a:p>
            <a:pPr marL="0" indent="0">
              <a:lnSpc>
                <a:spcPct val="120000"/>
              </a:lnSpc>
              <a:spcBef>
                <a:spcPts val="600"/>
              </a:spcBef>
              <a:buNone/>
            </a:pPr>
            <a:r>
              <a:rPr lang="fr-FR" sz="2000" dirty="0"/>
              <a:t>Publications de l’ONU, organisées par organes de l’ONU (ex: fonds et programmes) et types de ressource (ex : documents et publications, discours, etc.)</a:t>
            </a:r>
          </a:p>
          <a:p>
            <a:pPr>
              <a:lnSpc>
                <a:spcPct val="120000"/>
              </a:lnSpc>
            </a:pPr>
            <a:endParaRPr lang="en-US" sz="2400" dirty="0"/>
          </a:p>
        </p:txBody>
      </p:sp>
      <p:sp>
        <p:nvSpPr>
          <p:cNvPr id="4" name="Espace réservé du pied de page 3"/>
          <p:cNvSpPr>
            <a:spLocks noGrp="1"/>
          </p:cNvSpPr>
          <p:nvPr>
            <p:ph type="ftr" sz="quarter" idx="11"/>
          </p:nvPr>
        </p:nvSpPr>
        <p:spPr/>
        <p:txBody>
          <a:bodyPr/>
          <a:lstStyle/>
          <a:p>
            <a:r>
              <a:rPr lang="fr-FR" smtClean="0"/>
              <a:t>F. Flamerie - Moteurs de recherche - màj : 2021-11-17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364114" y="1561859"/>
            <a:ext cx="391027" cy="370855"/>
            <a:chOff x="8" y="8"/>
            <a:chExt cx="504" cy="478"/>
          </a:xfrm>
          <a:solidFill>
            <a:schemeClr val="bg2">
              <a:lumMod val="50000"/>
            </a:schemeClr>
          </a:solidFill>
        </p:grpSpPr>
        <p:sp>
          <p:nvSpPr>
            <p:cNvPr id="7" name="Share2"/>
            <p:cNvSpPr>
              <a:spLocks/>
            </p:cNvSpPr>
            <p:nvPr>
              <p:custDataLst>
                <p:tags r:id="rId8"/>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9"/>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411167" y="3159089"/>
            <a:ext cx="391027" cy="370855"/>
            <a:chOff x="8" y="8"/>
            <a:chExt cx="504" cy="478"/>
          </a:xfrm>
          <a:solidFill>
            <a:schemeClr val="bg2">
              <a:lumMod val="50000"/>
            </a:schemeClr>
          </a:solidFill>
        </p:grpSpPr>
        <p:sp>
          <p:nvSpPr>
            <p:cNvPr id="10" name="Share2"/>
            <p:cNvSpPr>
              <a:spLocks/>
            </p:cNvSpPr>
            <p:nvPr>
              <p:custDataLst>
                <p:tags r:id="rId6"/>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7"/>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2" name="Share2" descr="{&quot;Key&quot;:&quot;POWER_USER_SHAPE_ICON&quot;,&quot;Value&quot;:&quot;POWER_USER_SHAPE_ICON_STYLE_1&quot;}"/>
          <p:cNvGrpSpPr>
            <a:grpSpLocks noChangeAspect="1"/>
          </p:cNvGrpSpPr>
          <p:nvPr>
            <p:custDataLst>
              <p:tags r:id="rId3"/>
            </p:custDataLst>
          </p:nvPr>
        </p:nvGrpSpPr>
        <p:grpSpPr bwMode="auto">
          <a:xfrm>
            <a:off x="1404847" y="5101554"/>
            <a:ext cx="391027" cy="370855"/>
            <a:chOff x="8" y="8"/>
            <a:chExt cx="504" cy="478"/>
          </a:xfrm>
          <a:solidFill>
            <a:schemeClr val="bg2">
              <a:lumMod val="50000"/>
            </a:schemeClr>
          </a:solidFill>
        </p:grpSpPr>
        <p:sp>
          <p:nvSpPr>
            <p:cNvPr id="13" name="Share2"/>
            <p:cNvSpPr>
              <a:spLocks/>
            </p:cNvSpPr>
            <p:nvPr>
              <p:custDataLst>
                <p:tags r:id="rId4"/>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4" name="Share2"/>
            <p:cNvSpPr>
              <a:spLocks/>
            </p:cNvSpPr>
            <p:nvPr>
              <p:custDataLst>
                <p:tags r:id="rId5"/>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43551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500"/>
            <a:ext cx="11353800" cy="1325563"/>
          </a:xfrm>
        </p:spPr>
        <p:txBody>
          <a:bodyPr/>
          <a:lstStyle/>
          <a:p>
            <a:r>
              <a:rPr lang="fr-FR" dirty="0"/>
              <a:t>Littérature grise : ressources monde 2/2</a:t>
            </a:r>
          </a:p>
        </p:txBody>
      </p:sp>
      <p:sp>
        <p:nvSpPr>
          <p:cNvPr id="3" name="Espace réservé du contenu 2"/>
          <p:cNvSpPr>
            <a:spLocks noGrp="1"/>
          </p:cNvSpPr>
          <p:nvPr>
            <p:ph idx="1"/>
          </p:nvPr>
        </p:nvSpPr>
        <p:spPr>
          <a:xfrm>
            <a:off x="838200" y="1084285"/>
            <a:ext cx="11060575" cy="5505843"/>
          </a:xfrm>
        </p:spPr>
        <p:txBody>
          <a:bodyPr>
            <a:noAutofit/>
          </a:bodyPr>
          <a:lstStyle/>
          <a:p>
            <a:pPr>
              <a:lnSpc>
                <a:spcPct val="120000"/>
              </a:lnSpc>
            </a:pPr>
            <a:r>
              <a:rPr lang="en-US" sz="2000" dirty="0">
                <a:hlinkClick r:id="rId8"/>
              </a:rPr>
              <a:t> </a:t>
            </a:r>
            <a:r>
              <a:rPr lang="en-US" sz="2400" dirty="0">
                <a:hlinkClick r:id="rId8"/>
              </a:rPr>
              <a:t>Science.gov</a:t>
            </a:r>
            <a:r>
              <a:rPr lang="en-US" sz="2400" dirty="0"/>
              <a:t> - production des </a:t>
            </a:r>
            <a:r>
              <a:rPr lang="en-US" sz="2400" dirty="0" err="1"/>
              <a:t>agences</a:t>
            </a:r>
            <a:r>
              <a:rPr lang="en-US" sz="2400" dirty="0"/>
              <a:t> </a:t>
            </a:r>
            <a:r>
              <a:rPr lang="en-US" sz="2400" dirty="0" err="1"/>
              <a:t>gouvernementales</a:t>
            </a:r>
            <a:r>
              <a:rPr lang="en-US" sz="2400" dirty="0"/>
              <a:t> [</a:t>
            </a:r>
            <a:r>
              <a:rPr lang="en-US" sz="2400" dirty="0" err="1"/>
              <a:t>Etats</a:t>
            </a:r>
            <a:r>
              <a:rPr lang="en-US" sz="2400" dirty="0"/>
              <a:t>-Unis] </a:t>
            </a:r>
          </a:p>
          <a:p>
            <a:pPr marL="0" indent="0">
              <a:lnSpc>
                <a:spcPct val="120000"/>
              </a:lnSpc>
              <a:buNone/>
            </a:pPr>
            <a:r>
              <a:rPr lang="fr-FR" sz="2000" dirty="0">
                <a:solidFill>
                  <a:schemeClr val="bg2">
                    <a:lumMod val="50000"/>
                  </a:schemeClr>
                </a:solidFill>
              </a:rPr>
              <a:t>	http://www.science.gov</a:t>
            </a:r>
            <a:r>
              <a:rPr lang="en-US" sz="2000" dirty="0"/>
              <a:t/>
            </a:r>
            <a:br>
              <a:rPr lang="en-US" sz="2000" dirty="0"/>
            </a:br>
            <a:r>
              <a:rPr lang="en-US" sz="2000" dirty="0"/>
              <a:t>60 bases de </a:t>
            </a:r>
            <a:r>
              <a:rPr lang="en-US" sz="2000" dirty="0" err="1"/>
              <a:t>données</a:t>
            </a:r>
            <a:r>
              <a:rPr lang="en-US" sz="2000" dirty="0"/>
              <a:t> et plus de 2,200 sites web </a:t>
            </a:r>
            <a:r>
              <a:rPr lang="en-US" sz="2000" dirty="0" err="1"/>
              <a:t>tous</a:t>
            </a:r>
            <a:r>
              <a:rPr lang="en-US" sz="2000" dirty="0"/>
              <a:t> </a:t>
            </a:r>
            <a:r>
              <a:rPr lang="en-US" sz="2000" dirty="0" err="1"/>
              <a:t>domaines</a:t>
            </a:r>
            <a:r>
              <a:rPr lang="en-US" sz="2000" dirty="0"/>
              <a:t> </a:t>
            </a:r>
            <a:r>
              <a:rPr lang="en-US" sz="2000" dirty="0" err="1"/>
              <a:t>scientifiques</a:t>
            </a:r>
            <a:r>
              <a:rPr lang="en-US" sz="2000" dirty="0"/>
              <a:t> </a:t>
            </a:r>
            <a:r>
              <a:rPr lang="en-US" sz="2000" dirty="0" err="1"/>
              <a:t>confondus</a:t>
            </a:r>
            <a:r>
              <a:rPr lang="en-US" sz="2000" dirty="0"/>
              <a:t> - </a:t>
            </a:r>
            <a:r>
              <a:rPr lang="en-US" sz="2000" dirty="0" err="1"/>
              <a:t>domaine</a:t>
            </a:r>
            <a:r>
              <a:rPr lang="en-US" sz="2000" dirty="0"/>
              <a:t> </a:t>
            </a:r>
            <a:r>
              <a:rPr lang="fr-FR" sz="2000" dirty="0" err="1"/>
              <a:t>Health</a:t>
            </a:r>
            <a:r>
              <a:rPr lang="fr-FR" sz="2000" dirty="0"/>
              <a:t> &amp; </a:t>
            </a:r>
            <a:r>
              <a:rPr lang="fr-FR" sz="2000" dirty="0" err="1"/>
              <a:t>Medicine</a:t>
            </a:r>
            <a:r>
              <a:rPr lang="fr-FR" sz="2000" dirty="0"/>
              <a:t> -&gt; ClinicalTrials.gov, </a:t>
            </a:r>
            <a:r>
              <a:rPr lang="fr-FR" sz="2000" dirty="0" err="1"/>
              <a:t>MedlinePlus</a:t>
            </a:r>
            <a:r>
              <a:rPr lang="fr-FR" sz="2000" dirty="0"/>
              <a:t>, Cancer.gov, etc.</a:t>
            </a:r>
            <a:endParaRPr lang="en-US" sz="2000" dirty="0"/>
          </a:p>
          <a:p>
            <a:pPr>
              <a:lnSpc>
                <a:spcPct val="120000"/>
              </a:lnSpc>
            </a:pPr>
            <a:r>
              <a:rPr lang="en-US" sz="2400" dirty="0"/>
              <a:t> </a:t>
            </a:r>
            <a:r>
              <a:rPr lang="en-US" sz="2400" dirty="0">
                <a:hlinkClick r:id="rId9"/>
              </a:rPr>
              <a:t>Catalogue du </a:t>
            </a:r>
            <a:r>
              <a:rPr lang="en-US" sz="2400" dirty="0" err="1">
                <a:hlinkClick r:id="rId9"/>
              </a:rPr>
              <a:t>Réseau</a:t>
            </a:r>
            <a:r>
              <a:rPr lang="en-US" sz="2400" dirty="0">
                <a:hlinkClick r:id="rId9"/>
              </a:rPr>
              <a:t> </a:t>
            </a:r>
            <a:r>
              <a:rPr lang="en-US" sz="2400" dirty="0" err="1">
                <a:hlinkClick r:id="rId9"/>
              </a:rPr>
              <a:t>Santécom</a:t>
            </a:r>
            <a:r>
              <a:rPr lang="en-US" sz="2400" dirty="0"/>
              <a:t> - base </a:t>
            </a:r>
            <a:r>
              <a:rPr lang="en-US" sz="2400" dirty="0" err="1"/>
              <a:t>documentaire</a:t>
            </a:r>
            <a:r>
              <a:rPr lang="en-US" sz="2400" dirty="0"/>
              <a:t> de </a:t>
            </a:r>
            <a:r>
              <a:rPr lang="en-US" sz="2400" dirty="0" err="1"/>
              <a:t>l’Institut</a:t>
            </a:r>
            <a:r>
              <a:rPr lang="en-US" sz="2400" dirty="0"/>
              <a:t> national de santé </a:t>
            </a:r>
            <a:r>
              <a:rPr lang="en-US" sz="2400" dirty="0" err="1"/>
              <a:t>publique</a:t>
            </a:r>
            <a:r>
              <a:rPr lang="en-US" sz="2400" dirty="0"/>
              <a:t> au Québec[Canada]</a:t>
            </a:r>
          </a:p>
          <a:p>
            <a:pPr marL="914400" lvl="2" indent="0">
              <a:lnSpc>
                <a:spcPct val="120000"/>
              </a:lnSpc>
              <a:buNone/>
            </a:pPr>
            <a:r>
              <a:rPr lang="en-US" dirty="0">
                <a:solidFill>
                  <a:schemeClr val="bg2">
                    <a:lumMod val="50000"/>
                  </a:schemeClr>
                </a:solidFill>
              </a:rPr>
              <a:t>https://catalogue.santecom.qc.ca</a:t>
            </a:r>
          </a:p>
          <a:p>
            <a:pPr marL="0" lvl="2" indent="0">
              <a:lnSpc>
                <a:spcPct val="120000"/>
              </a:lnSpc>
              <a:buNone/>
            </a:pPr>
            <a:r>
              <a:rPr lang="en-US" dirty="0"/>
              <a:t>Publications de 50 </a:t>
            </a:r>
            <a:r>
              <a:rPr lang="en-US" dirty="0" err="1"/>
              <a:t>organismes</a:t>
            </a:r>
            <a:r>
              <a:rPr lang="en-US" dirty="0"/>
              <a:t> et </a:t>
            </a:r>
            <a:r>
              <a:rPr lang="en-US" dirty="0" err="1"/>
              <a:t>groupes</a:t>
            </a:r>
            <a:r>
              <a:rPr lang="en-US" dirty="0"/>
              <a:t> de recherche + </a:t>
            </a:r>
            <a:r>
              <a:rPr lang="en-US" dirty="0" err="1"/>
              <a:t>ressources</a:t>
            </a:r>
            <a:r>
              <a:rPr lang="en-US" dirty="0"/>
              <a:t> de 37 </a:t>
            </a:r>
            <a:r>
              <a:rPr lang="en-US" dirty="0" err="1"/>
              <a:t>bibliothèques</a:t>
            </a:r>
            <a:r>
              <a:rPr lang="en-US" dirty="0"/>
              <a:t> </a:t>
            </a:r>
            <a:r>
              <a:rPr lang="en-US" dirty="0" err="1"/>
              <a:t>spécialisées</a:t>
            </a:r>
            <a:r>
              <a:rPr lang="en-US" dirty="0"/>
              <a:t> - recherche </a:t>
            </a:r>
            <a:r>
              <a:rPr lang="en-US" dirty="0" err="1"/>
              <a:t>avancée</a:t>
            </a:r>
            <a:r>
              <a:rPr lang="en-US" dirty="0"/>
              <a:t> - </a:t>
            </a:r>
            <a:r>
              <a:rPr lang="en-US" dirty="0" err="1"/>
              <a:t>typologie</a:t>
            </a:r>
            <a:r>
              <a:rPr lang="en-US" dirty="0"/>
              <a:t> </a:t>
            </a:r>
            <a:r>
              <a:rPr lang="en-US" dirty="0" err="1"/>
              <a:t>documentaire</a:t>
            </a:r>
            <a:r>
              <a:rPr lang="en-US" dirty="0"/>
              <a:t> </a:t>
            </a:r>
            <a:r>
              <a:rPr lang="en-US" dirty="0" err="1"/>
              <a:t>incluant</a:t>
            </a:r>
            <a:r>
              <a:rPr lang="en-US" dirty="0"/>
              <a:t> “</a:t>
            </a:r>
            <a:r>
              <a:rPr lang="en-US" dirty="0" err="1"/>
              <a:t>Veille</a:t>
            </a:r>
            <a:r>
              <a:rPr lang="en-US" dirty="0"/>
              <a:t> </a:t>
            </a:r>
            <a:r>
              <a:rPr lang="en-US" dirty="0" err="1"/>
              <a:t>informationnelle</a:t>
            </a:r>
            <a:r>
              <a:rPr lang="en-US" dirty="0"/>
              <a:t>”, “R</a:t>
            </a:r>
            <a:r>
              <a:rPr lang="fr-FR" dirty="0"/>
              <a:t>apport d'évaluation des technologies et modes d'intervention en santé et services sociaux</a:t>
            </a:r>
            <a:r>
              <a:rPr lang="en-US" dirty="0"/>
              <a:t>”</a:t>
            </a:r>
            <a:r>
              <a:rPr lang="fr-FR" dirty="0"/>
              <a:t> </a:t>
            </a:r>
            <a:endParaRPr lang="en-US" dirty="0"/>
          </a:p>
        </p:txBody>
      </p:sp>
      <p:sp>
        <p:nvSpPr>
          <p:cNvPr id="4" name="Espace réservé du pied de page 3"/>
          <p:cNvSpPr>
            <a:spLocks noGrp="1"/>
          </p:cNvSpPr>
          <p:nvPr>
            <p:ph type="ftr" sz="quarter" idx="11"/>
          </p:nvPr>
        </p:nvSpPr>
        <p:spPr/>
        <p:txBody>
          <a:bodyPr/>
          <a:lstStyle/>
          <a:p>
            <a:r>
              <a:rPr lang="fr-FR" smtClean="0"/>
              <a:t>F. Flamerie - Moteurs de recherche - màj : 2021-11-17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371600" y="1632102"/>
            <a:ext cx="391027" cy="370855"/>
            <a:chOff x="8" y="8"/>
            <a:chExt cx="504" cy="478"/>
          </a:xfrm>
          <a:solidFill>
            <a:schemeClr val="bg2">
              <a:lumMod val="50000"/>
            </a:schemeClr>
          </a:solidFill>
        </p:grpSpPr>
        <p:sp>
          <p:nvSpPr>
            <p:cNvPr id="7" name="Share2"/>
            <p:cNvSpPr>
              <a:spLocks/>
            </p:cNvSpPr>
            <p:nvPr>
              <p:custDataLst>
                <p:tags r:id="rId5"/>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6"/>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371600" y="3821132"/>
            <a:ext cx="391027" cy="370855"/>
            <a:chOff x="8" y="8"/>
            <a:chExt cx="504" cy="478"/>
          </a:xfrm>
          <a:solidFill>
            <a:schemeClr val="bg2">
              <a:lumMod val="50000"/>
            </a:schemeClr>
          </a:solidFill>
        </p:grpSpPr>
        <p:sp>
          <p:nvSpPr>
            <p:cNvPr id="10" name="Share2"/>
            <p:cNvSpPr>
              <a:spLocks/>
            </p:cNvSpPr>
            <p:nvPr>
              <p:custDataLst>
                <p:tags r:id="rId3"/>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4"/>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11"/>
          <p:cNvSpPr/>
          <p:nvPr/>
        </p:nvSpPr>
        <p:spPr>
          <a:xfrm>
            <a:off x="838200" y="5599220"/>
            <a:ext cx="10925665" cy="757130"/>
          </a:xfrm>
          <a:prstGeom prst="rect">
            <a:avLst/>
          </a:prstGeom>
        </p:spPr>
        <p:txBody>
          <a:bodyPr wrap="square">
            <a:spAutoFit/>
          </a:bodyPr>
          <a:lstStyle/>
          <a:p>
            <a:pPr>
              <a:lnSpc>
                <a:spcPct val="120000"/>
              </a:lnSpc>
            </a:pPr>
            <a:r>
              <a:rPr lang="en-US" dirty="0">
                <a:latin typeface="Corbel" panose="020B0503020204020204" pitchFamily="34" charset="0"/>
              </a:rPr>
              <a:t>Pour plus de </a:t>
            </a:r>
            <a:r>
              <a:rPr lang="en-US" dirty="0" err="1">
                <a:latin typeface="Corbel" panose="020B0503020204020204" pitchFamily="34" charset="0"/>
              </a:rPr>
              <a:t>ressources</a:t>
            </a:r>
            <a:r>
              <a:rPr lang="en-US" dirty="0">
                <a:latin typeface="Corbel" panose="020B0503020204020204" pitchFamily="34" charset="0"/>
              </a:rPr>
              <a:t>, </a:t>
            </a:r>
            <a:r>
              <a:rPr lang="en-US" dirty="0" err="1">
                <a:latin typeface="Corbel" panose="020B0503020204020204" pitchFamily="34" charset="0"/>
              </a:rPr>
              <a:t>voir</a:t>
            </a:r>
            <a:r>
              <a:rPr lang="en-US" dirty="0">
                <a:latin typeface="Corbel" panose="020B0503020204020204" pitchFamily="34" charset="0"/>
              </a:rPr>
              <a:t> : </a:t>
            </a:r>
            <a:r>
              <a:rPr lang="fr-FR" dirty="0" err="1">
                <a:latin typeface="Corbel" panose="020B0503020204020204" pitchFamily="34" charset="0"/>
              </a:rPr>
              <a:t>Schoonmade</a:t>
            </a:r>
            <a:r>
              <a:rPr lang="fr-FR" dirty="0">
                <a:latin typeface="Corbel" panose="020B0503020204020204" pitchFamily="34" charset="0"/>
              </a:rPr>
              <a:t>, L. (</a:t>
            </a:r>
            <a:r>
              <a:rPr lang="fr-FR" dirty="0" smtClean="0">
                <a:latin typeface="Corbel" panose="020B0503020204020204" pitchFamily="34" charset="0"/>
              </a:rPr>
              <a:t>2021). </a:t>
            </a:r>
            <a:r>
              <a:rPr lang="fr-FR" i="1" dirty="0">
                <a:latin typeface="Corbel" panose="020B0503020204020204" pitchFamily="34" charset="0"/>
              </a:rPr>
              <a:t>Grey </a:t>
            </a:r>
            <a:r>
              <a:rPr lang="fr-FR" i="1" dirty="0" err="1">
                <a:latin typeface="Corbel" panose="020B0503020204020204" pitchFamily="34" charset="0"/>
              </a:rPr>
              <a:t>Literature</a:t>
            </a:r>
            <a:r>
              <a:rPr lang="fr-FR" i="1" dirty="0">
                <a:latin typeface="Corbel" panose="020B0503020204020204" pitchFamily="34" charset="0"/>
              </a:rPr>
              <a:t> for </a:t>
            </a:r>
            <a:r>
              <a:rPr lang="fr-FR" i="1" dirty="0" err="1">
                <a:latin typeface="Corbel" panose="020B0503020204020204" pitchFamily="34" charset="0"/>
              </a:rPr>
              <a:t>Health</a:t>
            </a:r>
            <a:r>
              <a:rPr lang="fr-FR" i="1" dirty="0">
                <a:latin typeface="Corbel" panose="020B0503020204020204" pitchFamily="34" charset="0"/>
              </a:rPr>
              <a:t> Sciences</a:t>
            </a:r>
            <a:r>
              <a:rPr lang="fr-FR" dirty="0">
                <a:latin typeface="Corbel" panose="020B0503020204020204" pitchFamily="34" charset="0"/>
              </a:rPr>
              <a:t>. </a:t>
            </a:r>
            <a:r>
              <a:rPr lang="fr-FR" dirty="0" err="1">
                <a:latin typeface="Corbel" panose="020B0503020204020204" pitchFamily="34" charset="0"/>
              </a:rPr>
              <a:t>LibGuides</a:t>
            </a:r>
            <a:r>
              <a:rPr lang="fr-FR" dirty="0">
                <a:latin typeface="Corbel" panose="020B0503020204020204" pitchFamily="34" charset="0"/>
              </a:rPr>
              <a:t> </a:t>
            </a:r>
            <a:r>
              <a:rPr lang="fr-FR" dirty="0" err="1">
                <a:latin typeface="Corbel" panose="020B0503020204020204" pitchFamily="34" charset="0"/>
              </a:rPr>
              <a:t>Vrije</a:t>
            </a:r>
            <a:r>
              <a:rPr lang="fr-FR" dirty="0">
                <a:latin typeface="Corbel" panose="020B0503020204020204" pitchFamily="34" charset="0"/>
              </a:rPr>
              <a:t> </a:t>
            </a:r>
            <a:r>
              <a:rPr lang="fr-FR" dirty="0" err="1">
                <a:latin typeface="Corbel" panose="020B0503020204020204" pitchFamily="34" charset="0"/>
              </a:rPr>
              <a:t>Universiteit</a:t>
            </a:r>
            <a:r>
              <a:rPr lang="fr-FR" dirty="0">
                <a:latin typeface="Corbel" panose="020B0503020204020204" pitchFamily="34" charset="0"/>
              </a:rPr>
              <a:t> Amsterdam. </a:t>
            </a:r>
            <a:r>
              <a:rPr lang="fr-FR" dirty="0">
                <a:latin typeface="Corbel" panose="020B0503020204020204" pitchFamily="34" charset="0"/>
                <a:hlinkClick r:id="rId10"/>
              </a:rPr>
              <a:t>https://libguides.vu.nl/greylit</a:t>
            </a:r>
            <a:r>
              <a:rPr lang="fr-FR" dirty="0">
                <a:latin typeface="Corbel" panose="020B0503020204020204" pitchFamily="34" charset="0"/>
              </a:rPr>
              <a:t>, rubrique </a:t>
            </a:r>
            <a:r>
              <a:rPr lang="fr-FR" i="1" dirty="0" err="1">
                <a:latin typeface="Corbel" panose="020B0503020204020204" pitchFamily="34" charset="0"/>
              </a:rPr>
              <a:t>Resources</a:t>
            </a:r>
            <a:endParaRPr lang="fr-FR" dirty="0">
              <a:latin typeface="Corbel" panose="020B0503020204020204" pitchFamily="34" charset="0"/>
            </a:endParaRPr>
          </a:p>
        </p:txBody>
      </p:sp>
    </p:spTree>
    <p:extLst>
      <p:ext uri="{BB962C8B-B14F-4D97-AF65-F5344CB8AC3E}">
        <p14:creationId xmlns:p14="http://schemas.microsoft.com/office/powerpoint/2010/main" val="356065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4652"/>
            <a:ext cx="11353800" cy="1325563"/>
          </a:xfrm>
        </p:spPr>
        <p:txBody>
          <a:bodyPr/>
          <a:lstStyle/>
          <a:p>
            <a:r>
              <a:rPr lang="fr-FR" dirty="0"/>
              <a:t>Littérature grise : ressources France 1/2</a:t>
            </a:r>
          </a:p>
        </p:txBody>
      </p:sp>
      <p:sp>
        <p:nvSpPr>
          <p:cNvPr id="3" name="Espace réservé du contenu 2"/>
          <p:cNvSpPr>
            <a:spLocks noGrp="1"/>
          </p:cNvSpPr>
          <p:nvPr>
            <p:ph idx="1"/>
          </p:nvPr>
        </p:nvSpPr>
        <p:spPr>
          <a:xfrm>
            <a:off x="838200" y="1011747"/>
            <a:ext cx="11289145" cy="5800659"/>
          </a:xfrm>
        </p:spPr>
        <p:txBody>
          <a:bodyPr>
            <a:noAutofit/>
          </a:bodyPr>
          <a:lstStyle/>
          <a:p>
            <a:pPr>
              <a:lnSpc>
                <a:spcPct val="120000"/>
              </a:lnSpc>
            </a:pPr>
            <a:r>
              <a:rPr lang="en-US" sz="2400" dirty="0">
                <a:hlinkClick r:id="rId11"/>
              </a:rPr>
              <a:t>BNSP</a:t>
            </a:r>
            <a:r>
              <a:rPr lang="en-US" sz="2400" dirty="0"/>
              <a:t>- </a:t>
            </a:r>
            <a:r>
              <a:rPr lang="en-US" sz="2400" dirty="0" err="1"/>
              <a:t>Bibliothèque</a:t>
            </a:r>
            <a:r>
              <a:rPr lang="en-US" sz="2400" dirty="0"/>
              <a:t> </a:t>
            </a:r>
            <a:r>
              <a:rPr lang="en-US" sz="2400" dirty="0" err="1"/>
              <a:t>nationale</a:t>
            </a:r>
            <a:r>
              <a:rPr lang="en-US" sz="2400" dirty="0"/>
              <a:t> de la </a:t>
            </a:r>
            <a:r>
              <a:rPr lang="en-US" sz="2400" dirty="0" err="1"/>
              <a:t>statistique</a:t>
            </a:r>
            <a:r>
              <a:rPr lang="en-US" sz="2400" dirty="0"/>
              <a:t> </a:t>
            </a:r>
            <a:r>
              <a:rPr lang="en-US" sz="2400" dirty="0" err="1"/>
              <a:t>publique</a:t>
            </a:r>
            <a:r>
              <a:rPr lang="en-US" sz="2400" dirty="0"/>
              <a:t> - </a:t>
            </a:r>
            <a:r>
              <a:rPr lang="en-US" sz="2400" dirty="0" err="1"/>
              <a:t>Insee</a:t>
            </a:r>
            <a:endParaRPr lang="en-US" sz="2400" dirty="0"/>
          </a:p>
          <a:p>
            <a:pPr marL="914400" lvl="2" indent="0">
              <a:lnSpc>
                <a:spcPct val="120000"/>
              </a:lnSpc>
              <a:buNone/>
            </a:pPr>
            <a:r>
              <a:rPr lang="fr-FR" dirty="0">
                <a:solidFill>
                  <a:schemeClr val="bg2">
                    <a:lumMod val="50000"/>
                  </a:schemeClr>
                </a:solidFill>
              </a:rPr>
              <a:t>https://www.bnsp.insee.fr/bnsp</a:t>
            </a:r>
            <a:endParaRPr lang="en-US" dirty="0">
              <a:solidFill>
                <a:schemeClr val="bg2">
                  <a:lumMod val="50000"/>
                </a:schemeClr>
              </a:solidFill>
            </a:endParaRPr>
          </a:p>
          <a:p>
            <a:pPr marL="0" indent="0">
              <a:lnSpc>
                <a:spcPct val="120000"/>
              </a:lnSpc>
              <a:buNone/>
            </a:pPr>
            <a:r>
              <a:rPr lang="en-US" sz="2000" dirty="0" err="1"/>
              <a:t>Toutes</a:t>
            </a:r>
            <a:r>
              <a:rPr lang="en-US" sz="2000" dirty="0"/>
              <a:t> les publications de la </a:t>
            </a:r>
            <a:r>
              <a:rPr lang="en-US" sz="2000" dirty="0" err="1"/>
              <a:t>statistique</a:t>
            </a:r>
            <a:r>
              <a:rPr lang="en-US" sz="2000" dirty="0"/>
              <a:t> </a:t>
            </a:r>
            <a:r>
              <a:rPr lang="en-US" sz="2000" dirty="0" err="1"/>
              <a:t>publique</a:t>
            </a:r>
            <a:r>
              <a:rPr lang="en-US" sz="2000" dirty="0"/>
              <a:t> </a:t>
            </a:r>
            <a:r>
              <a:rPr lang="en-US" sz="2000" dirty="0" err="1"/>
              <a:t>française</a:t>
            </a:r>
            <a:r>
              <a:rPr lang="en-US" sz="2000" dirty="0"/>
              <a:t> </a:t>
            </a:r>
            <a:r>
              <a:rPr lang="en-US" sz="2000" dirty="0" err="1"/>
              <a:t>depuis</a:t>
            </a:r>
            <a:r>
              <a:rPr lang="en-US" sz="2000" dirty="0"/>
              <a:t> le 19è siècle - Navigation par </a:t>
            </a:r>
            <a:r>
              <a:rPr lang="en-US" sz="2000" dirty="0" err="1"/>
              <a:t>thématique</a:t>
            </a:r>
            <a:r>
              <a:rPr lang="en-US" sz="2000" dirty="0"/>
              <a:t>, </a:t>
            </a:r>
            <a:r>
              <a:rPr lang="en-US" sz="2000" dirty="0" err="1"/>
              <a:t>région</a:t>
            </a:r>
            <a:r>
              <a:rPr lang="en-US" sz="2000" dirty="0"/>
              <a:t> &amp; pays, </a:t>
            </a:r>
            <a:r>
              <a:rPr lang="en-US" sz="2000" dirty="0" err="1"/>
              <a:t>période</a:t>
            </a:r>
            <a:r>
              <a:rPr lang="en-US" sz="2000" dirty="0"/>
              <a:t>, </a:t>
            </a:r>
            <a:r>
              <a:rPr lang="en-US" sz="2000" dirty="0" err="1"/>
              <a:t>partenaire</a:t>
            </a:r>
            <a:r>
              <a:rPr lang="en-US" sz="2000" dirty="0"/>
              <a:t> (ex: </a:t>
            </a:r>
            <a:r>
              <a:rPr lang="fr-FR" sz="2000" dirty="0"/>
              <a:t>SSM Santé et solidarités - DREES</a:t>
            </a:r>
            <a:r>
              <a:rPr lang="en-US" sz="2000" dirty="0"/>
              <a:t>)</a:t>
            </a:r>
            <a:endParaRPr lang="en-US" sz="2400" dirty="0"/>
          </a:p>
          <a:p>
            <a:pPr>
              <a:lnSpc>
                <a:spcPct val="120000"/>
              </a:lnSpc>
            </a:pPr>
            <a:r>
              <a:rPr lang="en-US" sz="2400" dirty="0"/>
              <a:t> </a:t>
            </a:r>
            <a:r>
              <a:rPr lang="en-US" sz="2400" dirty="0">
                <a:hlinkClick r:id="rId12"/>
              </a:rPr>
              <a:t>DREES &gt; Publications</a:t>
            </a:r>
            <a:r>
              <a:rPr lang="en-US" sz="2400" dirty="0"/>
              <a:t> </a:t>
            </a:r>
          </a:p>
          <a:p>
            <a:pPr marL="914400" lvl="2" indent="0">
              <a:lnSpc>
                <a:spcPct val="120000"/>
              </a:lnSpc>
              <a:buNone/>
            </a:pPr>
            <a:r>
              <a:rPr lang="en-US" dirty="0">
                <a:solidFill>
                  <a:schemeClr val="bg2">
                    <a:lumMod val="50000"/>
                  </a:schemeClr>
                </a:solidFill>
              </a:rPr>
              <a:t>https://drees.solidarites-sante.gouv.fr</a:t>
            </a:r>
          </a:p>
          <a:p>
            <a:pPr marL="92075" lvl="2" indent="0">
              <a:lnSpc>
                <a:spcPct val="120000"/>
              </a:lnSpc>
              <a:buNone/>
            </a:pPr>
            <a:r>
              <a:rPr lang="en-US" dirty="0" err="1"/>
              <a:t>Toutes</a:t>
            </a:r>
            <a:r>
              <a:rPr lang="en-US" dirty="0"/>
              <a:t> les productions de la DREES (publications, </a:t>
            </a:r>
            <a:r>
              <a:rPr lang="en-US" dirty="0" err="1"/>
              <a:t>données</a:t>
            </a:r>
            <a:r>
              <a:rPr lang="en-US" dirty="0"/>
              <a:t>, etc.), avec des services </a:t>
            </a:r>
            <a:r>
              <a:rPr lang="en-US" dirty="0" err="1"/>
              <a:t>supplémentaires</a:t>
            </a:r>
            <a:r>
              <a:rPr lang="en-US" dirty="0"/>
              <a:t> </a:t>
            </a:r>
            <a:r>
              <a:rPr lang="en-US" dirty="0" err="1"/>
              <a:t>tels</a:t>
            </a:r>
            <a:r>
              <a:rPr lang="en-US" dirty="0"/>
              <a:t> que la </a:t>
            </a:r>
            <a:r>
              <a:rPr lang="en-US" dirty="0" err="1"/>
              <a:t>visualisation</a:t>
            </a:r>
            <a:r>
              <a:rPr lang="en-US" dirty="0"/>
              <a:t> de </a:t>
            </a:r>
            <a:r>
              <a:rPr lang="en-US" dirty="0" err="1"/>
              <a:t>données</a:t>
            </a:r>
            <a:r>
              <a:rPr lang="en-US" sz="2400" dirty="0"/>
              <a:t> </a:t>
            </a:r>
          </a:p>
          <a:p>
            <a:pPr>
              <a:lnSpc>
                <a:spcPct val="120000"/>
              </a:lnSpc>
            </a:pPr>
            <a:r>
              <a:rPr lang="en-US" sz="2400" dirty="0">
                <a:hlinkClick r:id="rId13"/>
              </a:rPr>
              <a:t>SCORE-Santé</a:t>
            </a:r>
            <a:r>
              <a:rPr lang="en-US" sz="2400" dirty="0"/>
              <a:t> - </a:t>
            </a:r>
            <a:r>
              <a:rPr lang="en-US" sz="2400" dirty="0" err="1"/>
              <a:t>données</a:t>
            </a:r>
            <a:r>
              <a:rPr lang="en-US" sz="2400" dirty="0"/>
              <a:t> des </a:t>
            </a:r>
            <a:r>
              <a:rPr lang="fr-FR" sz="2400" dirty="0"/>
              <a:t>observatoires régionaux de la santé</a:t>
            </a:r>
            <a:endParaRPr lang="en-US" sz="2400" dirty="0"/>
          </a:p>
          <a:p>
            <a:pPr marL="914400" lvl="2" indent="0">
              <a:lnSpc>
                <a:spcPct val="120000"/>
              </a:lnSpc>
              <a:buNone/>
            </a:pPr>
            <a:r>
              <a:rPr lang="en-US" dirty="0">
                <a:solidFill>
                  <a:schemeClr val="bg2">
                    <a:lumMod val="50000"/>
                  </a:schemeClr>
                </a:solidFill>
              </a:rPr>
              <a:t>https://www.scoresante.org/index.html</a:t>
            </a:r>
            <a:endParaRPr lang="en-US" dirty="0">
              <a:solidFill>
                <a:schemeClr val="bg2">
                  <a:lumMod val="50000"/>
                </a:schemeClr>
              </a:solidFill>
              <a:hlinkClick r:id="rId11">
                <a:extLst>
                  <a:ext uri="{A12FA001-AC4F-418D-AE19-62706E023703}">
                    <ahyp:hlinkClr xmlns:ahyp="http://schemas.microsoft.com/office/drawing/2018/hyperlinkcolor" xmlns="" val="tx"/>
                  </a:ext>
                </a:extLst>
              </a:hlinkClick>
            </a:endParaRPr>
          </a:p>
          <a:p>
            <a:pPr marL="0" lvl="2" indent="0">
              <a:lnSpc>
                <a:spcPct val="120000"/>
              </a:lnSpc>
              <a:buNone/>
            </a:pPr>
            <a:r>
              <a:rPr lang="en-US" dirty="0" err="1"/>
              <a:t>Accès</a:t>
            </a:r>
            <a:r>
              <a:rPr lang="en-US" dirty="0"/>
              <a:t> aux </a:t>
            </a:r>
            <a:r>
              <a:rPr lang="en-US" dirty="0" err="1"/>
              <a:t>données</a:t>
            </a:r>
            <a:r>
              <a:rPr lang="en-US" dirty="0"/>
              <a:t> </a:t>
            </a:r>
            <a:r>
              <a:rPr lang="fr-FR" dirty="0"/>
              <a:t>STATISS, à la base d’indicateurs </a:t>
            </a:r>
            <a:r>
              <a:rPr lang="fr-FR" dirty="0" err="1"/>
              <a:t>SCORE-Santé</a:t>
            </a:r>
            <a:r>
              <a:rPr lang="fr-FR" dirty="0"/>
              <a:t> (niveau territorial/national), à des publications comme les profils de territoire</a:t>
            </a:r>
            <a:endParaRPr lang="en-US" dirty="0">
              <a:hlinkClick r:id="rId11">
                <a:extLst>
                  <a:ext uri="{A12FA001-AC4F-418D-AE19-62706E023703}">
                    <ahyp:hlinkClr xmlns:ahyp="http://schemas.microsoft.com/office/drawing/2018/hyperlinkcolor" xmlns="" val="tx"/>
                  </a:ext>
                </a:extLst>
              </a:hlinkClick>
            </a:endParaRPr>
          </a:p>
        </p:txBody>
      </p:sp>
      <p:sp>
        <p:nvSpPr>
          <p:cNvPr id="4" name="Espace réservé du pied de page 3"/>
          <p:cNvSpPr>
            <a:spLocks noGrp="1"/>
          </p:cNvSpPr>
          <p:nvPr>
            <p:ph type="ftr" sz="quarter" idx="11"/>
          </p:nvPr>
        </p:nvSpPr>
        <p:spPr>
          <a:xfrm>
            <a:off x="4038600" y="6430242"/>
            <a:ext cx="4114800" cy="365125"/>
          </a:xfrm>
        </p:spPr>
        <p:txBody>
          <a:bodyPr/>
          <a:lstStyle/>
          <a:p>
            <a:r>
              <a:rPr lang="fr-FR" smtClean="0"/>
              <a:t>F. Flamerie - Moteurs de recherche - màj : 2021-11-17</a:t>
            </a:r>
            <a:endParaRPr lang="fr-FR" dirty="0"/>
          </a:p>
        </p:txBody>
      </p:sp>
      <p:sp>
        <p:nvSpPr>
          <p:cNvPr id="5" name="Espace réservé du numéro de diapositive 4"/>
          <p:cNvSpPr>
            <a:spLocks noGrp="1"/>
          </p:cNvSpPr>
          <p:nvPr>
            <p:ph type="sldNum" sz="quarter" idx="12"/>
          </p:nvPr>
        </p:nvSpPr>
        <p:spPr>
          <a:xfrm>
            <a:off x="8610600" y="6393296"/>
            <a:ext cx="2743200" cy="365125"/>
          </a:xfrm>
        </p:spPr>
        <p:txBody>
          <a:bodyPr/>
          <a:lstStyle/>
          <a:p>
            <a:fld id="{99E13252-68E5-4994-B57B-B03F39B52C7D}" type="slidenum">
              <a:rPr lang="fr-FR" smtClean="0"/>
              <a:pPr/>
              <a:t>26</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386537" y="1523077"/>
            <a:ext cx="391027" cy="370855"/>
            <a:chOff x="8" y="8"/>
            <a:chExt cx="504" cy="478"/>
          </a:xfrm>
          <a:solidFill>
            <a:schemeClr val="bg2">
              <a:lumMod val="50000"/>
            </a:schemeClr>
          </a:solidFill>
        </p:grpSpPr>
        <p:sp>
          <p:nvSpPr>
            <p:cNvPr id="7" name="Share2"/>
            <p:cNvSpPr>
              <a:spLocks/>
            </p:cNvSpPr>
            <p:nvPr>
              <p:custDataLst>
                <p:tags r:id="rId8"/>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9"/>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386537" y="3349292"/>
            <a:ext cx="391027" cy="370855"/>
            <a:chOff x="8" y="8"/>
            <a:chExt cx="504" cy="478"/>
          </a:xfrm>
          <a:solidFill>
            <a:schemeClr val="bg2">
              <a:lumMod val="50000"/>
            </a:schemeClr>
          </a:solidFill>
        </p:grpSpPr>
        <p:sp>
          <p:nvSpPr>
            <p:cNvPr id="10" name="Share2"/>
            <p:cNvSpPr>
              <a:spLocks/>
            </p:cNvSpPr>
            <p:nvPr>
              <p:custDataLst>
                <p:tags r:id="rId6"/>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7"/>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2" name="Share2" descr="{&quot;Key&quot;:&quot;POWER_USER_SHAPE_ICON&quot;,&quot;Value&quot;:&quot;POWER_USER_SHAPE_ICON_STYLE_1&quot;}"/>
          <p:cNvGrpSpPr>
            <a:grpSpLocks noChangeAspect="1"/>
          </p:cNvGrpSpPr>
          <p:nvPr>
            <p:custDataLst>
              <p:tags r:id="rId3"/>
            </p:custDataLst>
          </p:nvPr>
        </p:nvGrpSpPr>
        <p:grpSpPr bwMode="auto">
          <a:xfrm>
            <a:off x="1386537" y="5195735"/>
            <a:ext cx="391027" cy="370855"/>
            <a:chOff x="8" y="8"/>
            <a:chExt cx="504" cy="478"/>
          </a:xfrm>
          <a:solidFill>
            <a:schemeClr val="bg2">
              <a:lumMod val="50000"/>
            </a:schemeClr>
          </a:solidFill>
        </p:grpSpPr>
        <p:sp>
          <p:nvSpPr>
            <p:cNvPr id="13" name="Share2"/>
            <p:cNvSpPr>
              <a:spLocks/>
            </p:cNvSpPr>
            <p:nvPr>
              <p:custDataLst>
                <p:tags r:id="rId4"/>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4" name="Share2"/>
            <p:cNvSpPr>
              <a:spLocks/>
            </p:cNvSpPr>
            <p:nvPr>
              <p:custDataLst>
                <p:tags r:id="rId5"/>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856621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1353800" cy="1325563"/>
          </a:xfrm>
        </p:spPr>
        <p:txBody>
          <a:bodyPr/>
          <a:lstStyle/>
          <a:p>
            <a:r>
              <a:rPr lang="fr-FR" dirty="0"/>
              <a:t>Littérature grise - ressources France 2/2</a:t>
            </a:r>
          </a:p>
        </p:txBody>
      </p:sp>
      <p:sp>
        <p:nvSpPr>
          <p:cNvPr id="3" name="Espace réservé du contenu 2"/>
          <p:cNvSpPr>
            <a:spLocks noGrp="1"/>
          </p:cNvSpPr>
          <p:nvPr>
            <p:ph idx="1"/>
          </p:nvPr>
        </p:nvSpPr>
        <p:spPr>
          <a:xfrm>
            <a:off x="838201" y="1076399"/>
            <a:ext cx="10042002" cy="5800659"/>
          </a:xfrm>
        </p:spPr>
        <p:txBody>
          <a:bodyPr>
            <a:noAutofit/>
          </a:bodyPr>
          <a:lstStyle/>
          <a:p>
            <a:pPr>
              <a:lnSpc>
                <a:spcPct val="120000"/>
              </a:lnSpc>
            </a:pPr>
            <a:r>
              <a:rPr lang="en-US" sz="2400" dirty="0">
                <a:hlinkClick r:id="rId11"/>
              </a:rPr>
              <a:t> </a:t>
            </a:r>
            <a:r>
              <a:rPr lang="en-US" sz="2400" dirty="0" err="1">
                <a:hlinkClick r:id="rId12"/>
              </a:rPr>
              <a:t>Portail</a:t>
            </a:r>
            <a:r>
              <a:rPr lang="en-US" sz="2400" dirty="0">
                <a:hlinkClick r:id="rId12"/>
              </a:rPr>
              <a:t> </a:t>
            </a:r>
            <a:r>
              <a:rPr lang="en-US" sz="2400" dirty="0" err="1">
                <a:hlinkClick r:id="rId12"/>
              </a:rPr>
              <a:t>documentaire</a:t>
            </a:r>
            <a:r>
              <a:rPr lang="en-US" sz="2400" dirty="0">
                <a:hlinkClick r:id="rId12"/>
              </a:rPr>
              <a:t> de </a:t>
            </a:r>
            <a:r>
              <a:rPr lang="en-US" sz="2400" dirty="0" err="1">
                <a:hlinkClick r:id="rId12"/>
              </a:rPr>
              <a:t>l’EHESP</a:t>
            </a:r>
            <a:r>
              <a:rPr lang="en-US" sz="2400" dirty="0"/>
              <a:t> - </a:t>
            </a:r>
            <a:r>
              <a:rPr lang="en-US" sz="2400" dirty="0" err="1"/>
              <a:t>Ecole</a:t>
            </a:r>
            <a:r>
              <a:rPr lang="en-US" sz="2400" dirty="0"/>
              <a:t> des </a:t>
            </a:r>
            <a:r>
              <a:rPr lang="en-US" sz="2400" dirty="0" err="1"/>
              <a:t>hautes</a:t>
            </a:r>
            <a:r>
              <a:rPr lang="en-US" sz="2400" dirty="0"/>
              <a:t> </a:t>
            </a:r>
            <a:r>
              <a:rPr lang="en-US" sz="2400" dirty="0" err="1"/>
              <a:t>études</a:t>
            </a:r>
            <a:r>
              <a:rPr lang="en-US" sz="2400" dirty="0"/>
              <a:t> </a:t>
            </a:r>
            <a:r>
              <a:rPr lang="en-US" sz="2400" dirty="0" err="1"/>
              <a:t>en</a:t>
            </a:r>
            <a:r>
              <a:rPr lang="en-US" sz="2400" dirty="0"/>
              <a:t> santé </a:t>
            </a:r>
            <a:r>
              <a:rPr lang="en-US" sz="2400" dirty="0" err="1"/>
              <a:t>publique</a:t>
            </a:r>
            <a:r>
              <a:rPr lang="en-US" sz="2400" dirty="0"/>
              <a:t> </a:t>
            </a:r>
          </a:p>
          <a:p>
            <a:pPr marL="914400" lvl="2" indent="0">
              <a:lnSpc>
                <a:spcPct val="120000"/>
              </a:lnSpc>
              <a:buNone/>
            </a:pPr>
            <a:r>
              <a:rPr lang="en-US" dirty="0">
                <a:solidFill>
                  <a:schemeClr val="bg2">
                    <a:lumMod val="50000"/>
                  </a:schemeClr>
                </a:solidFill>
              </a:rPr>
              <a:t>https://documentation.ehesp.fr/index.php?search_type_asked=simple_search</a:t>
            </a:r>
          </a:p>
          <a:p>
            <a:pPr marL="0" lvl="2" indent="0">
              <a:lnSpc>
                <a:spcPct val="120000"/>
              </a:lnSpc>
              <a:buNone/>
            </a:pPr>
            <a:r>
              <a:rPr lang="en-US" dirty="0" err="1"/>
              <a:t>Recensement</a:t>
            </a:r>
            <a:r>
              <a:rPr lang="en-US" dirty="0"/>
              <a:t> des productions de </a:t>
            </a:r>
            <a:r>
              <a:rPr lang="en-US" dirty="0" err="1"/>
              <a:t>l’EHESP</a:t>
            </a:r>
            <a:r>
              <a:rPr lang="en-US" dirty="0"/>
              <a:t> (</a:t>
            </a:r>
            <a:r>
              <a:rPr lang="en-US" dirty="0" err="1"/>
              <a:t>mémoires</a:t>
            </a:r>
            <a:r>
              <a:rPr lang="en-US" dirty="0"/>
              <a:t>, etc.) et </a:t>
            </a:r>
            <a:r>
              <a:rPr lang="en-US" dirty="0" err="1"/>
              <a:t>d’autres</a:t>
            </a:r>
            <a:r>
              <a:rPr lang="en-US" dirty="0"/>
              <a:t> sources de </a:t>
            </a:r>
            <a:r>
              <a:rPr lang="en-US" dirty="0" err="1"/>
              <a:t>littérature</a:t>
            </a:r>
            <a:r>
              <a:rPr lang="en-US" dirty="0"/>
              <a:t> </a:t>
            </a:r>
            <a:r>
              <a:rPr lang="en-US" dirty="0" err="1"/>
              <a:t>grise</a:t>
            </a:r>
            <a:r>
              <a:rPr lang="en-US" dirty="0"/>
              <a:t> ; </a:t>
            </a:r>
            <a:r>
              <a:rPr lang="en-US" dirty="0" err="1"/>
              <a:t>dépouillement</a:t>
            </a:r>
            <a:r>
              <a:rPr lang="en-US" dirty="0"/>
              <a:t> de revues.</a:t>
            </a:r>
          </a:p>
          <a:p>
            <a:pPr>
              <a:lnSpc>
                <a:spcPct val="120000"/>
              </a:lnSpc>
            </a:pPr>
            <a:r>
              <a:rPr lang="en-US" sz="2400" dirty="0"/>
              <a:t> Bibliographies </a:t>
            </a:r>
            <a:r>
              <a:rPr lang="en-US" sz="2400" dirty="0" err="1"/>
              <a:t>commentées</a:t>
            </a:r>
            <a:r>
              <a:rPr lang="en-US" sz="2400" dirty="0"/>
              <a:t>, </a:t>
            </a:r>
            <a:r>
              <a:rPr lang="en-US" sz="2400" dirty="0" err="1"/>
              <a:t>pouvant</a:t>
            </a:r>
            <a:r>
              <a:rPr lang="en-US" sz="2400" dirty="0"/>
              <a:t> </a:t>
            </a:r>
            <a:r>
              <a:rPr lang="en-US" sz="2400" dirty="0" err="1"/>
              <a:t>comporter</a:t>
            </a:r>
            <a:r>
              <a:rPr lang="en-US" sz="2400" dirty="0"/>
              <a:t> des </a:t>
            </a:r>
            <a:r>
              <a:rPr lang="en-US" sz="2400" dirty="0" err="1"/>
              <a:t>références</a:t>
            </a:r>
            <a:r>
              <a:rPr lang="en-US" sz="2400" dirty="0"/>
              <a:t> de </a:t>
            </a:r>
            <a:r>
              <a:rPr lang="en-US" sz="2400" dirty="0" err="1"/>
              <a:t>littérature</a:t>
            </a:r>
            <a:r>
              <a:rPr lang="en-US" sz="2400" dirty="0"/>
              <a:t> </a:t>
            </a:r>
            <a:r>
              <a:rPr lang="en-US" sz="2400" dirty="0" err="1"/>
              <a:t>grise</a:t>
            </a:r>
            <a:r>
              <a:rPr lang="en-US" sz="2400" dirty="0"/>
              <a:t> </a:t>
            </a:r>
          </a:p>
          <a:p>
            <a:pPr lvl="1">
              <a:lnSpc>
                <a:spcPct val="120000"/>
              </a:lnSpc>
            </a:pPr>
            <a:r>
              <a:rPr lang="en-US" sz="2000" dirty="0"/>
              <a:t>EHESP : fiches </a:t>
            </a:r>
            <a:r>
              <a:rPr lang="en-US" sz="2000" dirty="0" err="1"/>
              <a:t>synthétiques</a:t>
            </a:r>
            <a:r>
              <a:rPr lang="en-US" sz="2000" dirty="0"/>
              <a:t> et dossiers </a:t>
            </a:r>
            <a:r>
              <a:rPr lang="en-US" sz="2000" dirty="0" err="1"/>
              <a:t>documentaires</a:t>
            </a:r>
            <a:endParaRPr lang="en-US" sz="2000" dirty="0"/>
          </a:p>
          <a:p>
            <a:pPr marL="914400" lvl="2" indent="0">
              <a:lnSpc>
                <a:spcPct val="120000"/>
              </a:lnSpc>
              <a:buNone/>
            </a:pPr>
            <a:r>
              <a:rPr lang="en-US" dirty="0">
                <a:solidFill>
                  <a:schemeClr val="bg2">
                    <a:lumMod val="50000"/>
                  </a:schemeClr>
                </a:solidFill>
              </a:rPr>
              <a:t>https://documentation.ehesp.fr/index.php?lvl=cmspage&amp;pageid=6&amp;id_rubrique=311</a:t>
            </a:r>
          </a:p>
          <a:p>
            <a:pPr lvl="1">
              <a:lnSpc>
                <a:spcPct val="120000"/>
              </a:lnSpc>
            </a:pPr>
            <a:r>
              <a:rPr lang="en-US" sz="2000" dirty="0"/>
              <a:t>IRDES : </a:t>
            </a:r>
            <a:r>
              <a:rPr lang="en-US" sz="2000" dirty="0" err="1" smtClean="0"/>
              <a:t>synthèses</a:t>
            </a:r>
            <a:r>
              <a:rPr lang="en-US" sz="2000" dirty="0" smtClean="0"/>
              <a:t> </a:t>
            </a:r>
            <a:r>
              <a:rPr lang="en-US" sz="2000" dirty="0" err="1"/>
              <a:t>documentaires</a:t>
            </a:r>
            <a:r>
              <a:rPr lang="en-US" sz="2000" dirty="0"/>
              <a:t> et bibliographies </a:t>
            </a:r>
            <a:r>
              <a:rPr lang="en-US" sz="2000" dirty="0" err="1"/>
              <a:t>thématiques</a:t>
            </a:r>
            <a:endParaRPr lang="en-US" sz="2000" dirty="0"/>
          </a:p>
          <a:p>
            <a:pPr marL="914400" lvl="2" indent="0">
              <a:lnSpc>
                <a:spcPct val="120000"/>
              </a:lnSpc>
              <a:buNone/>
            </a:pPr>
            <a:r>
              <a:rPr lang="en-US" dirty="0">
                <a:solidFill>
                  <a:schemeClr val="bg2">
                    <a:lumMod val="50000"/>
                  </a:schemeClr>
                </a:solidFill>
              </a:rPr>
              <a:t>https://www.irdes.fr/documentation/syntheses-et-dossiers-bibliographiques.html</a:t>
            </a:r>
          </a:p>
        </p:txBody>
      </p:sp>
      <p:sp>
        <p:nvSpPr>
          <p:cNvPr id="4" name="Espace réservé du pied de page 3"/>
          <p:cNvSpPr>
            <a:spLocks noGrp="1"/>
          </p:cNvSpPr>
          <p:nvPr>
            <p:ph type="ftr" sz="quarter" idx="11"/>
          </p:nvPr>
        </p:nvSpPr>
        <p:spPr/>
        <p:txBody>
          <a:bodyPr/>
          <a:lstStyle/>
          <a:p>
            <a:r>
              <a:rPr lang="fr-FR" smtClean="0"/>
              <a:t>F. Flamerie - Moteurs de recherche - màj : 2021-11-17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27</a:t>
            </a:fld>
            <a:endParaRPr lang="fr-FR" dirty="0"/>
          </a:p>
        </p:txBody>
      </p:sp>
      <p:grpSp>
        <p:nvGrpSpPr>
          <p:cNvPr id="6" name="Share2" descr="{&quot;Key&quot;:&quot;POWER_USER_SHAPE_ICON&quot;,&quot;Value&quot;:&quot;POWER_USER_SHAPE_ICON_STYLE_1&quot;}"/>
          <p:cNvGrpSpPr>
            <a:grpSpLocks noChangeAspect="1"/>
          </p:cNvGrpSpPr>
          <p:nvPr>
            <p:custDataLst>
              <p:tags r:id="rId1"/>
            </p:custDataLst>
          </p:nvPr>
        </p:nvGrpSpPr>
        <p:grpSpPr bwMode="auto">
          <a:xfrm>
            <a:off x="1262332" y="2080761"/>
            <a:ext cx="391027" cy="370855"/>
            <a:chOff x="8" y="8"/>
            <a:chExt cx="504" cy="478"/>
          </a:xfrm>
          <a:solidFill>
            <a:schemeClr val="bg2">
              <a:lumMod val="50000"/>
            </a:schemeClr>
          </a:solidFill>
        </p:grpSpPr>
        <p:sp>
          <p:nvSpPr>
            <p:cNvPr id="7" name="Share2"/>
            <p:cNvSpPr>
              <a:spLocks/>
            </p:cNvSpPr>
            <p:nvPr>
              <p:custDataLst>
                <p:tags r:id="rId8"/>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Share2"/>
            <p:cNvSpPr>
              <a:spLocks/>
            </p:cNvSpPr>
            <p:nvPr>
              <p:custDataLst>
                <p:tags r:id="rId9"/>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9" name="Share2" descr="{&quot;Key&quot;:&quot;POWER_USER_SHAPE_ICON&quot;,&quot;Value&quot;:&quot;POWER_USER_SHAPE_ICON_STYLE_1&quot;}"/>
          <p:cNvGrpSpPr>
            <a:grpSpLocks noChangeAspect="1"/>
          </p:cNvGrpSpPr>
          <p:nvPr>
            <p:custDataLst>
              <p:tags r:id="rId2"/>
            </p:custDataLst>
          </p:nvPr>
        </p:nvGrpSpPr>
        <p:grpSpPr bwMode="auto">
          <a:xfrm>
            <a:off x="1343610" y="5534201"/>
            <a:ext cx="391027" cy="370855"/>
            <a:chOff x="8" y="8"/>
            <a:chExt cx="504" cy="478"/>
          </a:xfrm>
          <a:solidFill>
            <a:schemeClr val="bg2">
              <a:lumMod val="50000"/>
            </a:schemeClr>
          </a:solidFill>
        </p:grpSpPr>
        <p:sp>
          <p:nvSpPr>
            <p:cNvPr id="10" name="Share2"/>
            <p:cNvSpPr>
              <a:spLocks/>
            </p:cNvSpPr>
            <p:nvPr>
              <p:custDataLst>
                <p:tags r:id="rId6"/>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Share2"/>
            <p:cNvSpPr>
              <a:spLocks/>
            </p:cNvSpPr>
            <p:nvPr>
              <p:custDataLst>
                <p:tags r:id="rId7"/>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5" name="Share2" descr="{&quot;Key&quot;:&quot;POWER_USER_SHAPE_ICON&quot;,&quot;Value&quot;:&quot;POWER_USER_SHAPE_ICON_STYLE_1&quot;}"/>
          <p:cNvGrpSpPr>
            <a:grpSpLocks noChangeAspect="1"/>
          </p:cNvGrpSpPr>
          <p:nvPr>
            <p:custDataLst>
              <p:tags r:id="rId3"/>
            </p:custDataLst>
          </p:nvPr>
        </p:nvGrpSpPr>
        <p:grpSpPr bwMode="auto">
          <a:xfrm>
            <a:off x="1337977" y="4643665"/>
            <a:ext cx="391027" cy="370855"/>
            <a:chOff x="8" y="8"/>
            <a:chExt cx="504" cy="478"/>
          </a:xfrm>
          <a:solidFill>
            <a:schemeClr val="bg2">
              <a:lumMod val="50000"/>
            </a:schemeClr>
          </a:solidFill>
        </p:grpSpPr>
        <p:sp>
          <p:nvSpPr>
            <p:cNvPr id="16" name="Share2"/>
            <p:cNvSpPr>
              <a:spLocks/>
            </p:cNvSpPr>
            <p:nvPr>
              <p:custDataLst>
                <p:tags r:id="rId4"/>
              </p:custDataLst>
            </p:nvPr>
          </p:nvSpPr>
          <p:spPr bwMode="auto">
            <a:xfrm>
              <a:off x="8" y="72"/>
              <a:ext cx="399" cy="414"/>
            </a:xfrm>
            <a:custGeom>
              <a:avLst/>
              <a:gdLst>
                <a:gd name="T0" fmla="*/ 79 w 943"/>
                <a:gd name="T1" fmla="*/ 977 h 977"/>
                <a:gd name="T2" fmla="*/ 0 w 943"/>
                <a:gd name="T3" fmla="*/ 898 h 977"/>
                <a:gd name="T4" fmla="*/ 0 w 943"/>
                <a:gd name="T5" fmla="*/ 898 h 977"/>
                <a:gd name="T6" fmla="*/ 0 w 943"/>
                <a:gd name="T7" fmla="*/ 79 h 977"/>
                <a:gd name="T8" fmla="*/ 79 w 943"/>
                <a:gd name="T9" fmla="*/ 0 h 977"/>
                <a:gd name="T10" fmla="*/ 79 w 943"/>
                <a:gd name="T11" fmla="*/ 0 h 977"/>
                <a:gd name="T12" fmla="*/ 501 w 943"/>
                <a:gd name="T13" fmla="*/ 0 h 977"/>
                <a:gd name="T14" fmla="*/ 389 w 943"/>
                <a:gd name="T15" fmla="*/ 113 h 977"/>
                <a:gd name="T16" fmla="*/ 113 w 943"/>
                <a:gd name="T17" fmla="*/ 113 h 977"/>
                <a:gd name="T18" fmla="*/ 113 w 943"/>
                <a:gd name="T19" fmla="*/ 864 h 977"/>
                <a:gd name="T20" fmla="*/ 831 w 943"/>
                <a:gd name="T21" fmla="*/ 864 h 977"/>
                <a:gd name="T22" fmla="*/ 831 w 943"/>
                <a:gd name="T23" fmla="*/ 713 h 977"/>
                <a:gd name="T24" fmla="*/ 943 w 943"/>
                <a:gd name="T25" fmla="*/ 601 h 977"/>
                <a:gd name="T26" fmla="*/ 943 w 943"/>
                <a:gd name="T27" fmla="*/ 898 h 977"/>
                <a:gd name="T28" fmla="*/ 865 w 943"/>
                <a:gd name="T29" fmla="*/ 977 h 977"/>
                <a:gd name="T30" fmla="*/ 865 w 943"/>
                <a:gd name="T31" fmla="*/ 977 h 977"/>
                <a:gd name="T32" fmla="*/ 79 w 943"/>
                <a:gd name="T33" fmla="*/ 977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3" h="977">
                  <a:moveTo>
                    <a:pt x="79" y="977"/>
                  </a:moveTo>
                  <a:cubicBezTo>
                    <a:pt x="35" y="977"/>
                    <a:pt x="0" y="941"/>
                    <a:pt x="0" y="898"/>
                  </a:cubicBezTo>
                  <a:lnTo>
                    <a:pt x="0" y="898"/>
                  </a:lnTo>
                  <a:lnTo>
                    <a:pt x="0" y="79"/>
                  </a:lnTo>
                  <a:cubicBezTo>
                    <a:pt x="0" y="35"/>
                    <a:pt x="35" y="0"/>
                    <a:pt x="79" y="0"/>
                  </a:cubicBezTo>
                  <a:lnTo>
                    <a:pt x="79" y="0"/>
                  </a:lnTo>
                  <a:lnTo>
                    <a:pt x="501" y="0"/>
                  </a:lnTo>
                  <a:lnTo>
                    <a:pt x="389" y="113"/>
                  </a:lnTo>
                  <a:lnTo>
                    <a:pt x="113" y="113"/>
                  </a:lnTo>
                  <a:lnTo>
                    <a:pt x="113" y="864"/>
                  </a:lnTo>
                  <a:lnTo>
                    <a:pt x="831" y="864"/>
                  </a:lnTo>
                  <a:lnTo>
                    <a:pt x="831" y="713"/>
                  </a:lnTo>
                  <a:lnTo>
                    <a:pt x="943" y="601"/>
                  </a:lnTo>
                  <a:lnTo>
                    <a:pt x="943" y="898"/>
                  </a:lnTo>
                  <a:cubicBezTo>
                    <a:pt x="943" y="941"/>
                    <a:pt x="908" y="977"/>
                    <a:pt x="865" y="977"/>
                  </a:cubicBezTo>
                  <a:lnTo>
                    <a:pt x="865" y="977"/>
                  </a:lnTo>
                  <a:lnTo>
                    <a:pt x="79" y="9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7" name="Share2"/>
            <p:cNvSpPr>
              <a:spLocks/>
            </p:cNvSpPr>
            <p:nvPr>
              <p:custDataLst>
                <p:tags r:id="rId5"/>
              </p:custDataLst>
            </p:nvPr>
          </p:nvSpPr>
          <p:spPr bwMode="auto">
            <a:xfrm>
              <a:off x="110" y="8"/>
              <a:ext cx="402" cy="373"/>
            </a:xfrm>
            <a:custGeom>
              <a:avLst/>
              <a:gdLst>
                <a:gd name="T0" fmla="*/ 586 w 952"/>
                <a:gd name="T1" fmla="*/ 141 h 880"/>
                <a:gd name="T2" fmla="*/ 586 w 952"/>
                <a:gd name="T3" fmla="*/ 0 h 880"/>
                <a:gd name="T4" fmla="*/ 952 w 952"/>
                <a:gd name="T5" fmla="*/ 366 h 880"/>
                <a:gd name="T6" fmla="*/ 585 w 952"/>
                <a:gd name="T7" fmla="*/ 733 h 880"/>
                <a:gd name="T8" fmla="*/ 585 w 952"/>
                <a:gd name="T9" fmla="*/ 586 h 880"/>
                <a:gd name="T10" fmla="*/ 215 w 952"/>
                <a:gd name="T11" fmla="*/ 667 h 880"/>
                <a:gd name="T12" fmla="*/ 0 w 952"/>
                <a:gd name="T13" fmla="*/ 880 h 880"/>
                <a:gd name="T14" fmla="*/ 145 w 952"/>
                <a:gd name="T15" fmla="*/ 444 h 880"/>
                <a:gd name="T16" fmla="*/ 586 w 952"/>
                <a:gd name="T17" fmla="*/ 1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 h="880">
                  <a:moveTo>
                    <a:pt x="586" y="141"/>
                  </a:moveTo>
                  <a:lnTo>
                    <a:pt x="586" y="0"/>
                  </a:lnTo>
                  <a:lnTo>
                    <a:pt x="952" y="366"/>
                  </a:lnTo>
                  <a:lnTo>
                    <a:pt x="585" y="733"/>
                  </a:lnTo>
                  <a:lnTo>
                    <a:pt x="585" y="586"/>
                  </a:lnTo>
                  <a:cubicBezTo>
                    <a:pt x="585" y="586"/>
                    <a:pt x="402" y="550"/>
                    <a:pt x="215" y="667"/>
                  </a:cubicBezTo>
                  <a:cubicBezTo>
                    <a:pt x="112" y="730"/>
                    <a:pt x="43" y="814"/>
                    <a:pt x="0" y="880"/>
                  </a:cubicBezTo>
                  <a:cubicBezTo>
                    <a:pt x="0" y="880"/>
                    <a:pt x="14" y="652"/>
                    <a:pt x="145" y="444"/>
                  </a:cubicBezTo>
                  <a:cubicBezTo>
                    <a:pt x="309" y="184"/>
                    <a:pt x="586" y="141"/>
                    <a:pt x="586" y="14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1531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Moteurs de recherche </a:t>
            </a:r>
            <a:r>
              <a:rPr lang="fr-FR" dirty="0" smtClean="0"/>
              <a:t>complémentaires ou alternatifs</a:t>
            </a:r>
            <a:endParaRPr lang="fr-FR" dirty="0"/>
          </a:p>
        </p:txBody>
      </p:sp>
      <p:sp>
        <p:nvSpPr>
          <p:cNvPr id="8" name="Espace réservé du texte 7"/>
          <p:cNvSpPr>
            <a:spLocks noGrp="1"/>
          </p:cNvSpPr>
          <p:nvPr>
            <p:ph type="body" idx="1"/>
          </p:nvPr>
        </p:nvSpPr>
        <p:spPr/>
        <p:txBody>
          <a:bodyPr/>
          <a:lstStyle/>
          <a:p>
            <a:r>
              <a:rPr lang="en-US" dirty="0" smtClean="0"/>
              <a:t>Google Scholar -&gt; BASE </a:t>
            </a:r>
            <a:r>
              <a:rPr lang="en-US" dirty="0"/>
              <a:t>- Bielefeld Academic Search </a:t>
            </a:r>
            <a:r>
              <a:rPr lang="en-US" dirty="0" smtClean="0"/>
              <a:t>Engine et </a:t>
            </a:r>
            <a:r>
              <a:rPr lang="fr-FR" dirty="0" smtClean="0"/>
              <a:t>CORE</a:t>
            </a:r>
          </a:p>
          <a:p>
            <a:r>
              <a:rPr lang="fr-FR" dirty="0" smtClean="0"/>
              <a:t>Google -&gt; </a:t>
            </a:r>
            <a:r>
              <a:rPr lang="fr-FR" dirty="0" err="1" smtClean="0"/>
              <a:t>Doc’CISMeF</a:t>
            </a:r>
            <a:r>
              <a:rPr lang="fr-FR" dirty="0" smtClean="0"/>
              <a:t> et </a:t>
            </a:r>
            <a:r>
              <a:rPr lang="fr-FR" dirty="0" err="1" smtClean="0"/>
              <a:t>HONcode</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383" y="365125"/>
            <a:ext cx="10515600" cy="1325563"/>
          </a:xfrm>
        </p:spPr>
        <p:txBody>
          <a:bodyPr/>
          <a:lstStyle/>
          <a:p>
            <a:r>
              <a:rPr lang="en-US" dirty="0"/>
              <a:t>BASE - Bielefeld Academic Search Engine</a:t>
            </a:r>
            <a:endParaRPr lang="fr-FR" dirty="0"/>
          </a:p>
        </p:txBody>
      </p:sp>
      <p:sp>
        <p:nvSpPr>
          <p:cNvPr id="7" name="Espace réservé du contenu 6"/>
          <p:cNvSpPr>
            <a:spLocks noGrp="1"/>
          </p:cNvSpPr>
          <p:nvPr>
            <p:ph idx="1"/>
          </p:nvPr>
        </p:nvSpPr>
        <p:spPr>
          <a:xfrm>
            <a:off x="139186" y="1914264"/>
            <a:ext cx="4930526" cy="5550665"/>
          </a:xfrm>
        </p:spPr>
        <p:txBody>
          <a:bodyPr>
            <a:normAutofit/>
          </a:bodyPr>
          <a:lstStyle/>
          <a:p>
            <a:pPr marL="0" indent="0">
              <a:buNone/>
            </a:pPr>
            <a:r>
              <a:rPr lang="fr-FR" dirty="0"/>
              <a:t>https://base.ub.uni-bielefeld.de/</a:t>
            </a:r>
          </a:p>
          <a:p>
            <a:r>
              <a:rPr lang="fr-FR" dirty="0"/>
              <a:t> </a:t>
            </a:r>
            <a:r>
              <a:rPr lang="fr-FR" dirty="0" smtClean="0"/>
              <a:t>Indexation des métadonnées seulement (et non du texte intégral)</a:t>
            </a:r>
          </a:p>
          <a:p>
            <a:r>
              <a:rPr lang="fr-FR" dirty="0"/>
              <a:t> </a:t>
            </a:r>
            <a:r>
              <a:rPr lang="fr-FR" dirty="0" smtClean="0"/>
              <a:t>NB </a:t>
            </a:r>
            <a:r>
              <a:rPr lang="fr-FR" dirty="0" err="1" smtClean="0"/>
              <a:t>PubMed</a:t>
            </a:r>
            <a:r>
              <a:rPr lang="fr-FR" dirty="0" smtClean="0"/>
              <a:t> = une des sources de BASE</a:t>
            </a:r>
          </a:p>
          <a:p>
            <a:r>
              <a:rPr lang="fr-FR" dirty="0" smtClean="0"/>
              <a:t> Critère « Type de publication » pour cibler la littérature grise</a:t>
            </a:r>
          </a:p>
          <a:p>
            <a:r>
              <a:rPr lang="fr-FR" dirty="0">
                <a:hlinkClick r:id="rId3"/>
              </a:rPr>
              <a:t> </a:t>
            </a:r>
            <a:r>
              <a:rPr lang="fr-FR" dirty="0" smtClean="0">
                <a:hlinkClick r:id="rId3"/>
              </a:rPr>
              <a:t>Syntaxe de recherche</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229" y="1943523"/>
            <a:ext cx="6690833" cy="4189251"/>
          </a:xfrm>
          <a:prstGeom prst="rect">
            <a:avLst/>
          </a:prstGeom>
        </p:spPr>
      </p:pic>
      <p:sp>
        <p:nvSpPr>
          <p:cNvPr id="11" name="ZoneTexte 10"/>
          <p:cNvSpPr txBox="1"/>
          <p:nvPr/>
        </p:nvSpPr>
        <p:spPr>
          <a:xfrm>
            <a:off x="7504087" y="1729598"/>
            <a:ext cx="3042714" cy="369332"/>
          </a:xfrm>
          <a:prstGeom prst="rect">
            <a:avLst/>
          </a:prstGeom>
          <a:noFill/>
        </p:spPr>
        <p:txBody>
          <a:bodyPr wrap="square" rtlCol="0">
            <a:spAutoFit/>
          </a:bodyPr>
          <a:lstStyle/>
          <a:p>
            <a:r>
              <a:rPr lang="fr-FR" i="1" dirty="0">
                <a:latin typeface="Corbel" panose="020B0503020204020204" pitchFamily="34" charset="0"/>
              </a:rPr>
              <a:t>Vue </a:t>
            </a:r>
            <a:r>
              <a:rPr lang="fr-FR" i="1" dirty="0" smtClean="0">
                <a:latin typeface="Corbel" panose="020B0503020204020204" pitchFamily="34" charset="0"/>
              </a:rPr>
              <a:t>partielle du formulaire</a:t>
            </a:r>
            <a:endParaRPr lang="fr-FR" i="1" dirty="0">
              <a:latin typeface="Corbel" panose="020B0503020204020204" pitchFamily="34" charset="0"/>
            </a:endParaRPr>
          </a:p>
        </p:txBody>
      </p:sp>
    </p:spTree>
    <p:extLst>
      <p:ext uri="{BB962C8B-B14F-4D97-AF65-F5344CB8AC3E}">
        <p14:creationId xmlns:p14="http://schemas.microsoft.com/office/powerpoint/2010/main" val="308931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Optimiser l’usage de Google et Google </a:t>
            </a:r>
            <a:r>
              <a:rPr lang="fr-FR" dirty="0" err="1"/>
              <a:t>Scholar</a:t>
            </a:r>
            <a:endParaRPr lang="fr-FR" dirty="0"/>
          </a:p>
        </p:txBody>
      </p:sp>
      <p:sp>
        <p:nvSpPr>
          <p:cNvPr id="8" name="Espace réservé du texte 7"/>
          <p:cNvSpPr>
            <a:spLocks noGrp="1"/>
          </p:cNvSpPr>
          <p:nvPr>
            <p:ph type="body" idx="1"/>
          </p:nvPr>
        </p:nvSpPr>
        <p:spPr/>
        <p:txBody>
          <a:bodyPr>
            <a:normAutofit/>
          </a:bodyPr>
          <a:lstStyle/>
          <a:p>
            <a:r>
              <a:rPr lang="fr-FR" dirty="0" smtClean="0"/>
              <a:t>Fonctionnement des moteurs de recherche web</a:t>
            </a:r>
          </a:p>
          <a:p>
            <a:r>
              <a:rPr lang="fr-FR" dirty="0" smtClean="0"/>
              <a:t>Syntaxe de recherche</a:t>
            </a:r>
          </a:p>
          <a:p>
            <a:r>
              <a:rPr lang="fr-FR" dirty="0" smtClean="0"/>
              <a:t>Intégrations : Zotero et navigateur</a:t>
            </a: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92925" y="27156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7263"/>
            <a:ext cx="10515600" cy="1325563"/>
          </a:xfrm>
        </p:spPr>
        <p:txBody>
          <a:bodyPr>
            <a:normAutofit/>
          </a:bodyPr>
          <a:lstStyle/>
          <a:p>
            <a:r>
              <a:rPr lang="fr-FR" dirty="0" smtClean="0"/>
              <a:t>BASE / Google </a:t>
            </a:r>
            <a:r>
              <a:rPr lang="fr-FR" dirty="0" err="1" smtClean="0"/>
              <a:t>Scholar</a:t>
            </a:r>
            <a:r>
              <a:rPr lang="fr-FR" dirty="0"/>
              <a:t> </a:t>
            </a:r>
            <a:r>
              <a:rPr lang="fr-FR" dirty="0" smtClean="0"/>
              <a:t>? </a:t>
            </a:r>
            <a:endParaRPr lang="fr-FR" dirty="0"/>
          </a:p>
        </p:txBody>
      </p:sp>
      <p:sp>
        <p:nvSpPr>
          <p:cNvPr id="3" name="Espace réservé du contenu 2"/>
          <p:cNvSpPr>
            <a:spLocks noGrp="1"/>
          </p:cNvSpPr>
          <p:nvPr>
            <p:ph idx="1"/>
          </p:nvPr>
        </p:nvSpPr>
        <p:spPr>
          <a:xfrm>
            <a:off x="3454400" y="1351078"/>
            <a:ext cx="8262620" cy="5664933"/>
          </a:xfrm>
        </p:spPr>
        <p:txBody>
          <a:bodyPr>
            <a:noAutofit/>
          </a:bodyPr>
          <a:lstStyle/>
          <a:p>
            <a:pPr marL="0" indent="0">
              <a:lnSpc>
                <a:spcPct val="120000"/>
              </a:lnSpc>
              <a:buNone/>
            </a:pPr>
            <a:r>
              <a:rPr lang="fr-FR" sz="1600" dirty="0" smtClean="0">
                <a:solidFill>
                  <a:schemeClr val="bg2">
                    <a:lumMod val="25000"/>
                  </a:schemeClr>
                </a:solidFill>
              </a:rPr>
              <a:t> </a:t>
            </a:r>
            <a:r>
              <a:rPr lang="en-US" sz="1600" dirty="0" smtClean="0">
                <a:solidFill>
                  <a:schemeClr val="bg2">
                    <a:lumMod val="25000"/>
                  </a:schemeClr>
                </a:solidFill>
              </a:rPr>
              <a:t>In comparison to commercial search engines, BASE is </a:t>
            </a:r>
            <a:r>
              <a:rPr lang="en-US" sz="1600" dirty="0" err="1" smtClean="0">
                <a:solidFill>
                  <a:schemeClr val="bg2">
                    <a:lumMod val="25000"/>
                  </a:schemeClr>
                </a:solidFill>
              </a:rPr>
              <a:t>characterised</a:t>
            </a:r>
            <a:r>
              <a:rPr lang="en-US" sz="1600" dirty="0" smtClean="0">
                <a:solidFill>
                  <a:schemeClr val="bg2">
                    <a:lumMod val="25000"/>
                  </a:schemeClr>
                </a:solidFill>
              </a:rPr>
              <a:t> by the following features:</a:t>
            </a:r>
          </a:p>
          <a:p>
            <a:pPr>
              <a:lnSpc>
                <a:spcPct val="120000"/>
              </a:lnSpc>
              <a:spcBef>
                <a:spcPts val="0"/>
              </a:spcBef>
            </a:pPr>
            <a:r>
              <a:rPr lang="en-US" sz="1600" dirty="0" smtClean="0">
                <a:solidFill>
                  <a:schemeClr val="bg2">
                    <a:lumMod val="25000"/>
                  </a:schemeClr>
                </a:solidFill>
              </a:rPr>
              <a:t>Content providers are indexed only after check by qualified personnel of Bielefeld University Library</a:t>
            </a:r>
          </a:p>
          <a:p>
            <a:pPr>
              <a:lnSpc>
                <a:spcPct val="120000"/>
              </a:lnSpc>
              <a:spcBef>
                <a:spcPts val="0"/>
              </a:spcBef>
            </a:pPr>
            <a:r>
              <a:rPr lang="en-US" sz="1600" dirty="0" smtClean="0">
                <a:solidFill>
                  <a:schemeClr val="bg2">
                    <a:lumMod val="25000"/>
                  </a:schemeClr>
                </a:solidFill>
              </a:rPr>
              <a:t>Only document servers and journals that comply with the specific requirements of academic quality and relevance are included</a:t>
            </a:r>
          </a:p>
          <a:p>
            <a:pPr>
              <a:lnSpc>
                <a:spcPct val="120000"/>
              </a:lnSpc>
              <a:spcBef>
                <a:spcPts val="0"/>
              </a:spcBef>
            </a:pPr>
            <a:r>
              <a:rPr lang="en-US" sz="1600" dirty="0" smtClean="0">
                <a:solidFill>
                  <a:schemeClr val="bg2">
                    <a:lumMod val="25000"/>
                  </a:schemeClr>
                </a:solidFill>
              </a:rPr>
              <a:t>Our </a:t>
            </a:r>
            <a:r>
              <a:rPr lang="en-US" sz="1600" dirty="0" smtClean="0">
                <a:solidFill>
                  <a:schemeClr val="bg2">
                    <a:lumMod val="25000"/>
                  </a:schemeClr>
                </a:solidFill>
                <a:hlinkClick r:id="rId2"/>
              </a:rPr>
              <a:t>list of content providers</a:t>
            </a:r>
            <a:r>
              <a:rPr lang="en-US" sz="1600" dirty="0" smtClean="0">
                <a:solidFill>
                  <a:schemeClr val="bg2">
                    <a:lumMod val="25000"/>
                  </a:schemeClr>
                </a:solidFill>
              </a:rPr>
              <a:t> provides transparency in the searches</a:t>
            </a:r>
          </a:p>
          <a:p>
            <a:pPr>
              <a:lnSpc>
                <a:spcPct val="120000"/>
              </a:lnSpc>
              <a:spcBef>
                <a:spcPts val="0"/>
              </a:spcBef>
            </a:pPr>
            <a:r>
              <a:rPr lang="en-US" sz="1600" dirty="0" smtClean="0">
                <a:solidFill>
                  <a:schemeClr val="bg2">
                    <a:lumMod val="25000"/>
                  </a:schemeClr>
                </a:solidFill>
              </a:rPr>
              <a:t>Discloses web resources of the "Deep Web", which are ignored by commercial search engines or get lost in the vast quantity of hits</a:t>
            </a:r>
          </a:p>
          <a:p>
            <a:pPr>
              <a:lnSpc>
                <a:spcPct val="120000"/>
              </a:lnSpc>
              <a:spcBef>
                <a:spcPts val="0"/>
              </a:spcBef>
            </a:pPr>
            <a:r>
              <a:rPr lang="en-US" sz="1600" dirty="0" smtClean="0">
                <a:solidFill>
                  <a:schemeClr val="bg2">
                    <a:lumMod val="25000"/>
                  </a:schemeClr>
                </a:solidFill>
              </a:rPr>
              <a:t>Correction, normalization and enrichment of metadata by means of automated methods</a:t>
            </a:r>
          </a:p>
          <a:p>
            <a:pPr>
              <a:lnSpc>
                <a:spcPct val="120000"/>
              </a:lnSpc>
              <a:spcBef>
                <a:spcPts val="0"/>
              </a:spcBef>
            </a:pPr>
            <a:r>
              <a:rPr lang="en-US" sz="1600" dirty="0" smtClean="0">
                <a:solidFill>
                  <a:schemeClr val="bg2">
                    <a:lumMod val="25000"/>
                  </a:schemeClr>
                </a:solidFill>
              </a:rPr>
              <a:t>Multilingual search (find search terms in more than 20 translated languages)</a:t>
            </a:r>
          </a:p>
          <a:p>
            <a:pPr>
              <a:lnSpc>
                <a:spcPct val="120000"/>
              </a:lnSpc>
              <a:spcBef>
                <a:spcPts val="0"/>
              </a:spcBef>
            </a:pPr>
            <a:r>
              <a:rPr lang="en-US" sz="1600" dirty="0" smtClean="0">
                <a:solidFill>
                  <a:schemeClr val="bg2">
                    <a:lumMod val="25000"/>
                  </a:schemeClr>
                </a:solidFill>
              </a:rPr>
              <a:t>The display of search results includes precise bibliographic data</a:t>
            </a:r>
          </a:p>
          <a:p>
            <a:pPr>
              <a:lnSpc>
                <a:spcPct val="120000"/>
              </a:lnSpc>
              <a:spcBef>
                <a:spcPts val="0"/>
              </a:spcBef>
            </a:pPr>
            <a:r>
              <a:rPr lang="en-US" sz="1600" dirty="0" smtClean="0">
                <a:solidFill>
                  <a:schemeClr val="bg2">
                    <a:lumMod val="25000"/>
                  </a:schemeClr>
                </a:solidFill>
              </a:rPr>
              <a:t>Several options for sorting the result list (by author, title, date)</a:t>
            </a:r>
          </a:p>
          <a:p>
            <a:pPr>
              <a:lnSpc>
                <a:spcPct val="120000"/>
              </a:lnSpc>
              <a:spcBef>
                <a:spcPts val="0"/>
              </a:spcBef>
            </a:pPr>
            <a:r>
              <a:rPr lang="en-US" sz="1600" dirty="0" smtClean="0">
                <a:solidFill>
                  <a:schemeClr val="bg2">
                    <a:lumMod val="25000"/>
                  </a:schemeClr>
                </a:solidFill>
              </a:rPr>
              <a:t>"Refine your search result" options (by author, subject, DDC, year of publication, content provider, language, document type, access and terms of re-use)</a:t>
            </a:r>
          </a:p>
          <a:p>
            <a:pPr>
              <a:lnSpc>
                <a:spcPct val="120000"/>
              </a:lnSpc>
              <a:spcBef>
                <a:spcPts val="0"/>
              </a:spcBef>
            </a:pPr>
            <a:r>
              <a:rPr lang="en-US" sz="1600" dirty="0">
                <a:solidFill>
                  <a:schemeClr val="bg2">
                    <a:lumMod val="25000"/>
                  </a:schemeClr>
                </a:solidFill>
                <a:hlinkClick r:id="rId3"/>
              </a:rPr>
              <a:t>Browsing</a:t>
            </a:r>
            <a:r>
              <a:rPr lang="en-US" sz="1600" dirty="0">
                <a:solidFill>
                  <a:schemeClr val="bg2">
                    <a:lumMod val="25000"/>
                  </a:schemeClr>
                </a:solidFill>
              </a:rPr>
              <a:t> by DDC (Dewey Decimal Classification), document </a:t>
            </a:r>
            <a:r>
              <a:rPr lang="en-US" sz="1600" dirty="0" smtClean="0">
                <a:solidFill>
                  <a:schemeClr val="bg2">
                    <a:lumMod val="25000"/>
                  </a:schemeClr>
                </a:solidFill>
              </a:rPr>
              <a:t>type</a:t>
            </a:r>
            <a:r>
              <a:rPr lang="en-US" sz="1600" dirty="0">
                <a:solidFill>
                  <a:schemeClr val="bg2">
                    <a:lumMod val="25000"/>
                  </a:schemeClr>
                </a:solidFill>
              </a:rPr>
              <a:t>, access and terms of re-use / </a:t>
            </a:r>
            <a:r>
              <a:rPr lang="en-US" sz="1600" dirty="0" err="1">
                <a:solidFill>
                  <a:schemeClr val="bg2">
                    <a:lumMod val="25000"/>
                  </a:schemeClr>
                </a:solidFill>
              </a:rPr>
              <a:t>licence</a:t>
            </a:r>
            <a:r>
              <a:rPr lang="en-US" sz="1600" dirty="0">
                <a:solidFill>
                  <a:schemeClr val="bg2">
                    <a:lumMod val="25000"/>
                  </a:schemeClr>
                </a:solidFill>
              </a:rPr>
              <a:t>.</a:t>
            </a:r>
            <a:endParaRPr lang="fr-FR" sz="1600" dirty="0" smtClean="0">
              <a:solidFill>
                <a:schemeClr val="bg2">
                  <a:lumMod val="25000"/>
                </a:schemeClr>
              </a:solidFill>
            </a:endParaRPr>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30</a:t>
            </a:fld>
            <a:endParaRPr lang="fr-FR" dirty="0"/>
          </a:p>
        </p:txBody>
      </p:sp>
      <p:sp>
        <p:nvSpPr>
          <p:cNvPr id="6" name="ZoneTexte 5"/>
          <p:cNvSpPr txBox="1"/>
          <p:nvPr/>
        </p:nvSpPr>
        <p:spPr>
          <a:xfrm>
            <a:off x="161290" y="6406717"/>
            <a:ext cx="4602480" cy="338554"/>
          </a:xfrm>
          <a:prstGeom prst="rect">
            <a:avLst/>
          </a:prstGeom>
          <a:noFill/>
        </p:spPr>
        <p:txBody>
          <a:bodyPr wrap="square" rtlCol="0">
            <a:spAutoFit/>
          </a:bodyPr>
          <a:lstStyle/>
          <a:p>
            <a:r>
              <a:rPr lang="fr-FR" sz="1600" dirty="0">
                <a:latin typeface="Corbel" panose="020B0503020204020204" pitchFamily="34" charset="0"/>
              </a:rPr>
              <a:t>Source : </a:t>
            </a:r>
            <a:r>
              <a:rPr lang="fr-FR" sz="1600" dirty="0">
                <a:latin typeface="Corbel" panose="020B0503020204020204" pitchFamily="34" charset="0"/>
                <a:hlinkClick r:id="rId4"/>
              </a:rPr>
              <a:t>Page « About » de </a:t>
            </a:r>
            <a:r>
              <a:rPr lang="fr-FR" sz="1600" dirty="0" smtClean="0">
                <a:latin typeface="Corbel" panose="020B0503020204020204" pitchFamily="34" charset="0"/>
                <a:hlinkClick r:id="rId4"/>
              </a:rPr>
              <a:t>BASE</a:t>
            </a:r>
            <a:endParaRPr lang="fr-FR" sz="1600" dirty="0">
              <a:latin typeface="Corbel" panose="020B0503020204020204" pitchFamily="34" charset="0"/>
            </a:endParaRPr>
          </a:p>
        </p:txBody>
      </p:sp>
      <p:sp>
        <p:nvSpPr>
          <p:cNvPr id="7" name="ZoneTexte 6"/>
          <p:cNvSpPr txBox="1"/>
          <p:nvPr/>
        </p:nvSpPr>
        <p:spPr>
          <a:xfrm>
            <a:off x="956408" y="2419996"/>
            <a:ext cx="1625600" cy="461665"/>
          </a:xfrm>
          <a:prstGeom prst="rect">
            <a:avLst/>
          </a:prstGeom>
          <a:noFill/>
        </p:spPr>
        <p:txBody>
          <a:bodyPr wrap="square" rtlCol="0">
            <a:spAutoFit/>
          </a:bodyPr>
          <a:lstStyle/>
          <a:p>
            <a:r>
              <a:rPr lang="fr-FR" sz="2400" dirty="0" smtClean="0">
                <a:solidFill>
                  <a:srgbClr val="009DE0"/>
                </a:solidFill>
                <a:latin typeface="Corbel" panose="020B0503020204020204" pitchFamily="34" charset="0"/>
              </a:rPr>
              <a:t>Couverture</a:t>
            </a:r>
            <a:endParaRPr lang="fr-FR" sz="2400" dirty="0">
              <a:solidFill>
                <a:srgbClr val="009DE0"/>
              </a:solidFill>
              <a:latin typeface="Corbel" panose="020B0503020204020204" pitchFamily="34" charset="0"/>
            </a:endParaRPr>
          </a:p>
        </p:txBody>
      </p:sp>
      <p:sp>
        <p:nvSpPr>
          <p:cNvPr id="9" name="ZoneTexte 8"/>
          <p:cNvSpPr txBox="1"/>
          <p:nvPr/>
        </p:nvSpPr>
        <p:spPr>
          <a:xfrm>
            <a:off x="860255" y="4937882"/>
            <a:ext cx="2395220" cy="830997"/>
          </a:xfrm>
          <a:prstGeom prst="rect">
            <a:avLst/>
          </a:prstGeom>
          <a:noFill/>
        </p:spPr>
        <p:txBody>
          <a:bodyPr wrap="square" rtlCol="0">
            <a:spAutoFit/>
          </a:bodyPr>
          <a:lstStyle/>
          <a:p>
            <a:r>
              <a:rPr lang="fr-FR" sz="2400" dirty="0" smtClean="0">
                <a:solidFill>
                  <a:srgbClr val="009DE0"/>
                </a:solidFill>
                <a:latin typeface="Corbel" panose="020B0503020204020204" pitchFamily="34" charset="0"/>
              </a:rPr>
              <a:t>Fonctionnalités de recherche</a:t>
            </a:r>
            <a:endParaRPr lang="fr-FR" sz="2400" dirty="0">
              <a:solidFill>
                <a:srgbClr val="009DE0"/>
              </a:solidFill>
              <a:latin typeface="Corbel" panose="020B0503020204020204" pitchFamily="34" charset="0"/>
            </a:endParaRPr>
          </a:p>
        </p:txBody>
      </p:sp>
      <p:sp>
        <p:nvSpPr>
          <p:cNvPr id="10" name="Parenthèse ouvrante 9"/>
          <p:cNvSpPr/>
          <p:nvPr/>
        </p:nvSpPr>
        <p:spPr>
          <a:xfrm>
            <a:off x="3321783" y="1714620"/>
            <a:ext cx="314960" cy="1994496"/>
          </a:xfrm>
          <a:prstGeom prst="leftBracket">
            <a:avLst/>
          </a:prstGeom>
          <a:noFill/>
          <a:ln w="19050">
            <a:solidFill>
              <a:srgbClr val="009DE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solidFill>
                <a:srgbClr val="009DE0"/>
              </a:solidFill>
              <a:latin typeface="Corbel" panose="020B0503020204020204" pitchFamily="34" charset="0"/>
            </a:endParaRPr>
          </a:p>
        </p:txBody>
      </p:sp>
      <p:sp>
        <p:nvSpPr>
          <p:cNvPr id="11" name="Parenthèse ouvrante 10"/>
          <p:cNvSpPr/>
          <p:nvPr/>
        </p:nvSpPr>
        <p:spPr>
          <a:xfrm>
            <a:off x="3321783" y="4654368"/>
            <a:ext cx="314960" cy="1481609"/>
          </a:xfrm>
          <a:prstGeom prst="leftBracket">
            <a:avLst/>
          </a:prstGeom>
          <a:noFill/>
          <a:ln w="19050">
            <a:solidFill>
              <a:srgbClr val="009DE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solidFill>
                <a:srgbClr val="009DE0"/>
              </a:solidFill>
              <a:latin typeface="Corbel" panose="020B0503020204020204" pitchFamily="34" charset="0"/>
            </a:endParaRPr>
          </a:p>
        </p:txBody>
      </p:sp>
    </p:spTree>
    <p:extLst>
      <p:ext uri="{BB962C8B-B14F-4D97-AF65-F5344CB8AC3E}">
        <p14:creationId xmlns:p14="http://schemas.microsoft.com/office/powerpoint/2010/main" val="402240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3379" y="199950"/>
            <a:ext cx="10515600" cy="1325563"/>
          </a:xfrm>
        </p:spPr>
        <p:txBody>
          <a:bodyPr/>
          <a:lstStyle/>
          <a:p>
            <a:r>
              <a:rPr lang="fr-FR" dirty="0"/>
              <a:t>CORE - https://core.ac.uk</a:t>
            </a:r>
          </a:p>
        </p:txBody>
      </p:sp>
      <p:sp>
        <p:nvSpPr>
          <p:cNvPr id="3" name="Espace réservé du contenu 2"/>
          <p:cNvSpPr>
            <a:spLocks noGrp="1"/>
          </p:cNvSpPr>
          <p:nvPr>
            <p:ph idx="1"/>
          </p:nvPr>
        </p:nvSpPr>
        <p:spPr>
          <a:xfrm>
            <a:off x="403379" y="1426051"/>
            <a:ext cx="4347297" cy="5194935"/>
          </a:xfrm>
        </p:spPr>
        <p:txBody>
          <a:bodyPr>
            <a:normAutofit fontScale="85000" lnSpcReduction="10000"/>
          </a:bodyPr>
          <a:lstStyle/>
          <a:p>
            <a:r>
              <a:rPr lang="fr-FR" dirty="0" smtClean="0"/>
              <a:t> Moteur sémantique </a:t>
            </a:r>
          </a:p>
          <a:p>
            <a:r>
              <a:rPr lang="fr-FR" dirty="0" smtClean="0"/>
              <a:t> Indexe uniquement des </a:t>
            </a:r>
            <a:r>
              <a:rPr lang="fr-FR" dirty="0"/>
              <a:t>documents en libre accès </a:t>
            </a:r>
            <a:r>
              <a:rPr lang="fr-FR" dirty="0" smtClean="0"/>
              <a:t>- types : </a:t>
            </a:r>
            <a:r>
              <a:rPr lang="fr-FR" i="1" dirty="0" err="1" smtClean="0"/>
              <a:t>research</a:t>
            </a:r>
            <a:r>
              <a:rPr lang="fr-FR" dirty="0" smtClean="0"/>
              <a:t>, </a:t>
            </a:r>
            <a:r>
              <a:rPr lang="fr-FR" i="1" dirty="0" err="1" smtClean="0"/>
              <a:t>thesis</a:t>
            </a:r>
            <a:r>
              <a:rPr lang="fr-FR" dirty="0" smtClean="0"/>
              <a:t>, </a:t>
            </a:r>
            <a:r>
              <a:rPr lang="fr-FR" i="1" dirty="0" err="1" smtClean="0"/>
              <a:t>unknown</a:t>
            </a:r>
            <a:r>
              <a:rPr lang="fr-FR" dirty="0" smtClean="0"/>
              <a:t>, </a:t>
            </a:r>
            <a:r>
              <a:rPr lang="fr-FR" i="1" dirty="0" smtClean="0"/>
              <a:t>slides</a:t>
            </a:r>
          </a:p>
          <a:p>
            <a:r>
              <a:rPr lang="fr-FR" dirty="0" smtClean="0">
                <a:hlinkClick r:id="rId3"/>
              </a:rPr>
              <a:t> Liste des fournisseurs </a:t>
            </a:r>
            <a:r>
              <a:rPr lang="fr-FR" dirty="0">
                <a:hlinkClick r:id="rId3"/>
              </a:rPr>
              <a:t>de </a:t>
            </a:r>
            <a:r>
              <a:rPr lang="fr-FR" dirty="0" smtClean="0">
                <a:hlinkClick r:id="rId3"/>
              </a:rPr>
              <a:t>données</a:t>
            </a:r>
            <a:endParaRPr lang="fr-FR" dirty="0" smtClean="0"/>
          </a:p>
          <a:p>
            <a:r>
              <a:rPr lang="fr-FR" dirty="0"/>
              <a:t> </a:t>
            </a:r>
            <a:r>
              <a:rPr lang="fr-FR" dirty="0" smtClean="0"/>
              <a:t>Recherche y compris dans le texte intégral des documents</a:t>
            </a:r>
          </a:p>
          <a:p>
            <a:r>
              <a:rPr lang="fr-FR" dirty="0"/>
              <a:t> </a:t>
            </a:r>
            <a:r>
              <a:rPr lang="fr-FR" dirty="0" smtClean="0"/>
              <a:t>Filtres - </a:t>
            </a:r>
            <a:r>
              <a:rPr lang="fr-FR" b="1" dirty="0" smtClean="0"/>
              <a:t>/!\</a:t>
            </a:r>
            <a:r>
              <a:rPr lang="fr-FR" dirty="0" smtClean="0"/>
              <a:t> fiabilité aléatoire, dépend des informations fournies par les sources</a:t>
            </a:r>
          </a:p>
          <a:p>
            <a:r>
              <a:rPr lang="fr-FR" dirty="0"/>
              <a:t> </a:t>
            </a:r>
            <a:r>
              <a:rPr lang="fr-FR" dirty="0" smtClean="0"/>
              <a:t>Prend en charge les requêtes complexes - cf. diapo </a:t>
            </a:r>
            <a:r>
              <a:rPr lang="fr-FR" dirty="0" err="1" smtClean="0"/>
              <a:t>suiv</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31</a:t>
            </a:fld>
            <a:endParaRPr lang="fr-FR" dirty="0"/>
          </a:p>
        </p:txBody>
      </p:sp>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2850" r="2040"/>
          <a:stretch/>
        </p:blipFill>
        <p:spPr>
          <a:xfrm>
            <a:off x="7382789" y="208026"/>
            <a:ext cx="4462781" cy="165727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5629" y="2122164"/>
            <a:ext cx="6469941" cy="3802710"/>
          </a:xfrm>
          <a:prstGeom prst="rect">
            <a:avLst/>
          </a:prstGeom>
        </p:spPr>
      </p:pic>
    </p:spTree>
    <p:extLst>
      <p:ext uri="{BB962C8B-B14F-4D97-AF65-F5344CB8AC3E}">
        <p14:creationId xmlns:p14="http://schemas.microsoft.com/office/powerpoint/2010/main" val="1142365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8177" y="0"/>
            <a:ext cx="10515600" cy="1325563"/>
          </a:xfrm>
        </p:spPr>
        <p:txBody>
          <a:bodyPr/>
          <a:lstStyle/>
          <a:p>
            <a:r>
              <a:rPr lang="fr-FR" dirty="0" smtClean="0"/>
              <a:t>CORE</a:t>
            </a: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32</a:t>
            </a:fld>
            <a:endParaRPr lang="fr-FR" dirty="0"/>
          </a:p>
        </p:txBody>
      </p:sp>
      <p:pic>
        <p:nvPicPr>
          <p:cNvPr id="6" name="Image 5"/>
          <p:cNvPicPr>
            <a:picLocks noChangeAspect="1"/>
          </p:cNvPicPr>
          <p:nvPr/>
        </p:nvPicPr>
        <p:blipFill>
          <a:blip r:embed="rId2"/>
          <a:stretch>
            <a:fillRect/>
          </a:stretch>
        </p:blipFill>
        <p:spPr>
          <a:xfrm>
            <a:off x="658177" y="1017939"/>
            <a:ext cx="9857423" cy="5646036"/>
          </a:xfrm>
          <a:prstGeom prst="rect">
            <a:avLst/>
          </a:prstGeom>
        </p:spPr>
      </p:pic>
    </p:spTree>
    <p:extLst>
      <p:ext uri="{BB962C8B-B14F-4D97-AF65-F5344CB8AC3E}">
        <p14:creationId xmlns:p14="http://schemas.microsoft.com/office/powerpoint/2010/main" val="1497376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3897"/>
            <a:ext cx="10515600" cy="1325563"/>
          </a:xfrm>
        </p:spPr>
        <p:txBody>
          <a:bodyPr/>
          <a:lstStyle/>
          <a:p>
            <a:r>
              <a:rPr lang="fr-FR" dirty="0" err="1" smtClean="0"/>
              <a:t>Core</a:t>
            </a:r>
            <a:r>
              <a:rPr lang="fr-FR" dirty="0" smtClean="0"/>
              <a:t> / Google </a:t>
            </a:r>
            <a:r>
              <a:rPr lang="fr-FR" dirty="0" err="1" smtClean="0"/>
              <a:t>Scholar</a:t>
            </a:r>
            <a:r>
              <a:rPr lang="fr-FR" dirty="0" smtClean="0"/>
              <a:t> ?</a:t>
            </a:r>
            <a:endParaRPr lang="fr-FR" dirty="0"/>
          </a:p>
        </p:txBody>
      </p:sp>
      <p:sp>
        <p:nvSpPr>
          <p:cNvPr id="3" name="Espace réservé du contenu 2"/>
          <p:cNvSpPr>
            <a:spLocks noGrp="1"/>
          </p:cNvSpPr>
          <p:nvPr>
            <p:ph idx="1"/>
          </p:nvPr>
        </p:nvSpPr>
        <p:spPr>
          <a:xfrm>
            <a:off x="756920" y="1534518"/>
            <a:ext cx="10515600" cy="4727575"/>
          </a:xfrm>
        </p:spPr>
        <p:txBody>
          <a:bodyPr>
            <a:normAutofit fontScale="62500" lnSpcReduction="20000"/>
          </a:bodyPr>
          <a:lstStyle/>
          <a:p>
            <a:pPr marL="0" indent="0">
              <a:lnSpc>
                <a:spcPct val="120000"/>
              </a:lnSpc>
              <a:buNone/>
            </a:pPr>
            <a:r>
              <a:rPr lang="en-US" sz="3200" dirty="0" smtClean="0">
                <a:solidFill>
                  <a:schemeClr val="bg1">
                    <a:lumMod val="50000"/>
                  </a:schemeClr>
                </a:solidFill>
              </a:rPr>
              <a:t>“ Google </a:t>
            </a:r>
            <a:r>
              <a:rPr lang="en-US" sz="3200" dirty="0">
                <a:solidFill>
                  <a:schemeClr val="bg1">
                    <a:lumMod val="50000"/>
                  </a:schemeClr>
                </a:solidFill>
              </a:rPr>
              <a:t>Scholar is a search engine containing scholarly research papers but it is not designed to aggregate repository and journal systems. More specifically:</a:t>
            </a:r>
          </a:p>
          <a:p>
            <a:pPr>
              <a:lnSpc>
                <a:spcPct val="120000"/>
              </a:lnSpc>
            </a:pPr>
            <a:r>
              <a:rPr lang="en-US" sz="3200" dirty="0" smtClean="0">
                <a:solidFill>
                  <a:schemeClr val="bg1">
                    <a:lumMod val="50000"/>
                  </a:schemeClr>
                </a:solidFill>
              </a:rPr>
              <a:t> Google </a:t>
            </a:r>
            <a:r>
              <a:rPr lang="en-US" sz="3200" dirty="0">
                <a:solidFill>
                  <a:schemeClr val="bg1">
                    <a:lumMod val="50000"/>
                  </a:schemeClr>
                </a:solidFill>
              </a:rPr>
              <a:t>Scholar crawls and indexes research papers that can be found on the web and links to the original source, while CORE harvests and caches the full text.</a:t>
            </a:r>
          </a:p>
          <a:p>
            <a:pPr>
              <a:lnSpc>
                <a:spcPct val="120000"/>
              </a:lnSpc>
            </a:pPr>
            <a:r>
              <a:rPr lang="en-US" sz="3200" dirty="0" smtClean="0">
                <a:solidFill>
                  <a:schemeClr val="bg1">
                    <a:lumMod val="50000"/>
                  </a:schemeClr>
                </a:solidFill>
              </a:rPr>
              <a:t> Google </a:t>
            </a:r>
            <a:r>
              <a:rPr lang="en-US" sz="3200" dirty="0">
                <a:solidFill>
                  <a:schemeClr val="bg1">
                    <a:lumMod val="50000"/>
                  </a:schemeClr>
                </a:solidFill>
              </a:rPr>
              <a:t>Scholar limits its access only at the </a:t>
            </a:r>
            <a:r>
              <a:rPr lang="en-US" sz="3200" dirty="0">
                <a:solidFill>
                  <a:schemeClr val="bg1">
                    <a:lumMod val="50000"/>
                  </a:schemeClr>
                </a:solidFill>
                <a:hlinkClick r:id="rId2"/>
              </a:rPr>
              <a:t>granularity level</a:t>
            </a:r>
            <a:r>
              <a:rPr lang="en-US" sz="3200" dirty="0">
                <a:solidFill>
                  <a:schemeClr val="bg1">
                    <a:lumMod val="50000"/>
                  </a:schemeClr>
                </a:solidFill>
              </a:rPr>
              <a:t>, i.e. its search engine, whereas CORE is in position to extend access to raw data and, apart from the CORE search engine.</a:t>
            </a:r>
          </a:p>
          <a:p>
            <a:pPr>
              <a:lnSpc>
                <a:spcPct val="120000"/>
              </a:lnSpc>
            </a:pPr>
            <a:r>
              <a:rPr lang="en-US" sz="3200" dirty="0" smtClean="0">
                <a:solidFill>
                  <a:schemeClr val="bg1">
                    <a:lumMod val="50000"/>
                  </a:schemeClr>
                </a:solidFill>
              </a:rPr>
              <a:t> Google </a:t>
            </a:r>
            <a:r>
              <a:rPr lang="en-US" sz="3200" dirty="0">
                <a:solidFill>
                  <a:schemeClr val="bg1">
                    <a:lumMod val="50000"/>
                  </a:schemeClr>
                </a:solidFill>
              </a:rPr>
              <a:t>Scholar offers both closed access and open access resources, while CORE offers open access resources only, enabling immediate access to full text.</a:t>
            </a:r>
          </a:p>
          <a:p>
            <a:pPr>
              <a:lnSpc>
                <a:spcPct val="120000"/>
              </a:lnSpc>
            </a:pPr>
            <a:r>
              <a:rPr lang="en-US" sz="3200" dirty="0" smtClean="0">
                <a:solidFill>
                  <a:schemeClr val="bg1">
                    <a:lumMod val="50000"/>
                  </a:schemeClr>
                </a:solidFill>
              </a:rPr>
              <a:t> The </a:t>
            </a:r>
            <a:r>
              <a:rPr lang="en-US" sz="3200" dirty="0">
                <a:solidFill>
                  <a:schemeClr val="bg1">
                    <a:lumMod val="50000"/>
                  </a:schemeClr>
                </a:solidFill>
              </a:rPr>
              <a:t>audience is different. Even though CORE has a search engine where users can retrieve scientific literature, it focuses also on other types of research stakeholders, such as text miners and repository managers, and offers services designed for them, such as the </a:t>
            </a:r>
            <a:r>
              <a:rPr lang="en-US" sz="3200" dirty="0">
                <a:solidFill>
                  <a:schemeClr val="bg1">
                    <a:lumMod val="50000"/>
                  </a:schemeClr>
                </a:solidFill>
                <a:hlinkClick r:id="rId3"/>
              </a:rPr>
              <a:t>CORE API</a:t>
            </a:r>
            <a:r>
              <a:rPr lang="en-US" sz="3200" dirty="0">
                <a:solidFill>
                  <a:schemeClr val="bg1">
                    <a:lumMod val="50000"/>
                  </a:schemeClr>
                </a:solidFill>
              </a:rPr>
              <a:t> and </a:t>
            </a:r>
            <a:r>
              <a:rPr lang="en-US" sz="3200" dirty="0">
                <a:solidFill>
                  <a:schemeClr val="bg1">
                    <a:lumMod val="50000"/>
                  </a:schemeClr>
                </a:solidFill>
                <a:hlinkClick r:id="rId4"/>
              </a:rPr>
              <a:t>Dataset</a:t>
            </a:r>
            <a:r>
              <a:rPr lang="en-US" sz="3200" dirty="0" smtClean="0">
                <a:solidFill>
                  <a:schemeClr val="bg1">
                    <a:lumMod val="50000"/>
                  </a:schemeClr>
                </a:solidFill>
              </a:rPr>
              <a:t>.”</a:t>
            </a:r>
          </a:p>
          <a:p>
            <a:pPr marL="0" indent="0">
              <a:buNone/>
            </a:pPr>
            <a:endParaRPr lang="en-US" dirty="0" smtClean="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33</a:t>
            </a:fld>
            <a:endParaRPr lang="fr-FR" dirty="0"/>
          </a:p>
        </p:txBody>
      </p:sp>
      <p:sp>
        <p:nvSpPr>
          <p:cNvPr id="6" name="ZoneTexte 5"/>
          <p:cNvSpPr txBox="1"/>
          <p:nvPr/>
        </p:nvSpPr>
        <p:spPr>
          <a:xfrm>
            <a:off x="838200" y="6017796"/>
            <a:ext cx="6766560" cy="338554"/>
          </a:xfrm>
          <a:prstGeom prst="rect">
            <a:avLst/>
          </a:prstGeom>
          <a:noFill/>
        </p:spPr>
        <p:txBody>
          <a:bodyPr wrap="square" rtlCol="0">
            <a:spAutoFit/>
          </a:bodyPr>
          <a:lstStyle/>
          <a:p>
            <a:r>
              <a:rPr lang="en-US" sz="1600" dirty="0">
                <a:latin typeface="Corbel" panose="020B0503020204020204" pitchFamily="34" charset="0"/>
              </a:rPr>
              <a:t>Source : Page du site CORE </a:t>
            </a:r>
            <a:r>
              <a:rPr lang="en-US" sz="1600" dirty="0">
                <a:latin typeface="Corbel" panose="020B0503020204020204" pitchFamily="34" charset="0"/>
                <a:hlinkClick r:id="rId5"/>
              </a:rPr>
              <a:t>How is CORE different from Google Scholar? </a:t>
            </a:r>
            <a:endParaRPr lang="en-US" sz="1600" dirty="0">
              <a:latin typeface="Corbel" panose="020B0503020204020204" pitchFamily="34" charset="0"/>
            </a:endParaRPr>
          </a:p>
        </p:txBody>
      </p:sp>
    </p:spTree>
    <p:extLst>
      <p:ext uri="{BB962C8B-B14F-4D97-AF65-F5344CB8AC3E}">
        <p14:creationId xmlns:p14="http://schemas.microsoft.com/office/powerpoint/2010/main" val="2032488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Doc’CisMeF</a:t>
            </a:r>
            <a:r>
              <a:rPr lang="fr-FR" dirty="0" smtClean="0"/>
              <a:t> et </a:t>
            </a:r>
            <a:r>
              <a:rPr lang="fr-FR" dirty="0" err="1" smtClean="0"/>
              <a:t>HONCode</a:t>
            </a:r>
            <a:endParaRPr lang="fr-FR" dirty="0"/>
          </a:p>
        </p:txBody>
      </p:sp>
      <p:sp>
        <p:nvSpPr>
          <p:cNvPr id="3" name="Espace réservé du contenu 2"/>
          <p:cNvSpPr>
            <a:spLocks noGrp="1"/>
          </p:cNvSpPr>
          <p:nvPr>
            <p:ph idx="1"/>
          </p:nvPr>
        </p:nvSpPr>
        <p:spPr>
          <a:xfrm>
            <a:off x="838200" y="1452552"/>
            <a:ext cx="10515600" cy="4903798"/>
          </a:xfrm>
        </p:spPr>
        <p:txBody>
          <a:bodyPr>
            <a:normAutofit lnSpcReduction="10000"/>
          </a:bodyPr>
          <a:lstStyle/>
          <a:p>
            <a:pPr marL="0" indent="0">
              <a:lnSpc>
                <a:spcPct val="110000"/>
              </a:lnSpc>
              <a:spcBef>
                <a:spcPts val="600"/>
              </a:spcBef>
              <a:buNone/>
            </a:pPr>
            <a:r>
              <a:rPr lang="fr-FR" dirty="0" smtClean="0"/>
              <a:t>Ces </a:t>
            </a:r>
            <a:r>
              <a:rPr lang="fr-FR" dirty="0"/>
              <a:t>moteurs de recherche </a:t>
            </a:r>
            <a:r>
              <a:rPr lang="fr-FR" dirty="0" smtClean="0"/>
              <a:t>spécialisés ont une </a:t>
            </a:r>
            <a:r>
              <a:rPr lang="fr-FR" dirty="0">
                <a:solidFill>
                  <a:srgbClr val="009DE0"/>
                </a:solidFill>
              </a:rPr>
              <a:t>couverture définie et </a:t>
            </a:r>
            <a:r>
              <a:rPr lang="fr-FR" dirty="0" smtClean="0">
                <a:solidFill>
                  <a:srgbClr val="009DE0"/>
                </a:solidFill>
              </a:rPr>
              <a:t>contrôlée</a:t>
            </a:r>
            <a:r>
              <a:rPr lang="fr-FR" dirty="0" smtClean="0"/>
              <a:t>.</a:t>
            </a:r>
            <a:endParaRPr lang="fr-FR" dirty="0">
              <a:solidFill>
                <a:srgbClr val="009DE0"/>
              </a:solidFill>
            </a:endParaRPr>
          </a:p>
          <a:p>
            <a:pPr>
              <a:lnSpc>
                <a:spcPct val="110000"/>
              </a:lnSpc>
              <a:spcBef>
                <a:spcPts val="600"/>
              </a:spcBef>
            </a:pPr>
            <a:r>
              <a:rPr lang="fr-FR" dirty="0" smtClean="0">
                <a:solidFill>
                  <a:srgbClr val="009DE0"/>
                </a:solidFill>
              </a:rPr>
              <a:t> </a:t>
            </a:r>
            <a:r>
              <a:rPr lang="fr-FR" sz="2400" dirty="0" err="1">
                <a:solidFill>
                  <a:srgbClr val="009DE0"/>
                </a:solidFill>
              </a:rPr>
              <a:t>Doc’CiSMeF</a:t>
            </a:r>
            <a:r>
              <a:rPr lang="fr-FR" sz="2400" dirty="0">
                <a:solidFill>
                  <a:srgbClr val="009DE0"/>
                </a:solidFill>
              </a:rPr>
              <a:t> </a:t>
            </a:r>
            <a:r>
              <a:rPr lang="fr-FR" sz="2400" dirty="0" smtClean="0">
                <a:solidFill>
                  <a:srgbClr val="009DE0"/>
                </a:solidFill>
              </a:rPr>
              <a:t>- </a:t>
            </a:r>
            <a:r>
              <a:rPr lang="fr-FR" sz="2400" dirty="0" smtClean="0">
                <a:solidFill>
                  <a:srgbClr val="009DE0"/>
                </a:solidFill>
                <a:hlinkClick r:id="rId3"/>
              </a:rPr>
              <a:t>https</a:t>
            </a:r>
            <a:r>
              <a:rPr lang="fr-FR" sz="2400" dirty="0">
                <a:solidFill>
                  <a:srgbClr val="009DE0"/>
                </a:solidFill>
                <a:hlinkClick r:id="rId3"/>
              </a:rPr>
              <a:t>://</a:t>
            </a:r>
            <a:r>
              <a:rPr lang="fr-FR" sz="2400" dirty="0" smtClean="0">
                <a:solidFill>
                  <a:srgbClr val="009DE0"/>
                </a:solidFill>
                <a:hlinkClick r:id="rId3"/>
              </a:rPr>
              <a:t>doccismef.chu-rouen.fr</a:t>
            </a:r>
            <a:endParaRPr lang="fr-FR" sz="2400" dirty="0" smtClean="0">
              <a:solidFill>
                <a:srgbClr val="009DE0"/>
              </a:solidFill>
            </a:endParaRPr>
          </a:p>
          <a:p>
            <a:pPr lvl="1">
              <a:lnSpc>
                <a:spcPct val="110000"/>
              </a:lnSpc>
              <a:spcBef>
                <a:spcPts val="600"/>
              </a:spcBef>
            </a:pPr>
            <a:r>
              <a:rPr lang="fr-FR" dirty="0"/>
              <a:t>Produit par le </a:t>
            </a:r>
            <a:r>
              <a:rPr lang="fr-FR" dirty="0" err="1"/>
              <a:t>CiSMeF</a:t>
            </a:r>
            <a:r>
              <a:rPr lang="fr-FR" dirty="0"/>
              <a:t> -&gt; interrogation en rebond depuis </a:t>
            </a:r>
            <a:r>
              <a:rPr lang="fr-FR" dirty="0" err="1">
                <a:hlinkClick r:id="rId4"/>
              </a:rPr>
              <a:t>LiSSa</a:t>
            </a:r>
            <a:r>
              <a:rPr lang="fr-FR" dirty="0"/>
              <a:t> - ressources en français</a:t>
            </a:r>
          </a:p>
          <a:p>
            <a:pPr lvl="1">
              <a:lnSpc>
                <a:spcPct val="110000"/>
              </a:lnSpc>
              <a:spcBef>
                <a:spcPts val="600"/>
              </a:spcBef>
            </a:pPr>
            <a:r>
              <a:rPr lang="fr-FR" dirty="0"/>
              <a:t>Interroge aussi des sources bibliographiques : catalogue </a:t>
            </a:r>
            <a:r>
              <a:rPr lang="fr-FR" dirty="0" err="1"/>
              <a:t>Sudoc</a:t>
            </a:r>
            <a:r>
              <a:rPr lang="fr-FR" dirty="0"/>
              <a:t>, mémoires sur DUMAS, etc</a:t>
            </a:r>
            <a:r>
              <a:rPr lang="fr-FR" dirty="0" smtClean="0"/>
              <a:t>.</a:t>
            </a:r>
            <a:endParaRPr lang="fr-FR" dirty="0" smtClean="0">
              <a:solidFill>
                <a:srgbClr val="009DE0"/>
              </a:solidFill>
            </a:endParaRPr>
          </a:p>
          <a:p>
            <a:pPr>
              <a:lnSpc>
                <a:spcPct val="110000"/>
              </a:lnSpc>
              <a:spcBef>
                <a:spcPts val="600"/>
              </a:spcBef>
            </a:pPr>
            <a:r>
              <a:rPr lang="fr-FR" sz="2400" dirty="0">
                <a:solidFill>
                  <a:srgbClr val="009DE0"/>
                </a:solidFill>
              </a:rPr>
              <a:t> </a:t>
            </a:r>
            <a:r>
              <a:rPr lang="fr-FR" sz="2400" dirty="0" err="1">
                <a:solidFill>
                  <a:srgbClr val="009DE0"/>
                </a:solidFill>
              </a:rPr>
              <a:t>HONcode</a:t>
            </a:r>
            <a:r>
              <a:rPr lang="fr-FR" sz="2400" dirty="0">
                <a:solidFill>
                  <a:srgbClr val="009DE0"/>
                </a:solidFill>
              </a:rPr>
              <a:t> </a:t>
            </a:r>
            <a:r>
              <a:rPr lang="fr-FR" sz="2400" dirty="0" err="1" smtClean="0">
                <a:solidFill>
                  <a:srgbClr val="009DE0"/>
                </a:solidFill>
              </a:rPr>
              <a:t>Search</a:t>
            </a:r>
            <a:r>
              <a:rPr lang="fr-FR" sz="2400" dirty="0" smtClean="0">
                <a:solidFill>
                  <a:srgbClr val="009DE0"/>
                </a:solidFill>
              </a:rPr>
              <a:t> - </a:t>
            </a:r>
            <a:r>
              <a:rPr lang="fr-FR" sz="2400" dirty="0">
                <a:solidFill>
                  <a:srgbClr val="009DE0"/>
                </a:solidFill>
              </a:rPr>
              <a:t>https://www.hon.ch/en/search.html</a:t>
            </a:r>
          </a:p>
          <a:p>
            <a:pPr lvl="1">
              <a:lnSpc>
                <a:spcPct val="110000"/>
              </a:lnSpc>
              <a:spcBef>
                <a:spcPts val="600"/>
              </a:spcBef>
            </a:pPr>
            <a:r>
              <a:rPr lang="fr-FR" dirty="0" smtClean="0"/>
              <a:t>Produit </a:t>
            </a:r>
            <a:r>
              <a:rPr lang="fr-FR" dirty="0"/>
              <a:t>par l’ONG </a:t>
            </a:r>
            <a:r>
              <a:rPr lang="fr-FR" dirty="0" err="1"/>
              <a:t>Health</a:t>
            </a:r>
            <a:r>
              <a:rPr lang="fr-FR" dirty="0"/>
              <a:t> On the Net - couverture mondiale </a:t>
            </a:r>
            <a:endParaRPr lang="fr-FR" dirty="0" smtClean="0"/>
          </a:p>
          <a:p>
            <a:pPr lvl="1">
              <a:lnSpc>
                <a:spcPct val="110000"/>
              </a:lnSpc>
              <a:spcBef>
                <a:spcPts val="600"/>
              </a:spcBef>
            </a:pPr>
            <a:r>
              <a:rPr lang="fr-FR" dirty="0" smtClean="0">
                <a:hlinkClick r:id="rId5"/>
              </a:rPr>
              <a:t>Infos sur la certification </a:t>
            </a:r>
            <a:r>
              <a:rPr lang="fr-FR" dirty="0" err="1" smtClean="0">
                <a:hlinkClick r:id="rId5"/>
              </a:rPr>
              <a:t>HONcode</a:t>
            </a:r>
            <a:endParaRPr lang="fr-FR" dirty="0" smtClean="0"/>
          </a:p>
          <a:p>
            <a:pPr lvl="1">
              <a:lnSpc>
                <a:spcPct val="110000"/>
              </a:lnSpc>
              <a:spcBef>
                <a:spcPts val="600"/>
              </a:spcBef>
            </a:pPr>
            <a:r>
              <a:rPr lang="fr-FR" dirty="0" smtClean="0"/>
              <a:t>Disponible </a:t>
            </a:r>
            <a:r>
              <a:rPr lang="fr-FR" dirty="0"/>
              <a:t>sous forme d’</a:t>
            </a:r>
            <a:r>
              <a:rPr lang="fr-FR" dirty="0">
                <a:solidFill>
                  <a:srgbClr val="009DE0"/>
                </a:solidFill>
              </a:rPr>
              <a:t>extension</a:t>
            </a:r>
            <a:r>
              <a:rPr lang="fr-FR" dirty="0"/>
              <a:t> pour votre navigateur : </a:t>
            </a:r>
            <a:r>
              <a:rPr lang="fr-FR" dirty="0" err="1">
                <a:cs typeface="Calibri" panose="020F0502020204030204" pitchFamily="34" charset="0"/>
                <a:hlinkClick r:id="rId6"/>
              </a:rPr>
              <a:t>HONcode</a:t>
            </a:r>
            <a:r>
              <a:rPr lang="fr-FR" dirty="0">
                <a:cs typeface="Calibri" panose="020F0502020204030204" pitchFamily="34" charset="0"/>
                <a:hlinkClick r:id="rId6"/>
              </a:rPr>
              <a:t> </a:t>
            </a:r>
            <a:r>
              <a:rPr lang="fr-FR" dirty="0" err="1">
                <a:cs typeface="Calibri" panose="020F0502020204030204" pitchFamily="34" charset="0"/>
                <a:hlinkClick r:id="rId6"/>
              </a:rPr>
              <a:t>Toolbar</a:t>
            </a:r>
            <a:endParaRPr lang="fr-FR" dirty="0">
              <a:cs typeface="Calibri" panose="020F0502020204030204" pitchFamily="34" charset="0"/>
            </a:endParaRPr>
          </a:p>
          <a:p>
            <a:pPr>
              <a:lnSpc>
                <a:spcPct val="110000"/>
              </a:lnSpc>
              <a:spcBef>
                <a:spcPts val="600"/>
              </a:spcBef>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34</a:t>
            </a:fld>
            <a:endParaRPr lang="fr-FR" dirty="0"/>
          </a:p>
        </p:txBody>
      </p:sp>
    </p:spTree>
    <p:extLst>
      <p:ext uri="{BB962C8B-B14F-4D97-AF65-F5344CB8AC3E}">
        <p14:creationId xmlns:p14="http://schemas.microsoft.com/office/powerpoint/2010/main" val="1241342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smtClean="0"/>
              <a:t>Contact </a:t>
            </a:r>
            <a:r>
              <a:rPr lang="fr-FR"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35</a:t>
            </a:fld>
            <a:endParaRPr lang="fr-FR" dirty="0"/>
          </a:p>
        </p:txBody>
      </p:sp>
      <p:grpSp>
        <p:nvGrpSpPr>
          <p:cNvPr id="9" name="Optimization" descr="{&quot;Key&quot;:&quot;POWER_USER_SHAPE_ICON&quot;,&quot;Value&quot;:&quot;POWER_USER_SHAPE_ICON_STYLE_1&quot;}"/>
          <p:cNvGrpSpPr>
            <a:grpSpLocks noChangeAspect="1"/>
          </p:cNvGrpSpPr>
          <p:nvPr>
            <p:custDataLst>
              <p:tags r:id="rId1"/>
            </p:custDataLst>
          </p:nvPr>
        </p:nvGrpSpPr>
        <p:grpSpPr>
          <a:xfrm rot="5400000">
            <a:off x="9453168" y="404910"/>
            <a:ext cx="2366078" cy="2342956"/>
            <a:chOff x="4805363" y="384175"/>
            <a:chExt cx="974725" cy="965200"/>
          </a:xfrm>
          <a:solidFill>
            <a:srgbClr val="ED7F3D"/>
          </a:solidFill>
        </p:grpSpPr>
        <p:sp>
          <p:nvSpPr>
            <p:cNvPr id="10" name="Freeform 216"/>
            <p:cNvSpPr>
              <a:spLocks noEditPoints="1"/>
            </p:cNvSpPr>
            <p:nvPr/>
          </p:nvSpPr>
          <p:spPr bwMode="auto">
            <a:xfrm>
              <a:off x="4805363" y="384175"/>
              <a:ext cx="974725" cy="965200"/>
            </a:xfrm>
            <a:custGeom>
              <a:avLst/>
              <a:gdLst>
                <a:gd name="T0" fmla="*/ 1386 w 1617"/>
                <a:gd name="T1" fmla="*/ 1480 h 1601"/>
                <a:gd name="T2" fmla="*/ 1195 w 1617"/>
                <a:gd name="T3" fmla="*/ 1289 h 1601"/>
                <a:gd name="T4" fmla="*/ 1305 w 1617"/>
                <a:gd name="T5" fmla="*/ 1179 h 1601"/>
                <a:gd name="T6" fmla="*/ 1496 w 1617"/>
                <a:gd name="T7" fmla="*/ 1370 h 1601"/>
                <a:gd name="T8" fmla="*/ 1386 w 1617"/>
                <a:gd name="T9" fmla="*/ 1480 h 1601"/>
                <a:gd name="T10" fmla="*/ 1043 w 1617"/>
                <a:gd name="T11" fmla="*/ 1137 h 1601"/>
                <a:gd name="T12" fmla="*/ 1153 w 1617"/>
                <a:gd name="T13" fmla="*/ 1027 h 1601"/>
                <a:gd name="T14" fmla="*/ 1234 w 1617"/>
                <a:gd name="T15" fmla="*/ 1108 h 1601"/>
                <a:gd name="T16" fmla="*/ 1124 w 1617"/>
                <a:gd name="T17" fmla="*/ 1218 h 1601"/>
                <a:gd name="T18" fmla="*/ 1043 w 1617"/>
                <a:gd name="T19" fmla="*/ 1137 h 1601"/>
                <a:gd name="T20" fmla="*/ 1019 w 1617"/>
                <a:gd name="T21" fmla="*/ 1019 h 1601"/>
                <a:gd name="T22" fmla="*/ 639 w 1617"/>
                <a:gd name="T23" fmla="*/ 1177 h 1601"/>
                <a:gd name="T24" fmla="*/ 100 w 1617"/>
                <a:gd name="T25" fmla="*/ 639 h 1601"/>
                <a:gd name="T26" fmla="*/ 639 w 1617"/>
                <a:gd name="T27" fmla="*/ 100 h 1601"/>
                <a:gd name="T28" fmla="*/ 1177 w 1617"/>
                <a:gd name="T29" fmla="*/ 639 h 1601"/>
                <a:gd name="T30" fmla="*/ 1019 w 1617"/>
                <a:gd name="T31" fmla="*/ 1019 h 1601"/>
                <a:gd name="T32" fmla="*/ 1602 w 1617"/>
                <a:gd name="T33" fmla="*/ 1335 h 1601"/>
                <a:gd name="T34" fmla="*/ 1203 w 1617"/>
                <a:gd name="T35" fmla="*/ 936 h 1601"/>
                <a:gd name="T36" fmla="*/ 1277 w 1617"/>
                <a:gd name="T37" fmla="*/ 639 h 1601"/>
                <a:gd name="T38" fmla="*/ 639 w 1617"/>
                <a:gd name="T39" fmla="*/ 0 h 1601"/>
                <a:gd name="T40" fmla="*/ 0 w 1617"/>
                <a:gd name="T41" fmla="*/ 639 h 1601"/>
                <a:gd name="T42" fmla="*/ 639 w 1617"/>
                <a:gd name="T43" fmla="*/ 1277 h 1601"/>
                <a:gd name="T44" fmla="*/ 956 w 1617"/>
                <a:gd name="T45" fmla="*/ 1192 h 1601"/>
                <a:gd name="T46" fmla="*/ 1351 w 1617"/>
                <a:gd name="T47" fmla="*/ 1586 h 1601"/>
                <a:gd name="T48" fmla="*/ 1386 w 1617"/>
                <a:gd name="T49" fmla="*/ 1601 h 1601"/>
                <a:gd name="T50" fmla="*/ 1421 w 1617"/>
                <a:gd name="T51" fmla="*/ 1586 h 1601"/>
                <a:gd name="T52" fmla="*/ 1602 w 1617"/>
                <a:gd name="T53" fmla="*/ 1405 h 1601"/>
                <a:gd name="T54" fmla="*/ 1617 w 1617"/>
                <a:gd name="T55" fmla="*/ 1370 h 1601"/>
                <a:gd name="T56" fmla="*/ 1602 w 1617"/>
                <a:gd name="T57" fmla="*/ 133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17" h="1601">
                  <a:moveTo>
                    <a:pt x="1386" y="1480"/>
                  </a:moveTo>
                  <a:lnTo>
                    <a:pt x="1195" y="1289"/>
                  </a:lnTo>
                  <a:lnTo>
                    <a:pt x="1305" y="1179"/>
                  </a:lnTo>
                  <a:lnTo>
                    <a:pt x="1496" y="1370"/>
                  </a:lnTo>
                  <a:lnTo>
                    <a:pt x="1386" y="1480"/>
                  </a:lnTo>
                  <a:close/>
                  <a:moveTo>
                    <a:pt x="1043" y="1137"/>
                  </a:moveTo>
                  <a:lnTo>
                    <a:pt x="1153" y="1027"/>
                  </a:lnTo>
                  <a:lnTo>
                    <a:pt x="1234" y="1108"/>
                  </a:lnTo>
                  <a:lnTo>
                    <a:pt x="1124" y="1218"/>
                  </a:lnTo>
                  <a:lnTo>
                    <a:pt x="1043" y="1137"/>
                  </a:lnTo>
                  <a:close/>
                  <a:moveTo>
                    <a:pt x="1019" y="1019"/>
                  </a:moveTo>
                  <a:cubicBezTo>
                    <a:pt x="921" y="1116"/>
                    <a:pt x="787" y="1177"/>
                    <a:pt x="639" y="1177"/>
                  </a:cubicBezTo>
                  <a:cubicBezTo>
                    <a:pt x="342" y="1177"/>
                    <a:pt x="100" y="935"/>
                    <a:pt x="100" y="639"/>
                  </a:cubicBezTo>
                  <a:cubicBezTo>
                    <a:pt x="100" y="342"/>
                    <a:pt x="342" y="100"/>
                    <a:pt x="639" y="100"/>
                  </a:cubicBezTo>
                  <a:cubicBezTo>
                    <a:pt x="935" y="100"/>
                    <a:pt x="1177" y="342"/>
                    <a:pt x="1177" y="639"/>
                  </a:cubicBezTo>
                  <a:cubicBezTo>
                    <a:pt x="1177" y="787"/>
                    <a:pt x="1116" y="921"/>
                    <a:pt x="1019" y="1019"/>
                  </a:cubicBezTo>
                  <a:close/>
                  <a:moveTo>
                    <a:pt x="1602" y="1335"/>
                  </a:moveTo>
                  <a:lnTo>
                    <a:pt x="1203" y="936"/>
                  </a:lnTo>
                  <a:cubicBezTo>
                    <a:pt x="1250" y="847"/>
                    <a:pt x="1277" y="746"/>
                    <a:pt x="1277" y="639"/>
                  </a:cubicBezTo>
                  <a:cubicBezTo>
                    <a:pt x="1277" y="287"/>
                    <a:pt x="990" y="0"/>
                    <a:pt x="639" y="0"/>
                  </a:cubicBezTo>
                  <a:cubicBezTo>
                    <a:pt x="287" y="0"/>
                    <a:pt x="0" y="287"/>
                    <a:pt x="0" y="639"/>
                  </a:cubicBezTo>
                  <a:cubicBezTo>
                    <a:pt x="0" y="990"/>
                    <a:pt x="287" y="1277"/>
                    <a:pt x="639" y="1277"/>
                  </a:cubicBezTo>
                  <a:cubicBezTo>
                    <a:pt x="754" y="1277"/>
                    <a:pt x="863" y="1246"/>
                    <a:pt x="956" y="1192"/>
                  </a:cubicBezTo>
                  <a:lnTo>
                    <a:pt x="1351" y="1586"/>
                  </a:lnTo>
                  <a:cubicBezTo>
                    <a:pt x="1360" y="1596"/>
                    <a:pt x="1373" y="1601"/>
                    <a:pt x="1386" y="1601"/>
                  </a:cubicBezTo>
                  <a:cubicBezTo>
                    <a:pt x="1399" y="1601"/>
                    <a:pt x="1412" y="1596"/>
                    <a:pt x="1421" y="1586"/>
                  </a:cubicBezTo>
                  <a:lnTo>
                    <a:pt x="1602" y="1405"/>
                  </a:lnTo>
                  <a:cubicBezTo>
                    <a:pt x="1611" y="1396"/>
                    <a:pt x="1617" y="1383"/>
                    <a:pt x="1617" y="1370"/>
                  </a:cubicBezTo>
                  <a:cubicBezTo>
                    <a:pt x="1617" y="1357"/>
                    <a:pt x="1611" y="1344"/>
                    <a:pt x="1602" y="13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217"/>
            <p:cNvSpPr>
              <a:spLocks noEditPoints="1"/>
            </p:cNvSpPr>
            <p:nvPr/>
          </p:nvSpPr>
          <p:spPr bwMode="auto">
            <a:xfrm>
              <a:off x="4970463" y="549275"/>
              <a:ext cx="452438" cy="454025"/>
            </a:xfrm>
            <a:custGeom>
              <a:avLst/>
              <a:gdLst>
                <a:gd name="T0" fmla="*/ 375 w 752"/>
                <a:gd name="T1" fmla="*/ 531 h 752"/>
                <a:gd name="T2" fmla="*/ 239 w 752"/>
                <a:gd name="T3" fmla="*/ 445 h 752"/>
                <a:gd name="T4" fmla="*/ 486 w 752"/>
                <a:gd name="T5" fmla="*/ 270 h 752"/>
                <a:gd name="T6" fmla="*/ 484 w 752"/>
                <a:gd name="T7" fmla="*/ 487 h 752"/>
                <a:gd name="T8" fmla="*/ 730 w 752"/>
                <a:gd name="T9" fmla="*/ 319 h 752"/>
                <a:gd name="T10" fmla="*/ 659 w 752"/>
                <a:gd name="T11" fmla="*/ 280 h 752"/>
                <a:gd name="T12" fmla="*/ 641 w 752"/>
                <a:gd name="T13" fmla="*/ 239 h 752"/>
                <a:gd name="T14" fmla="*/ 671 w 752"/>
                <a:gd name="T15" fmla="*/ 173 h 752"/>
                <a:gd name="T16" fmla="*/ 646 w 752"/>
                <a:gd name="T17" fmla="*/ 114 h 752"/>
                <a:gd name="T18" fmla="*/ 586 w 752"/>
                <a:gd name="T19" fmla="*/ 86 h 752"/>
                <a:gd name="T20" fmla="*/ 507 w 752"/>
                <a:gd name="T21" fmla="*/ 109 h 752"/>
                <a:gd name="T22" fmla="*/ 454 w 752"/>
                <a:gd name="T23" fmla="*/ 72 h 752"/>
                <a:gd name="T24" fmla="*/ 416 w 752"/>
                <a:gd name="T25" fmla="*/ 2 h 752"/>
                <a:gd name="T26" fmla="*/ 345 w 752"/>
                <a:gd name="T27" fmla="*/ 1 h 752"/>
                <a:gd name="T28" fmla="*/ 305 w 752"/>
                <a:gd name="T29" fmla="*/ 70 h 752"/>
                <a:gd name="T30" fmla="*/ 251 w 752"/>
                <a:gd name="T31" fmla="*/ 107 h 752"/>
                <a:gd name="T32" fmla="*/ 173 w 752"/>
                <a:gd name="T33" fmla="*/ 82 h 752"/>
                <a:gd name="T34" fmla="*/ 114 w 752"/>
                <a:gd name="T35" fmla="*/ 107 h 752"/>
                <a:gd name="T36" fmla="*/ 87 w 752"/>
                <a:gd name="T37" fmla="*/ 167 h 752"/>
                <a:gd name="T38" fmla="*/ 109 w 752"/>
                <a:gd name="T39" fmla="*/ 245 h 752"/>
                <a:gd name="T40" fmla="*/ 71 w 752"/>
                <a:gd name="T41" fmla="*/ 298 h 752"/>
                <a:gd name="T42" fmla="*/ 7 w 752"/>
                <a:gd name="T43" fmla="*/ 326 h 752"/>
                <a:gd name="T44" fmla="*/ 5 w 752"/>
                <a:gd name="T45" fmla="*/ 329 h 752"/>
                <a:gd name="T46" fmla="*/ 3 w 752"/>
                <a:gd name="T47" fmla="*/ 333 h 752"/>
                <a:gd name="T48" fmla="*/ 0 w 752"/>
                <a:gd name="T49" fmla="*/ 371 h 752"/>
                <a:gd name="T50" fmla="*/ 23 w 752"/>
                <a:gd name="T51" fmla="*/ 433 h 752"/>
                <a:gd name="T52" fmla="*/ 93 w 752"/>
                <a:gd name="T53" fmla="*/ 472 h 752"/>
                <a:gd name="T54" fmla="*/ 112 w 752"/>
                <a:gd name="T55" fmla="*/ 515 h 752"/>
                <a:gd name="T56" fmla="*/ 82 w 752"/>
                <a:gd name="T57" fmla="*/ 579 h 752"/>
                <a:gd name="T58" fmla="*/ 108 w 752"/>
                <a:gd name="T59" fmla="*/ 640 h 752"/>
                <a:gd name="T60" fmla="*/ 166 w 752"/>
                <a:gd name="T61" fmla="*/ 666 h 752"/>
                <a:gd name="T62" fmla="*/ 243 w 752"/>
                <a:gd name="T63" fmla="*/ 644 h 752"/>
                <a:gd name="T64" fmla="*/ 299 w 752"/>
                <a:gd name="T65" fmla="*/ 683 h 752"/>
                <a:gd name="T66" fmla="*/ 337 w 752"/>
                <a:gd name="T67" fmla="*/ 750 h 752"/>
                <a:gd name="T68" fmla="*/ 408 w 752"/>
                <a:gd name="T69" fmla="*/ 750 h 752"/>
                <a:gd name="T70" fmla="*/ 447 w 752"/>
                <a:gd name="T71" fmla="*/ 685 h 752"/>
                <a:gd name="T72" fmla="*/ 504 w 752"/>
                <a:gd name="T73" fmla="*/ 647 h 752"/>
                <a:gd name="T74" fmla="*/ 579 w 752"/>
                <a:gd name="T75" fmla="*/ 670 h 752"/>
                <a:gd name="T76" fmla="*/ 640 w 752"/>
                <a:gd name="T77" fmla="*/ 644 h 752"/>
                <a:gd name="T78" fmla="*/ 666 w 752"/>
                <a:gd name="T79" fmla="*/ 586 h 752"/>
                <a:gd name="T80" fmla="*/ 644 w 752"/>
                <a:gd name="T81" fmla="*/ 509 h 752"/>
                <a:gd name="T82" fmla="*/ 683 w 752"/>
                <a:gd name="T83" fmla="*/ 453 h 752"/>
                <a:gd name="T84" fmla="*/ 747 w 752"/>
                <a:gd name="T85" fmla="*/ 423 h 752"/>
                <a:gd name="T86" fmla="*/ 749 w 752"/>
                <a:gd name="T87" fmla="*/ 420 h 752"/>
                <a:gd name="T88" fmla="*/ 751 w 752"/>
                <a:gd name="T89" fmla="*/ 407 h 752"/>
                <a:gd name="T90" fmla="*/ 751 w 752"/>
                <a:gd name="T91" fmla="*/ 34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2" h="752">
                  <a:moveTo>
                    <a:pt x="484" y="487"/>
                  </a:moveTo>
                  <a:cubicBezTo>
                    <a:pt x="455" y="516"/>
                    <a:pt x="416" y="531"/>
                    <a:pt x="375" y="531"/>
                  </a:cubicBezTo>
                  <a:cubicBezTo>
                    <a:pt x="334" y="530"/>
                    <a:pt x="295" y="514"/>
                    <a:pt x="267" y="485"/>
                  </a:cubicBezTo>
                  <a:cubicBezTo>
                    <a:pt x="255" y="473"/>
                    <a:pt x="246" y="460"/>
                    <a:pt x="239" y="445"/>
                  </a:cubicBezTo>
                  <a:cubicBezTo>
                    <a:pt x="209" y="386"/>
                    <a:pt x="221" y="314"/>
                    <a:pt x="269" y="268"/>
                  </a:cubicBezTo>
                  <a:cubicBezTo>
                    <a:pt x="330" y="208"/>
                    <a:pt x="427" y="209"/>
                    <a:pt x="486" y="270"/>
                  </a:cubicBezTo>
                  <a:cubicBezTo>
                    <a:pt x="498" y="282"/>
                    <a:pt x="507" y="295"/>
                    <a:pt x="514" y="309"/>
                  </a:cubicBezTo>
                  <a:cubicBezTo>
                    <a:pt x="544" y="369"/>
                    <a:pt x="532" y="440"/>
                    <a:pt x="484" y="487"/>
                  </a:cubicBezTo>
                  <a:close/>
                  <a:moveTo>
                    <a:pt x="751" y="345"/>
                  </a:moveTo>
                  <a:cubicBezTo>
                    <a:pt x="750" y="334"/>
                    <a:pt x="740" y="323"/>
                    <a:pt x="730" y="319"/>
                  </a:cubicBezTo>
                  <a:lnTo>
                    <a:pt x="683" y="305"/>
                  </a:lnTo>
                  <a:cubicBezTo>
                    <a:pt x="673" y="302"/>
                    <a:pt x="662" y="291"/>
                    <a:pt x="659" y="280"/>
                  </a:cubicBezTo>
                  <a:cubicBezTo>
                    <a:pt x="655" y="269"/>
                    <a:pt x="650" y="257"/>
                    <a:pt x="644" y="245"/>
                  </a:cubicBezTo>
                  <a:cubicBezTo>
                    <a:pt x="643" y="243"/>
                    <a:pt x="642" y="241"/>
                    <a:pt x="641" y="239"/>
                  </a:cubicBezTo>
                  <a:cubicBezTo>
                    <a:pt x="639" y="235"/>
                    <a:pt x="642" y="225"/>
                    <a:pt x="647" y="215"/>
                  </a:cubicBezTo>
                  <a:lnTo>
                    <a:pt x="671" y="173"/>
                  </a:lnTo>
                  <a:cubicBezTo>
                    <a:pt x="676" y="163"/>
                    <a:pt x="675" y="148"/>
                    <a:pt x="668" y="140"/>
                  </a:cubicBezTo>
                  <a:cubicBezTo>
                    <a:pt x="661" y="131"/>
                    <a:pt x="654" y="122"/>
                    <a:pt x="646" y="114"/>
                  </a:cubicBezTo>
                  <a:cubicBezTo>
                    <a:pt x="637" y="105"/>
                    <a:pt x="628" y="97"/>
                    <a:pt x="619" y="89"/>
                  </a:cubicBezTo>
                  <a:cubicBezTo>
                    <a:pt x="610" y="82"/>
                    <a:pt x="595" y="81"/>
                    <a:pt x="586" y="86"/>
                  </a:cubicBezTo>
                  <a:lnTo>
                    <a:pt x="542" y="109"/>
                  </a:lnTo>
                  <a:cubicBezTo>
                    <a:pt x="533" y="114"/>
                    <a:pt x="517" y="114"/>
                    <a:pt x="507" y="109"/>
                  </a:cubicBezTo>
                  <a:cubicBezTo>
                    <a:pt x="498" y="105"/>
                    <a:pt x="488" y="101"/>
                    <a:pt x="479" y="97"/>
                  </a:cubicBezTo>
                  <a:cubicBezTo>
                    <a:pt x="468" y="93"/>
                    <a:pt x="457" y="82"/>
                    <a:pt x="454" y="72"/>
                  </a:cubicBezTo>
                  <a:lnTo>
                    <a:pt x="441" y="24"/>
                  </a:lnTo>
                  <a:cubicBezTo>
                    <a:pt x="438" y="14"/>
                    <a:pt x="427" y="4"/>
                    <a:pt x="416" y="2"/>
                  </a:cubicBezTo>
                  <a:cubicBezTo>
                    <a:pt x="404" y="1"/>
                    <a:pt x="392" y="0"/>
                    <a:pt x="379" y="0"/>
                  </a:cubicBezTo>
                  <a:cubicBezTo>
                    <a:pt x="368" y="0"/>
                    <a:pt x="356" y="0"/>
                    <a:pt x="345" y="1"/>
                  </a:cubicBezTo>
                  <a:cubicBezTo>
                    <a:pt x="334" y="2"/>
                    <a:pt x="323" y="12"/>
                    <a:pt x="320" y="23"/>
                  </a:cubicBezTo>
                  <a:lnTo>
                    <a:pt x="305" y="70"/>
                  </a:lnTo>
                  <a:cubicBezTo>
                    <a:pt x="302" y="81"/>
                    <a:pt x="291" y="91"/>
                    <a:pt x="280" y="95"/>
                  </a:cubicBezTo>
                  <a:cubicBezTo>
                    <a:pt x="270" y="98"/>
                    <a:pt x="261" y="102"/>
                    <a:pt x="251" y="107"/>
                  </a:cubicBezTo>
                  <a:cubicBezTo>
                    <a:pt x="241" y="111"/>
                    <a:pt x="226" y="111"/>
                    <a:pt x="216" y="106"/>
                  </a:cubicBezTo>
                  <a:lnTo>
                    <a:pt x="173" y="82"/>
                  </a:lnTo>
                  <a:cubicBezTo>
                    <a:pt x="163" y="76"/>
                    <a:pt x="148" y="77"/>
                    <a:pt x="140" y="84"/>
                  </a:cubicBezTo>
                  <a:cubicBezTo>
                    <a:pt x="131" y="91"/>
                    <a:pt x="122" y="99"/>
                    <a:pt x="114" y="107"/>
                  </a:cubicBezTo>
                  <a:cubicBezTo>
                    <a:pt x="105" y="115"/>
                    <a:pt x="97" y="124"/>
                    <a:pt x="89" y="134"/>
                  </a:cubicBezTo>
                  <a:cubicBezTo>
                    <a:pt x="82" y="142"/>
                    <a:pt x="81" y="157"/>
                    <a:pt x="87" y="167"/>
                  </a:cubicBezTo>
                  <a:lnTo>
                    <a:pt x="109" y="210"/>
                  </a:lnTo>
                  <a:cubicBezTo>
                    <a:pt x="115" y="219"/>
                    <a:pt x="114" y="235"/>
                    <a:pt x="109" y="245"/>
                  </a:cubicBezTo>
                  <a:cubicBezTo>
                    <a:pt x="104" y="254"/>
                    <a:pt x="100" y="264"/>
                    <a:pt x="96" y="274"/>
                  </a:cubicBezTo>
                  <a:cubicBezTo>
                    <a:pt x="93" y="284"/>
                    <a:pt x="82" y="295"/>
                    <a:pt x="71" y="298"/>
                  </a:cubicBezTo>
                  <a:lnTo>
                    <a:pt x="24" y="312"/>
                  </a:lnTo>
                  <a:cubicBezTo>
                    <a:pt x="17" y="314"/>
                    <a:pt x="11" y="319"/>
                    <a:pt x="7" y="326"/>
                  </a:cubicBezTo>
                  <a:cubicBezTo>
                    <a:pt x="7" y="326"/>
                    <a:pt x="7" y="326"/>
                    <a:pt x="7" y="326"/>
                  </a:cubicBezTo>
                  <a:cubicBezTo>
                    <a:pt x="6" y="327"/>
                    <a:pt x="5" y="328"/>
                    <a:pt x="5" y="329"/>
                  </a:cubicBezTo>
                  <a:cubicBezTo>
                    <a:pt x="4" y="330"/>
                    <a:pt x="4" y="330"/>
                    <a:pt x="4" y="330"/>
                  </a:cubicBezTo>
                  <a:cubicBezTo>
                    <a:pt x="4" y="331"/>
                    <a:pt x="3" y="332"/>
                    <a:pt x="3" y="333"/>
                  </a:cubicBezTo>
                  <a:cubicBezTo>
                    <a:pt x="3" y="334"/>
                    <a:pt x="3" y="335"/>
                    <a:pt x="2" y="337"/>
                  </a:cubicBezTo>
                  <a:cubicBezTo>
                    <a:pt x="1" y="348"/>
                    <a:pt x="0" y="359"/>
                    <a:pt x="0" y="371"/>
                  </a:cubicBezTo>
                  <a:cubicBezTo>
                    <a:pt x="0" y="383"/>
                    <a:pt x="1" y="395"/>
                    <a:pt x="2" y="407"/>
                  </a:cubicBezTo>
                  <a:cubicBezTo>
                    <a:pt x="3" y="418"/>
                    <a:pt x="13" y="430"/>
                    <a:pt x="23" y="433"/>
                  </a:cubicBezTo>
                  <a:lnTo>
                    <a:pt x="69" y="447"/>
                  </a:lnTo>
                  <a:cubicBezTo>
                    <a:pt x="79" y="450"/>
                    <a:pt x="90" y="461"/>
                    <a:pt x="93" y="472"/>
                  </a:cubicBezTo>
                  <a:cubicBezTo>
                    <a:pt x="98" y="485"/>
                    <a:pt x="103" y="497"/>
                    <a:pt x="109" y="510"/>
                  </a:cubicBezTo>
                  <a:cubicBezTo>
                    <a:pt x="110" y="511"/>
                    <a:pt x="111" y="513"/>
                    <a:pt x="112" y="515"/>
                  </a:cubicBezTo>
                  <a:cubicBezTo>
                    <a:pt x="113" y="518"/>
                    <a:pt x="110" y="528"/>
                    <a:pt x="105" y="538"/>
                  </a:cubicBezTo>
                  <a:lnTo>
                    <a:pt x="82" y="579"/>
                  </a:lnTo>
                  <a:cubicBezTo>
                    <a:pt x="77" y="589"/>
                    <a:pt x="77" y="604"/>
                    <a:pt x="84" y="612"/>
                  </a:cubicBezTo>
                  <a:cubicBezTo>
                    <a:pt x="92" y="622"/>
                    <a:pt x="100" y="631"/>
                    <a:pt x="108" y="640"/>
                  </a:cubicBezTo>
                  <a:cubicBezTo>
                    <a:pt x="116" y="648"/>
                    <a:pt x="125" y="656"/>
                    <a:pt x="133" y="663"/>
                  </a:cubicBezTo>
                  <a:cubicBezTo>
                    <a:pt x="142" y="670"/>
                    <a:pt x="157" y="671"/>
                    <a:pt x="166" y="666"/>
                  </a:cubicBezTo>
                  <a:lnTo>
                    <a:pt x="208" y="644"/>
                  </a:lnTo>
                  <a:cubicBezTo>
                    <a:pt x="218" y="639"/>
                    <a:pt x="233" y="639"/>
                    <a:pt x="243" y="644"/>
                  </a:cubicBezTo>
                  <a:cubicBezTo>
                    <a:pt x="253" y="649"/>
                    <a:pt x="264" y="654"/>
                    <a:pt x="275" y="658"/>
                  </a:cubicBezTo>
                  <a:cubicBezTo>
                    <a:pt x="285" y="662"/>
                    <a:pt x="296" y="673"/>
                    <a:pt x="299" y="683"/>
                  </a:cubicBezTo>
                  <a:lnTo>
                    <a:pt x="312" y="728"/>
                  </a:lnTo>
                  <a:cubicBezTo>
                    <a:pt x="315" y="738"/>
                    <a:pt x="326" y="749"/>
                    <a:pt x="337" y="750"/>
                  </a:cubicBezTo>
                  <a:cubicBezTo>
                    <a:pt x="348" y="751"/>
                    <a:pt x="360" y="752"/>
                    <a:pt x="371" y="752"/>
                  </a:cubicBezTo>
                  <a:cubicBezTo>
                    <a:pt x="383" y="752"/>
                    <a:pt x="396" y="751"/>
                    <a:pt x="408" y="750"/>
                  </a:cubicBezTo>
                  <a:cubicBezTo>
                    <a:pt x="418" y="749"/>
                    <a:pt x="430" y="739"/>
                    <a:pt x="433" y="729"/>
                  </a:cubicBezTo>
                  <a:lnTo>
                    <a:pt x="447" y="685"/>
                  </a:lnTo>
                  <a:cubicBezTo>
                    <a:pt x="450" y="674"/>
                    <a:pt x="461" y="664"/>
                    <a:pt x="471" y="660"/>
                  </a:cubicBezTo>
                  <a:cubicBezTo>
                    <a:pt x="483" y="657"/>
                    <a:pt x="493" y="652"/>
                    <a:pt x="504" y="647"/>
                  </a:cubicBezTo>
                  <a:cubicBezTo>
                    <a:pt x="514" y="643"/>
                    <a:pt x="529" y="642"/>
                    <a:pt x="539" y="648"/>
                  </a:cubicBezTo>
                  <a:lnTo>
                    <a:pt x="579" y="670"/>
                  </a:lnTo>
                  <a:cubicBezTo>
                    <a:pt x="589" y="676"/>
                    <a:pt x="604" y="675"/>
                    <a:pt x="612" y="668"/>
                  </a:cubicBezTo>
                  <a:cubicBezTo>
                    <a:pt x="622" y="661"/>
                    <a:pt x="631" y="653"/>
                    <a:pt x="640" y="644"/>
                  </a:cubicBezTo>
                  <a:cubicBezTo>
                    <a:pt x="648" y="636"/>
                    <a:pt x="656" y="628"/>
                    <a:pt x="663" y="619"/>
                  </a:cubicBezTo>
                  <a:cubicBezTo>
                    <a:pt x="670" y="611"/>
                    <a:pt x="671" y="596"/>
                    <a:pt x="666" y="586"/>
                  </a:cubicBezTo>
                  <a:lnTo>
                    <a:pt x="644" y="544"/>
                  </a:lnTo>
                  <a:cubicBezTo>
                    <a:pt x="639" y="535"/>
                    <a:pt x="639" y="519"/>
                    <a:pt x="644" y="509"/>
                  </a:cubicBezTo>
                  <a:cubicBezTo>
                    <a:pt x="649" y="499"/>
                    <a:pt x="654" y="488"/>
                    <a:pt x="658" y="478"/>
                  </a:cubicBezTo>
                  <a:cubicBezTo>
                    <a:pt x="661" y="467"/>
                    <a:pt x="672" y="456"/>
                    <a:pt x="683" y="453"/>
                  </a:cubicBezTo>
                  <a:lnTo>
                    <a:pt x="728" y="441"/>
                  </a:lnTo>
                  <a:cubicBezTo>
                    <a:pt x="736" y="438"/>
                    <a:pt x="743" y="431"/>
                    <a:pt x="747" y="423"/>
                  </a:cubicBezTo>
                  <a:cubicBezTo>
                    <a:pt x="747" y="423"/>
                    <a:pt x="748" y="423"/>
                    <a:pt x="748" y="423"/>
                  </a:cubicBezTo>
                  <a:cubicBezTo>
                    <a:pt x="748" y="422"/>
                    <a:pt x="749" y="421"/>
                    <a:pt x="749" y="420"/>
                  </a:cubicBezTo>
                  <a:cubicBezTo>
                    <a:pt x="749" y="418"/>
                    <a:pt x="750" y="417"/>
                    <a:pt x="750" y="416"/>
                  </a:cubicBezTo>
                  <a:cubicBezTo>
                    <a:pt x="750" y="413"/>
                    <a:pt x="750" y="410"/>
                    <a:pt x="751" y="407"/>
                  </a:cubicBezTo>
                  <a:cubicBezTo>
                    <a:pt x="751" y="398"/>
                    <a:pt x="752" y="389"/>
                    <a:pt x="752" y="379"/>
                  </a:cubicBezTo>
                  <a:cubicBezTo>
                    <a:pt x="752" y="368"/>
                    <a:pt x="752" y="356"/>
                    <a:pt x="751" y="34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34028" y="127793"/>
            <a:ext cx="10619772" cy="1325563"/>
          </a:xfrm>
        </p:spPr>
        <p:txBody>
          <a:bodyPr>
            <a:normAutofit/>
          </a:bodyPr>
          <a:lstStyle/>
          <a:p>
            <a:r>
              <a:rPr lang="fr-FR" dirty="0"/>
              <a:t>Fonctionnement des moteurs de recherche </a:t>
            </a:r>
            <a:r>
              <a:rPr lang="fr-FR" dirty="0" smtClean="0"/>
              <a:t>web</a:t>
            </a:r>
            <a:endParaRPr lang="fr-FR" dirty="0"/>
          </a:p>
        </p:txBody>
      </p:sp>
      <p:sp>
        <p:nvSpPr>
          <p:cNvPr id="7" name="Espace réservé du contenu 6"/>
          <p:cNvSpPr>
            <a:spLocks noGrp="1"/>
          </p:cNvSpPr>
          <p:nvPr>
            <p:ph idx="1"/>
          </p:nvPr>
        </p:nvSpPr>
        <p:spPr>
          <a:xfrm>
            <a:off x="7589520" y="1453356"/>
            <a:ext cx="4385504" cy="4895850"/>
          </a:xfrm>
        </p:spPr>
        <p:txBody>
          <a:bodyPr>
            <a:normAutofit fontScale="77500" lnSpcReduction="20000"/>
          </a:bodyPr>
          <a:lstStyle/>
          <a:p>
            <a:pPr marL="0" indent="0">
              <a:lnSpc>
                <a:spcPct val="120000"/>
              </a:lnSpc>
              <a:buNone/>
            </a:pPr>
            <a:r>
              <a:rPr lang="fr-FR" sz="2900" dirty="0" smtClean="0">
                <a:solidFill>
                  <a:schemeClr val="bg2">
                    <a:lumMod val="50000"/>
                  </a:schemeClr>
                </a:solidFill>
              </a:rPr>
              <a:t>« Les </a:t>
            </a:r>
            <a:r>
              <a:rPr lang="fr-FR" sz="2900" dirty="0">
                <a:solidFill>
                  <a:schemeClr val="bg2">
                    <a:lumMod val="50000"/>
                  </a:schemeClr>
                </a:solidFill>
              </a:rPr>
              <a:t>moteurs de recherche web interrogent une partie des ressources d’Internet appelée le </a:t>
            </a:r>
            <a:r>
              <a:rPr lang="fr-FR" sz="2900" b="1" dirty="0">
                <a:solidFill>
                  <a:schemeClr val="bg2">
                    <a:lumMod val="50000"/>
                  </a:schemeClr>
                </a:solidFill>
              </a:rPr>
              <a:t>« web visible »</a:t>
            </a:r>
            <a:r>
              <a:rPr lang="fr-FR" sz="2900" dirty="0">
                <a:solidFill>
                  <a:schemeClr val="bg2">
                    <a:lumMod val="50000"/>
                  </a:schemeClr>
                </a:solidFill>
              </a:rPr>
              <a:t>. Pour schématiser, il s’agit des différentes pages, blogs, images, vidéos… qui sont parcourus et récupérés par les robots d’indexation, puis indexés et restitués à l’aide d’algorithmes lorsque vous interrogez un moteur de recherche web</a:t>
            </a:r>
            <a:r>
              <a:rPr lang="fr-FR" sz="2900" dirty="0" smtClean="0">
                <a:solidFill>
                  <a:schemeClr val="bg2">
                    <a:lumMod val="50000"/>
                  </a:schemeClr>
                </a:solidFill>
              </a:rPr>
              <a:t>. »</a:t>
            </a:r>
            <a:endParaRPr lang="fr-FR" sz="2900" dirty="0">
              <a:solidFill>
                <a:schemeClr val="bg2">
                  <a:lumMod val="50000"/>
                </a:schemeClr>
              </a:solidFill>
            </a:endParaRPr>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6515100" cy="3495675"/>
          </a:xfrm>
          <a:prstGeom prst="rect">
            <a:avLst/>
          </a:prstGeom>
        </p:spPr>
      </p:pic>
      <p:sp>
        <p:nvSpPr>
          <p:cNvPr id="9" name="Rectangle 8"/>
          <p:cNvSpPr/>
          <p:nvPr/>
        </p:nvSpPr>
        <p:spPr>
          <a:xfrm>
            <a:off x="735330" y="5402243"/>
            <a:ext cx="6854190" cy="954107"/>
          </a:xfrm>
          <a:prstGeom prst="rect">
            <a:avLst/>
          </a:prstGeom>
        </p:spPr>
        <p:txBody>
          <a:bodyPr wrap="square">
            <a:spAutoFit/>
          </a:bodyPr>
          <a:lstStyle/>
          <a:p>
            <a:r>
              <a:rPr lang="fr-FR" sz="1400" dirty="0" smtClean="0">
                <a:latin typeface="Corbel" panose="020B0503020204020204" pitchFamily="34" charset="0"/>
              </a:rPr>
              <a:t>Source : Réseau </a:t>
            </a:r>
            <a:r>
              <a:rPr lang="fr-FR" sz="1400" dirty="0">
                <a:latin typeface="Corbel" panose="020B0503020204020204" pitchFamily="34" charset="0"/>
              </a:rPr>
              <a:t>Ascodocpsy. (2021, janvier 12). </a:t>
            </a:r>
            <a:r>
              <a:rPr lang="fr-FR" sz="1400" i="1" dirty="0">
                <a:latin typeface="Corbel" panose="020B0503020204020204" pitchFamily="34" charset="0"/>
              </a:rPr>
              <a:t>[Allô la doc ? #6] Les moteurs de recherche - Épisode 1 : Introduction aux moteurs de recherche web</a:t>
            </a:r>
            <a:r>
              <a:rPr lang="fr-FR" sz="1400" dirty="0">
                <a:latin typeface="Corbel" panose="020B0503020204020204" pitchFamily="34" charset="0"/>
              </a:rPr>
              <a:t>. Ascodocpsy. </a:t>
            </a:r>
            <a:r>
              <a:rPr lang="fr-FR" sz="1400" dirty="0">
                <a:latin typeface="Corbel" panose="020B0503020204020204" pitchFamily="34" charset="0"/>
                <a:hlinkClick r:id="rId4"/>
              </a:rPr>
              <a:t>https://www.ascodocpsy.org/allo-la-doc-6-les-moteurs-de-recherche-episode-1-introduction-aux-moteurs-de-recherche-web/</a:t>
            </a:r>
            <a:endParaRPr lang="fr-FR" sz="1400" dirty="0">
              <a:latin typeface="Corbel" panose="020B0503020204020204" pitchFamily="34" charset="0"/>
            </a:endParaRPr>
          </a:p>
        </p:txBody>
      </p:sp>
      <p:sp>
        <p:nvSpPr>
          <p:cNvPr id="2" name="ZoneTexte 1"/>
          <p:cNvSpPr txBox="1"/>
          <p:nvPr/>
        </p:nvSpPr>
        <p:spPr>
          <a:xfrm>
            <a:off x="7692390" y="5415322"/>
            <a:ext cx="4282634" cy="923330"/>
          </a:xfrm>
          <a:prstGeom prst="rect">
            <a:avLst/>
          </a:prstGeom>
          <a:noFill/>
        </p:spPr>
        <p:txBody>
          <a:bodyPr wrap="square" rtlCol="0">
            <a:spAutoFit/>
          </a:bodyPr>
          <a:lstStyle/>
          <a:p>
            <a:r>
              <a:rPr lang="fr-FR" dirty="0">
                <a:latin typeface="Corbel" panose="020B0503020204020204" pitchFamily="34" charset="0"/>
              </a:rPr>
              <a:t>NB Google </a:t>
            </a:r>
            <a:r>
              <a:rPr lang="fr-FR" dirty="0" err="1">
                <a:latin typeface="Corbel" panose="020B0503020204020204" pitchFamily="34" charset="0"/>
              </a:rPr>
              <a:t>Scholar</a:t>
            </a:r>
            <a:r>
              <a:rPr lang="fr-FR" dirty="0">
                <a:latin typeface="Corbel" panose="020B0503020204020204" pitchFamily="34" charset="0"/>
              </a:rPr>
              <a:t> -&gt; accords avec les éditeurs </a:t>
            </a:r>
            <a:r>
              <a:rPr lang="fr-FR" dirty="0" smtClean="0">
                <a:latin typeface="Corbel" panose="020B0503020204020204" pitchFamily="34" charset="0"/>
              </a:rPr>
              <a:t>scientifiques pour l’indexation </a:t>
            </a:r>
            <a:r>
              <a:rPr lang="fr-FR" dirty="0">
                <a:latin typeface="Corbel" panose="020B0503020204020204" pitchFamily="34" charset="0"/>
              </a:rPr>
              <a:t>des contenus soumis à </a:t>
            </a:r>
            <a:r>
              <a:rPr lang="fr-FR" dirty="0" smtClean="0">
                <a:latin typeface="Corbel" panose="020B0503020204020204" pitchFamily="34" charset="0"/>
              </a:rPr>
              <a:t>abonnement</a:t>
            </a:r>
            <a:endParaRPr lang="fr-FR" dirty="0">
              <a:latin typeface="Corbel" panose="020B0503020204020204" pitchFamily="34" charset="0"/>
            </a:endParaRPr>
          </a:p>
        </p:txBody>
      </p:sp>
    </p:spTree>
    <p:extLst>
      <p:ext uri="{BB962C8B-B14F-4D97-AF65-F5344CB8AC3E}">
        <p14:creationId xmlns:p14="http://schemas.microsoft.com/office/powerpoint/2010/main" val="343566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38200" y="1392602"/>
            <a:ext cx="10515600" cy="5072887"/>
          </a:xfrm>
        </p:spPr>
        <p:txBody>
          <a:bodyPr>
            <a:normAutofit lnSpcReduction="10000"/>
          </a:bodyPr>
          <a:lstStyle/>
          <a:p>
            <a:pPr>
              <a:lnSpc>
                <a:spcPct val="110000"/>
              </a:lnSpc>
            </a:pPr>
            <a:r>
              <a:rPr lang="fr-FR" dirty="0" smtClean="0"/>
              <a:t> Opérateurs</a:t>
            </a:r>
          </a:p>
          <a:p>
            <a:pPr marL="457200" lvl="1" indent="0">
              <a:lnSpc>
                <a:spcPct val="110000"/>
              </a:lnSpc>
              <a:buNone/>
            </a:pPr>
            <a:r>
              <a:rPr lang="fr-FR" b="1" dirty="0">
                <a:solidFill>
                  <a:srgbClr val="009DE0"/>
                </a:solidFill>
              </a:rPr>
              <a:t>AND </a:t>
            </a:r>
            <a:r>
              <a:rPr lang="fr-FR" dirty="0"/>
              <a:t>opérateur implicite</a:t>
            </a:r>
          </a:p>
          <a:p>
            <a:pPr marL="457200" lvl="1" indent="0">
              <a:lnSpc>
                <a:spcPct val="110000"/>
              </a:lnSpc>
              <a:buNone/>
            </a:pPr>
            <a:r>
              <a:rPr lang="fr-FR" b="1" dirty="0">
                <a:solidFill>
                  <a:srgbClr val="009DE0"/>
                </a:solidFill>
              </a:rPr>
              <a:t>OR</a:t>
            </a:r>
          </a:p>
          <a:p>
            <a:pPr marL="457200" lvl="1" indent="0">
              <a:lnSpc>
                <a:spcPct val="110000"/>
              </a:lnSpc>
              <a:buNone/>
            </a:pPr>
            <a:r>
              <a:rPr lang="fr-FR" b="1" dirty="0">
                <a:solidFill>
                  <a:srgbClr val="009DE0"/>
                </a:solidFill>
              </a:rPr>
              <a:t>-</a:t>
            </a:r>
            <a:r>
              <a:rPr lang="fr-FR" dirty="0" smtClean="0"/>
              <a:t> équivaut </a:t>
            </a:r>
            <a:r>
              <a:rPr lang="fr-FR" dirty="0"/>
              <a:t>à </a:t>
            </a:r>
            <a:r>
              <a:rPr lang="fr-FR" dirty="0" smtClean="0"/>
              <a:t>NOT, </a:t>
            </a:r>
            <a:r>
              <a:rPr lang="fr-FR" dirty="0"/>
              <a:t>exclut le mot qui précède</a:t>
            </a:r>
          </a:p>
          <a:p>
            <a:pPr marL="457200" lvl="1" indent="0">
              <a:lnSpc>
                <a:spcPct val="110000"/>
              </a:lnSpc>
              <a:buNone/>
            </a:pPr>
            <a:r>
              <a:rPr lang="fr-FR" b="1" dirty="0">
                <a:solidFill>
                  <a:srgbClr val="009DE0"/>
                </a:solidFill>
              </a:rPr>
              <a:t>«  » </a:t>
            </a:r>
            <a:r>
              <a:rPr lang="fr-FR" dirty="0"/>
              <a:t>recherche </a:t>
            </a:r>
            <a:r>
              <a:rPr lang="fr-FR" dirty="0" smtClean="0"/>
              <a:t>d’expression</a:t>
            </a:r>
          </a:p>
          <a:p>
            <a:pPr>
              <a:lnSpc>
                <a:spcPct val="110000"/>
              </a:lnSpc>
            </a:pPr>
            <a:r>
              <a:rPr lang="fr-FR" dirty="0"/>
              <a:t>Préciser un champ </a:t>
            </a:r>
            <a:r>
              <a:rPr lang="fr-FR" dirty="0" smtClean="0"/>
              <a:t>d’interrogation</a:t>
            </a:r>
          </a:p>
          <a:p>
            <a:pPr marL="457200" lvl="1" indent="0">
              <a:lnSpc>
                <a:spcPct val="110000"/>
              </a:lnSpc>
              <a:buNone/>
            </a:pPr>
            <a:r>
              <a:rPr lang="fr-FR" b="1" dirty="0">
                <a:solidFill>
                  <a:srgbClr val="009DE0"/>
                </a:solidFill>
              </a:rPr>
              <a:t>site:</a:t>
            </a:r>
            <a:r>
              <a:rPr lang="fr-FR" b="1" dirty="0">
                <a:solidFill>
                  <a:srgbClr val="0000CC"/>
                </a:solidFill>
              </a:rPr>
              <a:t> </a:t>
            </a:r>
            <a:r>
              <a:rPr lang="fr-FR" dirty="0"/>
              <a:t>pour préciser un nom de domaine ou de site</a:t>
            </a:r>
          </a:p>
          <a:p>
            <a:pPr marL="457200" lvl="1" indent="0">
              <a:lnSpc>
                <a:spcPct val="110000"/>
              </a:lnSpc>
              <a:buNone/>
            </a:pPr>
            <a:r>
              <a:rPr lang="fr-FR" b="1" dirty="0" err="1">
                <a:solidFill>
                  <a:srgbClr val="009DE0"/>
                </a:solidFill>
              </a:rPr>
              <a:t>filetype</a:t>
            </a:r>
            <a:r>
              <a:rPr lang="fr-FR" b="1" dirty="0">
                <a:solidFill>
                  <a:srgbClr val="009DE0"/>
                </a:solidFill>
              </a:rPr>
              <a:t>:</a:t>
            </a:r>
            <a:r>
              <a:rPr lang="fr-FR" dirty="0">
                <a:solidFill>
                  <a:srgbClr val="009DE0"/>
                </a:solidFill>
              </a:rPr>
              <a:t> </a:t>
            </a:r>
            <a:r>
              <a:rPr lang="fr-FR" dirty="0"/>
              <a:t>pour préciser un type de fichier</a:t>
            </a:r>
          </a:p>
          <a:p>
            <a:pPr marL="457200" lvl="1" indent="0">
              <a:lnSpc>
                <a:spcPct val="110000"/>
              </a:lnSpc>
              <a:buNone/>
            </a:pPr>
            <a:r>
              <a:rPr lang="fr-FR" b="1" dirty="0" err="1">
                <a:solidFill>
                  <a:srgbClr val="009DE0"/>
                </a:solidFill>
              </a:rPr>
              <a:t>intitle</a:t>
            </a:r>
            <a:r>
              <a:rPr lang="fr-FR" b="1" dirty="0">
                <a:solidFill>
                  <a:srgbClr val="009DE0"/>
                </a:solidFill>
              </a:rPr>
              <a:t>: </a:t>
            </a:r>
            <a:r>
              <a:rPr lang="fr-FR" dirty="0"/>
              <a:t>vérifie la présence de l’un des mots dans le titre de la page web</a:t>
            </a:r>
          </a:p>
          <a:p>
            <a:pPr marL="457200" lvl="1" indent="0">
              <a:lnSpc>
                <a:spcPct val="110000"/>
              </a:lnSpc>
              <a:buNone/>
            </a:pPr>
            <a:r>
              <a:rPr lang="fr-FR" b="1" dirty="0" err="1">
                <a:solidFill>
                  <a:srgbClr val="009DE0"/>
                </a:solidFill>
              </a:rPr>
              <a:t>allintitle</a:t>
            </a:r>
            <a:r>
              <a:rPr lang="fr-FR" b="1" dirty="0">
                <a:solidFill>
                  <a:srgbClr val="009DE0"/>
                </a:solidFill>
              </a:rPr>
              <a:t>:</a:t>
            </a:r>
            <a:r>
              <a:rPr lang="fr-FR" dirty="0"/>
              <a:t> vérifie la présence de TOUS les mots dans le titre de la page web</a:t>
            </a:r>
          </a:p>
          <a:p>
            <a:pPr marL="457200" lvl="1" indent="0">
              <a:lnSpc>
                <a:spcPct val="110000"/>
              </a:lnSpc>
              <a:buNone/>
            </a:pPr>
            <a:r>
              <a:rPr lang="fr-FR" b="1" dirty="0" err="1">
                <a:solidFill>
                  <a:srgbClr val="009DE0"/>
                </a:solidFill>
              </a:rPr>
              <a:t>inurl</a:t>
            </a:r>
            <a:r>
              <a:rPr lang="fr-FR" b="1" dirty="0">
                <a:solidFill>
                  <a:srgbClr val="009DE0"/>
                </a:solidFill>
              </a:rPr>
              <a:t>: </a:t>
            </a:r>
            <a:r>
              <a:rPr lang="fr-FR" dirty="0"/>
              <a:t>chercher seulement dans </a:t>
            </a:r>
            <a:r>
              <a:rPr lang="fr-FR" dirty="0" smtClean="0"/>
              <a:t>l’URL</a:t>
            </a:r>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spTree>
    <p:extLst>
      <p:ext uri="{BB962C8B-B14F-4D97-AF65-F5344CB8AC3E}">
        <p14:creationId xmlns:p14="http://schemas.microsoft.com/office/powerpoint/2010/main" val="128440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4625050" cy="1325563"/>
          </a:xfrm>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46879" y="2178532"/>
            <a:ext cx="4616371" cy="2398518"/>
          </a:xfrm>
        </p:spPr>
        <p:txBody>
          <a:bodyPr>
            <a:normAutofit/>
          </a:bodyPr>
          <a:lstStyle/>
          <a:p>
            <a:pPr marL="0" indent="0">
              <a:buNone/>
            </a:pPr>
            <a:r>
              <a:rPr lang="fr-FR" sz="3200" dirty="0" smtClean="0"/>
              <a:t>Formulaire </a:t>
            </a:r>
            <a:r>
              <a:rPr lang="fr-FR" sz="3200" dirty="0"/>
              <a:t>de recherche </a:t>
            </a:r>
            <a:r>
              <a:rPr lang="fr-FR" sz="3200" dirty="0" smtClean="0"/>
              <a:t>avancée - </a:t>
            </a:r>
            <a:r>
              <a:rPr lang="fr-FR" sz="3200" dirty="0">
                <a:cs typeface="Calibri" panose="020F0502020204030204" pitchFamily="34" charset="0"/>
                <a:hlinkClick r:id="rId2"/>
              </a:rPr>
              <a:t>https://www.google.fr/advanced_search?hl=fr&amp;fg=1</a:t>
            </a:r>
            <a:endParaRPr lang="fr-FR" sz="3200" dirty="0">
              <a:cs typeface="Calibri" panose="020F0502020204030204" pitchFamily="34" charset="0"/>
            </a:endParaRPr>
          </a:p>
          <a:p>
            <a:endParaRPr lang="fr-FR" dirty="0"/>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r="27073"/>
          <a:stretch/>
        </p:blipFill>
        <p:spPr>
          <a:xfrm>
            <a:off x="5463250" y="34107"/>
            <a:ext cx="6483271" cy="6687368"/>
          </a:xfrm>
          <a:prstGeom prst="rect">
            <a:avLst/>
          </a:prstGeom>
        </p:spPr>
      </p:pic>
    </p:spTree>
    <p:extLst>
      <p:ext uri="{BB962C8B-B14F-4D97-AF65-F5344CB8AC3E}">
        <p14:creationId xmlns:p14="http://schemas.microsoft.com/office/powerpoint/2010/main" val="273803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38200" y="1690688"/>
            <a:ext cx="11069320" cy="4351338"/>
          </a:xfrm>
        </p:spPr>
        <p:txBody>
          <a:bodyPr/>
          <a:lstStyle/>
          <a:p>
            <a:pPr marL="0" indent="0">
              <a:buNone/>
            </a:pPr>
            <a:r>
              <a:rPr lang="fr-FR" kern="0" dirty="0"/>
              <a:t>A votre avis, quelle est la meilleure formule à saisir dans la boîte de recherche de Google pour trouver des documents gouvernementaux français sur les risques psychosociaux</a:t>
            </a:r>
            <a:r>
              <a:rPr lang="fr-FR" kern="0" dirty="0" smtClean="0"/>
              <a:t>? </a:t>
            </a:r>
            <a:endParaRPr lang="fr-FR" kern="0" dirty="0"/>
          </a:p>
          <a:p>
            <a:pPr marL="0" indent="0">
              <a:buNone/>
            </a:pPr>
            <a:endParaRPr lang="fr-FR" b="1" kern="0" dirty="0">
              <a:cs typeface="Calibri" panose="020F0502020204030204" pitchFamily="34" charset="0"/>
            </a:endParaRPr>
          </a:p>
          <a:p>
            <a:pPr marL="514350" indent="-514350">
              <a:buFont typeface="+mj-lt"/>
              <a:buAutoNum type="arabicPeriod"/>
            </a:pPr>
            <a:r>
              <a:rPr lang="fr-FR" sz="4000" kern="0" dirty="0"/>
              <a:t>risques psychosociaux France gouvernement</a:t>
            </a:r>
          </a:p>
          <a:p>
            <a:pPr marL="514350" indent="-514350">
              <a:buFont typeface="+mj-lt"/>
              <a:buAutoNum type="arabicPeriod"/>
            </a:pPr>
            <a:r>
              <a:rPr lang="fr-FR" sz="4000" kern="0" dirty="0" err="1"/>
              <a:t>site:.gouv.fr</a:t>
            </a:r>
            <a:r>
              <a:rPr lang="fr-FR" sz="4000" kern="0" dirty="0"/>
              <a:t> </a:t>
            </a:r>
            <a:r>
              <a:rPr lang="fr-FR" sz="4000" kern="0" dirty="0" err="1"/>
              <a:t>filetype:pdf</a:t>
            </a:r>
            <a:r>
              <a:rPr lang="fr-FR" sz="4000" kern="0" dirty="0"/>
              <a:t> "risques psychosociaux"</a:t>
            </a:r>
          </a:p>
          <a:p>
            <a:pPr marL="514350" indent="-514350">
              <a:buFont typeface="+mj-lt"/>
              <a:buAutoNum type="arabicPeriod"/>
            </a:pPr>
            <a:r>
              <a:rPr lang="fr-FR" sz="4000" kern="0" dirty="0" err="1"/>
              <a:t>site:.gouv.fr</a:t>
            </a:r>
            <a:r>
              <a:rPr lang="fr-FR" sz="4000" kern="0" dirty="0"/>
              <a:t> "risques psychosociaux"</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252946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a:t>
            </a:r>
            <a:endParaRPr lang="fr-FR" dirty="0"/>
          </a:p>
        </p:txBody>
      </p:sp>
      <p:sp>
        <p:nvSpPr>
          <p:cNvPr id="3" name="Espace réservé du contenu 2"/>
          <p:cNvSpPr>
            <a:spLocks noGrp="1"/>
          </p:cNvSpPr>
          <p:nvPr>
            <p:ph idx="1"/>
          </p:nvPr>
        </p:nvSpPr>
        <p:spPr>
          <a:xfrm>
            <a:off x="838200" y="1538288"/>
            <a:ext cx="11069320" cy="4818062"/>
          </a:xfrm>
        </p:spPr>
        <p:txBody>
          <a:bodyPr>
            <a:normAutofit fontScale="77500" lnSpcReduction="20000"/>
          </a:bodyPr>
          <a:lstStyle/>
          <a:p>
            <a:pPr marL="0" indent="0">
              <a:lnSpc>
                <a:spcPct val="120000"/>
              </a:lnSpc>
              <a:buNone/>
            </a:pPr>
            <a:r>
              <a:rPr lang="fr-FR" kern="0" dirty="0"/>
              <a:t>A votre avis, quelle est la meilleure formule à saisir dans la boîte de recherche de Google pour trouver des documents gouvernementaux français sur les risques psychosociaux</a:t>
            </a:r>
            <a:r>
              <a:rPr lang="fr-FR" kern="0" dirty="0" smtClean="0"/>
              <a:t>? </a:t>
            </a:r>
            <a:endParaRPr lang="fr-FR" kern="0" dirty="0"/>
          </a:p>
          <a:p>
            <a:pPr marL="0" indent="0">
              <a:lnSpc>
                <a:spcPct val="120000"/>
              </a:lnSpc>
              <a:buNone/>
            </a:pPr>
            <a:endParaRPr lang="fr-FR" b="1" kern="0" dirty="0">
              <a:cs typeface="Calibri" panose="020F0502020204030204" pitchFamily="34" charset="0"/>
            </a:endParaRPr>
          </a:p>
          <a:p>
            <a:pPr marL="514350" indent="-514350">
              <a:lnSpc>
                <a:spcPct val="120000"/>
              </a:lnSpc>
              <a:buFont typeface="+mj-lt"/>
              <a:buAutoNum type="arabicPeriod"/>
            </a:pPr>
            <a:r>
              <a:rPr lang="fr-FR" sz="4000" kern="0" dirty="0"/>
              <a:t>risques psychosociaux France gouvernement</a:t>
            </a:r>
          </a:p>
          <a:p>
            <a:pPr marL="514350" indent="-514350">
              <a:lnSpc>
                <a:spcPct val="120000"/>
              </a:lnSpc>
              <a:buFont typeface="+mj-lt"/>
              <a:buAutoNum type="arabicPeriod"/>
            </a:pPr>
            <a:r>
              <a:rPr lang="fr-FR" sz="4000" kern="0" dirty="0" err="1">
                <a:solidFill>
                  <a:srgbClr val="00B050"/>
                </a:solidFill>
              </a:rPr>
              <a:t>site:.gouv.fr</a:t>
            </a:r>
            <a:r>
              <a:rPr lang="fr-FR" sz="4000" kern="0" dirty="0">
                <a:solidFill>
                  <a:srgbClr val="00B050"/>
                </a:solidFill>
              </a:rPr>
              <a:t> </a:t>
            </a:r>
            <a:r>
              <a:rPr lang="fr-FR" sz="4000" kern="0" dirty="0" err="1">
                <a:solidFill>
                  <a:srgbClr val="00B050"/>
                </a:solidFill>
              </a:rPr>
              <a:t>filetype:pdf</a:t>
            </a:r>
            <a:r>
              <a:rPr lang="fr-FR" sz="4000" kern="0" dirty="0">
                <a:solidFill>
                  <a:srgbClr val="00B050"/>
                </a:solidFill>
              </a:rPr>
              <a:t> "risques psychosociaux"</a:t>
            </a:r>
          </a:p>
          <a:p>
            <a:pPr marL="514350" indent="-514350">
              <a:lnSpc>
                <a:spcPct val="120000"/>
              </a:lnSpc>
              <a:buFont typeface="+mj-lt"/>
              <a:buAutoNum type="arabicPeriod"/>
            </a:pPr>
            <a:r>
              <a:rPr lang="fr-FR" sz="4000" kern="0" dirty="0" err="1"/>
              <a:t>site:.gouv.fr</a:t>
            </a:r>
            <a:r>
              <a:rPr lang="fr-FR" sz="4000" kern="0" dirty="0"/>
              <a:t> "risques psychosociaux"</a:t>
            </a:r>
          </a:p>
          <a:p>
            <a:pPr marL="0" indent="0">
              <a:lnSpc>
                <a:spcPct val="120000"/>
              </a:lnSpc>
              <a:buNone/>
            </a:pPr>
            <a:endParaRPr lang="fr-FR" dirty="0" smtClean="0"/>
          </a:p>
          <a:p>
            <a:pPr marL="0" indent="0">
              <a:lnSpc>
                <a:spcPct val="120000"/>
              </a:lnSpc>
              <a:buNone/>
            </a:pPr>
            <a:r>
              <a:rPr lang="fr-FR" dirty="0" smtClean="0"/>
              <a:t>NB : 2021-06-11 : la requête 2 retrouve 4270 résultats / la requête &lt;</a:t>
            </a:r>
            <a:r>
              <a:rPr lang="fr-FR" kern="0" dirty="0" err="1" smtClean="0"/>
              <a:t>site</a:t>
            </a:r>
            <a:r>
              <a:rPr lang="fr-FR" kern="0" dirty="0" err="1"/>
              <a:t>:.gouv.fr</a:t>
            </a:r>
            <a:r>
              <a:rPr lang="fr-FR" kern="0" dirty="0"/>
              <a:t> </a:t>
            </a:r>
            <a:r>
              <a:rPr lang="fr-FR" kern="0" dirty="0" err="1"/>
              <a:t>filetype:pdf</a:t>
            </a:r>
            <a:r>
              <a:rPr lang="fr-FR" kern="0" dirty="0"/>
              <a:t> r</a:t>
            </a:r>
            <a:r>
              <a:rPr lang="fr-FR" kern="0" dirty="0" smtClean="0"/>
              <a:t>isques psychosociaux&gt;</a:t>
            </a:r>
            <a:r>
              <a:rPr lang="fr-FR" kern="0" dirty="0" smtClean="0">
                <a:solidFill>
                  <a:srgbClr val="00B050"/>
                </a:solidFill>
              </a:rPr>
              <a:t> </a:t>
            </a:r>
            <a:r>
              <a:rPr lang="fr-FR" kern="0" dirty="0" smtClean="0"/>
              <a:t>en retrouve 6660 -&gt; quasiment aucune différence dans les 6 premières pages de résultats</a:t>
            </a:r>
            <a:endParaRPr lang="fr-FR" kern="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spTree>
    <p:extLst>
      <p:ext uri="{BB962C8B-B14F-4D97-AF65-F5344CB8AC3E}">
        <p14:creationId xmlns:p14="http://schemas.microsoft.com/office/powerpoint/2010/main" val="30612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de recherche Google </a:t>
            </a:r>
            <a:r>
              <a:rPr lang="fr-FR" dirty="0" err="1" smtClean="0"/>
              <a:t>Scholar</a:t>
            </a:r>
            <a:endParaRPr lang="fr-FR" dirty="0"/>
          </a:p>
        </p:txBody>
      </p:sp>
      <p:sp>
        <p:nvSpPr>
          <p:cNvPr id="3" name="Espace réservé du contenu 2"/>
          <p:cNvSpPr>
            <a:spLocks noGrp="1"/>
          </p:cNvSpPr>
          <p:nvPr>
            <p:ph idx="1"/>
          </p:nvPr>
        </p:nvSpPr>
        <p:spPr>
          <a:xfrm>
            <a:off x="838200" y="1392602"/>
            <a:ext cx="10515600" cy="5072887"/>
          </a:xfrm>
        </p:spPr>
        <p:txBody>
          <a:bodyPr>
            <a:normAutofit/>
          </a:bodyPr>
          <a:lstStyle/>
          <a:p>
            <a:pPr>
              <a:lnSpc>
                <a:spcPct val="110000"/>
              </a:lnSpc>
            </a:pPr>
            <a:r>
              <a:rPr lang="fr-FR" dirty="0" smtClean="0"/>
              <a:t> Opérateurs</a:t>
            </a:r>
          </a:p>
          <a:p>
            <a:pPr marL="457200" lvl="1" indent="0">
              <a:lnSpc>
                <a:spcPct val="110000"/>
              </a:lnSpc>
              <a:buNone/>
            </a:pPr>
            <a:r>
              <a:rPr lang="fr-FR" sz="2800" b="1" dirty="0">
                <a:solidFill>
                  <a:srgbClr val="009DE0"/>
                </a:solidFill>
              </a:rPr>
              <a:t>AND </a:t>
            </a:r>
            <a:r>
              <a:rPr lang="fr-FR" sz="2800" dirty="0"/>
              <a:t>opérateur implicite</a:t>
            </a:r>
          </a:p>
          <a:p>
            <a:pPr marL="457200" lvl="1" indent="0">
              <a:lnSpc>
                <a:spcPct val="110000"/>
              </a:lnSpc>
              <a:buNone/>
            </a:pPr>
            <a:r>
              <a:rPr lang="fr-FR" sz="2800" b="1" dirty="0">
                <a:solidFill>
                  <a:srgbClr val="009DE0"/>
                </a:solidFill>
              </a:rPr>
              <a:t>OR</a:t>
            </a:r>
          </a:p>
          <a:p>
            <a:pPr marL="457200" lvl="1" indent="0">
              <a:lnSpc>
                <a:spcPct val="110000"/>
              </a:lnSpc>
              <a:buNone/>
            </a:pPr>
            <a:r>
              <a:rPr lang="fr-FR" sz="2800" b="1" dirty="0">
                <a:solidFill>
                  <a:srgbClr val="009DE0"/>
                </a:solidFill>
              </a:rPr>
              <a:t>- </a:t>
            </a:r>
            <a:r>
              <a:rPr lang="fr-FR" sz="2800" dirty="0" smtClean="0"/>
              <a:t>équivaut </a:t>
            </a:r>
            <a:r>
              <a:rPr lang="fr-FR" sz="2800" dirty="0"/>
              <a:t>à </a:t>
            </a:r>
            <a:r>
              <a:rPr lang="fr-FR" sz="2800" dirty="0" smtClean="0"/>
              <a:t>NOT, </a:t>
            </a:r>
            <a:r>
              <a:rPr lang="fr-FR" sz="2800" dirty="0"/>
              <a:t>exclut le mot qui précède</a:t>
            </a:r>
          </a:p>
          <a:p>
            <a:pPr marL="457200" lvl="1" indent="0">
              <a:lnSpc>
                <a:spcPct val="110000"/>
              </a:lnSpc>
              <a:buNone/>
            </a:pPr>
            <a:r>
              <a:rPr lang="fr-FR" sz="2800" b="1" dirty="0">
                <a:solidFill>
                  <a:srgbClr val="009DE0"/>
                </a:solidFill>
              </a:rPr>
              <a:t>«  » </a:t>
            </a:r>
            <a:r>
              <a:rPr lang="fr-FR" sz="2800" dirty="0"/>
              <a:t>recherche </a:t>
            </a:r>
            <a:r>
              <a:rPr lang="fr-FR" sz="2800" dirty="0" smtClean="0"/>
              <a:t>d’expression</a:t>
            </a:r>
          </a:p>
          <a:p>
            <a:pPr>
              <a:lnSpc>
                <a:spcPct val="110000"/>
              </a:lnSpc>
            </a:pPr>
            <a:r>
              <a:rPr lang="fr-FR" dirty="0"/>
              <a:t>Préciser un champ </a:t>
            </a:r>
            <a:r>
              <a:rPr lang="fr-FR" dirty="0" smtClean="0"/>
              <a:t>d’interrogation</a:t>
            </a:r>
          </a:p>
          <a:p>
            <a:pPr marL="457200" lvl="1" indent="0">
              <a:lnSpc>
                <a:spcPct val="110000"/>
              </a:lnSpc>
              <a:buNone/>
            </a:pPr>
            <a:r>
              <a:rPr lang="fr-FR" sz="2800" b="1" dirty="0" err="1" smtClean="0">
                <a:solidFill>
                  <a:srgbClr val="009DE0"/>
                </a:solidFill>
              </a:rPr>
              <a:t>author</a:t>
            </a:r>
            <a:r>
              <a:rPr lang="fr-FR" sz="2800" b="1" dirty="0">
                <a:solidFill>
                  <a:srgbClr val="009DE0"/>
                </a:solidFill>
              </a:rPr>
              <a:t>: </a:t>
            </a:r>
            <a:r>
              <a:rPr lang="fr-FR" sz="2800" dirty="0"/>
              <a:t>chercher sur l’auteur du </a:t>
            </a:r>
            <a:r>
              <a:rPr lang="fr-FR" sz="2800" dirty="0" smtClean="0"/>
              <a:t>document</a:t>
            </a:r>
          </a:p>
          <a:p>
            <a:pPr marL="457200" lvl="1" indent="0">
              <a:lnSpc>
                <a:spcPct val="110000"/>
              </a:lnSpc>
              <a:buNone/>
            </a:pPr>
            <a:r>
              <a:rPr lang="fr-FR" sz="2800" b="1" dirty="0" err="1" smtClean="0">
                <a:solidFill>
                  <a:srgbClr val="009DE0"/>
                </a:solidFill>
              </a:rPr>
              <a:t>allintitle</a:t>
            </a:r>
            <a:r>
              <a:rPr lang="fr-FR" sz="2800" b="1" dirty="0">
                <a:solidFill>
                  <a:srgbClr val="009DE0"/>
                </a:solidFill>
              </a:rPr>
              <a:t>:</a:t>
            </a:r>
            <a:r>
              <a:rPr lang="fr-FR" sz="2800" dirty="0"/>
              <a:t> chercher seulement dans le titre du </a:t>
            </a:r>
            <a:r>
              <a:rPr lang="fr-FR" sz="2800" dirty="0" smtClean="0"/>
              <a:t>document</a:t>
            </a:r>
          </a:p>
          <a:p>
            <a:endParaRPr lang="fr-FR" dirty="0"/>
          </a:p>
        </p:txBody>
      </p:sp>
      <p:sp>
        <p:nvSpPr>
          <p:cNvPr id="4" name="Espace réservé du pied de page 3"/>
          <p:cNvSpPr>
            <a:spLocks noGrp="1"/>
          </p:cNvSpPr>
          <p:nvPr>
            <p:ph type="ftr" sz="quarter" idx="11"/>
          </p:nvPr>
        </p:nvSpPr>
        <p:spPr/>
        <p:txBody>
          <a:bodyPr/>
          <a:lstStyle/>
          <a:p>
            <a:r>
              <a:rPr lang="fr-FR" smtClean="0"/>
              <a:t>F. Flamerie - Moteurs de recherche - 2022-06-07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spTree>
    <p:extLst>
      <p:ext uri="{BB962C8B-B14F-4D97-AF65-F5344CB8AC3E}">
        <p14:creationId xmlns:p14="http://schemas.microsoft.com/office/powerpoint/2010/main" val="2418369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1.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3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3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share_POWER_USER_SEPARATOR_ICONS_arrow_POWER_USER_SEPARATOR_ICONS_sharing_POWER_USER_SEPARATOR_ICONS_social"/>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2744</Words>
  <Application>Microsoft Office PowerPoint</Application>
  <PresentationFormat>Grand écran</PresentationFormat>
  <Paragraphs>325</Paragraphs>
  <Slides>35</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Calibri Light</vt:lpstr>
      <vt:lpstr>Corbel</vt:lpstr>
      <vt:lpstr>Tahoma</vt:lpstr>
      <vt:lpstr>Wingdings</vt:lpstr>
      <vt:lpstr>Thème Office</vt:lpstr>
      <vt:lpstr>Usage des moteurs de recherche pour la recherche documentaire</vt:lpstr>
      <vt:lpstr>Programme</vt:lpstr>
      <vt:lpstr>Optimiser l’usage de Google et Google Scholar</vt:lpstr>
      <vt:lpstr>Fonctionnement des moteurs de recherche web</vt:lpstr>
      <vt:lpstr>Syntaxe de recherche Google</vt:lpstr>
      <vt:lpstr>Syntaxe de recherche Google</vt:lpstr>
      <vt:lpstr>Syntaxe de recherche Google</vt:lpstr>
      <vt:lpstr>Syntaxe de recherche Google</vt:lpstr>
      <vt:lpstr>Syntaxe de recherche Google Scholar</vt:lpstr>
      <vt:lpstr>Syntaxe de recherche Google Scholar</vt:lpstr>
      <vt:lpstr>Intégration Zotero : Google et Google Scholar</vt:lpstr>
      <vt:lpstr>Intégration navigateur : Google Scholar</vt:lpstr>
      <vt:lpstr>Intégration navigateur : rappel paramétrage Google Scholar </vt:lpstr>
      <vt:lpstr>Biais et limites de Google et Google Scholar</vt:lpstr>
      <vt:lpstr>Couverture</vt:lpstr>
      <vt:lpstr>Fonctionnalités</vt:lpstr>
      <vt:lpstr>Fonctionnalités</vt:lpstr>
      <vt:lpstr>Fonctionnalités</vt:lpstr>
      <vt:lpstr>Biais</vt:lpstr>
      <vt:lpstr>Quel usage? - publications scientifiques</vt:lpstr>
      <vt:lpstr>Quel usage? - littérature grise</vt:lpstr>
      <vt:lpstr>Méthodes de recherche de littérature grise</vt:lpstr>
      <vt:lpstr>Organiser la recherche de littérature grise</vt:lpstr>
      <vt:lpstr>Littérature grise : ressources monde 1/2</vt:lpstr>
      <vt:lpstr>Littérature grise : ressources monde 2/2</vt:lpstr>
      <vt:lpstr>Littérature grise : ressources France 1/2</vt:lpstr>
      <vt:lpstr>Littérature grise - ressources France 2/2</vt:lpstr>
      <vt:lpstr>Moteurs de recherche complémentaires ou alternatifs</vt:lpstr>
      <vt:lpstr>BASE - Bielefeld Academic Search Engine</vt:lpstr>
      <vt:lpstr>BASE / Google Scholar ? </vt:lpstr>
      <vt:lpstr>CORE - https://core.ac.uk</vt:lpstr>
      <vt:lpstr>CORE</vt:lpstr>
      <vt:lpstr>Core / Google Scholar ?</vt:lpstr>
      <vt:lpstr>Doc’CisMeF et HONCode</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des moteurs de recherche pour la recherche documentaire</dc:title>
  <dc:creator>Frédérique Flamerie De Lachapelle</dc:creator>
  <cp:lastModifiedBy>Frédérique Flamerie De Lachapelle</cp:lastModifiedBy>
  <cp:revision>202</cp:revision>
  <dcterms:created xsi:type="dcterms:W3CDTF">2021-04-30T15:31:12Z</dcterms:created>
  <dcterms:modified xsi:type="dcterms:W3CDTF">2022-06-15T14:53:39Z</dcterms:modified>
</cp:coreProperties>
</file>