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0" r:id="rId4"/>
    <p:sldId id="293" r:id="rId5"/>
    <p:sldId id="258" r:id="rId6"/>
    <p:sldId id="267" r:id="rId7"/>
    <p:sldId id="268" r:id="rId8"/>
    <p:sldId id="274" r:id="rId9"/>
    <p:sldId id="276" r:id="rId10"/>
    <p:sldId id="288" r:id="rId11"/>
    <p:sldId id="275" r:id="rId12"/>
    <p:sldId id="285" r:id="rId13"/>
    <p:sldId id="270" r:id="rId14"/>
    <p:sldId id="269" r:id="rId15"/>
    <p:sldId id="271" r:id="rId16"/>
    <p:sldId id="290" r:id="rId17"/>
    <p:sldId id="291" r:id="rId18"/>
    <p:sldId id="289" r:id="rId19"/>
    <p:sldId id="281" r:id="rId20"/>
    <p:sldId id="282" r:id="rId21"/>
    <p:sldId id="272" r:id="rId22"/>
    <p:sldId id="286" r:id="rId23"/>
    <p:sldId id="292" r:id="rId24"/>
    <p:sldId id="287" r:id="rId25"/>
    <p:sldId id="284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D38"/>
    <a:srgbClr val="B36700"/>
    <a:srgbClr val="ED7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26" autoAdjust="0"/>
    <p:restoredTop sz="94660"/>
  </p:normalViewPr>
  <p:slideViewPr>
    <p:cSldViewPr snapToGrid="0">
      <p:cViewPr varScale="1">
        <p:scale>
          <a:sx n="60" d="100"/>
          <a:sy n="60" d="100"/>
        </p:scale>
        <p:origin x="66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orbel" panose="020B0503020204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orbel" panose="020B0503020204020204" pitchFamily="34" charset="0"/>
              </a:defRPr>
            </a:lvl1pPr>
          </a:lstStyle>
          <a:p>
            <a:fld id="{91E9DC1B-7AD4-4493-BE2D-19F04AF919E8}" type="datetimeFigureOut">
              <a:rPr lang="fr-FR" smtClean="0"/>
              <a:pPr/>
              <a:t>15/06/2022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orbel" panose="020B0503020204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rbel" panose="020B0503020204020204" pitchFamily="34" charset="0"/>
              </a:defRPr>
            </a:lvl1pPr>
          </a:lstStyle>
          <a:p>
            <a:fld id="{0145B376-959C-4F10-BF50-4FF0FAF5ADD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6691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6-959C-4F10-BF50-4FF0FAF5ADD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027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6-959C-4F10-BF50-4FF0FAF5ADD9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357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6-959C-4F10-BF50-4FF0FAF5ADD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330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2081A-C8E3-4BE0-93BB-66BF6745A86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7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6-959C-4F10-BF50-4FF0FAF5ADD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078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6-959C-4F10-BF50-4FF0FAF5ADD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461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899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A1354-EA28-471F-976B-DA5E0C0C892A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997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A1354-EA28-471F-976B-DA5E0C0C892A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539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6-959C-4F10-BF50-4FF0FAF5ADD9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8510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5BF587E0-9EE2-4F9A-9B34-4F542101C81E}" type="datetime1">
              <a:rPr lang="fr-FR" smtClean="0"/>
              <a:pPr/>
              <a:t>15/06/2022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Le libre accès en bref - 2022-05-17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36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58BCF870-FF2A-4F4C-B95B-37A4B7A45EED}" type="datetime1">
              <a:rPr lang="fr-FR" smtClean="0"/>
              <a:pPr/>
              <a:t>15/06/2022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Le libre accès en bref - 2022-05-17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28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F19168CA-E86F-4564-9940-B03F69F3E905}" type="datetime1">
              <a:rPr lang="fr-FR" smtClean="0"/>
              <a:pPr/>
              <a:t>15/06/2022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Le libre accès en bref - 2022-05-17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14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Calibri" panose="020F0502020204030204" pitchFamily="34" charset="0"/>
              <a:buChar char="→"/>
              <a:defRPr>
                <a:latin typeface="Corbel" panose="020B0503020204020204" pitchFamily="34" charset="0"/>
              </a:defRPr>
            </a:lvl1pPr>
            <a:lvl2pPr marL="685800" indent="-228600">
              <a:buFont typeface="Corbel" panose="020B0503020204020204" pitchFamily="34" charset="0"/>
              <a:buChar char="›"/>
              <a:defRPr>
                <a:latin typeface="Corbel" panose="020B0503020204020204" pitchFamily="34" charset="0"/>
              </a:defRPr>
            </a:lvl2pPr>
            <a:lvl3pP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3BEF28A4-AC5F-417F-9FFF-8706F8AB22F5}" type="datetime1">
              <a:rPr lang="fr-FR" smtClean="0"/>
              <a:t>15/06/2022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r>
              <a:rPr lang="fr-FR" smtClean="0"/>
              <a:t>F. Flamerie - Le libre accès en bref - 2022-05-17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99E13252-68E5-4994-B57B-B03F39B52C7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835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68BE42E4-A6F1-442C-8486-598AF0E5A652}" type="datetime1">
              <a:rPr lang="fr-FR" smtClean="0"/>
              <a:pPr/>
              <a:t>15/06/2022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Le libre accès en bref - 2022-05-17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15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Calibri" panose="020F0502020204030204" pitchFamily="34" charset="0"/>
              <a:buChar char="→"/>
              <a:defRPr>
                <a:latin typeface="Corbel" panose="020B0503020204020204" pitchFamily="34" charset="0"/>
              </a:defRPr>
            </a:lvl1pPr>
            <a:lvl2pPr marL="685800" indent="-228600">
              <a:buFont typeface="Corbel" panose="020B0503020204020204" pitchFamily="34" charset="0"/>
              <a:buChar char="›"/>
              <a:defRPr>
                <a:latin typeface="Corbel" panose="020B0503020204020204" pitchFamily="34" charset="0"/>
              </a:defRPr>
            </a:lvl2pPr>
            <a:lvl3pP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  <a:lvl2pPr>
              <a:defRPr>
                <a:latin typeface="Corbel" panose="020B0503020204020204" pitchFamily="34" charset="0"/>
              </a:defRPr>
            </a:lvl2pPr>
            <a:lvl3pP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96C6E376-A1CD-4AE2-BABC-E2F33C5E110D}" type="datetime1">
              <a:rPr lang="fr-FR" smtClean="0"/>
              <a:pPr/>
              <a:t>15/06/2022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Le libre accès en bref - 2022-05-17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92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202E6FE8-963C-4B2C-BEA8-163270049D67}" type="datetime1">
              <a:rPr lang="fr-FR" smtClean="0"/>
              <a:pPr/>
              <a:t>15/06/2022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Le libre accès en bref - 2022-05-17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80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1342E9CA-4D6C-437A-A7A7-155BD848DD4C}" type="datetime1">
              <a:rPr lang="fr-FR" smtClean="0"/>
              <a:pPr/>
              <a:t>15/06/2022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Le libre accès en bref - 2022-05-17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91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3D557309-9703-484D-9FCF-EF1537A6AB66}" type="datetime1">
              <a:rPr lang="fr-FR" smtClean="0"/>
              <a:pPr/>
              <a:t>15/06/2022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Le libre accès en bref - 2022-05-17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20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03592A12-DCC0-4A76-AF73-A4247601BE51}" type="datetime1">
              <a:rPr lang="fr-FR" smtClean="0"/>
              <a:pPr/>
              <a:t>15/06/2022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Le libre accès en bref - 2022-05-17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61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F5D95BDE-ED66-4EF8-ACED-D2AB23DA1BEB}" type="datetime1">
              <a:rPr lang="fr-FR" smtClean="0"/>
              <a:pPr/>
              <a:t>15/06/2022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Le libre accès en bref - 2022-05-17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03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lang="fr-FR" dirty="0" smtClean="0"/>
              <a:t>F. Flamerie - Le libre accès en bref - 2022-05-17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fld id="{99E13252-68E5-4994-B57B-B03F39B52C7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30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sa/3.0/fr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11/jcpp.13270" TargetMode="External"/><Relationship Id="rId2" Type="http://schemas.openxmlformats.org/officeDocument/2006/relationships/hyperlink" Target="https://hal.sorbonne-universite.fr/hal-0288848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7717/peerj.4375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sapbio.org/licensing-faq/licensing-diagram-2018-10-04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2777/26834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osc.universityofcalifornia.edu/2015/12/a-social-networking-site-is-not-an-open-access-repository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legifrance.gouv.fr/eli/loi/2016/10/7/ECFI1524250L/jo#JORFARTI000033202841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howcanishareit.com/" TargetMode="External"/><Relationship Id="rId5" Type="http://schemas.openxmlformats.org/officeDocument/2006/relationships/hyperlink" Target="https://v2.sherpa.ac.uk/id/publication/804" TargetMode="External"/><Relationship Id="rId4" Type="http://schemas.openxmlformats.org/officeDocument/2006/relationships/hyperlink" Target="https://v2.sherpa.ac.uk/romeo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hal.inserm.fr/inserm-03593970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mailto:doc.isped@u-bordeaux.f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nr.fr/fr/lanr/engagements/la-science-ouverte/faq-pub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r.fr/fr/actualites-de-lanr/details/news/science-ouverte-point-detape-sur-la-politique-commune-du-reseau-des-agences-de-financement-franca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doc.archives-ouvertes.fr/identifiant-auteur-idhal-cv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insermbiblio.inist.fr/barometre-de-la-science-ouverte-inserm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-research-europe.ec.europa.eu/" TargetMode="External"/><Relationship Id="rId2" Type="http://schemas.openxmlformats.org/officeDocument/2006/relationships/hyperlink" Target="https://zenodo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https://wellcomeopenresearch.org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rometredelascienceouverte.esr.gouv.fr/sant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-org.docelec.u-bordeaux.fr/10.1093/ageing/afac025" TargetMode="External"/><Relationship Id="rId2" Type="http://schemas.openxmlformats.org/officeDocument/2006/relationships/hyperlink" Target="https://doi.org/10.1093/eurheartj/ehaa104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openaccessbutton.org/direct2aam" TargetMode="External"/><Relationship Id="rId4" Type="http://schemas.openxmlformats.org/officeDocument/2006/relationships/hyperlink" Target="https://doi.org/10.17605/OSF.IO/3D6X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0029" y="1921695"/>
            <a:ext cx="10107971" cy="2387600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 smtClean="0"/>
              <a:t>Le libre accès en bref : notions clés et modèles de libre accès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60029" y="4369619"/>
            <a:ext cx="9144000" cy="1655762"/>
          </a:xfrm>
        </p:spPr>
        <p:txBody>
          <a:bodyPr/>
          <a:lstStyle/>
          <a:p>
            <a:pPr algn="l"/>
            <a:r>
              <a:rPr lang="fr-FR" dirty="0" smtClean="0"/>
              <a:t>Module 3.1 </a:t>
            </a:r>
            <a:endParaRPr lang="fr-FR" dirty="0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953729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>
              <a:latin typeface="Corbel" panose="020B0503020204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29" y="6181597"/>
            <a:ext cx="1227411" cy="42944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882322" y="6126478"/>
            <a:ext cx="9386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Ce contenu est mis à disposition selon les termes de la 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  <a:hlinkClick r:id="rId4"/>
              </a:rPr>
              <a:t>Licence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  <a:hlinkClick r:id="rId4"/>
              </a:rPr>
              <a:t>Creative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  <a:hlinkClick r:id="rId4"/>
              </a:rPr>
              <a:t> Commons Attribution - Partage dans les Mêmes Conditions 3.0 France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688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0647" y="601883"/>
            <a:ext cx="3568347" cy="1325563"/>
          </a:xfrm>
        </p:spPr>
        <p:txBody>
          <a:bodyPr/>
          <a:lstStyle/>
          <a:p>
            <a:r>
              <a:rPr lang="fr-FR" dirty="0" smtClean="0"/>
              <a:t>Manuscrit accepté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Le libre accès en bref - 2022-05-17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10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50647" y="4156919"/>
            <a:ext cx="3457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rbel" panose="020B0503020204020204" pitchFamily="34" charset="0"/>
              </a:rPr>
              <a:t>Cet article est déposé dans HAL, voir :</a:t>
            </a:r>
          </a:p>
          <a:p>
            <a:r>
              <a:rPr lang="fr-FR" altLang="fr-FR" dirty="0">
                <a:latin typeface="Corbel" panose="020B0503020204020204" pitchFamily="34" charset="0"/>
                <a:hlinkClick r:id="rId2"/>
              </a:rPr>
              <a:t>https://</a:t>
            </a:r>
            <a:r>
              <a:rPr lang="fr-FR" altLang="fr-FR" dirty="0" smtClean="0">
                <a:latin typeface="Corbel" panose="020B0503020204020204" pitchFamily="34" charset="0"/>
                <a:hlinkClick r:id="rId2"/>
              </a:rPr>
              <a:t>hal.sorbonne-universite.fr/hal-02888482</a:t>
            </a:r>
            <a:r>
              <a:rPr lang="fr-FR" altLang="fr-FR" dirty="0" smtClean="0">
                <a:latin typeface="Corbel" panose="020B0503020204020204" pitchFamily="34" charset="0"/>
              </a:rPr>
              <a:t>  </a:t>
            </a:r>
          </a:p>
          <a:p>
            <a:endParaRPr lang="fr-FR" dirty="0">
              <a:latin typeface="Corbel" panose="020B0503020204020204" pitchFamily="34" charset="0"/>
            </a:endParaRPr>
          </a:p>
          <a:p>
            <a:r>
              <a:rPr lang="fr-FR" dirty="0" smtClean="0">
                <a:latin typeface="Corbel" panose="020B0503020204020204" pitchFamily="34" charset="0"/>
              </a:rPr>
              <a:t>Et sur le site de la revue:</a:t>
            </a:r>
          </a:p>
          <a:p>
            <a:r>
              <a:rPr lang="fr-FR" dirty="0">
                <a:latin typeface="Corbel" panose="020B0503020204020204" pitchFamily="34" charset="0"/>
                <a:hlinkClick r:id="rId3"/>
              </a:rPr>
              <a:t>https</a:t>
            </a:r>
            <a:r>
              <a:rPr lang="fr-FR" dirty="0" smtClean="0">
                <a:latin typeface="Corbel" panose="020B0503020204020204" pitchFamily="34" charset="0"/>
                <a:hlinkClick r:id="rId3"/>
              </a:rPr>
              <a:t>://doi.org/10.1111/jcpp.13270</a:t>
            </a:r>
            <a:r>
              <a:rPr lang="fr-FR" dirty="0" smtClean="0">
                <a:latin typeface="Corbel" panose="020B0503020204020204" pitchFamily="34" charset="0"/>
              </a:rPr>
              <a:t>  </a:t>
            </a:r>
            <a:endParaRPr lang="fr-FR" dirty="0">
              <a:latin typeface="Corbel" panose="020B0503020204020204" pitchFamily="34" charset="0"/>
            </a:endParaRPr>
          </a:p>
        </p:txBody>
      </p:sp>
      <p:pic>
        <p:nvPicPr>
          <p:cNvPr id="14" name="Espace réservé du contenu 1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995" y="601883"/>
            <a:ext cx="8041706" cy="5693960"/>
          </a:xfrm>
        </p:spPr>
      </p:pic>
    </p:spTree>
    <p:extLst>
      <p:ext uri="{BB962C8B-B14F-4D97-AF65-F5344CB8AC3E}">
        <p14:creationId xmlns:p14="http://schemas.microsoft.com/office/powerpoint/2010/main" val="2653496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9685"/>
            <a:ext cx="10515600" cy="1325563"/>
          </a:xfrm>
        </p:spPr>
        <p:txBody>
          <a:bodyPr/>
          <a:lstStyle/>
          <a:p>
            <a:r>
              <a:rPr lang="fr-FR" dirty="0" smtClean="0"/>
              <a:t>… tout se complique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31140" y="1230133"/>
            <a:ext cx="410718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3500" dirty="0">
                <a:solidFill>
                  <a:schemeClr val="accent6">
                    <a:lumMod val="75000"/>
                  </a:schemeClr>
                </a:solidFill>
              </a:rPr>
              <a:t>Les faux amis du </a:t>
            </a:r>
            <a:r>
              <a:rPr lang="fr-FR" sz="3500" i="1" dirty="0" smtClean="0">
                <a:solidFill>
                  <a:schemeClr val="accent6">
                    <a:lumMod val="75000"/>
                  </a:schemeClr>
                </a:solidFill>
              </a:rPr>
              <a:t>green</a:t>
            </a:r>
          </a:p>
          <a:p>
            <a:r>
              <a:rPr lang="fr-FR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sz="3000" b="1" i="1" dirty="0">
                <a:solidFill>
                  <a:schemeClr val="bg1">
                    <a:lumMod val="50000"/>
                  </a:schemeClr>
                </a:solidFill>
              </a:rPr>
              <a:t>Grey</a:t>
            </a:r>
            <a:r>
              <a:rPr lang="fr-FR" sz="3000" dirty="0"/>
              <a:t> : les réseaux </a:t>
            </a:r>
            <a:r>
              <a:rPr lang="fr-FR" sz="3000" dirty="0" smtClean="0"/>
              <a:t>sociaux académiques (</a:t>
            </a:r>
            <a:r>
              <a:rPr lang="fr-FR" sz="3000" dirty="0" err="1" smtClean="0"/>
              <a:t>ResearchGate</a:t>
            </a:r>
            <a:r>
              <a:rPr lang="fr-FR" sz="3000" dirty="0" smtClean="0"/>
              <a:t>, etc.) </a:t>
            </a:r>
          </a:p>
          <a:p>
            <a:r>
              <a:rPr lang="fr-FR" sz="3000" b="1" i="1" dirty="0" smtClean="0"/>
              <a:t>Black</a:t>
            </a:r>
            <a:r>
              <a:rPr lang="fr-FR" sz="3000" dirty="0" smtClean="0"/>
              <a:t> : </a:t>
            </a:r>
            <a:r>
              <a:rPr lang="fr-FR" sz="3000" dirty="0" err="1" smtClean="0"/>
              <a:t>Sci</a:t>
            </a:r>
            <a:r>
              <a:rPr lang="fr-FR" sz="3000" dirty="0" smtClean="0"/>
              <a:t>-Hub, autre sites pirates </a:t>
            </a:r>
            <a:endParaRPr lang="fr-FR" sz="3000" dirty="0"/>
          </a:p>
          <a:p>
            <a:r>
              <a:rPr lang="fr-FR" sz="3000" dirty="0" smtClean="0"/>
              <a:t>Dans les 2 cas, catégorisé comme </a:t>
            </a:r>
            <a:r>
              <a:rPr lang="fr-FR" sz="3000" b="1" i="1" dirty="0" err="1" smtClean="0"/>
              <a:t>closed</a:t>
            </a:r>
            <a:r>
              <a:rPr lang="fr-FR" sz="3000" b="1" i="1" dirty="0" smtClean="0"/>
              <a:t> </a:t>
            </a:r>
            <a:r>
              <a:rPr lang="fr-FR" sz="3000" b="1" i="1" dirty="0" err="1" smtClean="0"/>
              <a:t>access</a:t>
            </a:r>
            <a:r>
              <a:rPr lang="fr-FR" sz="3000" b="1" dirty="0" smtClean="0"/>
              <a:t> 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>
          <a:xfrm>
            <a:off x="4991100" y="1284267"/>
            <a:ext cx="691134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3500" dirty="0" smtClean="0">
                <a:solidFill>
                  <a:srgbClr val="FFC000"/>
                </a:solidFill>
              </a:rPr>
              <a:t>Les vrais et faux amis du </a:t>
            </a:r>
            <a:r>
              <a:rPr lang="fr-FR" sz="3500" i="1" dirty="0" smtClean="0">
                <a:solidFill>
                  <a:srgbClr val="FFC000"/>
                </a:solidFill>
              </a:rPr>
              <a:t>gold</a:t>
            </a:r>
            <a:endParaRPr lang="fr-FR" sz="3500" dirty="0" smtClean="0"/>
          </a:p>
          <a:p>
            <a:pPr>
              <a:buFont typeface="Calibri" panose="020F0502020204030204" pitchFamily="34" charset="0"/>
              <a:buChar char="→"/>
            </a:pPr>
            <a:r>
              <a:rPr lang="fr-FR" dirty="0" smtClean="0"/>
              <a:t> </a:t>
            </a:r>
            <a:r>
              <a:rPr lang="fr-FR" b="1" i="1" dirty="0" smtClean="0">
                <a:solidFill>
                  <a:schemeClr val="accent4"/>
                </a:solidFill>
              </a:rPr>
              <a:t>Full gold </a:t>
            </a:r>
            <a:r>
              <a:rPr lang="fr-FR" dirty="0" smtClean="0"/>
              <a:t>: tous les articles sont en libre accès immédiat avec une licence de réutilisation</a:t>
            </a:r>
          </a:p>
          <a:p>
            <a:pPr lvl="1">
              <a:buFont typeface="Corbel" panose="020B0503020204020204" pitchFamily="34" charset="0"/>
              <a:buChar char="›"/>
            </a:pPr>
            <a:r>
              <a:rPr lang="fr-FR" dirty="0"/>
              <a:t>Diamant : sous-ensemble du </a:t>
            </a:r>
            <a:r>
              <a:rPr lang="fr-FR" i="1" dirty="0" smtClean="0"/>
              <a:t>full gold </a:t>
            </a:r>
            <a:r>
              <a:rPr lang="fr-FR" dirty="0"/>
              <a:t>: pas de frais de </a:t>
            </a:r>
            <a:r>
              <a:rPr lang="fr-FR" dirty="0" smtClean="0"/>
              <a:t>publication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fr-FR" b="1" dirty="0" smtClean="0">
                <a:solidFill>
                  <a:srgbClr val="B36700"/>
                </a:solidFill>
              </a:rPr>
              <a:t>Bronze</a:t>
            </a:r>
            <a:r>
              <a:rPr lang="fr-FR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dirty="0" smtClean="0"/>
              <a:t>: pas de licence de réutilisation, pas forcément d’immédiateté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Hybride</a:t>
            </a:r>
            <a:r>
              <a:rPr lang="fr-FR" dirty="0" smtClean="0"/>
              <a:t> : libre accès à l’unité dans une revue sur abonnement, avec une licence de réutilisation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Le libre accès en bref - 2022-05-17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11</a:t>
            </a:fld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4663440" y="1376541"/>
            <a:ext cx="2540" cy="4259064"/>
          </a:xfrm>
          <a:prstGeom prst="line">
            <a:avLst/>
          </a:prstGeom>
          <a:ln w="508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00660" y="5938371"/>
            <a:ext cx="111531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latin typeface="Corbel" panose="020B0503020204020204" pitchFamily="34" charset="0"/>
              </a:rPr>
              <a:t>Voir</a:t>
            </a:r>
            <a:r>
              <a:rPr lang="en-US" sz="1200" dirty="0" smtClean="0">
                <a:latin typeface="Corbel" panose="020B0503020204020204" pitchFamily="34" charset="0"/>
              </a:rPr>
              <a:t> : </a:t>
            </a:r>
            <a:r>
              <a:rPr lang="en-US" sz="1200" dirty="0" err="1" smtClean="0">
                <a:latin typeface="Corbel" panose="020B0503020204020204" pitchFamily="34" charset="0"/>
              </a:rPr>
              <a:t>Piwowar</a:t>
            </a:r>
            <a:r>
              <a:rPr lang="en-US" sz="1200" dirty="0">
                <a:latin typeface="Corbel" panose="020B0503020204020204" pitchFamily="34" charset="0"/>
              </a:rPr>
              <a:t>, H., </a:t>
            </a:r>
            <a:r>
              <a:rPr lang="en-US" sz="1200" dirty="0" err="1">
                <a:latin typeface="Corbel" panose="020B0503020204020204" pitchFamily="34" charset="0"/>
              </a:rPr>
              <a:t>Priem</a:t>
            </a:r>
            <a:r>
              <a:rPr lang="en-US" sz="1200" dirty="0">
                <a:latin typeface="Corbel" panose="020B0503020204020204" pitchFamily="34" charset="0"/>
              </a:rPr>
              <a:t>, J., </a:t>
            </a:r>
            <a:r>
              <a:rPr lang="en-US" sz="1200" dirty="0" err="1">
                <a:latin typeface="Corbel" panose="020B0503020204020204" pitchFamily="34" charset="0"/>
              </a:rPr>
              <a:t>Larivière</a:t>
            </a:r>
            <a:r>
              <a:rPr lang="en-US" sz="1200" dirty="0">
                <a:latin typeface="Corbel" panose="020B0503020204020204" pitchFamily="34" charset="0"/>
              </a:rPr>
              <a:t>, V., </a:t>
            </a:r>
            <a:r>
              <a:rPr lang="en-US" sz="1200" dirty="0" err="1">
                <a:latin typeface="Corbel" panose="020B0503020204020204" pitchFamily="34" charset="0"/>
              </a:rPr>
              <a:t>Alperin</a:t>
            </a:r>
            <a:r>
              <a:rPr lang="en-US" sz="1200" dirty="0">
                <a:latin typeface="Corbel" panose="020B0503020204020204" pitchFamily="34" charset="0"/>
              </a:rPr>
              <a:t>, J. P., Matthias, L., Norlander, B., Farley, A., West, J., &amp; </a:t>
            </a:r>
            <a:r>
              <a:rPr lang="en-US" sz="1200" dirty="0" err="1">
                <a:latin typeface="Corbel" panose="020B0503020204020204" pitchFamily="34" charset="0"/>
              </a:rPr>
              <a:t>Haustein</a:t>
            </a:r>
            <a:r>
              <a:rPr lang="en-US" sz="1200" dirty="0">
                <a:latin typeface="Corbel" panose="020B0503020204020204" pitchFamily="34" charset="0"/>
              </a:rPr>
              <a:t>, S. (2018). The state of OA : A large-scale analysis of the prevalence and impact of Open Access articles. </a:t>
            </a:r>
            <a:r>
              <a:rPr lang="en-US" sz="1200" i="1" dirty="0" err="1">
                <a:latin typeface="Corbel" panose="020B0503020204020204" pitchFamily="34" charset="0"/>
              </a:rPr>
              <a:t>PeerJ</a:t>
            </a:r>
            <a:r>
              <a:rPr lang="en-US" sz="1200" dirty="0">
                <a:latin typeface="Corbel" panose="020B0503020204020204" pitchFamily="34" charset="0"/>
              </a:rPr>
              <a:t>, </a:t>
            </a:r>
            <a:r>
              <a:rPr lang="en-US" sz="1200" i="1" dirty="0">
                <a:latin typeface="Corbel" panose="020B0503020204020204" pitchFamily="34" charset="0"/>
              </a:rPr>
              <a:t>6</a:t>
            </a:r>
            <a:r>
              <a:rPr lang="en-US" sz="1200" dirty="0">
                <a:latin typeface="Corbel" panose="020B0503020204020204" pitchFamily="34" charset="0"/>
              </a:rPr>
              <a:t>, e4375. </a:t>
            </a:r>
            <a:r>
              <a:rPr lang="en-US" sz="1200" dirty="0">
                <a:latin typeface="Corbel" panose="020B0503020204020204" pitchFamily="34" charset="0"/>
                <a:hlinkClick r:id="rId2"/>
              </a:rPr>
              <a:t>https://doi.org/10.7717/peerj.4375</a:t>
            </a:r>
            <a:endParaRPr lang="en-US" sz="1200" dirty="0">
              <a:effectLst/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94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116790"/>
            <a:ext cx="10515600" cy="1325563"/>
          </a:xfrm>
        </p:spPr>
        <p:txBody>
          <a:bodyPr/>
          <a:lstStyle/>
          <a:p>
            <a:r>
              <a:rPr lang="fr-FR" dirty="0" smtClean="0"/>
              <a:t>Les licences de réutilisation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Le libre accès en bref - 2022-05-17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12</a:t>
            </a:fld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7" y="898484"/>
            <a:ext cx="10058400" cy="469474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425145" y="5899900"/>
            <a:ext cx="92140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Corbel" panose="020B0503020204020204" pitchFamily="34" charset="0"/>
              </a:rPr>
              <a:t>Afficher l’image entière : ASAPbio</a:t>
            </a:r>
            <a:r>
              <a:rPr lang="pt-BR" sz="1600" dirty="0">
                <a:latin typeface="Corbel" panose="020B0503020204020204" pitchFamily="34" charset="0"/>
              </a:rPr>
              <a:t>. Licensing Diagram. </a:t>
            </a:r>
            <a:r>
              <a:rPr lang="pt-BR" sz="1600" dirty="0" smtClean="0">
                <a:latin typeface="Corbel" panose="020B0503020204020204" pitchFamily="34" charset="0"/>
              </a:rPr>
              <a:t>2018</a:t>
            </a:r>
            <a:r>
              <a:rPr lang="pt-BR" sz="1600" dirty="0">
                <a:latin typeface="Corbel" panose="020B0503020204020204" pitchFamily="34" charset="0"/>
              </a:rPr>
              <a:t>. </a:t>
            </a:r>
            <a:r>
              <a:rPr lang="pt-BR" sz="1600" dirty="0">
                <a:latin typeface="Corbel" panose="020B0503020204020204" pitchFamily="34" charset="0"/>
                <a:hlinkClick r:id="rId3"/>
              </a:rPr>
              <a:t>http://</a:t>
            </a:r>
            <a:r>
              <a:rPr lang="pt-BR" sz="1600" dirty="0" smtClean="0">
                <a:latin typeface="Corbel" panose="020B0503020204020204" pitchFamily="34" charset="0"/>
                <a:hlinkClick r:id="rId3"/>
              </a:rPr>
              <a:t>asapbio.org/licensing-faq/licensing-diagram-2018-10-04</a:t>
            </a:r>
            <a:r>
              <a:rPr lang="pt-BR" sz="1600" dirty="0" smtClean="0">
                <a:latin typeface="Corbel" panose="020B0503020204020204" pitchFamily="34" charset="0"/>
              </a:rPr>
              <a:t>.</a:t>
            </a:r>
            <a:endParaRPr lang="fr-FR" sz="1600" dirty="0">
              <a:latin typeface="Corbel" panose="020B0503020204020204" pitchFamily="34" charset="0"/>
            </a:endParaRPr>
          </a:p>
        </p:txBody>
      </p:sp>
      <p:grpSp>
        <p:nvGrpSpPr>
          <p:cNvPr id="13" name="Arrow19" descr="{&quot;Key&quot;:&quot;POWER_USER_SHAPE_ICON&quot;,&quot;Value&quot;:&quot;POWER_USER_SHAPE_ICON_STYLE_1&quot;}"/>
          <p:cNvGrpSpPr>
            <a:grpSpLocks noChangeAspect="1"/>
          </p:cNvGrpSpPr>
          <p:nvPr/>
        </p:nvGrpSpPr>
        <p:grpSpPr>
          <a:xfrm>
            <a:off x="899131" y="6004568"/>
            <a:ext cx="404457" cy="351782"/>
            <a:chOff x="1412032" y="2732632"/>
            <a:chExt cx="1016496" cy="884112"/>
          </a:xfrm>
          <a:solidFill>
            <a:schemeClr val="bg1">
              <a:lumMod val="50000"/>
            </a:schemeClr>
          </a:solidFill>
        </p:grpSpPr>
        <p:sp>
          <p:nvSpPr>
            <p:cNvPr id="14" name="Chevron 13"/>
            <p:cNvSpPr/>
            <p:nvPr/>
          </p:nvSpPr>
          <p:spPr>
            <a:xfrm>
              <a:off x="1412032" y="2732632"/>
              <a:ext cx="576064" cy="884112"/>
            </a:xfrm>
            <a:prstGeom prst="chevron">
              <a:avLst>
                <a:gd name="adj" fmla="val 56184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5" name="Chevron 14"/>
            <p:cNvSpPr/>
            <p:nvPr/>
          </p:nvSpPr>
          <p:spPr>
            <a:xfrm>
              <a:off x="1852464" y="2732632"/>
              <a:ext cx="576064" cy="884112"/>
            </a:xfrm>
            <a:prstGeom prst="chevron">
              <a:avLst>
                <a:gd name="adj" fmla="val 56184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2493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7737188" y="1917277"/>
            <a:ext cx="1060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orbel" panose="020B0503020204020204" pitchFamily="34" charset="0"/>
              </a:rPr>
              <a:t>APC</a:t>
            </a:r>
          </a:p>
          <a:p>
            <a:r>
              <a:rPr lang="fr-FR" dirty="0">
                <a:solidFill>
                  <a:srgbClr val="FFFFFF"/>
                </a:solidFill>
                <a:latin typeface="Corbel" panose="020B0503020204020204" pitchFamily="34" charset="0"/>
              </a:rPr>
              <a:t>0$</a:t>
            </a:r>
          </a:p>
          <a:p>
            <a:endParaRPr lang="fr-FR" dirty="0">
              <a:solidFill>
                <a:srgbClr val="FFFFFF"/>
              </a:solidFill>
              <a:latin typeface="Corbel" panose="020B0503020204020204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7674433" y="535550"/>
            <a:ext cx="8640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FFFFFF"/>
                </a:solidFill>
                <a:latin typeface="Corbel" panose="020B0503020204020204" pitchFamily="34" charset="0"/>
              </a:rPr>
              <a:t>Pt</a:t>
            </a:r>
          </a:p>
          <a:p>
            <a:r>
              <a:rPr lang="fr-FR" sz="4400" dirty="0">
                <a:solidFill>
                  <a:srgbClr val="FFFFFF"/>
                </a:solidFill>
                <a:latin typeface="Corbel" panose="020B0503020204020204" pitchFamily="34" charset="0"/>
              </a:rPr>
              <a:t>C</a:t>
            </a:r>
          </a:p>
        </p:txBody>
      </p:sp>
      <p:sp>
        <p:nvSpPr>
          <p:cNvPr id="23" name="Triangle rectangle 22"/>
          <p:cNvSpPr/>
          <p:nvPr/>
        </p:nvSpPr>
        <p:spPr>
          <a:xfrm>
            <a:off x="4265042" y="334015"/>
            <a:ext cx="4301895" cy="5996568"/>
          </a:xfrm>
          <a:prstGeom prst="rtTriangl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24" name="Triangle rectangle 8"/>
          <p:cNvSpPr/>
          <p:nvPr/>
        </p:nvSpPr>
        <p:spPr>
          <a:xfrm rot="10800000">
            <a:off x="4259722" y="334015"/>
            <a:ext cx="4315682" cy="2079720"/>
          </a:xfrm>
          <a:custGeom>
            <a:avLst/>
            <a:gdLst>
              <a:gd name="connsiteX0" fmla="*/ 0 w 4307215"/>
              <a:gd name="connsiteY0" fmla="*/ 2672386 h 2672386"/>
              <a:gd name="connsiteX1" fmla="*/ 0 w 4307215"/>
              <a:gd name="connsiteY1" fmla="*/ 0 h 2672386"/>
              <a:gd name="connsiteX2" fmla="*/ 4307215 w 4307215"/>
              <a:gd name="connsiteY2" fmla="*/ 2672386 h 2672386"/>
              <a:gd name="connsiteX3" fmla="*/ 0 w 4307215"/>
              <a:gd name="connsiteY3" fmla="*/ 2672386 h 2672386"/>
              <a:gd name="connsiteX0" fmla="*/ 8467 w 4315682"/>
              <a:gd name="connsiteY0" fmla="*/ 2079720 h 2079720"/>
              <a:gd name="connsiteX1" fmla="*/ 0 w 4315682"/>
              <a:gd name="connsiteY1" fmla="*/ 0 h 2079720"/>
              <a:gd name="connsiteX2" fmla="*/ 4315682 w 4315682"/>
              <a:gd name="connsiteY2" fmla="*/ 2079720 h 2079720"/>
              <a:gd name="connsiteX3" fmla="*/ 8467 w 4315682"/>
              <a:gd name="connsiteY3" fmla="*/ 2079720 h 207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5682" h="2079720">
                <a:moveTo>
                  <a:pt x="8467" y="2079720"/>
                </a:moveTo>
                <a:cubicBezTo>
                  <a:pt x="5645" y="1386480"/>
                  <a:pt x="2822" y="693240"/>
                  <a:pt x="0" y="0"/>
                </a:cubicBezTo>
                <a:lnTo>
                  <a:pt x="4315682" y="2079720"/>
                </a:lnTo>
                <a:lnTo>
                  <a:pt x="8467" y="207972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orbel" panose="020B050302020402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5872480" y="334015"/>
            <a:ext cx="29252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FFFFFF"/>
                </a:solidFill>
                <a:latin typeface="Corbel" panose="020B0503020204020204" pitchFamily="34" charset="0"/>
              </a:rPr>
              <a:t>Diamant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  <a:latin typeface="Corbel" panose="020B0503020204020204" pitchFamily="34" charset="0"/>
              </a:rPr>
              <a:t>APC </a:t>
            </a:r>
            <a:r>
              <a:rPr lang="fr-FR" sz="2800" dirty="0">
                <a:solidFill>
                  <a:srgbClr val="FFFFFF"/>
                </a:solidFill>
                <a:latin typeface="Corbel" panose="020B0503020204020204" pitchFamily="34" charset="0"/>
              </a:rPr>
              <a:t>0€</a:t>
            </a:r>
          </a:p>
          <a:p>
            <a:endParaRPr lang="fr-FR" dirty="0">
              <a:solidFill>
                <a:srgbClr val="FFFFFF"/>
              </a:solidFill>
              <a:latin typeface="Corbel" panose="020B0503020204020204" pitchFamily="34" charset="0"/>
            </a:endParaRPr>
          </a:p>
        </p:txBody>
      </p:sp>
      <p:sp>
        <p:nvSpPr>
          <p:cNvPr id="26" name="Triangle isocèle 14"/>
          <p:cNvSpPr/>
          <p:nvPr/>
        </p:nvSpPr>
        <p:spPr>
          <a:xfrm rot="14259641">
            <a:off x="3232244" y="2788472"/>
            <a:ext cx="7059119" cy="940084"/>
          </a:xfrm>
          <a:custGeom>
            <a:avLst/>
            <a:gdLst>
              <a:gd name="connsiteX0" fmla="*/ 0 w 3893447"/>
              <a:gd name="connsiteY0" fmla="*/ 964738 h 964738"/>
              <a:gd name="connsiteX1" fmla="*/ 3893447 w 3893447"/>
              <a:gd name="connsiteY1" fmla="*/ 0 h 964738"/>
              <a:gd name="connsiteX2" fmla="*/ 3893447 w 3893447"/>
              <a:gd name="connsiteY2" fmla="*/ 964738 h 964738"/>
              <a:gd name="connsiteX3" fmla="*/ 0 w 3893447"/>
              <a:gd name="connsiteY3" fmla="*/ 964738 h 964738"/>
              <a:gd name="connsiteX0" fmla="*/ 0 w 3893447"/>
              <a:gd name="connsiteY0" fmla="*/ 964738 h 1294012"/>
              <a:gd name="connsiteX1" fmla="*/ 3893447 w 3893447"/>
              <a:gd name="connsiteY1" fmla="*/ 0 h 1294012"/>
              <a:gd name="connsiteX2" fmla="*/ 488283 w 3893447"/>
              <a:gd name="connsiteY2" fmla="*/ 1294012 h 1294012"/>
              <a:gd name="connsiteX3" fmla="*/ 0 w 3893447"/>
              <a:gd name="connsiteY3" fmla="*/ 964738 h 1294012"/>
              <a:gd name="connsiteX0" fmla="*/ 0 w 5870971"/>
              <a:gd name="connsiteY0" fmla="*/ 875131 h 1204405"/>
              <a:gd name="connsiteX1" fmla="*/ 5870971 w 5870971"/>
              <a:gd name="connsiteY1" fmla="*/ 0 h 1204405"/>
              <a:gd name="connsiteX2" fmla="*/ 488283 w 5870971"/>
              <a:gd name="connsiteY2" fmla="*/ 1204405 h 1204405"/>
              <a:gd name="connsiteX3" fmla="*/ 0 w 5870971"/>
              <a:gd name="connsiteY3" fmla="*/ 875131 h 1204405"/>
              <a:gd name="connsiteX0" fmla="*/ 0 w 7102505"/>
              <a:gd name="connsiteY0" fmla="*/ 446138 h 775412"/>
              <a:gd name="connsiteX1" fmla="*/ 7102505 w 7102505"/>
              <a:gd name="connsiteY1" fmla="*/ 0 h 775412"/>
              <a:gd name="connsiteX2" fmla="*/ 488283 w 7102505"/>
              <a:gd name="connsiteY2" fmla="*/ 775412 h 775412"/>
              <a:gd name="connsiteX3" fmla="*/ 0 w 7102505"/>
              <a:gd name="connsiteY3" fmla="*/ 446138 h 775412"/>
              <a:gd name="connsiteX0" fmla="*/ 0 w 7102505"/>
              <a:gd name="connsiteY0" fmla="*/ 446138 h 863073"/>
              <a:gd name="connsiteX1" fmla="*/ 7102505 w 7102505"/>
              <a:gd name="connsiteY1" fmla="*/ 0 h 863073"/>
              <a:gd name="connsiteX2" fmla="*/ 1054082 w 7102505"/>
              <a:gd name="connsiteY2" fmla="*/ 863073 h 863073"/>
              <a:gd name="connsiteX3" fmla="*/ 0 w 7102505"/>
              <a:gd name="connsiteY3" fmla="*/ 446138 h 863073"/>
              <a:gd name="connsiteX0" fmla="*/ 0 w 7059119"/>
              <a:gd name="connsiteY0" fmla="*/ 393440 h 863073"/>
              <a:gd name="connsiteX1" fmla="*/ 7059119 w 7059119"/>
              <a:gd name="connsiteY1" fmla="*/ 0 h 863073"/>
              <a:gd name="connsiteX2" fmla="*/ 1010696 w 7059119"/>
              <a:gd name="connsiteY2" fmla="*/ 863073 h 863073"/>
              <a:gd name="connsiteX3" fmla="*/ 0 w 7059119"/>
              <a:gd name="connsiteY3" fmla="*/ 393440 h 863073"/>
              <a:gd name="connsiteX0" fmla="*/ 0 w 7059119"/>
              <a:gd name="connsiteY0" fmla="*/ 393440 h 940084"/>
              <a:gd name="connsiteX1" fmla="*/ 7059119 w 7059119"/>
              <a:gd name="connsiteY1" fmla="*/ 0 h 940084"/>
              <a:gd name="connsiteX2" fmla="*/ 951532 w 7059119"/>
              <a:gd name="connsiteY2" fmla="*/ 940084 h 940084"/>
              <a:gd name="connsiteX3" fmla="*/ 0 w 7059119"/>
              <a:gd name="connsiteY3" fmla="*/ 393440 h 94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9119" h="940084">
                <a:moveTo>
                  <a:pt x="0" y="393440"/>
                </a:moveTo>
                <a:lnTo>
                  <a:pt x="7059119" y="0"/>
                </a:lnTo>
                <a:lnTo>
                  <a:pt x="951532" y="940084"/>
                </a:lnTo>
                <a:lnTo>
                  <a:pt x="0" y="393440"/>
                </a:lnTo>
                <a:close/>
              </a:path>
            </a:pathLst>
          </a:custGeom>
          <a:pattFill prst="wdUpDiag">
            <a:fgClr>
              <a:srgbClr val="FFCC00"/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27" name="Triangle rectangle 1"/>
          <p:cNvSpPr/>
          <p:nvPr/>
        </p:nvSpPr>
        <p:spPr>
          <a:xfrm rot="19612504">
            <a:off x="6082375" y="-539974"/>
            <a:ext cx="2000162" cy="5961211"/>
          </a:xfrm>
          <a:custGeom>
            <a:avLst/>
            <a:gdLst>
              <a:gd name="connsiteX0" fmla="*/ 0 w 1254232"/>
              <a:gd name="connsiteY0" fmla="*/ 3620942 h 3620942"/>
              <a:gd name="connsiteX1" fmla="*/ 0 w 1254232"/>
              <a:gd name="connsiteY1" fmla="*/ 0 h 3620942"/>
              <a:gd name="connsiteX2" fmla="*/ 1254232 w 1254232"/>
              <a:gd name="connsiteY2" fmla="*/ 3620942 h 3620942"/>
              <a:gd name="connsiteX3" fmla="*/ 0 w 1254232"/>
              <a:gd name="connsiteY3" fmla="*/ 3620942 h 3620942"/>
              <a:gd name="connsiteX0" fmla="*/ 619457 w 1254232"/>
              <a:gd name="connsiteY0" fmla="*/ 6188618 h 6188618"/>
              <a:gd name="connsiteX1" fmla="*/ 0 w 1254232"/>
              <a:gd name="connsiteY1" fmla="*/ 0 h 6188618"/>
              <a:gd name="connsiteX2" fmla="*/ 1254232 w 1254232"/>
              <a:gd name="connsiteY2" fmla="*/ 3620942 h 6188618"/>
              <a:gd name="connsiteX3" fmla="*/ 619457 w 1254232"/>
              <a:gd name="connsiteY3" fmla="*/ 6188618 h 6188618"/>
              <a:gd name="connsiteX0" fmla="*/ 619457 w 1784417"/>
              <a:gd name="connsiteY0" fmla="*/ 6188618 h 6188618"/>
              <a:gd name="connsiteX1" fmla="*/ 0 w 1784417"/>
              <a:gd name="connsiteY1" fmla="*/ 0 h 6188618"/>
              <a:gd name="connsiteX2" fmla="*/ 1784417 w 1784417"/>
              <a:gd name="connsiteY2" fmla="*/ 4280294 h 6188618"/>
              <a:gd name="connsiteX3" fmla="*/ 619457 w 1784417"/>
              <a:gd name="connsiteY3" fmla="*/ 6188618 h 6188618"/>
              <a:gd name="connsiteX0" fmla="*/ 598185 w 1784417"/>
              <a:gd name="connsiteY0" fmla="*/ 6174738 h 6174738"/>
              <a:gd name="connsiteX1" fmla="*/ 0 w 1784417"/>
              <a:gd name="connsiteY1" fmla="*/ 0 h 6174738"/>
              <a:gd name="connsiteX2" fmla="*/ 1784417 w 1784417"/>
              <a:gd name="connsiteY2" fmla="*/ 4280294 h 6174738"/>
              <a:gd name="connsiteX3" fmla="*/ 598185 w 1784417"/>
              <a:gd name="connsiteY3" fmla="*/ 6174738 h 6174738"/>
              <a:gd name="connsiteX0" fmla="*/ 701233 w 1887465"/>
              <a:gd name="connsiteY0" fmla="*/ 5908358 h 5908358"/>
              <a:gd name="connsiteX1" fmla="*/ 0 w 1887465"/>
              <a:gd name="connsiteY1" fmla="*/ 0 h 5908358"/>
              <a:gd name="connsiteX2" fmla="*/ 1887465 w 1887465"/>
              <a:gd name="connsiteY2" fmla="*/ 4013914 h 5908358"/>
              <a:gd name="connsiteX3" fmla="*/ 701233 w 1887465"/>
              <a:gd name="connsiteY3" fmla="*/ 5908358 h 5908358"/>
              <a:gd name="connsiteX0" fmla="*/ 701233 w 2000162"/>
              <a:gd name="connsiteY0" fmla="*/ 5908358 h 5908358"/>
              <a:gd name="connsiteX1" fmla="*/ 0 w 2000162"/>
              <a:gd name="connsiteY1" fmla="*/ 0 h 5908358"/>
              <a:gd name="connsiteX2" fmla="*/ 2000162 w 2000162"/>
              <a:gd name="connsiteY2" fmla="*/ 4066452 h 5908358"/>
              <a:gd name="connsiteX3" fmla="*/ 701233 w 2000162"/>
              <a:gd name="connsiteY3" fmla="*/ 5908358 h 5908358"/>
              <a:gd name="connsiteX0" fmla="*/ 782230 w 2000162"/>
              <a:gd name="connsiteY0" fmla="*/ 5961211 h 5961211"/>
              <a:gd name="connsiteX1" fmla="*/ 0 w 2000162"/>
              <a:gd name="connsiteY1" fmla="*/ 0 h 5961211"/>
              <a:gd name="connsiteX2" fmla="*/ 2000162 w 2000162"/>
              <a:gd name="connsiteY2" fmla="*/ 4066452 h 5961211"/>
              <a:gd name="connsiteX3" fmla="*/ 782230 w 2000162"/>
              <a:gd name="connsiteY3" fmla="*/ 5961211 h 5961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162" h="5961211">
                <a:moveTo>
                  <a:pt x="782230" y="5961211"/>
                </a:moveTo>
                <a:lnTo>
                  <a:pt x="0" y="0"/>
                </a:lnTo>
                <a:lnTo>
                  <a:pt x="2000162" y="4066452"/>
                </a:lnTo>
                <a:lnTo>
                  <a:pt x="782230" y="5961211"/>
                </a:lnTo>
                <a:close/>
              </a:path>
            </a:pathLst>
          </a:custGeom>
          <a:solidFill>
            <a:srgbClr val="B36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orbel" panose="020B050302020402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4469567" y="4075227"/>
            <a:ext cx="27756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i="1" dirty="0">
                <a:solidFill>
                  <a:srgbClr val="FFFFFF"/>
                </a:solidFill>
                <a:latin typeface="Corbel" panose="020B0503020204020204" pitchFamily="34" charset="0"/>
              </a:rPr>
              <a:t>Full Gold</a:t>
            </a:r>
          </a:p>
          <a:p>
            <a:r>
              <a:rPr lang="en-US" sz="3600" dirty="0">
                <a:solidFill>
                  <a:srgbClr val="FFFFFF"/>
                </a:solidFill>
                <a:latin typeface="Corbel" panose="020B0503020204020204" pitchFamily="34" charset="0"/>
              </a:rPr>
              <a:t>APC </a:t>
            </a:r>
            <a:r>
              <a:rPr lang="en-US" sz="3600" dirty="0" err="1" smtClean="0">
                <a:solidFill>
                  <a:srgbClr val="FFFFFF"/>
                </a:solidFill>
                <a:latin typeface="Corbel" panose="020B0503020204020204" pitchFamily="34" charset="0"/>
              </a:rPr>
              <a:t>moyen</a:t>
            </a:r>
            <a:r>
              <a:rPr lang="en-US" sz="3600" dirty="0" smtClean="0">
                <a:solidFill>
                  <a:srgbClr val="FFFFFF"/>
                </a:solidFill>
                <a:latin typeface="Corbel" panose="020B0503020204020204" pitchFamily="34" charset="0"/>
              </a:rPr>
              <a:t> 2200</a:t>
            </a:r>
            <a:r>
              <a:rPr lang="fr-FR" sz="3600" dirty="0" smtClean="0">
                <a:solidFill>
                  <a:srgbClr val="FFFFFF"/>
                </a:solidFill>
                <a:latin typeface="Corbel" panose="020B0503020204020204" pitchFamily="34" charset="0"/>
              </a:rPr>
              <a:t>€</a:t>
            </a:r>
            <a:endParaRPr lang="fr-FR" sz="3600" dirty="0">
              <a:solidFill>
                <a:srgbClr val="FFFFFF"/>
              </a:solidFill>
              <a:latin typeface="Corbel" panose="020B0503020204020204" pitchFamily="34" charset="0"/>
            </a:endParaRPr>
          </a:p>
          <a:p>
            <a:endParaRPr lang="fr-FR" sz="4400" dirty="0">
              <a:solidFill>
                <a:srgbClr val="FFFFFF"/>
              </a:solidFill>
              <a:latin typeface="Corbel" panose="020B0503020204020204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6613205" y="2492656"/>
            <a:ext cx="1925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dirty="0">
                <a:solidFill>
                  <a:srgbClr val="FFFFFF"/>
                </a:solidFill>
                <a:latin typeface="Corbel" panose="020B0503020204020204" pitchFamily="34" charset="0"/>
              </a:rPr>
              <a:t>Bronze</a:t>
            </a:r>
            <a:r>
              <a:rPr lang="en-US" sz="2800" dirty="0">
                <a:solidFill>
                  <a:srgbClr val="FFFFFF"/>
                </a:solidFill>
                <a:latin typeface="Corbel" panose="020B0503020204020204" pitchFamily="34" charset="0"/>
              </a:rPr>
              <a:t>APC </a:t>
            </a:r>
            <a:r>
              <a:rPr lang="fr-FR" sz="2800" dirty="0">
                <a:solidFill>
                  <a:srgbClr val="FFFFFF"/>
                </a:solidFill>
                <a:latin typeface="Corbel" panose="020B0503020204020204" pitchFamily="34" charset="0"/>
              </a:rPr>
              <a:t>0€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8981949" y="4211515"/>
            <a:ext cx="2981647" cy="2114920"/>
          </a:xfrm>
          <a:prstGeom prst="roundRect">
            <a:avLst/>
          </a:prstGeom>
          <a:pattFill prst="wdUpDiag">
            <a:fgClr>
              <a:srgbClr val="FFCC00"/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4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Hybride</a:t>
            </a:r>
          </a:p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APC </a:t>
            </a:r>
            <a:r>
              <a:rPr lang="en-US" sz="3600" dirty="0" err="1" smtClean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moyen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 2600</a:t>
            </a:r>
            <a:r>
              <a:rPr lang="fr-FR" sz="3600" dirty="0" smtClean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€</a:t>
            </a:r>
            <a:endParaRPr lang="fr-FR" sz="3600" dirty="0">
              <a:solidFill>
                <a:schemeClr val="bg1">
                  <a:lumMod val="5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0" name="Flèche gauche 9"/>
          <p:cNvSpPr/>
          <p:nvPr/>
        </p:nvSpPr>
        <p:spPr>
          <a:xfrm>
            <a:off x="8579078" y="5403561"/>
            <a:ext cx="307210" cy="241797"/>
          </a:xfrm>
          <a:prstGeom prst="leftArrow">
            <a:avLst/>
          </a:prstGeom>
          <a:pattFill prst="wdUpDiag">
            <a:fgClr>
              <a:srgbClr val="FFCC00"/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4400">
              <a:solidFill>
                <a:schemeClr val="bg1">
                  <a:lumMod val="5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26971" y="2444011"/>
            <a:ext cx="33173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rbel" panose="020B0503020204020204" pitchFamily="34" charset="0"/>
              </a:rPr>
              <a:t>Module </a:t>
            </a:r>
            <a:r>
              <a:rPr lang="fr-FR" sz="2000" dirty="0">
                <a:latin typeface="Corbel" panose="020B0503020204020204" pitchFamily="34" charset="0"/>
              </a:rPr>
              <a:t>3.2 : Focus sur les revues en libre accès : enjeux économiques, juridiques et </a:t>
            </a:r>
            <a:r>
              <a:rPr lang="fr-FR" sz="2000" dirty="0" smtClean="0">
                <a:latin typeface="Corbel" panose="020B0503020204020204" pitchFamily="34" charset="0"/>
              </a:rPr>
              <a:t>éditoriaux le 31 mai 11h30-12h15</a:t>
            </a:r>
            <a:endParaRPr lang="fr-FR" sz="2000" dirty="0">
              <a:latin typeface="Corbel" panose="020B05030202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7923" y="5126106"/>
            <a:ext cx="38863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latin typeface="Corbel" panose="020B0503020204020204" pitchFamily="34" charset="0"/>
              </a:rPr>
              <a:t>Les données </a:t>
            </a:r>
            <a:r>
              <a:rPr lang="fr-FR" sz="1200" dirty="0" smtClean="0">
                <a:latin typeface="Corbel" panose="020B0503020204020204" pitchFamily="34" charset="0"/>
              </a:rPr>
              <a:t>concernent 86’767 articles en libre accès financés au titre du programme Horizon 2020 (2017-2021). </a:t>
            </a:r>
          </a:p>
          <a:p>
            <a:r>
              <a:rPr lang="fr-FR" sz="1200" dirty="0" smtClean="0">
                <a:latin typeface="Corbel" panose="020B0503020204020204" pitchFamily="34" charset="0"/>
              </a:rPr>
              <a:t>Source : </a:t>
            </a:r>
            <a:r>
              <a:rPr lang="en-US" sz="1200" dirty="0">
                <a:latin typeface="Corbel" panose="020B0503020204020204" pitchFamily="34" charset="0"/>
              </a:rPr>
              <a:t>European Commission, Directorate-General for Research and Innovation. (2021). </a:t>
            </a:r>
            <a:r>
              <a:rPr lang="en-US" sz="1200" i="1" dirty="0">
                <a:latin typeface="Corbel" panose="020B0503020204020204" pitchFamily="34" charset="0"/>
              </a:rPr>
              <a:t>Monitoring the open access policy of Horizon 2020 : Final report</a:t>
            </a:r>
            <a:r>
              <a:rPr lang="en-US" sz="1200" dirty="0">
                <a:latin typeface="Corbel" panose="020B0503020204020204" pitchFamily="34" charset="0"/>
              </a:rPr>
              <a:t>. European Union. </a:t>
            </a:r>
            <a:r>
              <a:rPr lang="en-US" sz="1200" dirty="0">
                <a:latin typeface="Corbel" panose="020B0503020204020204" pitchFamily="34" charset="0"/>
                <a:hlinkClick r:id="rId2"/>
              </a:rPr>
              <a:t>https://</a:t>
            </a:r>
            <a:r>
              <a:rPr lang="en-US" sz="1200" dirty="0" smtClean="0">
                <a:latin typeface="Corbel" panose="020B0503020204020204" pitchFamily="34" charset="0"/>
                <a:hlinkClick r:id="rId2"/>
              </a:rPr>
              <a:t>doi.org/10.2777/268348</a:t>
            </a:r>
            <a:endParaRPr lang="fr-FR" sz="1200" dirty="0">
              <a:latin typeface="Corbel" panose="020B0503020204020204" pitchFamily="34" charset="0"/>
            </a:endParaRP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49726" y="382186"/>
            <a:ext cx="4106849" cy="1325563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Les vrais et les faux amis du </a:t>
            </a:r>
            <a:r>
              <a:rPr lang="fr-FR" i="1" dirty="0" smtClean="0"/>
              <a:t>gold</a:t>
            </a:r>
            <a:endParaRPr lang="fr-FR" i="1" dirty="0"/>
          </a:p>
        </p:txBody>
      </p:sp>
      <p:grpSp>
        <p:nvGrpSpPr>
          <p:cNvPr id="18" name="Arrow19" descr="{&quot;Key&quot;:&quot;POWER_USER_SHAPE_ICON&quot;,&quot;Value&quot;:&quot;POWER_USER_SHAPE_ICON_STYLE_1&quot;}"/>
          <p:cNvGrpSpPr>
            <a:grpSpLocks noChangeAspect="1"/>
          </p:cNvGrpSpPr>
          <p:nvPr/>
        </p:nvGrpSpPr>
        <p:grpSpPr>
          <a:xfrm>
            <a:off x="301832" y="2534092"/>
            <a:ext cx="404457" cy="351782"/>
            <a:chOff x="1412032" y="2732632"/>
            <a:chExt cx="1016496" cy="884112"/>
          </a:xfrm>
          <a:solidFill>
            <a:schemeClr val="bg1">
              <a:lumMod val="50000"/>
            </a:schemeClr>
          </a:solidFill>
        </p:grpSpPr>
        <p:sp>
          <p:nvSpPr>
            <p:cNvPr id="19" name="Chevron 18"/>
            <p:cNvSpPr/>
            <p:nvPr/>
          </p:nvSpPr>
          <p:spPr>
            <a:xfrm>
              <a:off x="1412032" y="2732632"/>
              <a:ext cx="576064" cy="884112"/>
            </a:xfrm>
            <a:prstGeom prst="chevron">
              <a:avLst>
                <a:gd name="adj" fmla="val 56184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0" name="Chevron 19"/>
            <p:cNvSpPr/>
            <p:nvPr/>
          </p:nvSpPr>
          <p:spPr>
            <a:xfrm>
              <a:off x="1852464" y="2732632"/>
              <a:ext cx="576064" cy="884112"/>
            </a:xfrm>
            <a:prstGeom prst="chevron">
              <a:avLst>
                <a:gd name="adj" fmla="val 56184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Le libre accès en bref - 2022-05-17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543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4933" y="5340687"/>
            <a:ext cx="48469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Source : </a:t>
            </a:r>
            <a:r>
              <a:rPr lang="en-US" sz="1200" dirty="0">
                <a:latin typeface="Corbel" panose="020B0503020204020204" pitchFamily="34" charset="0"/>
              </a:rPr>
              <a:t>Fortney, K., &amp; </a:t>
            </a:r>
            <a:r>
              <a:rPr lang="en-US" sz="1200" dirty="0" err="1">
                <a:latin typeface="Corbel" panose="020B0503020204020204" pitchFamily="34" charset="0"/>
              </a:rPr>
              <a:t>Gonder</a:t>
            </a:r>
            <a:r>
              <a:rPr lang="en-US" sz="1200" dirty="0">
                <a:latin typeface="Corbel" panose="020B0503020204020204" pitchFamily="34" charset="0"/>
              </a:rPr>
              <a:t>, J. (2015, </a:t>
            </a:r>
            <a:r>
              <a:rPr lang="en-US" sz="1200" dirty="0" err="1">
                <a:latin typeface="Corbel" panose="020B0503020204020204" pitchFamily="34" charset="0"/>
              </a:rPr>
              <a:t>décembre</a:t>
            </a:r>
            <a:r>
              <a:rPr lang="en-US" sz="1200" dirty="0">
                <a:latin typeface="Corbel" panose="020B0503020204020204" pitchFamily="34" charset="0"/>
              </a:rPr>
              <a:t> 1). A social networking site is not an open access repository. </a:t>
            </a:r>
            <a:r>
              <a:rPr lang="en-US" sz="1200" i="1" dirty="0">
                <a:latin typeface="Corbel" panose="020B0503020204020204" pitchFamily="34" charset="0"/>
              </a:rPr>
              <a:t>Office of Scholarly Communication - University of California</a:t>
            </a:r>
            <a:r>
              <a:rPr lang="en-US" sz="1200" dirty="0">
                <a:latin typeface="Corbel" panose="020B0503020204020204" pitchFamily="34" charset="0"/>
              </a:rPr>
              <a:t>. </a:t>
            </a:r>
            <a:r>
              <a:rPr lang="en-US" sz="1200" dirty="0">
                <a:latin typeface="Corbel" panose="020B0503020204020204" pitchFamily="34" charset="0"/>
                <a:hlinkClick r:id="rId3"/>
              </a:rPr>
              <a:t>http://osc.universityofcalifornia.edu/2015/12/a-social-networking-site-is-not-an-open-access-repository/</a:t>
            </a:r>
            <a:endParaRPr lang="en-US" sz="1200" dirty="0">
              <a:latin typeface="Corbel" panose="020B0503020204020204" pitchFamily="34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0"/>
          <a:stretch/>
        </p:blipFill>
        <p:spPr>
          <a:xfrm>
            <a:off x="5526832" y="139498"/>
            <a:ext cx="6350000" cy="6174049"/>
          </a:xfrm>
          <a:prstGeom prst="rect">
            <a:avLst/>
          </a:prstGeom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01320" y="324485"/>
            <a:ext cx="4800600" cy="2947035"/>
          </a:xfrm>
        </p:spPr>
        <p:txBody>
          <a:bodyPr>
            <a:normAutofit/>
          </a:bodyPr>
          <a:lstStyle/>
          <a:p>
            <a:r>
              <a:rPr lang="fr-FR" dirty="0" smtClean="0"/>
              <a:t>Les faux amis du </a:t>
            </a:r>
            <a:r>
              <a:rPr lang="fr-FR" i="1" dirty="0" smtClean="0"/>
              <a:t>green</a:t>
            </a:r>
            <a:r>
              <a:rPr lang="fr-FR" dirty="0" smtClean="0"/>
              <a:t> : réseaux sociaux académiques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Le libre accès en bref - 2022-05-17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868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36" y="119079"/>
            <a:ext cx="1968107" cy="272507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290" y="2146618"/>
            <a:ext cx="10273030" cy="2852737"/>
          </a:xfrm>
        </p:spPr>
        <p:txBody>
          <a:bodyPr/>
          <a:lstStyle/>
          <a:p>
            <a:r>
              <a:rPr lang="fr-FR" dirty="0" smtClean="0"/>
              <a:t>Droits, recommandations et obligations en matière de libre accès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69290" y="5026343"/>
            <a:ext cx="10515600" cy="1500187"/>
          </a:xfrm>
        </p:spPr>
        <p:txBody>
          <a:bodyPr/>
          <a:lstStyle/>
          <a:p>
            <a:r>
              <a:rPr lang="fr-FR" dirty="0" smtClean="0"/>
              <a:t>Qu’avez-vous le droit de faire? </a:t>
            </a:r>
          </a:p>
          <a:p>
            <a:r>
              <a:rPr lang="fr-FR" dirty="0" smtClean="0"/>
              <a:t>Que vous recommande-t-on? </a:t>
            </a:r>
          </a:p>
          <a:p>
            <a:r>
              <a:rPr lang="fr-FR" dirty="0" smtClean="0"/>
              <a:t>Que devez-vous faire?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Le libre accès en bref - 2022-05-17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353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6760" y="166662"/>
            <a:ext cx="10515600" cy="1325563"/>
          </a:xfrm>
        </p:spPr>
        <p:txBody>
          <a:bodyPr/>
          <a:lstStyle/>
          <a:p>
            <a:r>
              <a:rPr lang="fr-FR" dirty="0"/>
              <a:t>Qu’avez-vous le droit de </a:t>
            </a:r>
            <a:r>
              <a:rPr lang="fr-FR" dirty="0" smtClean="0"/>
              <a:t>faire?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" y="1645330"/>
            <a:ext cx="1419813" cy="179723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873762" y="1492225"/>
            <a:ext cx="88311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prstClr val="black"/>
                </a:solidFill>
                <a:latin typeface="Corbel" panose="020B0503020204020204" pitchFamily="34" charset="0"/>
              </a:rPr>
              <a:t>La loi pour une République numérique promulguée le 8 octobre 2016 comporte un article dédié au libre accès aux articles scientifiques, l’article 30.</a:t>
            </a:r>
          </a:p>
          <a:p>
            <a:r>
              <a:rPr lang="fr-FR" sz="2800" dirty="0">
                <a:solidFill>
                  <a:prstClr val="black"/>
                </a:solidFill>
                <a:latin typeface="Corbel" panose="020B0503020204020204" pitchFamily="34" charset="0"/>
              </a:rPr>
              <a:t>En bref, tous les articles scientifiques issus de la recherche publique peuvent désormais être déposés dans une archive ouverte:</a:t>
            </a:r>
          </a:p>
          <a:p>
            <a:pPr marL="800100" lvl="1" indent="-342900">
              <a:buClr>
                <a:srgbClr val="009DE0"/>
              </a:buClr>
              <a:buFont typeface="Corbel" panose="020B0503020204020204" pitchFamily="34" charset="0"/>
              <a:buChar char="›"/>
            </a:pPr>
            <a:r>
              <a:rPr lang="fr-FR" sz="2800" dirty="0">
                <a:latin typeface="Corbel" panose="020B0503020204020204" pitchFamily="34" charset="0"/>
              </a:rPr>
              <a:t>dans leur version </a:t>
            </a:r>
            <a:r>
              <a:rPr lang="fr-FR" sz="2800" b="1" dirty="0">
                <a:latin typeface="Corbel" panose="020B0503020204020204" pitchFamily="34" charset="0"/>
              </a:rPr>
              <a:t>manuscrit accepté</a:t>
            </a:r>
            <a:r>
              <a:rPr lang="fr-FR" sz="2800" dirty="0">
                <a:latin typeface="Corbel" panose="020B0503020204020204" pitchFamily="34" charset="0"/>
              </a:rPr>
              <a:t>,</a:t>
            </a:r>
          </a:p>
          <a:p>
            <a:pPr marL="800100" lvl="1" indent="-342900">
              <a:buClr>
                <a:srgbClr val="009DE0"/>
              </a:buClr>
              <a:buFont typeface="Corbel" panose="020B0503020204020204" pitchFamily="34" charset="0"/>
              <a:buChar char="›"/>
            </a:pPr>
            <a:r>
              <a:rPr lang="fr-FR" sz="2800" dirty="0">
                <a:latin typeface="Corbel" panose="020B0503020204020204" pitchFamily="34" charset="0"/>
              </a:rPr>
              <a:t>a</a:t>
            </a:r>
            <a:r>
              <a:rPr lang="fr-FR" sz="2800" dirty="0">
                <a:solidFill>
                  <a:prstClr val="black"/>
                </a:solidFill>
                <a:latin typeface="Corbel" panose="020B0503020204020204" pitchFamily="34" charset="0"/>
              </a:rPr>
              <a:t>vec un </a:t>
            </a:r>
            <a:r>
              <a:rPr lang="fr-FR" sz="2800" b="1" dirty="0">
                <a:solidFill>
                  <a:prstClr val="black"/>
                </a:solidFill>
                <a:latin typeface="Corbel" panose="020B0503020204020204" pitchFamily="34" charset="0"/>
              </a:rPr>
              <a:t>embargo maximum de 6 mois (sciences et médecine)/12 mois (SHS)</a:t>
            </a:r>
            <a:r>
              <a:rPr lang="fr-FR" sz="2800" dirty="0">
                <a:solidFill>
                  <a:prstClr val="black"/>
                </a:solidFill>
                <a:latin typeface="Corbel" panose="020B0503020204020204" pitchFamily="34" charset="0"/>
              </a:rPr>
              <a:t>,</a:t>
            </a:r>
          </a:p>
          <a:p>
            <a:r>
              <a:rPr lang="fr-FR" sz="2800" dirty="0">
                <a:solidFill>
                  <a:prstClr val="black"/>
                </a:solidFill>
                <a:latin typeface="Corbel" panose="020B0503020204020204" pitchFamily="34" charset="0"/>
              </a:rPr>
              <a:t>quelle que soit la politique de libre accès de l’éditeur.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9535" y="3595667"/>
            <a:ext cx="135623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Corbel" panose="020B0503020204020204" pitchFamily="34" charset="0"/>
                <a:hlinkClick r:id="rId4"/>
              </a:rPr>
              <a:t>Article 30</a:t>
            </a:r>
            <a:r>
              <a:rPr lang="fr-F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Corbel" panose="020B0503020204020204" pitchFamily="34" charset="0"/>
              </a:rPr>
              <a:t> de la loi pour une République numérique sur </a:t>
            </a:r>
            <a:r>
              <a:rPr lang="fr-FR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rbel" panose="020B0503020204020204" pitchFamily="34" charset="0"/>
              </a:rPr>
              <a:t>Legifrance</a:t>
            </a:r>
            <a:r>
              <a:rPr lang="fr-F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Corbel" panose="020B0503020204020204" pitchFamily="34" charset="0"/>
              </a:rPr>
              <a:t> 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896360" y="6563127"/>
            <a:ext cx="6009640" cy="365125"/>
          </a:xfrm>
        </p:spPr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F. Flamerie - Le libre accès en bref - 2022-05-17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68987" y="4272776"/>
            <a:ext cx="604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Corbel" panose="020B0503020204020204" pitchFamily="34" charset="0"/>
              </a:rPr>
              <a:t>ET</a:t>
            </a:r>
          </a:p>
        </p:txBody>
      </p:sp>
    </p:spTree>
    <p:extLst>
      <p:ext uri="{BB962C8B-B14F-4D97-AF65-F5344CB8AC3E}">
        <p14:creationId xmlns:p14="http://schemas.microsoft.com/office/powerpoint/2010/main" val="3362348442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992" y="1059416"/>
            <a:ext cx="7567316" cy="556308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3224" y="0"/>
            <a:ext cx="10515600" cy="1325563"/>
          </a:xfrm>
        </p:spPr>
        <p:txBody>
          <a:bodyPr/>
          <a:lstStyle/>
          <a:p>
            <a:r>
              <a:rPr lang="fr-FR" dirty="0"/>
              <a:t>Qu’avez-vous le droit de </a:t>
            </a:r>
            <a:r>
              <a:rPr lang="fr-FR" dirty="0" smtClean="0"/>
              <a:t>faire?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303224" y="1225689"/>
            <a:ext cx="3913176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alibri" panose="020F0502020204030204" pitchFamily="34" charset="0"/>
              <a:buChar char="→"/>
            </a:pPr>
            <a:r>
              <a:rPr lang="fr-FR" sz="2400" dirty="0">
                <a:solidFill>
                  <a:prstClr val="black"/>
                </a:solidFill>
                <a:latin typeface="Corbel" panose="020B0503020204020204" pitchFamily="34" charset="0"/>
              </a:rPr>
              <a:t>Certaines revues accordent même davantage de permissions, voir le service </a:t>
            </a:r>
            <a:r>
              <a:rPr lang="fr-FR" sz="2400" dirty="0">
                <a:solidFill>
                  <a:prstClr val="black"/>
                </a:solidFill>
                <a:latin typeface="Corbel" panose="020B0503020204020204" pitchFamily="34" charset="0"/>
                <a:hlinkClick r:id="rId4"/>
              </a:rPr>
              <a:t>Sherpa-Romeo</a:t>
            </a:r>
            <a:r>
              <a:rPr lang="fr-FR" sz="2400" dirty="0">
                <a:solidFill>
                  <a:prstClr val="black"/>
                </a:solidFill>
                <a:latin typeface="Corbel" panose="020B0503020204020204" pitchFamily="34" charset="0"/>
              </a:rPr>
              <a:t> - ex: </a:t>
            </a:r>
            <a:r>
              <a:rPr lang="fr-FR" sz="2400" dirty="0">
                <a:solidFill>
                  <a:prstClr val="black"/>
                </a:solidFill>
                <a:latin typeface="Corbel" panose="020B0503020204020204" pitchFamily="34" charset="0"/>
                <a:hlinkClick r:id="rId5"/>
              </a:rPr>
              <a:t>fiche </a:t>
            </a:r>
            <a:r>
              <a:rPr lang="fr-FR" sz="2400" dirty="0" err="1">
                <a:solidFill>
                  <a:prstClr val="black"/>
                </a:solidFill>
                <a:latin typeface="Corbel" panose="020B0503020204020204" pitchFamily="34" charset="0"/>
                <a:hlinkClick r:id="rId5"/>
              </a:rPr>
              <a:t>Annals</a:t>
            </a:r>
            <a:r>
              <a:rPr lang="fr-FR" sz="2400" dirty="0">
                <a:solidFill>
                  <a:prstClr val="black"/>
                </a:solidFill>
                <a:latin typeface="Corbel" panose="020B0503020204020204" pitchFamily="34" charset="0"/>
                <a:hlinkClick r:id="rId5"/>
              </a:rPr>
              <a:t> of </a:t>
            </a:r>
            <a:r>
              <a:rPr lang="fr-FR" sz="2400" dirty="0" err="1">
                <a:solidFill>
                  <a:prstClr val="black"/>
                </a:solidFill>
                <a:latin typeface="Corbel" panose="020B0503020204020204" pitchFamily="34" charset="0"/>
                <a:hlinkClick r:id="rId5"/>
              </a:rPr>
              <a:t>Applied</a:t>
            </a:r>
            <a:r>
              <a:rPr lang="fr-FR" sz="2400" dirty="0">
                <a:solidFill>
                  <a:prstClr val="black"/>
                </a:solidFill>
                <a:latin typeface="Corbel" panose="020B0503020204020204" pitchFamily="34" charset="0"/>
                <a:hlinkClick r:id="rId5"/>
              </a:rPr>
              <a:t> </a:t>
            </a:r>
            <a:r>
              <a:rPr lang="fr-FR" sz="2400" dirty="0" err="1">
                <a:solidFill>
                  <a:prstClr val="black"/>
                </a:solidFill>
                <a:latin typeface="Corbel" panose="020B0503020204020204" pitchFamily="34" charset="0"/>
                <a:hlinkClick r:id="rId5"/>
              </a:rPr>
              <a:t>Probability</a:t>
            </a:r>
            <a:endParaRPr lang="fr-FR" sz="2400" dirty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marL="342900" indent="-342900">
              <a:spcBef>
                <a:spcPts val="1800"/>
              </a:spcBef>
              <a:buFont typeface="Calibri" panose="020F0502020204030204" pitchFamily="34" charset="0"/>
              <a:buChar char="→"/>
            </a:pPr>
            <a:r>
              <a:rPr lang="fr-FR" sz="2400" dirty="0">
                <a:solidFill>
                  <a:prstClr val="black"/>
                </a:solidFill>
                <a:latin typeface="Corbel" panose="020B0503020204020204" pitchFamily="34" charset="0"/>
              </a:rPr>
              <a:t>Connaître les droits de partage via </a:t>
            </a:r>
            <a:r>
              <a:rPr lang="fr-FR" sz="2400" dirty="0" err="1">
                <a:solidFill>
                  <a:prstClr val="black"/>
                </a:solidFill>
                <a:latin typeface="Corbel" panose="020B0503020204020204" pitchFamily="34" charset="0"/>
              </a:rPr>
              <a:t>ResearchGate</a:t>
            </a:r>
            <a:r>
              <a:rPr lang="fr-FR" sz="2400" dirty="0">
                <a:solidFill>
                  <a:prstClr val="black"/>
                </a:solidFill>
                <a:latin typeface="Corbel" panose="020B0503020204020204" pitchFamily="34" charset="0"/>
              </a:rPr>
              <a:t>, Oskar, etc. d’un article à partir de son DOI : </a:t>
            </a:r>
            <a:r>
              <a:rPr lang="fr-FR" sz="2400" dirty="0">
                <a:solidFill>
                  <a:prstClr val="black"/>
                </a:solidFill>
                <a:latin typeface="Corbel" panose="020B0503020204020204" pitchFamily="34" charset="0"/>
                <a:hlinkClick r:id="rId6"/>
              </a:rPr>
              <a:t>https://www.howcanishareit.com/</a:t>
            </a:r>
            <a:endParaRPr lang="fr-FR" sz="2400" dirty="0">
              <a:solidFill>
                <a:prstClr val="black"/>
              </a:solidFill>
              <a:latin typeface="Corbel" panose="020B0503020204020204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896360" y="6563127"/>
            <a:ext cx="6009640" cy="365125"/>
          </a:xfrm>
        </p:spPr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F. Flamerie - Le libre accès en bref - 2022-05-17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79565" y="5763872"/>
            <a:ext cx="7059743" cy="785006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04811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6759" y="114707"/>
            <a:ext cx="10515600" cy="1325563"/>
          </a:xfrm>
        </p:spPr>
        <p:txBody>
          <a:bodyPr/>
          <a:lstStyle/>
          <a:p>
            <a:r>
              <a:rPr lang="fr-FR" dirty="0" smtClean="0"/>
              <a:t>Embargo?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746759" y="1131103"/>
            <a:ext cx="110238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alibri" panose="020F0502020204030204" pitchFamily="34" charset="0"/>
              <a:buChar char="→"/>
            </a:pPr>
            <a:r>
              <a:rPr lang="fr-FR" sz="2000" dirty="0" smtClean="0">
                <a:latin typeface="Corbel" panose="020B0503020204020204" pitchFamily="34" charset="0"/>
              </a:rPr>
              <a:t>L’embargo correspond à la </a:t>
            </a:r>
            <a:r>
              <a:rPr lang="fr-FR" sz="2000" b="1" dirty="0" smtClean="0">
                <a:latin typeface="Corbel" panose="020B0503020204020204" pitchFamily="34" charset="0"/>
              </a:rPr>
              <a:t>période d’exclusivité de la diffusion </a:t>
            </a:r>
            <a:r>
              <a:rPr lang="fr-FR" sz="2000" dirty="0" smtClean="0">
                <a:latin typeface="Corbel" panose="020B0503020204020204" pitchFamily="34" charset="0"/>
              </a:rPr>
              <a:t>que se réserve un éditeur.</a:t>
            </a:r>
          </a:p>
          <a:p>
            <a:pPr marL="342900" indent="-342900">
              <a:buFont typeface="Calibri" panose="020F0502020204030204" pitchFamily="34" charset="0"/>
              <a:buChar char="→"/>
            </a:pPr>
            <a:r>
              <a:rPr lang="fr-FR" sz="2000" dirty="0" smtClean="0">
                <a:latin typeface="Corbel" panose="020B0503020204020204" pitchFamily="34" charset="0"/>
              </a:rPr>
              <a:t>Pendant cette période, le texte intégral déposé dans une archive ouverte ne peut pas être en libre </a:t>
            </a:r>
            <a:r>
              <a:rPr lang="fr-FR" sz="2000" dirty="0">
                <a:latin typeface="Corbel" panose="020B0503020204020204" pitchFamily="34" charset="0"/>
              </a:rPr>
              <a:t>accès. Les archives ouvertes permettent de paramétrer cet embargo pour que </a:t>
            </a:r>
            <a:r>
              <a:rPr lang="fr-FR" sz="2000" dirty="0" smtClean="0">
                <a:latin typeface="Corbel" panose="020B0503020204020204" pitchFamily="34" charset="0"/>
              </a:rPr>
              <a:t>:</a:t>
            </a:r>
          </a:p>
          <a:p>
            <a:pPr marL="800100" lvl="1" indent="-342900">
              <a:buFont typeface="Corbel" panose="020B0503020204020204" pitchFamily="34" charset="0"/>
              <a:buChar char="›"/>
            </a:pPr>
            <a:r>
              <a:rPr lang="fr-FR" sz="2000" dirty="0" smtClean="0">
                <a:latin typeface="Corbel" panose="020B0503020204020204" pitchFamily="34" charset="0"/>
              </a:rPr>
              <a:t>le fichier devienne automatiquement visible à une date donnée, </a:t>
            </a:r>
          </a:p>
          <a:p>
            <a:pPr marL="800100" lvl="1" indent="-342900">
              <a:buFont typeface="Corbel" panose="020B0503020204020204" pitchFamily="34" charset="0"/>
              <a:buChar char="›"/>
            </a:pPr>
            <a:r>
              <a:rPr lang="fr-FR" sz="2000" dirty="0" smtClean="0">
                <a:latin typeface="Corbel" panose="020B0503020204020204" pitchFamily="34" charset="0"/>
              </a:rPr>
              <a:t>il puisse être demandé sous forme de tiré à part pendant la période d’embargo.</a:t>
            </a:r>
            <a:endParaRPr lang="fr-FR" sz="2000" dirty="0">
              <a:latin typeface="Corbel" panose="020B0503020204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59" y="2820028"/>
            <a:ext cx="11013531" cy="355069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Le libre accès en bref - 2022-05-17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18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746759" y="6405447"/>
            <a:ext cx="111556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dirty="0" smtClean="0">
                <a:latin typeface="Corbel" panose="020B0503020204020204" pitchFamily="34" charset="0"/>
              </a:rPr>
              <a:t>Afficher cet article dans HAL : </a:t>
            </a:r>
            <a:r>
              <a:rPr lang="fr-FR" altLang="fr-FR" dirty="0">
                <a:latin typeface="Corbel" panose="020B0503020204020204" pitchFamily="34" charset="0"/>
                <a:hlinkClick r:id="rId4"/>
              </a:rPr>
              <a:t>https://</a:t>
            </a:r>
            <a:r>
              <a:rPr lang="fr-FR" altLang="fr-FR" dirty="0" smtClean="0">
                <a:latin typeface="Corbel" panose="020B0503020204020204" pitchFamily="34" charset="0"/>
                <a:hlinkClick r:id="rId4"/>
              </a:rPr>
              <a:t>www.hal.inserm.fr/inserm-03593970</a:t>
            </a:r>
            <a:r>
              <a:rPr lang="fr-FR" altLang="fr-FR" dirty="0" smtClean="0">
                <a:latin typeface="Corbel" panose="020B0503020204020204" pitchFamily="34" charset="0"/>
              </a:rPr>
              <a:t> </a:t>
            </a:r>
            <a:endParaRPr lang="fr-FR" altLang="fr-FR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1072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 vous recommande-t-on?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564536"/>
            <a:ext cx="8467846" cy="4638144"/>
          </a:xfrm>
        </p:spPr>
        <p:txBody>
          <a:bodyPr>
            <a:normAutofit/>
          </a:bodyPr>
          <a:lstStyle/>
          <a:p>
            <a:r>
              <a:rPr lang="fr-FR" dirty="0" smtClean="0"/>
              <a:t>Inserm, Université de Bordeaux, CNRS</a:t>
            </a:r>
          </a:p>
          <a:p>
            <a:pPr marL="0" indent="0">
              <a:buNone/>
            </a:pPr>
            <a:r>
              <a:rPr lang="fr-FR" dirty="0" smtClean="0"/>
              <a:t>Dépôt de toutes vos publications </a:t>
            </a:r>
            <a:r>
              <a:rPr lang="fr-FR" b="1" dirty="0" smtClean="0"/>
              <a:t>en texte intégral </a:t>
            </a:r>
            <a:r>
              <a:rPr lang="fr-FR" dirty="0" smtClean="0"/>
              <a:t>dans l’archive ouverte de votre institution, en respectant les politiques des éditeurs -&gt; voir le Guide de publication de la cellule QI</a:t>
            </a:r>
          </a:p>
          <a:p>
            <a:r>
              <a:rPr lang="fr-FR" dirty="0" smtClean="0"/>
              <a:t> Choix BPH = Oskar Bordeaux, avec transfert automatique des dépôts dans HAL</a:t>
            </a:r>
          </a:p>
          <a:p>
            <a:pPr lvl="1"/>
            <a:r>
              <a:rPr lang="fr-FR" dirty="0"/>
              <a:t>Module 3.3 : Déposer un article dans l'archive ouverte de l'université de Bordeaux : Oskar Bordeaux le </a:t>
            </a:r>
            <a:r>
              <a:rPr lang="fr-FR" dirty="0" smtClean="0"/>
              <a:t>14 juin 11h30-12h15</a:t>
            </a:r>
          </a:p>
          <a:p>
            <a:pPr lvl="1"/>
            <a:r>
              <a:rPr lang="fr-FR" dirty="0" smtClean="0"/>
              <a:t>Support doc : </a:t>
            </a:r>
            <a:r>
              <a:rPr lang="fr-FR" dirty="0" smtClean="0">
                <a:hlinkClick r:id="rId2"/>
              </a:rPr>
              <a:t>doc.isped@u-bordeaux.fr</a:t>
            </a:r>
            <a:r>
              <a:rPr lang="fr-FR" dirty="0" smtClean="0"/>
              <a:t> 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Le libre accès en bref - 2022-05-17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19</a:t>
            </a:fld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801038"/>
            <a:ext cx="1286764" cy="128484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0696" y="2415135"/>
            <a:ext cx="2574136" cy="1256665"/>
          </a:xfrm>
          <a:prstGeom prst="rect">
            <a:avLst/>
          </a:prstGeom>
        </p:spPr>
      </p:pic>
      <p:grpSp>
        <p:nvGrpSpPr>
          <p:cNvPr id="13" name="Arrow19" descr="{&quot;Key&quot;:&quot;POWER_USER_SHAPE_ICON&quot;,&quot;Value&quot;:&quot;POWER_USER_SHAPE_ICON_STYLE_1&quot;}"/>
          <p:cNvGrpSpPr>
            <a:grpSpLocks noChangeAspect="1"/>
          </p:cNvGrpSpPr>
          <p:nvPr/>
        </p:nvGrpSpPr>
        <p:grpSpPr>
          <a:xfrm rot="5400000">
            <a:off x="10288973" y="3923163"/>
            <a:ext cx="624221" cy="542925"/>
            <a:chOff x="1412032" y="2732632"/>
            <a:chExt cx="1016496" cy="884112"/>
          </a:xfrm>
          <a:solidFill>
            <a:schemeClr val="bg1">
              <a:lumMod val="50000"/>
            </a:schemeClr>
          </a:solidFill>
        </p:grpSpPr>
        <p:sp>
          <p:nvSpPr>
            <p:cNvPr id="14" name="Chevron 13"/>
            <p:cNvSpPr/>
            <p:nvPr/>
          </p:nvSpPr>
          <p:spPr>
            <a:xfrm>
              <a:off x="1412032" y="2732632"/>
              <a:ext cx="576064" cy="884112"/>
            </a:xfrm>
            <a:prstGeom prst="chevron">
              <a:avLst>
                <a:gd name="adj" fmla="val 561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5" name="Chevron 14"/>
            <p:cNvSpPr/>
            <p:nvPr/>
          </p:nvSpPr>
          <p:spPr>
            <a:xfrm>
              <a:off x="1852464" y="2732632"/>
              <a:ext cx="576064" cy="884112"/>
            </a:xfrm>
            <a:prstGeom prst="chevron">
              <a:avLst>
                <a:gd name="adj" fmla="val 561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098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63586"/>
            <a:ext cx="10515600" cy="1325563"/>
          </a:xfrm>
        </p:spPr>
        <p:txBody>
          <a:bodyPr/>
          <a:lstStyle/>
          <a:p>
            <a:r>
              <a:rPr lang="fr-FR" dirty="0" smtClean="0"/>
              <a:t>Programme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89148"/>
            <a:ext cx="10515600" cy="4684329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r-FR" sz="2000" i="1" dirty="0" smtClean="0"/>
              <a:t>Quelle est la différence entre HAL et </a:t>
            </a:r>
            <a:r>
              <a:rPr lang="fr-FR" sz="2000" i="1" dirty="0" err="1" smtClean="0"/>
              <a:t>ResearchGate</a:t>
            </a:r>
            <a:r>
              <a:rPr lang="fr-FR" sz="2000" i="1" dirty="0" smtClean="0"/>
              <a:t> ? Que désignent les expressions green et gold open </a:t>
            </a:r>
            <a:r>
              <a:rPr lang="fr-FR" sz="2000" i="1" dirty="0" err="1" smtClean="0"/>
              <a:t>access</a:t>
            </a:r>
            <a:r>
              <a:rPr lang="fr-FR" sz="2000" i="1" dirty="0" smtClean="0"/>
              <a:t> (et leurs dérivés bronze, </a:t>
            </a:r>
            <a:r>
              <a:rPr lang="fr-FR" sz="2000" i="1" dirty="0" err="1" smtClean="0"/>
              <a:t>diamond</a:t>
            </a:r>
            <a:r>
              <a:rPr lang="fr-FR" sz="2000" i="1" dirty="0" smtClean="0"/>
              <a:t>, etc.) ? Qu’est-ce qui est permis / recommandé / obligatoire en matière de libre accès ? Comment répondre aux obligations de libre accès des agences de financement? Cette session vous propose de répondre à ces interrogations en explorant les différents modèles de libre accès.</a:t>
            </a:r>
          </a:p>
          <a:p>
            <a:pPr marL="0" indent="0">
              <a:lnSpc>
                <a:spcPct val="110000"/>
              </a:lnSpc>
              <a:buNone/>
            </a:pPr>
            <a:endParaRPr lang="fr-FR" sz="2000" i="1" dirty="0" smtClean="0"/>
          </a:p>
          <a:p>
            <a:pPr>
              <a:lnSpc>
                <a:spcPct val="110000"/>
              </a:lnSpc>
            </a:pPr>
            <a:r>
              <a:rPr lang="fr-FR" sz="3600" dirty="0" smtClean="0"/>
              <a:t> Les modèles de libre accès : définitions et exemples </a:t>
            </a:r>
          </a:p>
          <a:p>
            <a:pPr>
              <a:lnSpc>
                <a:spcPct val="110000"/>
              </a:lnSpc>
            </a:pPr>
            <a:r>
              <a:rPr lang="fr-FR" sz="3600" dirty="0" smtClean="0"/>
              <a:t>Droits, recommandations et obligations en matière de libre accès</a:t>
            </a:r>
          </a:p>
          <a:p>
            <a:pPr>
              <a:lnSpc>
                <a:spcPct val="110000"/>
              </a:lnSpc>
            </a:pPr>
            <a:r>
              <a:rPr lang="fr-FR" sz="3600" dirty="0"/>
              <a:t> </a:t>
            </a:r>
            <a:r>
              <a:rPr lang="fr-FR" sz="3600" dirty="0" smtClean="0"/>
              <a:t>La voie verte : critères de choix d’une archive ouverte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Le libre accès en bref - 2022-05-17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771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9385" y="224823"/>
            <a:ext cx="10515600" cy="1325563"/>
          </a:xfrm>
        </p:spPr>
        <p:txBody>
          <a:bodyPr/>
          <a:lstStyle/>
          <a:p>
            <a:r>
              <a:rPr lang="fr-FR" dirty="0" smtClean="0"/>
              <a:t>Que devez-vous faire?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9385" y="1478780"/>
            <a:ext cx="8606742" cy="4915188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fr-FR" dirty="0" smtClean="0"/>
              <a:t> Les obligations les plus fortes émanent des agences de financement </a:t>
            </a:r>
          </a:p>
          <a:p>
            <a:pPr lvl="1">
              <a:lnSpc>
                <a:spcPct val="100000"/>
              </a:lnSpc>
            </a:pPr>
            <a:r>
              <a:rPr lang="fr-FR" dirty="0" smtClean="0"/>
              <a:t>Publication des articles en libre accès avec embargo maximum de 6/12 mois - STM/SHS </a:t>
            </a:r>
          </a:p>
          <a:p>
            <a:pPr lvl="1">
              <a:lnSpc>
                <a:spcPct val="100000"/>
              </a:lnSpc>
            </a:pPr>
            <a:r>
              <a:rPr lang="fr-FR" dirty="0" smtClean="0"/>
              <a:t>Dépôt </a:t>
            </a:r>
            <a:r>
              <a:rPr lang="fr-FR" dirty="0"/>
              <a:t>dans une archive ouverte : Union européenne = au choix / ANR = HAL ou </a:t>
            </a:r>
            <a:r>
              <a:rPr lang="fr-FR" dirty="0" smtClean="0"/>
              <a:t>archive connectée </a:t>
            </a:r>
            <a:r>
              <a:rPr lang="fr-FR" dirty="0"/>
              <a:t>à </a:t>
            </a:r>
            <a:r>
              <a:rPr lang="fr-FR" dirty="0" smtClean="0"/>
              <a:t>HAL</a:t>
            </a:r>
          </a:p>
          <a:p>
            <a:pPr>
              <a:lnSpc>
                <a:spcPct val="100000"/>
              </a:lnSpc>
            </a:pPr>
            <a:r>
              <a:rPr lang="fr-FR" b="1" dirty="0" smtClean="0"/>
              <a:t> </a:t>
            </a:r>
            <a:r>
              <a:rPr lang="fr-FR" b="1" dirty="0" err="1" smtClean="0"/>
              <a:t>cOAlition</a:t>
            </a:r>
            <a:r>
              <a:rPr lang="fr-FR" b="1" dirty="0" smtClean="0"/>
              <a:t> </a:t>
            </a:r>
            <a:r>
              <a:rPr lang="fr-FR" b="1" dirty="0"/>
              <a:t>S</a:t>
            </a:r>
            <a:r>
              <a:rPr lang="fr-FR" dirty="0" smtClean="0"/>
              <a:t> et </a:t>
            </a:r>
            <a:r>
              <a:rPr lang="fr-FR" dirty="0" err="1" smtClean="0"/>
              <a:t>planS</a:t>
            </a:r>
            <a:r>
              <a:rPr lang="fr-FR" dirty="0" smtClean="0"/>
              <a:t> : renforcement de la politique de libre accès</a:t>
            </a:r>
          </a:p>
          <a:p>
            <a:pPr lvl="1">
              <a:lnSpc>
                <a:spcPct val="100000"/>
              </a:lnSpc>
            </a:pPr>
            <a:r>
              <a:rPr lang="fr-FR" dirty="0" smtClean="0"/>
              <a:t>Libre accès </a:t>
            </a:r>
            <a:r>
              <a:rPr lang="fr-FR" b="1" dirty="0" smtClean="0"/>
              <a:t>immédiat</a:t>
            </a:r>
          </a:p>
          <a:p>
            <a:pPr lvl="1">
              <a:lnSpc>
                <a:spcPct val="100000"/>
              </a:lnSpc>
            </a:pPr>
            <a:r>
              <a:rPr lang="fr-FR" dirty="0" smtClean="0"/>
              <a:t>Licence </a:t>
            </a:r>
            <a:r>
              <a:rPr lang="fr-FR" b="1" dirty="0" smtClean="0"/>
              <a:t>CC-BY</a:t>
            </a:r>
            <a:r>
              <a:rPr lang="fr-FR" dirty="0" smtClean="0"/>
              <a:t> obligatoire : </a:t>
            </a:r>
            <a:r>
              <a:rPr lang="fr-FR" dirty="0" smtClean="0">
                <a:hlinkClick r:id="rId3"/>
              </a:rPr>
              <a:t>stratégie de non-cession des droits</a:t>
            </a:r>
            <a:endParaRPr lang="fr-FR" dirty="0" smtClean="0"/>
          </a:p>
          <a:p>
            <a:pPr lvl="1">
              <a:lnSpc>
                <a:spcPct val="100000"/>
              </a:lnSpc>
            </a:pPr>
            <a:r>
              <a:rPr lang="fr-FR" dirty="0" smtClean="0"/>
              <a:t>Frais de publication dans des revues </a:t>
            </a:r>
            <a:r>
              <a:rPr lang="fr-FR" b="1" dirty="0" smtClean="0"/>
              <a:t>hybrides</a:t>
            </a:r>
            <a:r>
              <a:rPr lang="fr-FR" dirty="0" smtClean="0"/>
              <a:t> non considérés comme des dépenses éligibles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Le libre accès en bref - 2022-05-17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6" name="Parenthèse fermante 5"/>
          <p:cNvSpPr/>
          <p:nvPr/>
        </p:nvSpPr>
        <p:spPr>
          <a:xfrm>
            <a:off x="8817442" y="2333129"/>
            <a:ext cx="425796" cy="1535225"/>
          </a:xfrm>
          <a:prstGeom prst="rightBracket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latin typeface="Corbel" panose="020B0503020204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9389756" y="2581785"/>
            <a:ext cx="2205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rbel" panose="020B0503020204020204" pitchFamily="34" charset="0"/>
              </a:rPr>
              <a:t>Horizon 2020 </a:t>
            </a:r>
          </a:p>
          <a:p>
            <a:r>
              <a:rPr lang="fr-FR" sz="2000" dirty="0" smtClean="0">
                <a:latin typeface="Corbel" panose="020B0503020204020204" pitchFamily="34" charset="0"/>
              </a:rPr>
              <a:t>ANR -&gt; 2021</a:t>
            </a:r>
            <a:endParaRPr lang="fr-FR" sz="2000" dirty="0">
              <a:latin typeface="Corbel" panose="020B0503020204020204" pitchFamily="34" charset="0"/>
            </a:endParaRPr>
          </a:p>
        </p:txBody>
      </p:sp>
      <p:sp>
        <p:nvSpPr>
          <p:cNvPr id="8" name="Parenthèse fermante 7"/>
          <p:cNvSpPr/>
          <p:nvPr/>
        </p:nvSpPr>
        <p:spPr>
          <a:xfrm>
            <a:off x="8819909" y="4659827"/>
            <a:ext cx="425796" cy="1602744"/>
          </a:xfrm>
          <a:prstGeom prst="rightBracket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latin typeface="Corbel" panose="020B0503020204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390813" y="4292143"/>
            <a:ext cx="25079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rbel" panose="020B0503020204020204" pitchFamily="34" charset="0"/>
              </a:rPr>
              <a:t>Horizon Europe </a:t>
            </a:r>
          </a:p>
          <a:p>
            <a:r>
              <a:rPr lang="fr-FR" sz="2000" dirty="0" smtClean="0">
                <a:latin typeface="Corbel" panose="020B0503020204020204" pitchFamily="34" charset="0"/>
              </a:rPr>
              <a:t>ANR2022</a:t>
            </a:r>
          </a:p>
          <a:p>
            <a:r>
              <a:rPr lang="fr-FR" sz="2000" dirty="0" smtClean="0">
                <a:latin typeface="Corbel" panose="020B0503020204020204" pitchFamily="34" charset="0"/>
              </a:rPr>
              <a:t>+ </a:t>
            </a:r>
            <a:r>
              <a:rPr lang="fr-FR" sz="2000" dirty="0" smtClean="0">
                <a:latin typeface="Corbel" panose="020B0503020204020204" pitchFamily="34" charset="0"/>
                <a:hlinkClick r:id="rId4"/>
              </a:rPr>
              <a:t>réseau des agences de financement françaises </a:t>
            </a:r>
            <a:r>
              <a:rPr lang="fr-FR" sz="2000" dirty="0" smtClean="0">
                <a:latin typeface="Corbel" panose="020B0503020204020204" pitchFamily="34" charset="0"/>
              </a:rPr>
              <a:t>: Anses, </a:t>
            </a:r>
            <a:r>
              <a:rPr lang="fr-FR" sz="2000" dirty="0" err="1" smtClean="0">
                <a:latin typeface="Corbel" panose="020B0503020204020204" pitchFamily="34" charset="0"/>
              </a:rPr>
              <a:t>INCa</a:t>
            </a:r>
            <a:r>
              <a:rPr lang="fr-FR" sz="2000" dirty="0" smtClean="0">
                <a:latin typeface="Corbel" panose="020B0503020204020204" pitchFamily="34" charset="0"/>
              </a:rPr>
              <a:t>, ANRS-MIE, ADEME</a:t>
            </a:r>
            <a:endParaRPr lang="fr-FR" sz="2000" dirty="0">
              <a:latin typeface="Corbel" panose="020B0503020204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819909" y="390376"/>
            <a:ext cx="3078866" cy="1188938"/>
          </a:xfrm>
          <a:prstGeom prst="rect">
            <a:avLst/>
          </a:prstGeom>
          <a:ln w="38100">
            <a:solidFill>
              <a:schemeClr val="accent2">
                <a:alpha val="98000"/>
              </a:schemeClr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144000" rIns="144000" bIns="144000" rtlCol="0">
            <a:spAutoFit/>
          </a:bodyPr>
          <a:lstStyle/>
          <a:p>
            <a:r>
              <a:rPr lang="fr-FR" sz="2800" dirty="0" smtClean="0">
                <a:latin typeface="Corbel" panose="020B0503020204020204" pitchFamily="34" charset="0"/>
                <a:hlinkClick r:id="rId3"/>
              </a:rPr>
              <a:t>FAQ publications de l’ANR</a:t>
            </a:r>
            <a:endParaRPr lang="fr-FR" sz="2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981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905" y="198124"/>
            <a:ext cx="2183442" cy="302322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voie verte : critères de choix d’une archive ouverte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Oskar, HAL, </a:t>
            </a:r>
            <a:r>
              <a:rPr lang="fr-FR" dirty="0" err="1" smtClean="0"/>
              <a:t>Zenodo</a:t>
            </a:r>
            <a:r>
              <a:rPr lang="fr-FR" dirty="0" smtClean="0"/>
              <a:t>, etc. : comment choisir?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Le libre accès en bref - 2022-05-17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580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2503" cy="1325563"/>
          </a:xfrm>
        </p:spPr>
        <p:txBody>
          <a:bodyPr/>
          <a:lstStyle/>
          <a:p>
            <a:r>
              <a:rPr lang="fr-FR" dirty="0" smtClean="0"/>
              <a:t>Critères de choix d’une archive ouverte 1/2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38200" y="1504348"/>
            <a:ext cx="8779664" cy="502001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fr-FR" sz="3200" dirty="0"/>
              <a:t> </a:t>
            </a:r>
            <a:r>
              <a:rPr lang="fr-FR" sz="3200" dirty="0" smtClean="0"/>
              <a:t>Répondre aux obligations/recommandations de votre structure : archive institutionnelle </a:t>
            </a:r>
          </a:p>
          <a:p>
            <a:pPr lvl="1">
              <a:lnSpc>
                <a:spcPct val="110000"/>
              </a:lnSpc>
            </a:pPr>
            <a:r>
              <a:rPr lang="fr-FR" sz="3200" b="1" dirty="0" smtClean="0"/>
              <a:t>Oskar Bordeaux</a:t>
            </a:r>
          </a:p>
          <a:p>
            <a:pPr>
              <a:lnSpc>
                <a:spcPct val="110000"/>
              </a:lnSpc>
            </a:pPr>
            <a:r>
              <a:rPr lang="fr-FR" sz="3200" dirty="0"/>
              <a:t> </a:t>
            </a:r>
            <a:r>
              <a:rPr lang="fr-FR" sz="3200" dirty="0" smtClean="0"/>
              <a:t>Bénéficier de services indépendamment de votre rattachement institutionnel : archive non institutionnelle</a:t>
            </a:r>
          </a:p>
          <a:p>
            <a:pPr lvl="1">
              <a:lnSpc>
                <a:spcPct val="110000"/>
              </a:lnSpc>
            </a:pPr>
            <a:r>
              <a:rPr lang="fr-FR" sz="3200" dirty="0" smtClean="0"/>
              <a:t>la </a:t>
            </a:r>
            <a:r>
              <a:rPr lang="fr-FR" sz="3200" dirty="0" smtClean="0">
                <a:hlinkClick r:id="rId2"/>
              </a:rPr>
              <a:t>page chercheur multilingue et personnalisable </a:t>
            </a:r>
            <a:r>
              <a:rPr lang="fr-FR" sz="3200" dirty="0" smtClean="0"/>
              <a:t>de </a:t>
            </a:r>
            <a:r>
              <a:rPr lang="fr-FR" sz="3200" b="1" dirty="0" smtClean="0"/>
              <a:t>HAL</a:t>
            </a:r>
            <a:endParaRPr lang="fr-FR" sz="3200" dirty="0" smtClean="0"/>
          </a:p>
          <a:p>
            <a:pPr>
              <a:lnSpc>
                <a:spcPct val="110000"/>
              </a:lnSpc>
            </a:pPr>
            <a:r>
              <a:rPr lang="fr-FR" sz="3200" dirty="0"/>
              <a:t> </a:t>
            </a:r>
            <a:r>
              <a:rPr lang="fr-FR" sz="3200" dirty="0" smtClean="0"/>
              <a:t>Publier dans une archive disciplinaire et/ou spécialisée dans un type de publication</a:t>
            </a:r>
          </a:p>
          <a:p>
            <a:pPr lvl="1">
              <a:lnSpc>
                <a:spcPct val="110000"/>
              </a:lnSpc>
            </a:pPr>
            <a:r>
              <a:rPr lang="fr-FR" sz="3200" b="1" dirty="0" err="1" smtClean="0"/>
              <a:t>medRxiv</a:t>
            </a:r>
            <a:r>
              <a:rPr lang="fr-FR" sz="3200" b="1" dirty="0" smtClean="0"/>
              <a:t>, </a:t>
            </a:r>
            <a:r>
              <a:rPr lang="fr-FR" sz="3200" b="1" dirty="0" err="1" smtClean="0"/>
              <a:t>bioRxiv</a:t>
            </a:r>
            <a:r>
              <a:rPr lang="fr-FR" sz="3200" dirty="0" smtClean="0"/>
              <a:t> pour les prépublications en santé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Le libre accès en bref - 2022-05-17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22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317" y="3896511"/>
            <a:ext cx="1286764" cy="128484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7864" y="1559812"/>
            <a:ext cx="2574136" cy="1256665"/>
          </a:xfrm>
          <a:prstGeom prst="rect">
            <a:avLst/>
          </a:prstGeom>
        </p:spPr>
      </p:pic>
      <p:grpSp>
        <p:nvGrpSpPr>
          <p:cNvPr id="10" name="Arrow19" descr="{&quot;Key&quot;:&quot;POWER_USER_SHAPE_ICON&quot;,&quot;Value&quot;:&quot;POWER_USER_SHAPE_ICON_STYLE_1&quot;}"/>
          <p:cNvGrpSpPr>
            <a:grpSpLocks noChangeAspect="1"/>
          </p:cNvGrpSpPr>
          <p:nvPr/>
        </p:nvGrpSpPr>
        <p:grpSpPr>
          <a:xfrm rot="5400000">
            <a:off x="10587588" y="3042471"/>
            <a:ext cx="624221" cy="542925"/>
            <a:chOff x="1412032" y="2732632"/>
            <a:chExt cx="1016496" cy="884112"/>
          </a:xfrm>
          <a:solidFill>
            <a:schemeClr val="bg1">
              <a:lumMod val="50000"/>
            </a:schemeClr>
          </a:solidFill>
        </p:grpSpPr>
        <p:sp>
          <p:nvSpPr>
            <p:cNvPr id="11" name="Chevron 10"/>
            <p:cNvSpPr/>
            <p:nvPr/>
          </p:nvSpPr>
          <p:spPr>
            <a:xfrm>
              <a:off x="1412032" y="2732632"/>
              <a:ext cx="576064" cy="884112"/>
            </a:xfrm>
            <a:prstGeom prst="chevron">
              <a:avLst>
                <a:gd name="adj" fmla="val 561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2" name="Chevron 11"/>
            <p:cNvSpPr/>
            <p:nvPr/>
          </p:nvSpPr>
          <p:spPr>
            <a:xfrm>
              <a:off x="1852464" y="2732632"/>
              <a:ext cx="576064" cy="884112"/>
            </a:xfrm>
            <a:prstGeom prst="chevron">
              <a:avLst>
                <a:gd name="adj" fmla="val 561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8404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216" y="261112"/>
            <a:ext cx="9142857" cy="6095238"/>
          </a:xfrm>
          <a:ln>
            <a:solidFill>
              <a:schemeClr val="accent2"/>
            </a:solidFill>
          </a:ln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Le libre accès en bref - 2022-05-17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1589" y="290730"/>
            <a:ext cx="2530035" cy="1568471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Les </a:t>
            </a:r>
            <a:r>
              <a:rPr lang="fr-FR" dirty="0" err="1" smtClean="0"/>
              <a:t>preprints</a:t>
            </a:r>
            <a:r>
              <a:rPr lang="fr-FR" dirty="0" smtClean="0"/>
              <a:t> à l’Inserm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75209" y="4109581"/>
            <a:ext cx="23564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rbel" panose="020B0503020204020204" pitchFamily="34" charset="0"/>
              </a:rPr>
              <a:t>Nombre </a:t>
            </a:r>
            <a:r>
              <a:rPr lang="fr-FR" sz="2000" dirty="0">
                <a:latin typeface="Corbel" panose="020B0503020204020204" pitchFamily="34" charset="0"/>
              </a:rPr>
              <a:t>de </a:t>
            </a:r>
            <a:r>
              <a:rPr lang="fr-FR" sz="2000" dirty="0" err="1">
                <a:latin typeface="Corbel" panose="020B0503020204020204" pitchFamily="34" charset="0"/>
              </a:rPr>
              <a:t>preprints</a:t>
            </a:r>
            <a:r>
              <a:rPr lang="fr-FR" sz="2000" dirty="0">
                <a:latin typeface="Corbel" panose="020B0503020204020204" pitchFamily="34" charset="0"/>
              </a:rPr>
              <a:t> dont au moins un auteur est affilié à </a:t>
            </a:r>
            <a:r>
              <a:rPr lang="fr-FR" sz="2000" dirty="0" smtClean="0">
                <a:latin typeface="Corbel" panose="020B0503020204020204" pitchFamily="34" charset="0"/>
              </a:rPr>
              <a:t>l’Inserm. Source </a:t>
            </a:r>
            <a:r>
              <a:rPr lang="fr-FR" sz="2000" dirty="0">
                <a:latin typeface="Corbel" panose="020B0503020204020204" pitchFamily="34" charset="0"/>
              </a:rPr>
              <a:t>: </a:t>
            </a:r>
            <a:r>
              <a:rPr lang="fr-FR" sz="2000" dirty="0">
                <a:latin typeface="Corbel" panose="020B0503020204020204" pitchFamily="34" charset="0"/>
                <a:hlinkClick r:id="rId3"/>
              </a:rPr>
              <a:t>Baromètre Science Ouverte Inserm</a:t>
            </a:r>
            <a:endParaRPr lang="fr-FR" sz="20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802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2503" cy="1325563"/>
          </a:xfrm>
        </p:spPr>
        <p:txBody>
          <a:bodyPr/>
          <a:lstStyle/>
          <a:p>
            <a:r>
              <a:rPr lang="fr-FR" dirty="0" smtClean="0"/>
              <a:t>Critères de choix d’une archive ouverte 2/2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38199" y="1504348"/>
            <a:ext cx="9057504" cy="509415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3200" dirty="0" smtClean="0"/>
              <a:t>Tout déposer dans une même archive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fr-FR" sz="3200" b="1" dirty="0" err="1" smtClean="0">
                <a:hlinkClick r:id="rId2"/>
              </a:rPr>
              <a:t>Zenodo</a:t>
            </a:r>
            <a:r>
              <a:rPr lang="fr-FR" sz="3200" dirty="0" smtClean="0"/>
              <a:t>, financé par l’Union européenne et hébergé au CERN, accepte des livrables d’un projet aux dépôts </a:t>
            </a:r>
            <a:r>
              <a:rPr lang="fr-FR" sz="3200" dirty="0" err="1" smtClean="0"/>
              <a:t>GitHub</a:t>
            </a:r>
            <a:r>
              <a:rPr lang="fr-FR" sz="3200" dirty="0" smtClean="0"/>
              <a:t>, jeux de données, etc.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3200" dirty="0"/>
              <a:t> </a:t>
            </a:r>
            <a:r>
              <a:rPr lang="fr-FR" sz="3200" dirty="0" smtClean="0"/>
              <a:t>Utiliser la plateforme de publication (y compris </a:t>
            </a:r>
            <a:r>
              <a:rPr lang="fr-FR" sz="3200" dirty="0" err="1" smtClean="0"/>
              <a:t>peer-review</a:t>
            </a:r>
            <a:r>
              <a:rPr lang="fr-FR" sz="3200" dirty="0" smtClean="0"/>
              <a:t>) </a:t>
            </a:r>
            <a:r>
              <a:rPr lang="fr-FR" sz="3200" b="1" dirty="0" smtClean="0"/>
              <a:t>réservée</a:t>
            </a:r>
            <a:r>
              <a:rPr lang="fr-FR" sz="3200" dirty="0" smtClean="0"/>
              <a:t> de son organisme de financement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fr-FR" sz="3200" b="1" dirty="0" smtClean="0">
                <a:hlinkClick r:id="rId3"/>
              </a:rPr>
              <a:t>Open </a:t>
            </a:r>
            <a:r>
              <a:rPr lang="fr-FR" sz="3200" b="1" dirty="0" err="1" smtClean="0">
                <a:hlinkClick r:id="rId3"/>
              </a:rPr>
              <a:t>Research</a:t>
            </a:r>
            <a:r>
              <a:rPr lang="fr-FR" sz="3200" b="1" dirty="0" smtClean="0">
                <a:hlinkClick r:id="rId3"/>
              </a:rPr>
              <a:t> Europe</a:t>
            </a:r>
            <a:r>
              <a:rPr lang="fr-FR" sz="3200" b="1" dirty="0" smtClean="0"/>
              <a:t>, </a:t>
            </a:r>
            <a:r>
              <a:rPr lang="fr-FR" sz="3200" b="1" dirty="0" err="1" smtClean="0">
                <a:hlinkClick r:id="rId4"/>
              </a:rPr>
              <a:t>Wellcome</a:t>
            </a:r>
            <a:r>
              <a:rPr lang="fr-FR" sz="3200" b="1" dirty="0" smtClean="0">
                <a:hlinkClick r:id="rId4"/>
              </a:rPr>
              <a:t> Open </a:t>
            </a:r>
            <a:r>
              <a:rPr lang="fr-FR" sz="3200" b="1" dirty="0" err="1" smtClean="0">
                <a:hlinkClick r:id="rId4"/>
              </a:rPr>
              <a:t>Research</a:t>
            </a:r>
            <a:endParaRPr lang="fr-FR" sz="32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Le libre accès en bref - 2022-05-17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24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702" y="1690688"/>
            <a:ext cx="1905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05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 pour votre 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 Des questions?</a:t>
            </a:r>
          </a:p>
          <a:p>
            <a:r>
              <a:rPr lang="fr-FR" dirty="0"/>
              <a:t> </a:t>
            </a:r>
            <a:r>
              <a:rPr lang="fr-FR" smtClean="0"/>
              <a:t>Contact </a:t>
            </a:r>
            <a:r>
              <a:rPr lang="fr-FR" smtClean="0"/>
              <a:t>: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Le libre accès en bref - 2022-05-17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25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905" y="198124"/>
            <a:ext cx="2183442" cy="302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6254" y="0"/>
            <a:ext cx="11693976" cy="1325563"/>
          </a:xfrm>
        </p:spPr>
        <p:txBody>
          <a:bodyPr>
            <a:normAutofit/>
          </a:bodyPr>
          <a:lstStyle/>
          <a:p>
            <a:r>
              <a:rPr lang="fr-FR" dirty="0" smtClean="0"/>
              <a:t>Part des publications en libre accès ?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Le libre accès en bref - 2022-05-17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514109" y="1177442"/>
            <a:ext cx="5049456" cy="4351338"/>
          </a:xfrm>
        </p:spPr>
        <p:txBody>
          <a:bodyPr/>
          <a:lstStyle/>
          <a:p>
            <a:pPr marL="0" indent="0">
              <a:buNone/>
            </a:pPr>
            <a:r>
              <a:rPr lang="fr-FR" sz="3600" dirty="0" smtClean="0"/>
              <a:t>France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306"/>
          <a:stretch/>
        </p:blipFill>
        <p:spPr>
          <a:xfrm>
            <a:off x="663480" y="1903699"/>
            <a:ext cx="4900085" cy="4038866"/>
          </a:xfrm>
          <a:prstGeom prst="rect">
            <a:avLst/>
          </a:prstGeom>
          <a:ln>
            <a:solidFill>
              <a:srgbClr val="F27D38"/>
            </a:solidFill>
          </a:ln>
        </p:spPr>
      </p:pic>
      <p:sp>
        <p:nvSpPr>
          <p:cNvPr id="10" name="Espace réservé du contenu 6"/>
          <p:cNvSpPr txBox="1">
            <a:spLocks/>
          </p:cNvSpPr>
          <p:nvPr/>
        </p:nvSpPr>
        <p:spPr>
          <a:xfrm>
            <a:off x="6546958" y="1177442"/>
            <a:ext cx="50740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alibri" panose="020F0502020204030204" pitchFamily="34" charset="0"/>
              <a:buChar char="→"/>
              <a:defRPr sz="2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rbel" panose="020B0503020204020204" pitchFamily="34" charset="0"/>
              <a:buChar char="›"/>
              <a:defRPr sz="24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fr-FR" sz="3600" dirty="0" smtClean="0"/>
              <a:t>France/Europe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« […] alors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que plus de 52% des publications britanniques et suisses sont librement accessibles pour la période 2009 - 2018, la France et l'Allemagne accusent un retard important avec des taux d'ouverture de seulement 41,8% et 40,4%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respectivement. »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11" name="ZoneTexte 10"/>
          <p:cNvSpPr txBox="1"/>
          <p:nvPr/>
        </p:nvSpPr>
        <p:spPr>
          <a:xfrm>
            <a:off x="6546958" y="5619399"/>
            <a:ext cx="5166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rbel" panose="020B0503020204020204" pitchFamily="34" charset="0"/>
              </a:rPr>
              <a:t>Source : Académie des sciences. (2022). Recommandations de l’Académie des sciences pour une mise en pratique des principes de la science </a:t>
            </a:r>
            <a:r>
              <a:rPr lang="fr-FR" sz="1200" dirty="0" smtClean="0">
                <a:latin typeface="Corbel" panose="020B0503020204020204" pitchFamily="34" charset="0"/>
              </a:rPr>
              <a:t>ouverte. </a:t>
            </a:r>
            <a:r>
              <a:rPr lang="fr-FR" sz="1200" dirty="0">
                <a:latin typeface="Corbel" panose="020B0503020204020204" pitchFamily="34" charset="0"/>
              </a:rPr>
              <a:t>https://www.academie-sciences.fr/pdf/rapport/22_01_27_science_ouverte.pdf</a:t>
            </a:r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6041171" y="1177442"/>
            <a:ext cx="23965" cy="5126442"/>
          </a:xfrm>
          <a:prstGeom prst="line">
            <a:avLst/>
          </a:prstGeom>
          <a:ln w="508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63480" y="6079351"/>
            <a:ext cx="38619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>
                <a:latin typeface="Corbel" panose="020B0503020204020204" pitchFamily="34" charset="0"/>
              </a:rPr>
              <a:t>Source : </a:t>
            </a:r>
            <a:r>
              <a:rPr lang="fr-FR" sz="1200" dirty="0" smtClean="0">
                <a:latin typeface="Corbel" panose="020B0503020204020204" pitchFamily="34" charset="0"/>
                <a:hlinkClick r:id="rId3"/>
              </a:rPr>
              <a:t>Baromètre </a:t>
            </a:r>
            <a:r>
              <a:rPr lang="fr-FR" sz="1200" dirty="0">
                <a:latin typeface="Corbel" panose="020B0503020204020204" pitchFamily="34" charset="0"/>
                <a:hlinkClick r:id="rId3"/>
              </a:rPr>
              <a:t>français de la science ouverte en santé</a:t>
            </a:r>
            <a:endParaRPr lang="fr-FR" sz="12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33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9522" y="76993"/>
            <a:ext cx="10515600" cy="1325563"/>
          </a:xfrm>
        </p:spPr>
        <p:txBody>
          <a:bodyPr/>
          <a:lstStyle/>
          <a:p>
            <a:r>
              <a:rPr lang="fr-FR" dirty="0" smtClean="0"/>
              <a:t>Libre accès?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9522" y="1223491"/>
            <a:ext cx="10515600" cy="612775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doi.org/</a:t>
            </a:r>
            <a:r>
              <a:rPr lang="fr-FR" dirty="0">
                <a:hlinkClick r:id="rId3"/>
              </a:rPr>
              <a:t>10.1093/ageing/afac025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Le libre accès en bref - 2022-05-17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76"/>
          <a:stretch/>
        </p:blipFill>
        <p:spPr>
          <a:xfrm>
            <a:off x="239522" y="2154838"/>
            <a:ext cx="11712955" cy="3842771"/>
          </a:xfrm>
          <a:prstGeom prst="rect">
            <a:avLst/>
          </a:prstGeom>
          <a:ln>
            <a:solidFill>
              <a:srgbClr val="F27D38"/>
            </a:solidFill>
          </a:ln>
        </p:spPr>
      </p:pic>
    </p:spTree>
    <p:extLst>
      <p:ext uri="{BB962C8B-B14F-4D97-AF65-F5344CB8AC3E}">
        <p14:creationId xmlns:p14="http://schemas.microsoft.com/office/powerpoint/2010/main" val="331543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98958"/>
            <a:ext cx="1904607" cy="263714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modèles de libre accès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Rien n’est simple, tout se complique.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Le libre accès en bref - 2022-05-17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097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6023992" y="362624"/>
            <a:ext cx="4392488" cy="6048672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orbel" panose="020B0503020204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19536" y="542644"/>
            <a:ext cx="4464496" cy="5976664"/>
          </a:xfrm>
          <a:prstGeom prst="rect">
            <a:avLst/>
          </a:prstGeom>
          <a:solidFill>
            <a:srgbClr val="187A39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orbel" panose="020B0503020204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90" y="4891908"/>
            <a:ext cx="2923809" cy="137142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1" y="4723114"/>
            <a:ext cx="3649410" cy="170901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518398"/>
            <a:ext cx="4114800" cy="365125"/>
          </a:xfrm>
        </p:spPr>
        <p:txBody>
          <a:bodyPr/>
          <a:lstStyle/>
          <a:p>
            <a:r>
              <a:rPr lang="fr-FR" dirty="0" smtClean="0"/>
              <a:t>F. Flamerie - Le libre accès en bref - 2022-05-17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82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75520" y="408336"/>
            <a:ext cx="4464496" cy="5976664"/>
          </a:xfrm>
          <a:prstGeom prst="rect">
            <a:avLst/>
          </a:prstGeom>
          <a:solidFill>
            <a:srgbClr val="187A39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orbel" panose="020B0503020204020204" pitchFamily="34" charset="0"/>
            </a:endParaRPr>
          </a:p>
        </p:txBody>
      </p:sp>
      <p:sp>
        <p:nvSpPr>
          <p:cNvPr id="8" name="Triangle rectangle 7"/>
          <p:cNvSpPr/>
          <p:nvPr/>
        </p:nvSpPr>
        <p:spPr>
          <a:xfrm>
            <a:off x="5394506" y="308613"/>
            <a:ext cx="4301895" cy="5996568"/>
          </a:xfrm>
          <a:prstGeom prst="rtTriangl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9" name="Triangle rectangle 8"/>
          <p:cNvSpPr/>
          <p:nvPr/>
        </p:nvSpPr>
        <p:spPr>
          <a:xfrm rot="10800000">
            <a:off x="5389186" y="308613"/>
            <a:ext cx="4315682" cy="2079720"/>
          </a:xfrm>
          <a:custGeom>
            <a:avLst/>
            <a:gdLst>
              <a:gd name="connsiteX0" fmla="*/ 0 w 4307215"/>
              <a:gd name="connsiteY0" fmla="*/ 2672386 h 2672386"/>
              <a:gd name="connsiteX1" fmla="*/ 0 w 4307215"/>
              <a:gd name="connsiteY1" fmla="*/ 0 h 2672386"/>
              <a:gd name="connsiteX2" fmla="*/ 4307215 w 4307215"/>
              <a:gd name="connsiteY2" fmla="*/ 2672386 h 2672386"/>
              <a:gd name="connsiteX3" fmla="*/ 0 w 4307215"/>
              <a:gd name="connsiteY3" fmla="*/ 2672386 h 2672386"/>
              <a:gd name="connsiteX0" fmla="*/ 8467 w 4315682"/>
              <a:gd name="connsiteY0" fmla="*/ 2079720 h 2079720"/>
              <a:gd name="connsiteX1" fmla="*/ 0 w 4315682"/>
              <a:gd name="connsiteY1" fmla="*/ 0 h 2079720"/>
              <a:gd name="connsiteX2" fmla="*/ 4315682 w 4315682"/>
              <a:gd name="connsiteY2" fmla="*/ 2079720 h 2079720"/>
              <a:gd name="connsiteX3" fmla="*/ 8467 w 4315682"/>
              <a:gd name="connsiteY3" fmla="*/ 2079720 h 207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5682" h="2079720">
                <a:moveTo>
                  <a:pt x="8467" y="2079720"/>
                </a:moveTo>
                <a:cubicBezTo>
                  <a:pt x="5645" y="1386480"/>
                  <a:pt x="2822" y="693240"/>
                  <a:pt x="0" y="0"/>
                </a:cubicBezTo>
                <a:lnTo>
                  <a:pt x="4315682" y="2079720"/>
                </a:lnTo>
                <a:lnTo>
                  <a:pt x="8467" y="207972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orbel" panose="020B0503020204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603528" y="250262"/>
            <a:ext cx="86409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FFFFFF"/>
                </a:solidFill>
                <a:latin typeface="Corbel" panose="020B0503020204020204" pitchFamily="34" charset="0"/>
              </a:rPr>
              <a:t>Pt </a:t>
            </a:r>
            <a:r>
              <a:rPr lang="fr-FR" sz="1100" dirty="0">
                <a:solidFill>
                  <a:srgbClr val="FFFFFF"/>
                </a:solidFill>
                <a:latin typeface="Corbel" panose="020B0503020204020204" pitchFamily="34" charset="0"/>
              </a:rPr>
              <a:t>ou</a:t>
            </a:r>
          </a:p>
          <a:p>
            <a:r>
              <a:rPr lang="fr-FR" sz="4400" dirty="0">
                <a:solidFill>
                  <a:srgbClr val="FFFFFF"/>
                </a:solidFill>
                <a:latin typeface="Corbel" panose="020B0503020204020204" pitchFamily="34" charset="0"/>
              </a:rPr>
              <a:t>C</a:t>
            </a:r>
          </a:p>
        </p:txBody>
      </p:sp>
      <p:sp>
        <p:nvSpPr>
          <p:cNvPr id="15" name="Triangle isocèle 14"/>
          <p:cNvSpPr/>
          <p:nvPr/>
        </p:nvSpPr>
        <p:spPr>
          <a:xfrm rot="14259641">
            <a:off x="4329175" y="2822174"/>
            <a:ext cx="7059119" cy="863073"/>
          </a:xfrm>
          <a:custGeom>
            <a:avLst/>
            <a:gdLst>
              <a:gd name="connsiteX0" fmla="*/ 0 w 3893447"/>
              <a:gd name="connsiteY0" fmla="*/ 964738 h 964738"/>
              <a:gd name="connsiteX1" fmla="*/ 3893447 w 3893447"/>
              <a:gd name="connsiteY1" fmla="*/ 0 h 964738"/>
              <a:gd name="connsiteX2" fmla="*/ 3893447 w 3893447"/>
              <a:gd name="connsiteY2" fmla="*/ 964738 h 964738"/>
              <a:gd name="connsiteX3" fmla="*/ 0 w 3893447"/>
              <a:gd name="connsiteY3" fmla="*/ 964738 h 964738"/>
              <a:gd name="connsiteX0" fmla="*/ 0 w 3893447"/>
              <a:gd name="connsiteY0" fmla="*/ 964738 h 1294012"/>
              <a:gd name="connsiteX1" fmla="*/ 3893447 w 3893447"/>
              <a:gd name="connsiteY1" fmla="*/ 0 h 1294012"/>
              <a:gd name="connsiteX2" fmla="*/ 488283 w 3893447"/>
              <a:gd name="connsiteY2" fmla="*/ 1294012 h 1294012"/>
              <a:gd name="connsiteX3" fmla="*/ 0 w 3893447"/>
              <a:gd name="connsiteY3" fmla="*/ 964738 h 1294012"/>
              <a:gd name="connsiteX0" fmla="*/ 0 w 5870971"/>
              <a:gd name="connsiteY0" fmla="*/ 875131 h 1204405"/>
              <a:gd name="connsiteX1" fmla="*/ 5870971 w 5870971"/>
              <a:gd name="connsiteY1" fmla="*/ 0 h 1204405"/>
              <a:gd name="connsiteX2" fmla="*/ 488283 w 5870971"/>
              <a:gd name="connsiteY2" fmla="*/ 1204405 h 1204405"/>
              <a:gd name="connsiteX3" fmla="*/ 0 w 5870971"/>
              <a:gd name="connsiteY3" fmla="*/ 875131 h 1204405"/>
              <a:gd name="connsiteX0" fmla="*/ 0 w 7102505"/>
              <a:gd name="connsiteY0" fmla="*/ 446138 h 775412"/>
              <a:gd name="connsiteX1" fmla="*/ 7102505 w 7102505"/>
              <a:gd name="connsiteY1" fmla="*/ 0 h 775412"/>
              <a:gd name="connsiteX2" fmla="*/ 488283 w 7102505"/>
              <a:gd name="connsiteY2" fmla="*/ 775412 h 775412"/>
              <a:gd name="connsiteX3" fmla="*/ 0 w 7102505"/>
              <a:gd name="connsiteY3" fmla="*/ 446138 h 775412"/>
              <a:gd name="connsiteX0" fmla="*/ 0 w 7102505"/>
              <a:gd name="connsiteY0" fmla="*/ 446138 h 863073"/>
              <a:gd name="connsiteX1" fmla="*/ 7102505 w 7102505"/>
              <a:gd name="connsiteY1" fmla="*/ 0 h 863073"/>
              <a:gd name="connsiteX2" fmla="*/ 1054082 w 7102505"/>
              <a:gd name="connsiteY2" fmla="*/ 863073 h 863073"/>
              <a:gd name="connsiteX3" fmla="*/ 0 w 7102505"/>
              <a:gd name="connsiteY3" fmla="*/ 446138 h 863073"/>
              <a:gd name="connsiteX0" fmla="*/ 0 w 7059119"/>
              <a:gd name="connsiteY0" fmla="*/ 393440 h 863073"/>
              <a:gd name="connsiteX1" fmla="*/ 7059119 w 7059119"/>
              <a:gd name="connsiteY1" fmla="*/ 0 h 863073"/>
              <a:gd name="connsiteX2" fmla="*/ 1010696 w 7059119"/>
              <a:gd name="connsiteY2" fmla="*/ 863073 h 863073"/>
              <a:gd name="connsiteX3" fmla="*/ 0 w 7059119"/>
              <a:gd name="connsiteY3" fmla="*/ 393440 h 863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9119" h="863073">
                <a:moveTo>
                  <a:pt x="0" y="393440"/>
                </a:moveTo>
                <a:lnTo>
                  <a:pt x="7059119" y="0"/>
                </a:lnTo>
                <a:lnTo>
                  <a:pt x="1010696" y="863073"/>
                </a:lnTo>
                <a:lnTo>
                  <a:pt x="0" y="393440"/>
                </a:lnTo>
                <a:close/>
              </a:path>
            </a:pathLst>
          </a:custGeom>
          <a:pattFill prst="wdUpDiag">
            <a:fgClr>
              <a:srgbClr val="FFCC00"/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75520" y="408336"/>
            <a:ext cx="1872208" cy="597666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DDDDDD"/>
              </a:solidFill>
              <a:latin typeface="Corbel" panose="020B0503020204020204" pitchFamily="34" charset="0"/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893" y="409347"/>
            <a:ext cx="1123121" cy="1123121"/>
          </a:xfrm>
          <a:prstGeom prst="rect">
            <a:avLst/>
          </a:prstGeom>
        </p:spPr>
      </p:pic>
      <p:sp>
        <p:nvSpPr>
          <p:cNvPr id="2" name="Triangle rectangle 1"/>
          <p:cNvSpPr/>
          <p:nvPr/>
        </p:nvSpPr>
        <p:spPr>
          <a:xfrm rot="19612504">
            <a:off x="7206556" y="-530288"/>
            <a:ext cx="1887465" cy="5908358"/>
          </a:xfrm>
          <a:custGeom>
            <a:avLst/>
            <a:gdLst>
              <a:gd name="connsiteX0" fmla="*/ 0 w 1254232"/>
              <a:gd name="connsiteY0" fmla="*/ 3620942 h 3620942"/>
              <a:gd name="connsiteX1" fmla="*/ 0 w 1254232"/>
              <a:gd name="connsiteY1" fmla="*/ 0 h 3620942"/>
              <a:gd name="connsiteX2" fmla="*/ 1254232 w 1254232"/>
              <a:gd name="connsiteY2" fmla="*/ 3620942 h 3620942"/>
              <a:gd name="connsiteX3" fmla="*/ 0 w 1254232"/>
              <a:gd name="connsiteY3" fmla="*/ 3620942 h 3620942"/>
              <a:gd name="connsiteX0" fmla="*/ 619457 w 1254232"/>
              <a:gd name="connsiteY0" fmla="*/ 6188618 h 6188618"/>
              <a:gd name="connsiteX1" fmla="*/ 0 w 1254232"/>
              <a:gd name="connsiteY1" fmla="*/ 0 h 6188618"/>
              <a:gd name="connsiteX2" fmla="*/ 1254232 w 1254232"/>
              <a:gd name="connsiteY2" fmla="*/ 3620942 h 6188618"/>
              <a:gd name="connsiteX3" fmla="*/ 619457 w 1254232"/>
              <a:gd name="connsiteY3" fmla="*/ 6188618 h 6188618"/>
              <a:gd name="connsiteX0" fmla="*/ 619457 w 1784417"/>
              <a:gd name="connsiteY0" fmla="*/ 6188618 h 6188618"/>
              <a:gd name="connsiteX1" fmla="*/ 0 w 1784417"/>
              <a:gd name="connsiteY1" fmla="*/ 0 h 6188618"/>
              <a:gd name="connsiteX2" fmla="*/ 1784417 w 1784417"/>
              <a:gd name="connsiteY2" fmla="*/ 4280294 h 6188618"/>
              <a:gd name="connsiteX3" fmla="*/ 619457 w 1784417"/>
              <a:gd name="connsiteY3" fmla="*/ 6188618 h 6188618"/>
              <a:gd name="connsiteX0" fmla="*/ 598185 w 1784417"/>
              <a:gd name="connsiteY0" fmla="*/ 6174738 h 6174738"/>
              <a:gd name="connsiteX1" fmla="*/ 0 w 1784417"/>
              <a:gd name="connsiteY1" fmla="*/ 0 h 6174738"/>
              <a:gd name="connsiteX2" fmla="*/ 1784417 w 1784417"/>
              <a:gd name="connsiteY2" fmla="*/ 4280294 h 6174738"/>
              <a:gd name="connsiteX3" fmla="*/ 598185 w 1784417"/>
              <a:gd name="connsiteY3" fmla="*/ 6174738 h 6174738"/>
              <a:gd name="connsiteX0" fmla="*/ 701233 w 1887465"/>
              <a:gd name="connsiteY0" fmla="*/ 5908358 h 5908358"/>
              <a:gd name="connsiteX1" fmla="*/ 0 w 1887465"/>
              <a:gd name="connsiteY1" fmla="*/ 0 h 5908358"/>
              <a:gd name="connsiteX2" fmla="*/ 1887465 w 1887465"/>
              <a:gd name="connsiteY2" fmla="*/ 4013914 h 5908358"/>
              <a:gd name="connsiteX3" fmla="*/ 701233 w 1887465"/>
              <a:gd name="connsiteY3" fmla="*/ 5908358 h 5908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7465" h="5908358">
                <a:moveTo>
                  <a:pt x="701233" y="5908358"/>
                </a:moveTo>
                <a:lnTo>
                  <a:pt x="0" y="0"/>
                </a:lnTo>
                <a:lnTo>
                  <a:pt x="1887465" y="4013914"/>
                </a:lnTo>
                <a:lnTo>
                  <a:pt x="701233" y="5908358"/>
                </a:lnTo>
                <a:close/>
              </a:path>
            </a:pathLst>
          </a:custGeom>
          <a:solidFill>
            <a:srgbClr val="B36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orbel" panose="020B0503020204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693553" y="3606114"/>
            <a:ext cx="8640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FFFFFF"/>
                </a:solidFill>
                <a:latin typeface="Corbel" panose="020B0503020204020204" pitchFamily="34" charset="0"/>
              </a:rPr>
              <a:t>Au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700026" y="2840868"/>
            <a:ext cx="8640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FFFFFF"/>
                </a:solidFill>
                <a:latin typeface="Corbel" panose="020B0503020204020204" pitchFamily="34" charset="0"/>
              </a:rPr>
              <a:t>Cu</a:t>
            </a:r>
          </a:p>
          <a:p>
            <a:r>
              <a:rPr lang="fr-FR" sz="4400" dirty="0">
                <a:solidFill>
                  <a:srgbClr val="FFFFFF"/>
                </a:solidFill>
                <a:latin typeface="Corbel" panose="020B0503020204020204" pitchFamily="34" charset="0"/>
              </a:rPr>
              <a:t>Sn</a:t>
            </a:r>
          </a:p>
        </p:txBody>
      </p:sp>
      <p:sp>
        <p:nvSpPr>
          <p:cNvPr id="3" name="Rectangle 2"/>
          <p:cNvSpPr/>
          <p:nvPr/>
        </p:nvSpPr>
        <p:spPr>
          <a:xfrm>
            <a:off x="1804522" y="5493497"/>
            <a:ext cx="7603066" cy="633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orbel" panose="020B0503020204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617" y="4325692"/>
            <a:ext cx="572280" cy="1117942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414225"/>
            <a:ext cx="4114800" cy="365125"/>
          </a:xfrm>
        </p:spPr>
        <p:txBody>
          <a:bodyPr/>
          <a:lstStyle/>
          <a:p>
            <a:r>
              <a:rPr lang="fr-FR" dirty="0" smtClean="0"/>
              <a:t>F. Flamerie - Le libre accès en bref - 2022-05-17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9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8200" y="-10795"/>
            <a:ext cx="10515600" cy="1325563"/>
          </a:xfrm>
        </p:spPr>
        <p:txBody>
          <a:bodyPr/>
          <a:lstStyle/>
          <a:p>
            <a:r>
              <a:rPr lang="fr-FR" dirty="0" smtClean="0"/>
              <a:t>Rien n’est simple…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553720" y="149764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fr-FR" sz="3200" i="1" dirty="0" smtClean="0">
                <a:solidFill>
                  <a:schemeClr val="accent6">
                    <a:lumMod val="75000"/>
                  </a:schemeClr>
                </a:solidFill>
              </a:rPr>
              <a:t>Green open </a:t>
            </a:r>
            <a:r>
              <a:rPr lang="fr-FR" sz="3200" i="1" dirty="0" err="1" smtClean="0">
                <a:solidFill>
                  <a:schemeClr val="accent6">
                    <a:lumMod val="75000"/>
                  </a:schemeClr>
                </a:solidFill>
              </a:rPr>
              <a:t>access</a:t>
            </a:r>
            <a:r>
              <a:rPr lang="fr-FR" sz="3200" dirty="0" smtClean="0">
                <a:solidFill>
                  <a:schemeClr val="accent6">
                    <a:lumMod val="75000"/>
                  </a:schemeClr>
                </a:solidFill>
              </a:rPr>
              <a:t> = archives ouvertes</a:t>
            </a:r>
          </a:p>
          <a:p>
            <a:r>
              <a:rPr lang="fr-FR" dirty="0" smtClean="0"/>
              <a:t>Publications </a:t>
            </a:r>
            <a:r>
              <a:rPr lang="fr-FR" dirty="0"/>
              <a:t>déposées et archivées sur des serveurs </a:t>
            </a:r>
            <a:r>
              <a:rPr lang="fr-FR" dirty="0" smtClean="0"/>
              <a:t>tiers</a:t>
            </a:r>
          </a:p>
          <a:p>
            <a:r>
              <a:rPr lang="fr-FR" dirty="0" smtClean="0"/>
              <a:t>Différents </a:t>
            </a:r>
            <a:r>
              <a:rPr lang="fr-FR" dirty="0"/>
              <a:t>types de publication, à différents stades de publication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6456680" y="1497648"/>
            <a:ext cx="5572760" cy="4351338"/>
          </a:xfrm>
        </p:spPr>
        <p:txBody>
          <a:bodyPr/>
          <a:lstStyle/>
          <a:p>
            <a:pPr marL="0" indent="0">
              <a:buNone/>
            </a:pPr>
            <a:r>
              <a:rPr lang="fr-FR" sz="3200" i="1" dirty="0" smtClean="0">
                <a:solidFill>
                  <a:srgbClr val="FFC000"/>
                </a:solidFill>
              </a:rPr>
              <a:t>Gold open </a:t>
            </a:r>
            <a:r>
              <a:rPr lang="fr-FR" sz="3200" i="1" dirty="0" err="1" smtClean="0">
                <a:solidFill>
                  <a:srgbClr val="FFC000"/>
                </a:solidFill>
              </a:rPr>
              <a:t>access</a:t>
            </a:r>
            <a:r>
              <a:rPr lang="fr-FR" sz="3200" i="1" dirty="0" smtClean="0">
                <a:solidFill>
                  <a:srgbClr val="FFC000"/>
                </a:solidFill>
              </a:rPr>
              <a:t> </a:t>
            </a:r>
            <a:r>
              <a:rPr lang="fr-FR" sz="3200" dirty="0" smtClean="0">
                <a:solidFill>
                  <a:srgbClr val="FFC000"/>
                </a:solidFill>
              </a:rPr>
              <a:t>= revues en libre accès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fr-FR" dirty="0" smtClean="0"/>
              <a:t>Articles accessibles en libre accès sur le site de la revue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fr-FR" dirty="0" smtClean="0"/>
              <a:t>Différents </a:t>
            </a:r>
            <a:r>
              <a:rPr lang="fr-FR" dirty="0"/>
              <a:t>modèles économiques : </a:t>
            </a:r>
            <a:r>
              <a:rPr lang="fr-FR" dirty="0" smtClean="0"/>
              <a:t>frais de publication (APC), </a:t>
            </a:r>
            <a:r>
              <a:rPr lang="fr-FR" dirty="0"/>
              <a:t>barrière flottante, </a:t>
            </a:r>
            <a:r>
              <a:rPr lang="fr-FR" dirty="0" smtClean="0"/>
              <a:t>financement public etc</a:t>
            </a:r>
            <a:r>
              <a:rPr lang="fr-FR" dirty="0"/>
              <a:t>.</a:t>
            </a:r>
          </a:p>
          <a:p>
            <a:pPr>
              <a:buFont typeface="Calibri" panose="020F0502020204030204" pitchFamily="34" charset="0"/>
              <a:buChar char="→"/>
            </a:pPr>
            <a:endParaRPr lang="fr-FR" dirty="0" smtClean="0"/>
          </a:p>
          <a:p>
            <a:pPr>
              <a:buFont typeface="Calibri" panose="020F0502020204030204" pitchFamily="34" charset="0"/>
              <a:buChar char="→"/>
            </a:pP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Le libre accès en bref - 2022-05-17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8</a:t>
            </a:fld>
            <a:endParaRPr lang="fr-FR"/>
          </a:p>
        </p:txBody>
      </p:sp>
      <p:cxnSp>
        <p:nvCxnSpPr>
          <p:cNvPr id="7" name="Connecteur droit 6"/>
          <p:cNvCxnSpPr>
            <a:stCxn id="4" idx="2"/>
          </p:cNvCxnSpPr>
          <p:nvPr/>
        </p:nvCxnSpPr>
        <p:spPr>
          <a:xfrm>
            <a:off x="6096000" y="1314768"/>
            <a:ext cx="5080" cy="4995545"/>
          </a:xfrm>
          <a:prstGeom prst="line">
            <a:avLst/>
          </a:prstGeom>
          <a:ln w="508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933" y="5073847"/>
            <a:ext cx="2372360" cy="111097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773" y="5002632"/>
            <a:ext cx="2196987" cy="1182188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969" y="5217940"/>
            <a:ext cx="968323" cy="96688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507" y="5137402"/>
            <a:ext cx="2009333" cy="104741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72" b="21426"/>
          <a:stretch/>
        </p:blipFill>
        <p:spPr>
          <a:xfrm>
            <a:off x="174811" y="5268753"/>
            <a:ext cx="2669680" cy="91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4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6191" y="220811"/>
            <a:ext cx="10515600" cy="1325563"/>
          </a:xfrm>
        </p:spPr>
        <p:txBody>
          <a:bodyPr/>
          <a:lstStyle/>
          <a:p>
            <a:r>
              <a:rPr lang="fr-FR" dirty="0" smtClean="0"/>
              <a:t>Les différents stades de publication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Le libre accès en bref - 2022-05-17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9</a:t>
            </a:fld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86" y="1686977"/>
            <a:ext cx="8261621" cy="379781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236191" y="6075144"/>
            <a:ext cx="6868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rbel" panose="020B0503020204020204" pitchFamily="34" charset="0"/>
              </a:rPr>
              <a:t>Source image : </a:t>
            </a:r>
            <a:r>
              <a:rPr lang="en-US" sz="1200" dirty="0">
                <a:latin typeface="Corbel" panose="020B0503020204020204" pitchFamily="34" charset="0"/>
              </a:rPr>
              <a:t>Marwick, B. (2017). Open Science in Archaeology. </a:t>
            </a:r>
            <a:r>
              <a:rPr lang="en-US" sz="1200" i="1" dirty="0">
                <a:latin typeface="Corbel" panose="020B0503020204020204" pitchFamily="34" charset="0"/>
              </a:rPr>
              <a:t>Open Science Framework</a:t>
            </a:r>
            <a:r>
              <a:rPr lang="en-US" sz="1200" dirty="0">
                <a:latin typeface="Corbel" panose="020B0503020204020204" pitchFamily="34" charset="0"/>
              </a:rPr>
              <a:t>. </a:t>
            </a:r>
            <a:r>
              <a:rPr lang="en-US" sz="1200" dirty="0">
                <a:latin typeface="Corbel" panose="020B0503020204020204" pitchFamily="34" charset="0"/>
                <a:hlinkClick r:id="rId4"/>
              </a:rPr>
              <a:t>https://doi.org/10.17605/OSF.IO/3D6XX</a:t>
            </a:r>
            <a:endParaRPr lang="en-US" sz="1200" dirty="0">
              <a:latin typeface="Corbel" panose="020B0503020204020204" pitchFamily="34" charset="0"/>
            </a:endParaRPr>
          </a:p>
          <a:p>
            <a:endParaRPr lang="fr-FR" sz="1200" dirty="0">
              <a:latin typeface="Corbel" panose="020B0503020204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14814" y="1562696"/>
            <a:ext cx="33588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i="1" dirty="0" err="1" smtClean="0">
                <a:latin typeface="Corbel" panose="020B0503020204020204" pitchFamily="34" charset="0"/>
              </a:rPr>
              <a:t>Author’s</a:t>
            </a:r>
            <a:r>
              <a:rPr lang="fr-FR" b="1" i="1" dirty="0" smtClean="0">
                <a:latin typeface="Corbel" panose="020B0503020204020204" pitchFamily="34" charset="0"/>
              </a:rPr>
              <a:t> </a:t>
            </a:r>
            <a:r>
              <a:rPr lang="fr-FR" b="1" i="1" dirty="0" err="1" smtClean="0">
                <a:latin typeface="Corbel" panose="020B0503020204020204" pitchFamily="34" charset="0"/>
              </a:rPr>
              <a:t>accepted</a:t>
            </a:r>
            <a:r>
              <a:rPr lang="fr-FR" b="1" i="1" dirty="0" smtClean="0">
                <a:latin typeface="Corbel" panose="020B0503020204020204" pitchFamily="34" charset="0"/>
              </a:rPr>
              <a:t> </a:t>
            </a:r>
            <a:r>
              <a:rPr lang="fr-FR" b="1" i="1" dirty="0" err="1" smtClean="0">
                <a:latin typeface="Corbel" panose="020B0503020204020204" pitchFamily="34" charset="0"/>
              </a:rPr>
              <a:t>manuscript</a:t>
            </a:r>
            <a:r>
              <a:rPr lang="fr-FR" b="1" i="1" dirty="0" smtClean="0">
                <a:latin typeface="Corbel" panose="020B0503020204020204" pitchFamily="34" charset="0"/>
              </a:rPr>
              <a:t> </a:t>
            </a:r>
            <a:r>
              <a:rPr lang="fr-FR" dirty="0" smtClean="0">
                <a:latin typeface="Corbel" panose="020B0503020204020204" pitchFamily="34" charset="0"/>
              </a:rPr>
              <a:t>= </a:t>
            </a:r>
          </a:p>
          <a:p>
            <a:r>
              <a:rPr lang="fr-FR" dirty="0" smtClean="0">
                <a:latin typeface="Corbel" panose="020B0503020204020204" pitchFamily="34" charset="0"/>
              </a:rPr>
              <a:t>Manuscrit accepté =</a:t>
            </a:r>
          </a:p>
          <a:p>
            <a:r>
              <a:rPr lang="fr-FR" dirty="0">
                <a:latin typeface="Corbel" panose="020B0503020204020204" pitchFamily="34" charset="0"/>
              </a:rPr>
              <a:t>manuscrit auteur de la version définitive de l’article accepté pour publication, sans les mentions de copyright de l’éditeur. </a:t>
            </a:r>
            <a:endParaRPr lang="fr-FR" dirty="0" smtClean="0">
              <a:latin typeface="Corbel" panose="020B0503020204020204" pitchFamily="34" charset="0"/>
            </a:endParaRPr>
          </a:p>
          <a:p>
            <a:r>
              <a:rPr lang="fr-FR" b="1" dirty="0" smtClean="0">
                <a:latin typeface="Corbel" panose="020B0503020204020204" pitchFamily="34" charset="0"/>
              </a:rPr>
              <a:t>/!\ </a:t>
            </a:r>
            <a:r>
              <a:rPr lang="fr-FR" dirty="0" smtClean="0">
                <a:latin typeface="Corbel" panose="020B0503020204020204" pitchFamily="34" charset="0"/>
              </a:rPr>
              <a:t>Les </a:t>
            </a:r>
            <a:r>
              <a:rPr lang="fr-FR" dirty="0">
                <a:latin typeface="Corbel" panose="020B0503020204020204" pitchFamily="34" charset="0"/>
              </a:rPr>
              <a:t>épreuves, les </a:t>
            </a:r>
            <a:r>
              <a:rPr lang="fr-FR" b="1" i="1" dirty="0" err="1">
                <a:latin typeface="Corbel" panose="020B0503020204020204" pitchFamily="34" charset="0"/>
              </a:rPr>
              <a:t>proofs</a:t>
            </a:r>
            <a:r>
              <a:rPr lang="fr-FR" dirty="0">
                <a:latin typeface="Corbel" panose="020B0503020204020204" pitchFamily="34" charset="0"/>
              </a:rPr>
              <a:t>, sont assimilées à un fichier éditeur et non à un fichier </a:t>
            </a:r>
            <a:r>
              <a:rPr lang="fr-FR" dirty="0" smtClean="0">
                <a:latin typeface="Corbel" panose="020B0503020204020204" pitchFamily="34" charset="0"/>
              </a:rPr>
              <a:t>auteur.</a:t>
            </a:r>
          </a:p>
        </p:txBody>
      </p:sp>
      <p:grpSp>
        <p:nvGrpSpPr>
          <p:cNvPr id="8" name="Arrow19" descr="{&quot;Key&quot;:&quot;POWER_USER_SHAPE_ICON&quot;,&quot;Value&quot;:&quot;POWER_USER_SHAPE_ICON_STYLE_1&quot;}"/>
          <p:cNvGrpSpPr>
            <a:grpSpLocks noChangeAspect="1"/>
          </p:cNvGrpSpPr>
          <p:nvPr/>
        </p:nvGrpSpPr>
        <p:grpSpPr>
          <a:xfrm rot="5400000">
            <a:off x="9116960" y="4599269"/>
            <a:ext cx="404457" cy="351782"/>
            <a:chOff x="1412032" y="2732632"/>
            <a:chExt cx="1016496" cy="884112"/>
          </a:xfrm>
          <a:solidFill>
            <a:schemeClr val="bg1">
              <a:lumMod val="50000"/>
            </a:schemeClr>
          </a:solidFill>
        </p:grpSpPr>
        <p:sp>
          <p:nvSpPr>
            <p:cNvPr id="9" name="Chevron 8"/>
            <p:cNvSpPr/>
            <p:nvPr/>
          </p:nvSpPr>
          <p:spPr>
            <a:xfrm>
              <a:off x="1412032" y="2732632"/>
              <a:ext cx="576064" cy="884112"/>
            </a:xfrm>
            <a:prstGeom prst="chevron">
              <a:avLst>
                <a:gd name="adj" fmla="val 56184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0" name="Chevron 9"/>
            <p:cNvSpPr/>
            <p:nvPr/>
          </p:nvSpPr>
          <p:spPr>
            <a:xfrm>
              <a:off x="1852464" y="2732632"/>
              <a:ext cx="576064" cy="884112"/>
            </a:xfrm>
            <a:prstGeom prst="chevron">
              <a:avLst>
                <a:gd name="adj" fmla="val 56184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8714814" y="5125301"/>
            <a:ext cx="33588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u="sng" dirty="0">
                <a:latin typeface="Corbel" panose="020B0503020204020204" pitchFamily="34" charset="0"/>
                <a:hlinkClick r:id="rId5"/>
              </a:rPr>
              <a:t>Direct2AAM</a:t>
            </a:r>
            <a:r>
              <a:rPr lang="fr-FR" dirty="0">
                <a:latin typeface="Corbel" panose="020B0503020204020204" pitchFamily="34" charset="0"/>
              </a:rPr>
              <a:t> : mode d’emploi pour récupérer la dernière version de vos manuscrits sur les systèmes de soumission d’articles des éditeurs</a:t>
            </a:r>
            <a:endParaRPr lang="fr-FR" dirty="0">
              <a:solidFill>
                <a:srgbClr val="FF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4273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1638</Words>
  <Application>Microsoft Office PowerPoint</Application>
  <PresentationFormat>Grand écran</PresentationFormat>
  <Paragraphs>192</Paragraphs>
  <Slides>25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Corbel</vt:lpstr>
      <vt:lpstr>Tahoma</vt:lpstr>
      <vt:lpstr>Thème Office</vt:lpstr>
      <vt:lpstr>Le libre accès en bref : notions clés et modèles de libre accès </vt:lpstr>
      <vt:lpstr>Programme</vt:lpstr>
      <vt:lpstr>Part des publications en libre accès ?</vt:lpstr>
      <vt:lpstr>Libre accès?</vt:lpstr>
      <vt:lpstr>Les modèles de libre accès</vt:lpstr>
      <vt:lpstr>Présentation PowerPoint</vt:lpstr>
      <vt:lpstr>Présentation PowerPoint</vt:lpstr>
      <vt:lpstr>Rien n’est simple…</vt:lpstr>
      <vt:lpstr>Les différents stades de publication</vt:lpstr>
      <vt:lpstr>Manuscrit accepté</vt:lpstr>
      <vt:lpstr>… tout se complique</vt:lpstr>
      <vt:lpstr>Les licences de réutilisation</vt:lpstr>
      <vt:lpstr>Les vrais et les faux amis du gold</vt:lpstr>
      <vt:lpstr>Les faux amis du green : réseaux sociaux académiques</vt:lpstr>
      <vt:lpstr>Droits, recommandations et obligations en matière de libre accès</vt:lpstr>
      <vt:lpstr>Qu’avez-vous le droit de faire?</vt:lpstr>
      <vt:lpstr>Qu’avez-vous le droit de faire?</vt:lpstr>
      <vt:lpstr>Embargo?</vt:lpstr>
      <vt:lpstr>Que vous recommande-t-on?</vt:lpstr>
      <vt:lpstr>Que devez-vous faire?</vt:lpstr>
      <vt:lpstr>La voie verte : critères de choix d’une archive ouverte</vt:lpstr>
      <vt:lpstr>Critères de choix d’une archive ouverte 1/2</vt:lpstr>
      <vt:lpstr>Les preprints à l’Inserm</vt:lpstr>
      <vt:lpstr>Critères de choix d’une archive ouverte 2/2</vt:lpstr>
      <vt:lpstr>Merci pour votre attention</vt:lpstr>
    </vt:vector>
  </TitlesOfParts>
  <Company>Direction de la Documentation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libre accès en bref : notions clés et modèles de libre accès</dc:title>
  <dc:creator>Frédérique Flamerie De Lachapelle</dc:creator>
  <cp:lastModifiedBy>Frédérique Flamerie De Lachapelle</cp:lastModifiedBy>
  <cp:revision>57</cp:revision>
  <dcterms:created xsi:type="dcterms:W3CDTF">2021-04-30T15:31:12Z</dcterms:created>
  <dcterms:modified xsi:type="dcterms:W3CDTF">2022-06-15T15:13:46Z</dcterms:modified>
</cp:coreProperties>
</file>