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258" r:id="rId4"/>
    <p:sldId id="316" r:id="rId5"/>
    <p:sldId id="295" r:id="rId6"/>
    <p:sldId id="296" r:id="rId7"/>
    <p:sldId id="305" r:id="rId8"/>
    <p:sldId id="306" r:id="rId9"/>
    <p:sldId id="311" r:id="rId10"/>
    <p:sldId id="315" r:id="rId11"/>
    <p:sldId id="309" r:id="rId12"/>
    <p:sldId id="317" r:id="rId13"/>
    <p:sldId id="299" r:id="rId14"/>
    <p:sldId id="302" r:id="rId15"/>
    <p:sldId id="318" r:id="rId16"/>
    <p:sldId id="304" r:id="rId17"/>
    <p:sldId id="290" r:id="rId18"/>
    <p:sldId id="300" r:id="rId19"/>
    <p:sldId id="285" r:id="rId20"/>
    <p:sldId id="301" r:id="rId21"/>
    <p:sldId id="291" r:id="rId22"/>
    <p:sldId id="292" r:id="rId23"/>
    <p:sldId id="308" r:id="rId24"/>
    <p:sldId id="310" r:id="rId25"/>
    <p:sldId id="313" r:id="rId26"/>
    <p:sldId id="314" r:id="rId27"/>
    <p:sldId id="312" r:id="rId28"/>
    <p:sldId id="294" r:id="rId29"/>
    <p:sldId id="282" r:id="rId30"/>
    <p:sldId id="284"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6700"/>
    <a:srgbClr val="ED7F3D"/>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6" autoAdjust="0"/>
    <p:restoredTop sz="95039" autoAdjust="0"/>
  </p:normalViewPr>
  <p:slideViewPr>
    <p:cSldViewPr snapToGrid="0">
      <p:cViewPr varScale="1">
        <p:scale>
          <a:sx n="86" d="100"/>
          <a:sy n="86" d="100"/>
        </p:scale>
        <p:origin x="202" y="67"/>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15/06/2022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dirty="0"/>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27</a:t>
            </a:fld>
            <a:endParaRPr lang="fr-FR" dirty="0"/>
          </a:p>
        </p:txBody>
      </p:sp>
    </p:spTree>
    <p:extLst>
      <p:ext uri="{BB962C8B-B14F-4D97-AF65-F5344CB8AC3E}">
        <p14:creationId xmlns:p14="http://schemas.microsoft.com/office/powerpoint/2010/main" val="399783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28</a:t>
            </a:fld>
            <a:endParaRPr lang="fr-FR" dirty="0"/>
          </a:p>
        </p:txBody>
      </p:sp>
    </p:spTree>
    <p:extLst>
      <p:ext uri="{BB962C8B-B14F-4D97-AF65-F5344CB8AC3E}">
        <p14:creationId xmlns:p14="http://schemas.microsoft.com/office/powerpoint/2010/main" val="302065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30</a:t>
            </a:fld>
            <a:endParaRPr lang="fr-FR" dirty="0"/>
          </a:p>
        </p:txBody>
      </p:sp>
    </p:spTree>
    <p:extLst>
      <p:ext uri="{BB962C8B-B14F-4D97-AF65-F5344CB8AC3E}">
        <p14:creationId xmlns:p14="http://schemas.microsoft.com/office/powerpoint/2010/main" val="33554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dirty="0"/>
          </a:p>
        </p:txBody>
      </p:sp>
    </p:spTree>
    <p:extLst>
      <p:ext uri="{BB962C8B-B14F-4D97-AF65-F5344CB8AC3E}">
        <p14:creationId xmlns:p14="http://schemas.microsoft.com/office/powerpoint/2010/main" val="231392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dirty="0"/>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12</a:t>
            </a:fld>
            <a:endParaRPr lang="fr-FR" dirty="0"/>
          </a:p>
        </p:txBody>
      </p:sp>
    </p:spTree>
    <p:extLst>
      <p:ext uri="{BB962C8B-B14F-4D97-AF65-F5344CB8AC3E}">
        <p14:creationId xmlns:p14="http://schemas.microsoft.com/office/powerpoint/2010/main" val="206330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D2081A-C8E3-4BE0-93BB-66BF6745A86C}" type="slidenum">
              <a:rPr lang="fr-FR" smtClean="0"/>
              <a:t>22</a:t>
            </a:fld>
            <a:endParaRPr lang="fr-FR" dirty="0"/>
          </a:p>
        </p:txBody>
      </p:sp>
    </p:spTree>
    <p:extLst>
      <p:ext uri="{BB962C8B-B14F-4D97-AF65-F5344CB8AC3E}">
        <p14:creationId xmlns:p14="http://schemas.microsoft.com/office/powerpoint/2010/main" val="295616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5D2081A-C8E3-4BE0-93BB-66BF6745A86C}" type="slidenum">
              <a:rPr lang="fr-FR" smtClean="0"/>
              <a:t>23</a:t>
            </a:fld>
            <a:endParaRPr lang="fr-FR" dirty="0"/>
          </a:p>
        </p:txBody>
      </p:sp>
    </p:spTree>
    <p:extLst>
      <p:ext uri="{BB962C8B-B14F-4D97-AF65-F5344CB8AC3E}">
        <p14:creationId xmlns:p14="http://schemas.microsoft.com/office/powerpoint/2010/main" val="213997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24</a:t>
            </a:fld>
            <a:endParaRPr lang="fr-FR" dirty="0"/>
          </a:p>
        </p:txBody>
      </p:sp>
    </p:spTree>
    <p:extLst>
      <p:ext uri="{BB962C8B-B14F-4D97-AF65-F5344CB8AC3E}">
        <p14:creationId xmlns:p14="http://schemas.microsoft.com/office/powerpoint/2010/main" val="255088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25</a:t>
            </a:fld>
            <a:endParaRPr lang="fr-FR" dirty="0"/>
          </a:p>
        </p:txBody>
      </p:sp>
    </p:spTree>
    <p:extLst>
      <p:ext uri="{BB962C8B-B14F-4D97-AF65-F5344CB8AC3E}">
        <p14:creationId xmlns:p14="http://schemas.microsoft.com/office/powerpoint/2010/main" val="21275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26</a:t>
            </a:fld>
            <a:endParaRPr lang="fr-FR" dirty="0"/>
          </a:p>
        </p:txBody>
      </p:sp>
    </p:spTree>
    <p:extLst>
      <p:ext uri="{BB962C8B-B14F-4D97-AF65-F5344CB8AC3E}">
        <p14:creationId xmlns:p14="http://schemas.microsoft.com/office/powerpoint/2010/main" val="220435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FAB562F-DFDA-4EBE-B5F8-1DD5F3AE0B70}"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C0F2C49-4487-4EE2-AB33-E421C5F7C6A9}"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03D6614-57CB-4C71-B03E-8C88AA9FA06F}"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836226B-565D-40FF-A390-B2BFBBC03926}" type="datetime1">
              <a:rPr lang="fr-FR" smtClean="0"/>
              <a:t>15/06/2022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532305E-166D-4E68-84F4-CA2ECC221A19}" type="datetime1">
              <a:rPr lang="fr-FR" smtClean="0"/>
              <a:pPr/>
              <a:t>15/06/2022</a:t>
            </a:fld>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DBCE0BA-33F0-47CD-B09E-75EC46A2FB61}"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3A40400-8425-4D29-AD2F-1F88FA9E6D68}" type="datetime1">
              <a:rPr lang="fr-FR" smtClean="0"/>
              <a:pPr/>
              <a:t>15/06/2022</a:t>
            </a:fld>
            <a:endParaRPr lang="fr-FR" dirty="0"/>
          </a:p>
        </p:txBody>
      </p:sp>
      <p:sp>
        <p:nvSpPr>
          <p:cNvPr id="8" name="Espace réservé du pied de page 7"/>
          <p:cNvSpPr>
            <a:spLocks noGrp="1"/>
          </p:cNvSpPr>
          <p:nvPr>
            <p:ph type="ftr" sz="quarter" idx="11"/>
          </p:nvPr>
        </p:nvSpPr>
        <p:spPr/>
        <p:txBody>
          <a:bodyPr/>
          <a:lstStyle/>
          <a:p>
            <a:r>
              <a:rPr lang="fr-FR" dirty="0"/>
              <a:t>F. Flamerie - Focus sur les revues en libre accès - 2022-05-31</a:t>
            </a: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3434595-8F2D-42CA-BC3C-2FD82C06D164}" type="datetime1">
              <a:rPr lang="fr-FR" smtClean="0"/>
              <a:pPr/>
              <a:t>15/06/2022</a:t>
            </a:fld>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61E59053-8982-4CC8-A209-B9B1CF5D4091}" type="datetime1">
              <a:rPr lang="fr-FR" smtClean="0"/>
              <a:pPr/>
              <a:t>15/06/2022</a:t>
            </a:fld>
            <a:endParaRPr lang="fr-FR" dirty="0"/>
          </a:p>
        </p:txBody>
      </p:sp>
      <p:sp>
        <p:nvSpPr>
          <p:cNvPr id="3" name="Espace réservé du pied de page 2"/>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29CFF5D0-171F-451B-B8CC-55FE1AAB3BA5}"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35AF85D-8B1C-4B18-AAD8-05CFBA3038E2}" type="datetime1">
              <a:rPr lang="fr-FR" smtClean="0"/>
              <a:pPr/>
              <a:t>15/06/2022</a:t>
            </a:fld>
            <a:endParaRPr lang="fr-FR"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dirty="0"/>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dirty="0"/>
              <a:t>F. Flamerie - Focus sur les revues en libre accès - 2022-05-31</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ro.inserm.fr/hausse-du-budget-des-publications-en-open-access-de-2015-a-2020"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371/journal.pone.02334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ations.copernicus.org/for_authors/article_processing_charges.html" TargetMode="External"/><Relationship Id="rId2" Type="http://schemas.openxmlformats.org/officeDocument/2006/relationships/hyperlink" Target="https://ajph.aphapublications.org/authorinstructions/editorial-policies" TargetMode="External"/><Relationship Id="rId1" Type="http://schemas.openxmlformats.org/officeDocument/2006/relationships/slideLayout" Target="../slideLayouts/slideLayout2.xml"/><Relationship Id="rId4" Type="http://schemas.openxmlformats.org/officeDocument/2006/relationships/hyperlink" Target="https://www.pnas.org/authors/fees-and-licenses"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insermbiblio.inist.fr/category/publications?link=42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uthorservices.wiley.com/author-resources/Journal-Authors/open-access/affiliation-policies-payments/couperin-agreemen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nr.fr/fr/lanr-et-la-recherche/engagements-et-valeurs/la-science-ouverte/" TargetMode="External"/><Relationship Id="rId2" Type="http://schemas.openxmlformats.org/officeDocument/2006/relationships/hyperlink" Target="https://journalcheckertool.org/" TargetMode="External"/><Relationship Id="rId1" Type="http://schemas.openxmlformats.org/officeDocument/2006/relationships/slideLayout" Target="../slideLayouts/slideLayout2.xml"/><Relationship Id="rId4" Type="http://schemas.openxmlformats.org/officeDocument/2006/relationships/hyperlink" Target="https://www.edpsciences.org/en/subscribe-to-open-s2o"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lsevier.com/about/policies/open-access-licens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5281/zenodo.409092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3390/publications702002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cademic.oup.com/nar/pages/Abou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4318/cope.2019.3.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24318/cope.2019.3.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aj.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i.org/10.24318/cope.2019.3.6" TargetMode="External"/><Relationship Id="rId4" Type="http://schemas.openxmlformats.org/officeDocument/2006/relationships/hyperlink" Target="https://nursingeditors.com/journals-directory"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thinkchecksubmit.org/" TargetMode="External"/><Relationship Id="rId3" Type="http://schemas.openxmlformats.org/officeDocument/2006/relationships/hyperlink" Target="https://thinkchecksubmit.org/check/" TargetMode="External"/><Relationship Id="rId7" Type="http://schemas.openxmlformats.org/officeDocument/2006/relationships/hyperlink" Target="https://doi.org/10.18167/coopist/003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pp.lib.uliege.be/compass-to-publish/pages/7/M%C3%A9thodologie" TargetMode="External"/><Relationship Id="rId5" Type="http://schemas.openxmlformats.org/officeDocument/2006/relationships/hyperlink" Target="https://app.lib.uliege.be/compass-to-publish/" TargetMode="External"/><Relationship Id="rId4" Type="http://schemas.openxmlformats.org/officeDocument/2006/relationships/hyperlink" Target="https://thinkchecksubmit.org/" TargetMode="External"/><Relationship Id="rId9" Type="http://schemas.openxmlformats.org/officeDocument/2006/relationships/image" Target="../media/image6.jpg"/></Relationships>
</file>

<file path=ppt/slides/_rels/slide28.xml.rels><?xml version="1.0" encoding="UTF-8" standalone="yes"?>
<Relationships xmlns="http://schemas.openxmlformats.org/package/2006/relationships"><Relationship Id="rId3" Type="http://schemas.openxmlformats.org/officeDocument/2006/relationships/hyperlink" Target="https://doaj.org/" TargetMode="External"/><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qoam.eu/" TargetMode="External"/><Relationship Id="rId4" Type="http://schemas.openxmlformats.org/officeDocument/2006/relationships/hyperlink" Target="https://doaj.org/apply/sea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ellcomeopenresearch.org/" TargetMode="External"/><Relationship Id="rId7" Type="http://schemas.openxmlformats.org/officeDocument/2006/relationships/image" Target="../media/image10.png"/><Relationship Id="rId2" Type="http://schemas.openxmlformats.org/officeDocument/2006/relationships/hyperlink" Target="https://open-research-europe.ec.europa.eu/"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peercommunityjournal.org/" TargetMode="External"/><Relationship Id="rId4" Type="http://schemas.openxmlformats.org/officeDocument/2006/relationships/hyperlink" Target="https://peercommunityin.org/current-pci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2777/2683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7717/peerj.4375"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airn.info/services-aux-particuliers.php" TargetMode="External"/><Relationship Id="rId2" Type="http://schemas.openxmlformats.org/officeDocument/2006/relationships/hyperlink" Target="https://doi.org/10.1093/eurheartj/ehaa1040"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ams.org/publications/journals/journalsframework/cams" TargetMode="External"/><Relationship Id="rId2" Type="http://schemas.openxmlformats.org/officeDocument/2006/relationships/hyperlink" Target="https://journals.openedition.org/" TargetMode="External"/><Relationship Id="rId1" Type="http://schemas.openxmlformats.org/officeDocument/2006/relationships/slideLayout" Target="../slideLayouts/slideLayout4.xml"/><Relationship Id="rId5" Type="http://schemas.openxmlformats.org/officeDocument/2006/relationships/hyperlink" Target="https://doi.org/10.5281/zenodo.4558704" TargetMode="External"/><Relationship Id="rId4" Type="http://schemas.openxmlformats.org/officeDocument/2006/relationships/hyperlink" Target="https://open.u-bordeaux.fr/journa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fontScale="90000"/>
          </a:bodyPr>
          <a:lstStyle/>
          <a:p>
            <a:pPr algn="l"/>
            <a:r>
              <a:rPr lang="fr-FR" dirty="0"/>
              <a:t>Focus sur les revues en libre accès : enjeux économiques, juridiques et éditoriaux</a:t>
            </a:r>
          </a:p>
        </p:txBody>
      </p:sp>
      <p:sp>
        <p:nvSpPr>
          <p:cNvPr id="3" name="Sous-titre 2"/>
          <p:cNvSpPr>
            <a:spLocks noGrp="1"/>
          </p:cNvSpPr>
          <p:nvPr>
            <p:ph type="subTitle" idx="1"/>
          </p:nvPr>
        </p:nvSpPr>
        <p:spPr>
          <a:xfrm>
            <a:off x="560029" y="4369619"/>
            <a:ext cx="9144000" cy="1655762"/>
          </a:xfrm>
        </p:spPr>
        <p:txBody>
          <a:bodyPr/>
          <a:lstStyle/>
          <a:p>
            <a:pPr algn="l"/>
            <a:r>
              <a:rPr lang="fr-FR" dirty="0"/>
              <a:t>Module 3.2 </a:t>
            </a:r>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Creative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5746"/>
            <a:ext cx="10515600" cy="1325563"/>
          </a:xfrm>
        </p:spPr>
        <p:txBody>
          <a:bodyPr/>
          <a:lstStyle/>
          <a:p>
            <a:r>
              <a:rPr lang="fr-FR" dirty="0"/>
              <a:t>Les modèles avec frais</a:t>
            </a:r>
          </a:p>
        </p:txBody>
      </p:sp>
      <p:sp>
        <p:nvSpPr>
          <p:cNvPr id="5" name="Espace réservé du pied de page 4"/>
          <p:cNvSpPr>
            <a:spLocks noGrp="1"/>
          </p:cNvSpPr>
          <p:nvPr>
            <p:ph type="ftr" sz="quarter" idx="11"/>
          </p:nvPr>
        </p:nvSpPr>
        <p:spPr/>
        <p:txBody>
          <a:bodyPr/>
          <a:lstStyle/>
          <a:p>
            <a:r>
              <a:rPr lang="fr-FR" dirty="0">
                <a:solidFill>
                  <a:prstClr val="black">
                    <a:tint val="75000"/>
                  </a:prstClr>
                </a:solidFill>
              </a:rPr>
              <a:t>F. Flamerie - Focus sur les revues en libre accès - 2022-05-31</a:t>
            </a:r>
          </a:p>
        </p:txBody>
      </p:sp>
      <p:sp>
        <p:nvSpPr>
          <p:cNvPr id="10" name="Rectangle 9"/>
          <p:cNvSpPr/>
          <p:nvPr/>
        </p:nvSpPr>
        <p:spPr>
          <a:xfrm>
            <a:off x="791716" y="1136391"/>
            <a:ext cx="11074052" cy="1200329"/>
          </a:xfrm>
          <a:prstGeom prst="rect">
            <a:avLst/>
          </a:prstGeom>
        </p:spPr>
        <p:txBody>
          <a:bodyPr wrap="square">
            <a:spAutoFit/>
          </a:bodyPr>
          <a:lstStyle/>
          <a:p>
            <a:r>
              <a:rPr lang="fr-FR" sz="2400" dirty="0">
                <a:solidFill>
                  <a:prstClr val="black"/>
                </a:solidFill>
                <a:latin typeface="Corbel" panose="020B0503020204020204" pitchFamily="34" charset="0"/>
              </a:rPr>
              <a:t>Enquête Inserm - Source : article </a:t>
            </a:r>
            <a:r>
              <a:rPr lang="fr-FR" sz="2400" dirty="0">
                <a:latin typeface="Corbel" panose="020B0503020204020204" pitchFamily="34" charset="0"/>
                <a:hlinkClick r:id="rId2"/>
              </a:rPr>
              <a:t>Hausse du budget des publications en open access de 2015 à 2020 </a:t>
            </a:r>
            <a:r>
              <a:rPr lang="fr-FR" sz="2400" dirty="0">
                <a:latin typeface="Corbel" panose="020B0503020204020204" pitchFamily="34" charset="0"/>
              </a:rPr>
              <a:t>s</a:t>
            </a:r>
            <a:r>
              <a:rPr lang="fr-FR" sz="2400" dirty="0">
                <a:solidFill>
                  <a:prstClr val="black">
                    <a:lumMod val="75000"/>
                    <a:lumOff val="25000"/>
                  </a:prstClr>
                </a:solidFill>
                <a:latin typeface="Corbel" panose="020B0503020204020204" pitchFamily="34" charset="0"/>
              </a:rPr>
              <a:t>ur InsermPro</a:t>
            </a:r>
          </a:p>
          <a:p>
            <a:endParaRPr lang="fr-FR" sz="2400" i="1" dirty="0">
              <a:solidFill>
                <a:prstClr val="black"/>
              </a:solidFill>
              <a:latin typeface="Corbel" panose="020B0503020204020204" pitchFamily="34" charset="0"/>
            </a:endParaRP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solidFill>
                  <a:prstClr val="black">
                    <a:tint val="75000"/>
                  </a:prstClr>
                </a:solidFill>
              </a:rPr>
              <a:pPr/>
              <a:t>10</a:t>
            </a:fld>
            <a:endParaRPr lang="fr-FR" dirty="0">
              <a:solidFill>
                <a:prstClr val="black">
                  <a:tint val="75000"/>
                </a:prstClr>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12" y="1993895"/>
            <a:ext cx="6820491" cy="4229467"/>
          </a:xfrm>
          <a:prstGeom prst="rect">
            <a:avLst/>
          </a:prstGeom>
        </p:spPr>
      </p:pic>
      <p:sp>
        <p:nvSpPr>
          <p:cNvPr id="8" name="ZoneTexte 7"/>
          <p:cNvSpPr txBox="1"/>
          <p:nvPr/>
        </p:nvSpPr>
        <p:spPr>
          <a:xfrm>
            <a:off x="8308258" y="1993895"/>
            <a:ext cx="3633421" cy="4462760"/>
          </a:xfrm>
          <a:prstGeom prst="rect">
            <a:avLst/>
          </a:prstGeom>
          <a:solidFill>
            <a:srgbClr val="00B0F0"/>
          </a:solidFill>
        </p:spPr>
        <p:txBody>
          <a:bodyPr wrap="square" rtlCol="0">
            <a:spAutoFit/>
          </a:bodyPr>
          <a:lstStyle/>
          <a:p>
            <a:r>
              <a:rPr lang="fr-FR" sz="2400" b="1" dirty="0">
                <a:solidFill>
                  <a:prstClr val="white"/>
                </a:solidFill>
                <a:latin typeface="Corbel" panose="020B0503020204020204" pitchFamily="34" charset="0"/>
              </a:rPr>
              <a:t>Le coût du facteur d’impact en 2020</a:t>
            </a:r>
          </a:p>
          <a:p>
            <a:endParaRPr lang="fr-FR" sz="2400" b="1" dirty="0">
              <a:solidFill>
                <a:prstClr val="white"/>
              </a:solidFill>
              <a:latin typeface="Corbel" panose="020B0503020204020204" pitchFamily="34" charset="0"/>
            </a:endParaRPr>
          </a:p>
          <a:p>
            <a:r>
              <a:rPr lang="fr-FR" dirty="0">
                <a:solidFill>
                  <a:prstClr val="white"/>
                </a:solidFill>
                <a:latin typeface="Corbel" panose="020B0503020204020204" pitchFamily="34" charset="0"/>
              </a:rPr>
              <a:t>Le prix d’une publication dans une revue open access augmente avec le facteur d’impact (4 211 € pour Nature Communications de facteur d’impact 14,5). Il se situe aux alentours de 2 200 € à 2 900 € pour les revues dont le facteur d’impact est compris entre 5 et 7. Les coûts les plus faibles sont le fait des mégarevues : PLoS One (1 510 €) et Scientific Reports (1 537 €).</a:t>
            </a:r>
          </a:p>
          <a:p>
            <a:endParaRPr lang="fr-FR" sz="1400" dirty="0">
              <a:solidFill>
                <a:prstClr val="white"/>
              </a:solidFill>
              <a:latin typeface="Corbel" panose="020B0503020204020204" pitchFamily="34" charset="0"/>
            </a:endParaRPr>
          </a:p>
        </p:txBody>
      </p:sp>
      <p:sp>
        <p:nvSpPr>
          <p:cNvPr id="7" name="ZoneTexte 6"/>
          <p:cNvSpPr txBox="1"/>
          <p:nvPr/>
        </p:nvSpPr>
        <p:spPr>
          <a:xfrm>
            <a:off x="6892093" y="2742837"/>
            <a:ext cx="943897" cy="523220"/>
          </a:xfrm>
          <a:prstGeom prst="rect">
            <a:avLst/>
          </a:prstGeom>
          <a:noFill/>
        </p:spPr>
        <p:txBody>
          <a:bodyPr wrap="square" rtlCol="0">
            <a:spAutoFit/>
          </a:bodyPr>
          <a:lstStyle/>
          <a:p>
            <a:r>
              <a:rPr lang="fr-FR" sz="2800" dirty="0">
                <a:latin typeface="Corbel" panose="020B0503020204020204" pitchFamily="34" charset="0"/>
              </a:rPr>
              <a:t>2811</a:t>
            </a:r>
          </a:p>
        </p:txBody>
      </p:sp>
      <p:sp>
        <p:nvSpPr>
          <p:cNvPr id="11" name="ZoneTexte 10"/>
          <p:cNvSpPr txBox="1"/>
          <p:nvPr/>
        </p:nvSpPr>
        <p:spPr>
          <a:xfrm>
            <a:off x="6924502" y="3561705"/>
            <a:ext cx="943897" cy="523220"/>
          </a:xfrm>
          <a:prstGeom prst="rect">
            <a:avLst/>
          </a:prstGeom>
          <a:noFill/>
        </p:spPr>
        <p:txBody>
          <a:bodyPr wrap="square" rtlCol="0">
            <a:spAutoFit/>
          </a:bodyPr>
          <a:lstStyle/>
          <a:p>
            <a:r>
              <a:rPr lang="fr-FR" sz="2800" dirty="0">
                <a:latin typeface="Corbel" panose="020B0503020204020204" pitchFamily="34" charset="0"/>
              </a:rPr>
              <a:t>2190</a:t>
            </a:r>
          </a:p>
        </p:txBody>
      </p:sp>
      <p:sp>
        <p:nvSpPr>
          <p:cNvPr id="12" name="ZoneTexte 11"/>
          <p:cNvSpPr txBox="1"/>
          <p:nvPr/>
        </p:nvSpPr>
        <p:spPr>
          <a:xfrm>
            <a:off x="6924502" y="4419209"/>
            <a:ext cx="943897" cy="523220"/>
          </a:xfrm>
          <a:prstGeom prst="rect">
            <a:avLst/>
          </a:prstGeom>
          <a:noFill/>
        </p:spPr>
        <p:txBody>
          <a:bodyPr wrap="square" rtlCol="0">
            <a:spAutoFit/>
          </a:bodyPr>
          <a:lstStyle/>
          <a:p>
            <a:r>
              <a:rPr lang="fr-FR" sz="2800" dirty="0">
                <a:latin typeface="Corbel" panose="020B0503020204020204" pitchFamily="34" charset="0"/>
              </a:rPr>
              <a:t>1500</a:t>
            </a:r>
          </a:p>
        </p:txBody>
      </p:sp>
    </p:spTree>
    <p:extLst>
      <p:ext uri="{BB962C8B-B14F-4D97-AF65-F5344CB8AC3E}">
        <p14:creationId xmlns:p14="http://schemas.microsoft.com/office/powerpoint/2010/main" val="261757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9536"/>
            <a:ext cx="10515600" cy="1325563"/>
          </a:xfrm>
        </p:spPr>
        <p:txBody>
          <a:bodyPr/>
          <a:lstStyle/>
          <a:p>
            <a:r>
              <a:rPr lang="fr-FR" dirty="0"/>
              <a:t>Revues </a:t>
            </a:r>
            <a:r>
              <a:rPr lang="fr-FR" i="1" dirty="0"/>
              <a:t>full gold </a:t>
            </a:r>
            <a:r>
              <a:rPr lang="fr-FR" dirty="0"/>
              <a:t>: quels acteurs?</a:t>
            </a:r>
          </a:p>
        </p:txBody>
      </p:sp>
      <p:sp>
        <p:nvSpPr>
          <p:cNvPr id="7" name="Espace réservé du contenu 6"/>
          <p:cNvSpPr>
            <a:spLocks noGrp="1"/>
          </p:cNvSpPr>
          <p:nvPr>
            <p:ph idx="1"/>
          </p:nvPr>
        </p:nvSpPr>
        <p:spPr>
          <a:xfrm>
            <a:off x="838200" y="1307843"/>
            <a:ext cx="10515600" cy="4942486"/>
          </a:xfrm>
        </p:spPr>
        <p:txBody>
          <a:bodyPr>
            <a:normAutofit/>
          </a:bodyPr>
          <a:lstStyle/>
          <a:p>
            <a:pPr marL="0" indent="0">
              <a:buNone/>
            </a:pPr>
            <a:r>
              <a:rPr lang="fr-FR" dirty="0"/>
              <a:t>Analyse d’un ensemble de 1390 revues labellisées (DOAJ Seal)</a:t>
            </a:r>
          </a:p>
          <a:p>
            <a:r>
              <a:rPr lang="fr-FR" dirty="0"/>
              <a:t> Répartition par </a:t>
            </a:r>
            <a:r>
              <a:rPr lang="fr-FR" b="1" dirty="0"/>
              <a:t>nombre de revues </a:t>
            </a:r>
            <a:r>
              <a:rPr lang="fr-FR" dirty="0"/>
              <a:t>: éditeurs dominants</a:t>
            </a:r>
          </a:p>
          <a:p>
            <a:pPr lvl="1"/>
            <a:r>
              <a:rPr lang="fr-FR" dirty="0"/>
              <a:t>BioMed Central (BMC), Hindawi, MDPI et Springer Open</a:t>
            </a:r>
          </a:p>
          <a:p>
            <a:pPr lvl="1"/>
            <a:r>
              <a:rPr lang="fr-FR" dirty="0"/>
              <a:t>63% des revues </a:t>
            </a:r>
          </a:p>
          <a:p>
            <a:r>
              <a:rPr lang="fr-FR" dirty="0"/>
              <a:t> Répartition par </a:t>
            </a:r>
            <a:r>
              <a:rPr lang="fr-FR" b="1" dirty="0"/>
              <a:t>nombre d’articles </a:t>
            </a:r>
            <a:r>
              <a:rPr lang="fr-FR" dirty="0"/>
              <a:t>publiés : éditeurs dominants</a:t>
            </a:r>
          </a:p>
          <a:p>
            <a:pPr lvl="1"/>
            <a:r>
              <a:rPr lang="fr-FR" dirty="0"/>
              <a:t>PLoS : 20% des articles, dans 7 revues - puis MDPI, Hindawi, BMC</a:t>
            </a:r>
          </a:p>
          <a:p>
            <a:pPr lvl="1"/>
            <a:r>
              <a:rPr lang="fr-FR" dirty="0"/>
              <a:t>65% des articles</a:t>
            </a:r>
          </a:p>
          <a:p>
            <a:r>
              <a:rPr lang="fr-FR" dirty="0"/>
              <a:t> Répartition par discipline : focus </a:t>
            </a:r>
            <a:r>
              <a:rPr lang="fr-FR" b="1" dirty="0"/>
              <a:t>médecine</a:t>
            </a:r>
          </a:p>
          <a:p>
            <a:pPr lvl="1"/>
            <a:r>
              <a:rPr lang="fr-FR" dirty="0"/>
              <a:t>50% des titres de revue et 40% des articles </a:t>
            </a:r>
          </a:p>
          <a:p>
            <a:pPr lvl="1"/>
            <a:r>
              <a:rPr lang="fr-FR" dirty="0"/>
              <a:t>Titres les plus chers : + de 50% des titres ont des APC &gt; 1000$</a:t>
            </a:r>
          </a:p>
          <a:p>
            <a:pPr marL="457200" lvl="1" indent="0">
              <a:buNone/>
            </a:pPr>
            <a:endParaRPr lang="fr-FR" dirty="0"/>
          </a:p>
          <a:p>
            <a:pPr lvl="1"/>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10" name="Rectangle 9"/>
          <p:cNvSpPr/>
          <p:nvPr/>
        </p:nvSpPr>
        <p:spPr>
          <a:xfrm>
            <a:off x="838200" y="5864684"/>
            <a:ext cx="11243553" cy="584775"/>
          </a:xfrm>
          <a:prstGeom prst="rect">
            <a:avLst/>
          </a:prstGeom>
        </p:spPr>
        <p:txBody>
          <a:bodyPr wrap="square">
            <a:spAutoFit/>
          </a:bodyPr>
          <a:lstStyle/>
          <a:p>
            <a:r>
              <a:rPr lang="fr-FR" sz="1600" dirty="0">
                <a:solidFill>
                  <a:schemeClr val="tx1">
                    <a:lumMod val="75000"/>
                    <a:lumOff val="25000"/>
                  </a:schemeClr>
                </a:solidFill>
                <a:latin typeface="Corbel" panose="020B0503020204020204" pitchFamily="34" charset="0"/>
              </a:rPr>
              <a:t>Source : </a:t>
            </a:r>
            <a:r>
              <a:rPr lang="en-US" sz="1600" dirty="0">
                <a:solidFill>
                  <a:schemeClr val="tx1">
                    <a:lumMod val="75000"/>
                    <a:lumOff val="25000"/>
                  </a:schemeClr>
                </a:solidFill>
                <a:latin typeface="Corbel" panose="020B0503020204020204" pitchFamily="34" charset="0"/>
              </a:rPr>
              <a:t>Rodrigues, R. S., Abadal, E., &amp; Araújo, B. K. H. de. (2020). Open access publishers : The new players. </a:t>
            </a:r>
            <a:r>
              <a:rPr lang="en-US" sz="1600" i="1" dirty="0">
                <a:solidFill>
                  <a:schemeClr val="tx1">
                    <a:lumMod val="75000"/>
                    <a:lumOff val="25000"/>
                  </a:schemeClr>
                </a:solidFill>
                <a:latin typeface="Corbel" panose="020B0503020204020204" pitchFamily="34" charset="0"/>
              </a:rPr>
              <a:t>PLOS ONE</a:t>
            </a:r>
            <a:r>
              <a:rPr lang="en-US" sz="1600" dirty="0">
                <a:solidFill>
                  <a:schemeClr val="tx1">
                    <a:lumMod val="75000"/>
                    <a:lumOff val="25000"/>
                  </a:schemeClr>
                </a:solidFill>
                <a:latin typeface="Corbel" panose="020B0503020204020204" pitchFamily="34" charset="0"/>
              </a:rPr>
              <a:t>, </a:t>
            </a:r>
            <a:r>
              <a:rPr lang="en-US" sz="1600" i="1" dirty="0">
                <a:solidFill>
                  <a:schemeClr val="tx1">
                    <a:lumMod val="75000"/>
                    <a:lumOff val="25000"/>
                  </a:schemeClr>
                </a:solidFill>
                <a:latin typeface="Corbel" panose="020B0503020204020204" pitchFamily="34" charset="0"/>
              </a:rPr>
              <a:t>15</a:t>
            </a:r>
            <a:r>
              <a:rPr lang="en-US" sz="1600" dirty="0">
                <a:solidFill>
                  <a:schemeClr val="tx1">
                    <a:lumMod val="75000"/>
                    <a:lumOff val="25000"/>
                  </a:schemeClr>
                </a:solidFill>
                <a:latin typeface="Corbel" panose="020B0503020204020204" pitchFamily="34" charset="0"/>
              </a:rPr>
              <a:t>(6), e0233432. </a:t>
            </a:r>
            <a:r>
              <a:rPr lang="en-US" sz="1600" dirty="0">
                <a:solidFill>
                  <a:schemeClr val="tx1">
                    <a:lumMod val="75000"/>
                    <a:lumOff val="25000"/>
                  </a:schemeClr>
                </a:solidFill>
                <a:latin typeface="Corbel" panose="020B0503020204020204" pitchFamily="34" charset="0"/>
                <a:hlinkClick r:id="rId2"/>
              </a:rPr>
              <a:t>https://doi.org/10.1371/journal.pone.0233432</a:t>
            </a:r>
            <a:endParaRPr lang="fr-FR" sz="1600" dirty="0">
              <a:solidFill>
                <a:schemeClr val="tx1">
                  <a:lumMod val="75000"/>
                  <a:lumOff val="25000"/>
                </a:schemeClr>
              </a:solidFill>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355575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9536"/>
            <a:ext cx="11353800" cy="1325563"/>
          </a:xfrm>
        </p:spPr>
        <p:txBody>
          <a:bodyPr>
            <a:normAutofit/>
          </a:bodyPr>
          <a:lstStyle/>
          <a:p>
            <a:r>
              <a:rPr lang="fr-FR" dirty="0"/>
              <a:t>Quels acteurs? - focus Inserm</a:t>
            </a:r>
          </a:p>
        </p:txBody>
      </p:sp>
      <p:sp>
        <p:nvSpPr>
          <p:cNvPr id="7" name="Espace réservé du contenu 6"/>
          <p:cNvSpPr>
            <a:spLocks noGrp="1"/>
          </p:cNvSpPr>
          <p:nvPr>
            <p:ph idx="1"/>
          </p:nvPr>
        </p:nvSpPr>
        <p:spPr>
          <a:xfrm>
            <a:off x="838200" y="1307843"/>
            <a:ext cx="6895289" cy="4942486"/>
          </a:xfrm>
        </p:spPr>
        <p:txBody>
          <a:bodyPr>
            <a:normAutofit/>
          </a:bodyPr>
          <a:lstStyle/>
          <a:p>
            <a:r>
              <a:rPr lang="fr-FR" dirty="0"/>
              <a:t> Données de l’année 2020, classement par ordre décroissant de nombre d’articles et de montant de dépenses </a:t>
            </a:r>
          </a:p>
          <a:p>
            <a:r>
              <a:rPr lang="fr-FR" dirty="0"/>
              <a:t> </a:t>
            </a:r>
            <a:r>
              <a:rPr lang="fr-FR" i="1" dirty="0"/>
              <a:t>Full </a:t>
            </a:r>
            <a:r>
              <a:rPr lang="fr-FR" i="1" dirty="0" smtClean="0"/>
              <a:t>gold </a:t>
            </a:r>
            <a:r>
              <a:rPr lang="fr-FR" dirty="0" smtClean="0"/>
              <a:t>: éditeurs dominants</a:t>
            </a:r>
            <a:endParaRPr lang="fr-FR" dirty="0"/>
          </a:p>
          <a:p>
            <a:pPr lvl="1"/>
            <a:r>
              <a:rPr lang="fr-FR" dirty="0" smtClean="0"/>
              <a:t>MDPI</a:t>
            </a:r>
            <a:r>
              <a:rPr lang="fr-FR" dirty="0"/>
              <a:t>, Springer Nature, Frontiers, BMC, Elsevier, PLOS</a:t>
            </a:r>
          </a:p>
          <a:p>
            <a:pPr lvl="1"/>
            <a:r>
              <a:rPr lang="fr-FR" dirty="0"/>
              <a:t>570 articles, &gt; 1,2 millions €</a:t>
            </a:r>
          </a:p>
          <a:p>
            <a:r>
              <a:rPr lang="fr-FR" dirty="0"/>
              <a:t> Hybride : éditeurs dominants</a:t>
            </a:r>
          </a:p>
          <a:p>
            <a:pPr lvl="1"/>
            <a:r>
              <a:rPr lang="fr-FR" dirty="0" smtClean="0"/>
              <a:t>Elsevier</a:t>
            </a:r>
            <a:r>
              <a:rPr lang="fr-FR" dirty="0"/>
              <a:t>, Wiley, Sociétés américaines, Oxford, Springer Nature</a:t>
            </a:r>
          </a:p>
          <a:p>
            <a:pPr lvl="1"/>
            <a:r>
              <a:rPr lang="fr-FR" dirty="0"/>
              <a:t>92 articles, 264’000 euros</a:t>
            </a:r>
          </a:p>
          <a:p>
            <a:pPr marL="0" indent="0">
              <a:buNone/>
            </a:pPr>
            <a:endParaRPr lang="fr-FR" dirty="0"/>
          </a:p>
          <a:p>
            <a:pPr lvl="1"/>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10" name="Rectangle 9"/>
          <p:cNvSpPr/>
          <p:nvPr/>
        </p:nvSpPr>
        <p:spPr>
          <a:xfrm>
            <a:off x="838199" y="6019496"/>
            <a:ext cx="10905621" cy="461665"/>
          </a:xfrm>
          <a:prstGeom prst="rect">
            <a:avLst/>
          </a:prstGeom>
        </p:spPr>
        <p:txBody>
          <a:bodyPr wrap="square">
            <a:spAutoFit/>
          </a:bodyPr>
          <a:lstStyle/>
          <a:p>
            <a:r>
              <a:rPr lang="fr-FR" sz="1200" dirty="0">
                <a:solidFill>
                  <a:schemeClr val="tx1">
                    <a:lumMod val="75000"/>
                    <a:lumOff val="25000"/>
                  </a:schemeClr>
                </a:solidFill>
                <a:latin typeface="Corbel" panose="020B0503020204020204" pitchFamily="34" charset="0"/>
              </a:rPr>
              <a:t>Source : Duchange, N., &amp; Pohl, M. (2021). Analyse des dépenses Inserm liées à l’Open Access et aux publications 2015—2020. Institut national de la santé et de la recherche médicale. https://pro.inserm.fr/hausse-du-budget-des-publications-en-open-access-de-2015-a-2020</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12</a:t>
            </a:fld>
            <a:endParaRPr lang="fr-FR" dirty="0"/>
          </a:p>
        </p:txBody>
      </p:sp>
      <p:sp>
        <p:nvSpPr>
          <p:cNvPr id="8" name="ZoneTexte 7"/>
          <p:cNvSpPr txBox="1"/>
          <p:nvPr/>
        </p:nvSpPr>
        <p:spPr>
          <a:xfrm>
            <a:off x="7869678" y="2633406"/>
            <a:ext cx="3874143" cy="3091579"/>
          </a:xfrm>
          <a:prstGeom prst="rect">
            <a:avLst/>
          </a:prstGeom>
          <a:solidFill>
            <a:srgbClr val="00B0F0"/>
          </a:solidFill>
        </p:spPr>
        <p:txBody>
          <a:bodyPr wrap="square" lIns="144000" tIns="144000" rIns="144000" bIns="144000" rtlCol="0">
            <a:spAutoFit/>
          </a:bodyPr>
          <a:lstStyle/>
          <a:p>
            <a:r>
              <a:rPr lang="fr-FR" sz="2800" b="1" dirty="0">
                <a:solidFill>
                  <a:prstClr val="white"/>
                </a:solidFill>
                <a:latin typeface="Corbel" panose="020B0503020204020204" pitchFamily="34" charset="0"/>
              </a:rPr>
              <a:t>Total des dépenses d’APC 2020 </a:t>
            </a:r>
          </a:p>
          <a:p>
            <a:r>
              <a:rPr lang="fr-FR" sz="2800" dirty="0">
                <a:solidFill>
                  <a:prstClr val="white"/>
                </a:solidFill>
                <a:latin typeface="Corbel" panose="020B0503020204020204" pitchFamily="34" charset="0"/>
              </a:rPr>
              <a:t>&gt; 1,8 millions € pour </a:t>
            </a:r>
          </a:p>
          <a:p>
            <a:pPr marL="457200" indent="-457200">
              <a:buFont typeface="Arial" panose="020B0604020202020204" pitchFamily="34" charset="0"/>
              <a:buChar char="•"/>
            </a:pPr>
            <a:r>
              <a:rPr lang="fr-FR" sz="2800" dirty="0">
                <a:solidFill>
                  <a:prstClr val="white"/>
                </a:solidFill>
                <a:latin typeface="Corbel" panose="020B0503020204020204" pitchFamily="34" charset="0"/>
              </a:rPr>
              <a:t>703 articles full gold </a:t>
            </a:r>
          </a:p>
          <a:p>
            <a:pPr marL="457200" indent="-457200">
              <a:buFont typeface="Arial" panose="020B0604020202020204" pitchFamily="34" charset="0"/>
              <a:buChar char="•"/>
            </a:pPr>
            <a:r>
              <a:rPr lang="fr-FR" sz="2800" dirty="0">
                <a:solidFill>
                  <a:prstClr val="white"/>
                </a:solidFill>
                <a:latin typeface="Corbel" panose="020B0503020204020204" pitchFamily="34" charset="0"/>
              </a:rPr>
              <a:t>108 articles modèle hybride</a:t>
            </a:r>
          </a:p>
          <a:p>
            <a:endParaRPr lang="fr-FR" sz="1400" dirty="0">
              <a:solidFill>
                <a:prstClr val="white"/>
              </a:solidFill>
              <a:latin typeface="Corbel" panose="020B0503020204020204" pitchFamily="34" charset="0"/>
            </a:endParaRPr>
          </a:p>
        </p:txBody>
      </p:sp>
    </p:spTree>
    <p:extLst>
      <p:ext uri="{BB962C8B-B14F-4D97-AF65-F5344CB8AC3E}">
        <p14:creationId xmlns:p14="http://schemas.microsoft.com/office/powerpoint/2010/main" val="403666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Modulations tarifaires</a:t>
            </a:r>
          </a:p>
        </p:txBody>
      </p:sp>
      <p:sp>
        <p:nvSpPr>
          <p:cNvPr id="7" name="Espace réservé du contenu 6"/>
          <p:cNvSpPr>
            <a:spLocks noGrp="1"/>
          </p:cNvSpPr>
          <p:nvPr>
            <p:ph idx="1"/>
          </p:nvPr>
        </p:nvSpPr>
        <p:spPr>
          <a:xfrm>
            <a:off x="582560" y="1217899"/>
            <a:ext cx="10515600" cy="5310719"/>
          </a:xfrm>
        </p:spPr>
        <p:txBody>
          <a:bodyPr>
            <a:normAutofit fontScale="85000" lnSpcReduction="20000"/>
          </a:bodyPr>
          <a:lstStyle/>
          <a:p>
            <a:pPr>
              <a:lnSpc>
                <a:spcPct val="120000"/>
              </a:lnSpc>
            </a:pPr>
            <a:r>
              <a:rPr lang="fr-FR" altLang="fr-FR" dirty="0"/>
              <a:t> </a:t>
            </a:r>
            <a:r>
              <a:rPr lang="fr-FR" altLang="fr-FR" b="1" dirty="0" smtClean="0"/>
              <a:t>Raisons </a:t>
            </a:r>
            <a:r>
              <a:rPr lang="fr-FR" altLang="fr-FR" b="1" dirty="0"/>
              <a:t>institutionnelles</a:t>
            </a:r>
            <a:r>
              <a:rPr lang="fr-FR" altLang="fr-FR" dirty="0"/>
              <a:t> : les éditeurs proposent différents types de contrat aux organismes de recherche pour que les chercheurs qui leur sont affiliés bénéficient de tarifs réduits voire nuls d'APC. - cf. diapos </a:t>
            </a:r>
            <a:r>
              <a:rPr lang="fr-FR" altLang="fr-FR" dirty="0" smtClean="0"/>
              <a:t>suivantes</a:t>
            </a:r>
            <a:endParaRPr lang="fr-FR" altLang="fr-FR" dirty="0"/>
          </a:p>
          <a:p>
            <a:pPr>
              <a:lnSpc>
                <a:spcPct val="120000"/>
              </a:lnSpc>
            </a:pPr>
            <a:r>
              <a:rPr lang="fr-FR" altLang="fr-FR" b="1" dirty="0" smtClean="0"/>
              <a:t> Raisons </a:t>
            </a:r>
            <a:r>
              <a:rPr lang="fr-FR" altLang="fr-FR" b="1" dirty="0"/>
              <a:t>éditoriales</a:t>
            </a:r>
            <a:r>
              <a:rPr lang="fr-FR" altLang="fr-FR" dirty="0"/>
              <a:t> : au lancement de la revue pour encourager la soumission d'articles, en fonction d'une sélection effectuée par les éditeurs - voir par exemple </a:t>
            </a:r>
            <a:r>
              <a:rPr lang="fr-FR" altLang="fr-FR" i="1" dirty="0">
                <a:hlinkClick r:id="rId2"/>
              </a:rPr>
              <a:t>AJPH  : choice of Editor-in-Chief</a:t>
            </a:r>
            <a:r>
              <a:rPr lang="fr-FR" altLang="fr-FR" dirty="0"/>
              <a:t> , etc. </a:t>
            </a:r>
          </a:p>
          <a:p>
            <a:pPr>
              <a:lnSpc>
                <a:spcPct val="120000"/>
              </a:lnSpc>
            </a:pPr>
            <a:r>
              <a:rPr lang="fr-FR" altLang="fr-FR" b="1" dirty="0"/>
              <a:t> </a:t>
            </a:r>
            <a:r>
              <a:rPr lang="fr-FR" altLang="fr-FR" b="1" dirty="0" smtClean="0"/>
              <a:t>Raisons </a:t>
            </a:r>
            <a:r>
              <a:rPr lang="fr-FR" altLang="fr-FR" b="1" dirty="0"/>
              <a:t>techniques</a:t>
            </a:r>
            <a:r>
              <a:rPr lang="fr-FR" altLang="fr-FR" dirty="0"/>
              <a:t> : les revues éditées par Copernicus prévoient des frais différents pour les soumissions au format Word et LaTeX - voir la </a:t>
            </a:r>
            <a:r>
              <a:rPr lang="fr-FR" altLang="fr-FR" dirty="0">
                <a:hlinkClick r:id="rId3"/>
              </a:rPr>
              <a:t>page APC de Copernicus</a:t>
            </a:r>
            <a:endParaRPr lang="fr-FR" altLang="fr-FR" dirty="0"/>
          </a:p>
          <a:p>
            <a:pPr>
              <a:lnSpc>
                <a:spcPct val="120000"/>
              </a:lnSpc>
            </a:pPr>
            <a:r>
              <a:rPr lang="fr-FR" altLang="fr-FR" b="1" dirty="0" smtClean="0"/>
              <a:t> Raisons </a:t>
            </a:r>
            <a:r>
              <a:rPr lang="fr-FR" altLang="fr-FR" b="1" dirty="0"/>
              <a:t>juridiques</a:t>
            </a:r>
            <a:r>
              <a:rPr lang="fr-FR" altLang="fr-FR" dirty="0"/>
              <a:t> : certains éditeurs prévoient une tarification différente en fonction du type de licence choisi - exemple </a:t>
            </a:r>
            <a:r>
              <a:rPr lang="fr-FR" altLang="fr-FR" dirty="0">
                <a:hlinkClick r:id="rId4"/>
              </a:rPr>
              <a:t>les tarifs APC de PNAS</a:t>
            </a:r>
            <a:endParaRPr lang="fr-FR" altLang="fr-FR" dirty="0"/>
          </a:p>
          <a:p>
            <a:pPr>
              <a:lnSpc>
                <a:spcPct val="120000"/>
              </a:lnSpc>
            </a:pPr>
            <a:r>
              <a:rPr lang="fr-FR" altLang="fr-FR" dirty="0"/>
              <a:t> </a:t>
            </a:r>
            <a:r>
              <a:rPr lang="fr-FR" altLang="fr-FR" b="1" dirty="0"/>
              <a:t>Autres</a:t>
            </a:r>
            <a:r>
              <a:rPr lang="fr-FR" altLang="fr-FR" dirty="0"/>
              <a:t> : géographiques - tarifs réduits ou nuls pour certains pays et régions </a:t>
            </a:r>
          </a:p>
          <a:p>
            <a:pPr>
              <a:lnSpc>
                <a:spcPct val="120000"/>
              </a:lnSpc>
            </a:pPr>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72495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771241" cy="1325563"/>
          </a:xfrm>
        </p:spPr>
        <p:txBody>
          <a:bodyPr/>
          <a:lstStyle/>
          <a:p>
            <a:r>
              <a:rPr lang="fr-FR" dirty="0"/>
              <a:t>Réductions tarifaires institutionnelles - 1/2</a:t>
            </a:r>
          </a:p>
        </p:txBody>
      </p:sp>
      <p:sp>
        <p:nvSpPr>
          <p:cNvPr id="7" name="Espace réservé du contenu 6"/>
          <p:cNvSpPr>
            <a:spLocks noGrp="1"/>
          </p:cNvSpPr>
          <p:nvPr>
            <p:ph idx="1"/>
          </p:nvPr>
        </p:nvSpPr>
        <p:spPr>
          <a:xfrm>
            <a:off x="582559" y="1107064"/>
            <a:ext cx="11119446" cy="5614412"/>
          </a:xfrm>
        </p:spPr>
        <p:txBody>
          <a:bodyPr>
            <a:normAutofit/>
          </a:bodyPr>
          <a:lstStyle/>
          <a:p>
            <a:pPr>
              <a:lnSpc>
                <a:spcPct val="120000"/>
              </a:lnSpc>
            </a:pPr>
            <a:r>
              <a:rPr lang="fr-FR" dirty="0"/>
              <a:t> </a:t>
            </a:r>
            <a:r>
              <a:rPr lang="fr-FR" altLang="fr-FR" b="1" dirty="0"/>
              <a:t>Inserm </a:t>
            </a:r>
            <a:r>
              <a:rPr lang="fr-FR" altLang="fr-FR" dirty="0"/>
              <a:t>: voir </a:t>
            </a:r>
            <a:r>
              <a:rPr lang="fr-FR" altLang="fr-FR" dirty="0">
                <a:hlinkClick r:id="rId2"/>
              </a:rPr>
              <a:t>Insermbiblio - </a:t>
            </a:r>
            <a:r>
              <a:rPr lang="fr-FR" dirty="0">
                <a:hlinkClick r:id="rId2"/>
              </a:rPr>
              <a:t>Frais de publication </a:t>
            </a:r>
            <a:endParaRPr lang="fr-FR" dirty="0"/>
          </a:p>
          <a:p>
            <a:pPr lvl="1">
              <a:lnSpc>
                <a:spcPct val="120000"/>
              </a:lnSpc>
            </a:pPr>
            <a:r>
              <a:rPr lang="fr-FR" altLang="fr-FR" dirty="0"/>
              <a:t>15% BioMed Central et Springer Nature</a:t>
            </a:r>
          </a:p>
          <a:p>
            <a:pPr>
              <a:lnSpc>
                <a:spcPct val="120000"/>
              </a:lnSpc>
            </a:pPr>
            <a:r>
              <a:rPr lang="fr-FR" altLang="fr-FR" b="1" dirty="0"/>
              <a:t>Univ. Bordeaux - non exhaustif - + d’infos : </a:t>
            </a:r>
            <a:r>
              <a:rPr lang="fr-FR" altLang="fr-FR" b="1" dirty="0" smtClean="0"/>
              <a:t>contactez l’équipe </a:t>
            </a:r>
            <a:r>
              <a:rPr lang="fr-FR" altLang="fr-FR" b="1" dirty="0"/>
              <a:t>bibliothèque numérique univ Bordeaux</a:t>
            </a:r>
            <a:endParaRPr lang="fr-FR" altLang="fr-FR" dirty="0"/>
          </a:p>
          <a:p>
            <a:pPr marL="457200" lvl="1" indent="0">
              <a:lnSpc>
                <a:spcPct val="120000"/>
              </a:lnSpc>
              <a:buNone/>
            </a:pPr>
            <a:r>
              <a:rPr lang="fr-FR" sz="4400" i="1" dirty="0" smtClean="0">
                <a:solidFill>
                  <a:srgbClr val="C00000"/>
                </a:solidFill>
              </a:rPr>
              <a:t>Informations non publiques</a:t>
            </a:r>
            <a:endParaRPr lang="fr-FR" sz="4400" i="1" dirty="0">
              <a:solidFill>
                <a:srgbClr val="C00000"/>
              </a:solidFill>
            </a:endParaRP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34841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771241" cy="1325563"/>
          </a:xfrm>
        </p:spPr>
        <p:txBody>
          <a:bodyPr/>
          <a:lstStyle/>
          <a:p>
            <a:r>
              <a:rPr lang="fr-FR" dirty="0"/>
              <a:t>Réductions tarifaires institutionnelles - 2/2</a:t>
            </a:r>
          </a:p>
        </p:txBody>
      </p:sp>
      <p:sp>
        <p:nvSpPr>
          <p:cNvPr id="7" name="Espace réservé du contenu 6"/>
          <p:cNvSpPr>
            <a:spLocks noGrp="1"/>
          </p:cNvSpPr>
          <p:nvPr>
            <p:ph idx="1"/>
          </p:nvPr>
        </p:nvSpPr>
        <p:spPr>
          <a:xfrm>
            <a:off x="607784" y="1107063"/>
            <a:ext cx="11232070" cy="5614412"/>
          </a:xfrm>
        </p:spPr>
        <p:txBody>
          <a:bodyPr>
            <a:normAutofit/>
          </a:bodyPr>
          <a:lstStyle/>
          <a:p>
            <a:pPr marL="0" indent="0">
              <a:lnSpc>
                <a:spcPct val="120000"/>
              </a:lnSpc>
              <a:buNone/>
            </a:pPr>
            <a:r>
              <a:rPr lang="fr-FR" dirty="0"/>
              <a:t> </a:t>
            </a:r>
            <a:r>
              <a:rPr lang="fr-FR" altLang="fr-FR" b="1" dirty="0"/>
              <a:t>Inserm et Univ. Bordeaux </a:t>
            </a:r>
            <a:r>
              <a:rPr lang="fr-FR" altLang="fr-FR" dirty="0"/>
              <a:t>: </a:t>
            </a:r>
            <a:r>
              <a:rPr lang="fr-FR" altLang="fr-FR" b="1" dirty="0"/>
              <a:t>Wiley</a:t>
            </a:r>
            <a:r>
              <a:rPr lang="fr-FR" altLang="fr-FR" dirty="0"/>
              <a:t> </a:t>
            </a:r>
            <a:r>
              <a:rPr lang="fr-FR" altLang="fr-FR" b="1" dirty="0"/>
              <a:t>2022-2024</a:t>
            </a:r>
            <a:r>
              <a:rPr lang="fr-FR" altLang="fr-FR" dirty="0"/>
              <a:t> - accord « transformant » (cf. diapo suiv.) - </a:t>
            </a:r>
            <a:r>
              <a:rPr lang="fr-FR" altLang="fr-FR" dirty="0">
                <a:hlinkClick r:id="rId2"/>
              </a:rPr>
              <a:t>Informations sur le site de </a:t>
            </a:r>
            <a:r>
              <a:rPr lang="fr-FR" altLang="fr-FR" dirty="0" err="1" smtClean="0">
                <a:hlinkClick r:id="rId2"/>
              </a:rPr>
              <a:t>Wiley</a:t>
            </a:r>
            <a:endParaRPr lang="fr-FR" altLang="fr-FR" dirty="0" smtClean="0"/>
          </a:p>
          <a:p>
            <a:pPr marL="0" indent="0">
              <a:lnSpc>
                <a:spcPct val="120000"/>
              </a:lnSpc>
              <a:buNone/>
            </a:pPr>
            <a:r>
              <a:rPr lang="fr-FR" sz="4400" i="1" dirty="0">
                <a:solidFill>
                  <a:srgbClr val="C00000"/>
                </a:solidFill>
              </a:rPr>
              <a:t>Informations non publiques</a:t>
            </a:r>
          </a:p>
          <a:p>
            <a:pPr marL="0" indent="0">
              <a:lnSpc>
                <a:spcPct val="120000"/>
              </a:lnSpc>
              <a:buNone/>
            </a:pPr>
            <a:endParaRPr lang="fr-FR" alt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351502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2955" y="0"/>
            <a:ext cx="12083845" cy="1325563"/>
          </a:xfrm>
        </p:spPr>
        <p:txBody>
          <a:bodyPr/>
          <a:lstStyle/>
          <a:p>
            <a:r>
              <a:rPr lang="fr-FR" dirty="0"/>
              <a:t>Perspectives: les revues « transformatives »</a:t>
            </a:r>
          </a:p>
        </p:txBody>
      </p:sp>
      <p:sp>
        <p:nvSpPr>
          <p:cNvPr id="7" name="Espace réservé du contenu 6"/>
          <p:cNvSpPr>
            <a:spLocks noGrp="1"/>
          </p:cNvSpPr>
          <p:nvPr>
            <p:ph idx="1"/>
          </p:nvPr>
        </p:nvSpPr>
        <p:spPr>
          <a:xfrm>
            <a:off x="582560" y="1217467"/>
            <a:ext cx="10771240" cy="5321445"/>
          </a:xfrm>
        </p:spPr>
        <p:txBody>
          <a:bodyPr>
            <a:normAutofit fontScale="62500" lnSpcReduction="20000"/>
          </a:bodyPr>
          <a:lstStyle/>
          <a:p>
            <a:pPr marL="342900" indent="-342900">
              <a:lnSpc>
                <a:spcPct val="120000"/>
              </a:lnSpc>
            </a:pPr>
            <a:r>
              <a:rPr lang="fr-FR" dirty="0"/>
              <a:t> </a:t>
            </a:r>
            <a:r>
              <a:rPr lang="fr-FR" sz="2900" dirty="0"/>
              <a:t>Les frais de publication dans les revues hybrides s’ajoutent aux frais d’abonnement payés par les organismes de recherche ; ce modèle est ainsi le moins avantageux économiquement pour la dépense publique.</a:t>
            </a:r>
          </a:p>
          <a:p>
            <a:pPr marL="342900" indent="-342900">
              <a:lnSpc>
                <a:spcPct val="120000"/>
              </a:lnSpc>
            </a:pPr>
            <a:r>
              <a:rPr lang="fr-FR" sz="2900" dirty="0"/>
              <a:t>Les frais de publication dans des revues hybrides sont </a:t>
            </a:r>
            <a:r>
              <a:rPr lang="fr-FR" sz="2900" b="1" dirty="0"/>
              <a:t>exclus des dépenses éligibles</a:t>
            </a:r>
            <a:r>
              <a:rPr lang="fr-FR" sz="2900" dirty="0"/>
              <a:t> par certains organismes de financement : </a:t>
            </a:r>
          </a:p>
          <a:p>
            <a:pPr marL="800100" lvl="1" indent="-342900">
              <a:lnSpc>
                <a:spcPct val="120000"/>
              </a:lnSpc>
            </a:pPr>
            <a:r>
              <a:rPr lang="fr-FR" sz="2900" dirty="0"/>
              <a:t>ANR - actuel</a:t>
            </a:r>
          </a:p>
          <a:p>
            <a:pPr marL="800100" lvl="1" indent="-342900">
              <a:lnSpc>
                <a:spcPct val="120000"/>
              </a:lnSpc>
            </a:pPr>
            <a:r>
              <a:rPr lang="fr-FR" sz="2900" dirty="0"/>
              <a:t>Union européenne - </a:t>
            </a:r>
            <a:r>
              <a:rPr lang="fr-FR" sz="2900" b="1" dirty="0"/>
              <a:t>à partir d’Horizon Europe</a:t>
            </a:r>
          </a:p>
          <a:p>
            <a:pPr marL="800100" lvl="1" indent="-342900">
              <a:lnSpc>
                <a:spcPct val="120000"/>
              </a:lnSpc>
            </a:pPr>
            <a:r>
              <a:rPr lang="fr-FR" sz="2900" dirty="0"/>
              <a:t>Outil </a:t>
            </a:r>
            <a:r>
              <a:rPr lang="fr-FR" sz="2900" dirty="0">
                <a:hlinkClick r:id="rId2"/>
              </a:rPr>
              <a:t>Journal Checker Tool</a:t>
            </a:r>
            <a:r>
              <a:rPr lang="fr-FR" sz="2900" dirty="0"/>
              <a:t> pour vérifier la conformité d’une revue</a:t>
            </a:r>
          </a:p>
          <a:p>
            <a:pPr>
              <a:lnSpc>
                <a:spcPct val="120000"/>
              </a:lnSpc>
            </a:pPr>
            <a:r>
              <a:rPr lang="fr-FR" sz="2900" dirty="0"/>
              <a:t> Nouvelle catégorie de revues pour mise en conformité avec ces politiques</a:t>
            </a:r>
          </a:p>
          <a:p>
            <a:pPr marL="360363" indent="0">
              <a:lnSpc>
                <a:spcPct val="120000"/>
              </a:lnSpc>
              <a:buNone/>
            </a:pPr>
            <a:r>
              <a:rPr lang="fr-FR" dirty="0">
                <a:solidFill>
                  <a:schemeClr val="tx1">
                    <a:lumMod val="75000"/>
                    <a:lumOff val="25000"/>
                  </a:schemeClr>
                </a:solidFill>
              </a:rPr>
              <a:t>« Journal dit transformatif : des journaux qui s’engagent à effectuer la transition vers un journal entièrement ouvert. De plus, un journal transformatif doit progressivement augmenter la part de son contenu en libre accès et compenser les revenus procurés par les abonnements par des paiements pour les services de publication (pour éviter les doubles paiements). »</a:t>
            </a:r>
          </a:p>
          <a:p>
            <a:pPr marL="0" indent="0">
              <a:lnSpc>
                <a:spcPct val="120000"/>
              </a:lnSpc>
              <a:buNone/>
            </a:pPr>
            <a:r>
              <a:rPr lang="fr-FR" sz="2300" dirty="0">
                <a:solidFill>
                  <a:schemeClr val="tx1">
                    <a:lumMod val="75000"/>
                    <a:lumOff val="25000"/>
                  </a:schemeClr>
                </a:solidFill>
              </a:rPr>
              <a:t>Source : Agence nationale de la recherche. (2021, mai). </a:t>
            </a:r>
            <a:r>
              <a:rPr lang="fr-FR" sz="2300" i="1" dirty="0">
                <a:solidFill>
                  <a:schemeClr val="tx1">
                    <a:lumMod val="75000"/>
                    <a:lumOff val="25000"/>
                  </a:schemeClr>
                </a:solidFill>
              </a:rPr>
              <a:t>La politique Science Ouverte à l’ANR</a:t>
            </a:r>
            <a:r>
              <a:rPr lang="fr-FR" sz="2300" dirty="0">
                <a:solidFill>
                  <a:schemeClr val="tx1">
                    <a:lumMod val="75000"/>
                    <a:lumOff val="25000"/>
                  </a:schemeClr>
                </a:solidFill>
              </a:rPr>
              <a:t>. Webinaire. </a:t>
            </a:r>
            <a:r>
              <a:rPr lang="fr-FR" sz="2300" dirty="0">
                <a:solidFill>
                  <a:schemeClr val="tx1">
                    <a:lumMod val="75000"/>
                    <a:lumOff val="25000"/>
                  </a:schemeClr>
                </a:solidFill>
                <a:hlinkClick r:id="rId3"/>
              </a:rPr>
              <a:t>https://anr.fr/fr/lanr-et-la-recherche/engagements-et-valeurs/la-science-ouverte/</a:t>
            </a:r>
            <a:endParaRPr lang="fr-FR" sz="2300" dirty="0">
              <a:solidFill>
                <a:schemeClr val="tx1">
                  <a:lumMod val="75000"/>
                  <a:lumOff val="25000"/>
                </a:schemeClr>
              </a:solidFill>
            </a:endParaRPr>
          </a:p>
          <a:p>
            <a:pPr>
              <a:lnSpc>
                <a:spcPct val="120000"/>
              </a:lnSpc>
            </a:pPr>
            <a:r>
              <a:rPr lang="fr-FR" dirty="0"/>
              <a:t>Modèle </a:t>
            </a:r>
            <a:r>
              <a:rPr lang="fr-FR" b="1" dirty="0"/>
              <a:t>Subscribe-to-Open</a:t>
            </a:r>
            <a:r>
              <a:rPr lang="fr-FR" dirty="0"/>
              <a:t> sans APC : introduit par Annual Reviews, voir </a:t>
            </a:r>
            <a:r>
              <a:rPr lang="fr-FR" dirty="0">
                <a:hlinkClick r:id="rId4"/>
              </a:rPr>
              <a:t>EDP Sciences</a:t>
            </a:r>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8" name="Rectangle 1"/>
          <p:cNvSpPr>
            <a:spLocks noChangeArrowheads="1"/>
          </p:cNvSpPr>
          <p:nvPr/>
        </p:nvSpPr>
        <p:spPr bwMode="auto">
          <a:xfrm>
            <a:off x="838200" y="3393569"/>
            <a:ext cx="10607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16</a:t>
            </a:fld>
            <a:endParaRPr lang="fr-FR" dirty="0"/>
          </a:p>
        </p:txBody>
      </p:sp>
    </p:spTree>
    <p:extLst>
      <p:ext uri="{BB962C8B-B14F-4D97-AF65-F5344CB8AC3E}">
        <p14:creationId xmlns:p14="http://schemas.microsoft.com/office/powerpoint/2010/main" val="389418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a:t>Enjeux juridiques</a:t>
            </a:r>
          </a:p>
        </p:txBody>
      </p:sp>
      <p:sp>
        <p:nvSpPr>
          <p:cNvPr id="8" name="Espace réservé du texte 7"/>
          <p:cNvSpPr>
            <a:spLocks noGrp="1"/>
          </p:cNvSpPr>
          <p:nvPr>
            <p:ph type="body" idx="1"/>
          </p:nvPr>
        </p:nvSpPr>
        <p:spPr/>
        <p:txBody>
          <a:bodyPr/>
          <a:lstStyle/>
          <a:p>
            <a:r>
              <a:rPr lang="fr-FR" dirty="0"/>
              <a:t>Creative Commons et autres licences de publication</a:t>
            </a:r>
          </a:p>
          <a:p>
            <a:r>
              <a:rPr lang="fr-FR" dirty="0"/>
              <a:t>Comment choisir une licence de publication?</a:t>
            </a:r>
          </a:p>
          <a:p>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17</a:t>
            </a:fld>
            <a:endParaRPr lang="fr-FR" dirty="0"/>
          </a:p>
        </p:txBody>
      </p:sp>
    </p:spTree>
    <p:extLst>
      <p:ext uri="{BB962C8B-B14F-4D97-AF65-F5344CB8AC3E}">
        <p14:creationId xmlns:p14="http://schemas.microsoft.com/office/powerpoint/2010/main" val="203261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662" y="318943"/>
            <a:ext cx="10515600" cy="1325563"/>
          </a:xfrm>
        </p:spPr>
        <p:txBody>
          <a:bodyPr/>
          <a:lstStyle/>
          <a:p>
            <a:r>
              <a:rPr lang="fr-FR" dirty="0"/>
              <a:t>Licences de publication</a:t>
            </a:r>
          </a:p>
        </p:txBody>
      </p:sp>
      <p:sp>
        <p:nvSpPr>
          <p:cNvPr id="3" name="Espace réservé du contenu 2"/>
          <p:cNvSpPr>
            <a:spLocks noGrp="1"/>
          </p:cNvSpPr>
          <p:nvPr>
            <p:ph idx="1"/>
          </p:nvPr>
        </p:nvSpPr>
        <p:spPr>
          <a:xfrm>
            <a:off x="399662" y="1545707"/>
            <a:ext cx="3715139" cy="4351338"/>
          </a:xfrm>
        </p:spPr>
        <p:txBody>
          <a:bodyPr>
            <a:normAutofit fontScale="92500"/>
          </a:bodyPr>
          <a:lstStyle/>
          <a:p>
            <a:r>
              <a:rPr lang="fr-FR" dirty="0"/>
              <a:t> Certains éditeurs proposent des licences de publication propres, différentes des licences Creative Commons et comportant en général des droits de réutilisation plus restreints.</a:t>
            </a:r>
          </a:p>
          <a:p>
            <a:r>
              <a:rPr lang="fr-FR" dirty="0"/>
              <a:t> Exemple : </a:t>
            </a:r>
            <a:r>
              <a:rPr lang="fr-FR" dirty="0">
                <a:hlinkClick r:id="rId2"/>
              </a:rPr>
              <a:t>Elsevier User License</a:t>
            </a:r>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pic>
        <p:nvPicPr>
          <p:cNvPr id="6" name="Image 5"/>
          <p:cNvPicPr>
            <a:picLocks noChangeAspect="1"/>
          </p:cNvPicPr>
          <p:nvPr/>
        </p:nvPicPr>
        <p:blipFill>
          <a:blip r:embed="rId3"/>
          <a:stretch>
            <a:fillRect/>
          </a:stretch>
        </p:blipFill>
        <p:spPr>
          <a:xfrm>
            <a:off x="4305300" y="1405163"/>
            <a:ext cx="7696200" cy="4632426"/>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spTree>
    <p:extLst>
      <p:ext uri="{BB962C8B-B14F-4D97-AF65-F5344CB8AC3E}">
        <p14:creationId xmlns:p14="http://schemas.microsoft.com/office/powerpoint/2010/main" val="86529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6790"/>
            <a:ext cx="10515600" cy="1325563"/>
          </a:xfrm>
        </p:spPr>
        <p:txBody>
          <a:bodyPr/>
          <a:lstStyle/>
          <a:p>
            <a:r>
              <a:rPr lang="fr-FR" dirty="0"/>
              <a:t>Creative Commons</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67" y="898484"/>
            <a:ext cx="10058400" cy="4694745"/>
          </a:xfrm>
          <a:prstGeom prst="rect">
            <a:avLst/>
          </a:prstGeom>
        </p:spPr>
      </p:pic>
      <p:sp>
        <p:nvSpPr>
          <p:cNvPr id="12" name="Rectangle 11"/>
          <p:cNvSpPr/>
          <p:nvPr/>
        </p:nvSpPr>
        <p:spPr>
          <a:xfrm>
            <a:off x="1425145" y="5899900"/>
            <a:ext cx="9214022" cy="584775"/>
          </a:xfrm>
          <a:prstGeom prst="rect">
            <a:avLst/>
          </a:prstGeom>
        </p:spPr>
        <p:txBody>
          <a:bodyPr wrap="square">
            <a:spAutoFit/>
          </a:bodyPr>
          <a:lstStyle/>
          <a:p>
            <a:r>
              <a:rPr lang="pt-BR" sz="1600" dirty="0">
                <a:latin typeface="Corbel" panose="020B0503020204020204" pitchFamily="34" charset="0"/>
              </a:rPr>
              <a:t>Afficher l’image entière : ASAPbio. Licensing Diagram. 2018. http://asapbio.org/licensing-faq/licensing-diagram-2018-10-04.</a:t>
            </a:r>
            <a:endParaRPr lang="fr-FR" sz="1600" dirty="0">
              <a:latin typeface="Corbel" panose="020B0503020204020204" pitchFamily="34" charset="0"/>
            </a:endParaRPr>
          </a:p>
        </p:txBody>
      </p:sp>
      <p:grpSp>
        <p:nvGrpSpPr>
          <p:cNvPr id="13" name="Arrow19" descr="{&quot;Key&quot;:&quot;POWER_USER_SHAPE_ICON&quot;,&quot;Value&quot;:&quot;POWER_USER_SHAPE_ICON_STYLE_1&quot;}"/>
          <p:cNvGrpSpPr>
            <a:grpSpLocks noChangeAspect="1"/>
          </p:cNvGrpSpPr>
          <p:nvPr/>
        </p:nvGrpSpPr>
        <p:grpSpPr>
          <a:xfrm>
            <a:off x="899131" y="6004568"/>
            <a:ext cx="404457" cy="351782"/>
            <a:chOff x="1412032" y="2732632"/>
            <a:chExt cx="1016496" cy="884112"/>
          </a:xfrm>
          <a:solidFill>
            <a:schemeClr val="bg1">
              <a:lumMod val="50000"/>
            </a:schemeClr>
          </a:solidFill>
        </p:grpSpPr>
        <p:sp>
          <p:nvSpPr>
            <p:cNvPr id="14" name="Chevron 13"/>
            <p:cNvSpPr/>
            <p:nvPr/>
          </p:nvSpPr>
          <p:spPr>
            <a:xfrm>
              <a:off x="1412032"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sp>
          <p:nvSpPr>
            <p:cNvPr id="15" name="Chevron 14"/>
            <p:cNvSpPr/>
            <p:nvPr/>
          </p:nvSpPr>
          <p:spPr>
            <a:xfrm>
              <a:off x="1852464" y="2732632"/>
              <a:ext cx="576064" cy="884112"/>
            </a:xfrm>
            <a:prstGeom prst="chevron">
              <a:avLst>
                <a:gd name="adj" fmla="val 56184"/>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lumMod val="50000"/>
                  </a:schemeClr>
                </a:solidFill>
                <a:effectLst/>
                <a:uLnTx/>
                <a:uFillTx/>
                <a:latin typeface="Corbel" panose="020B0503020204020204" pitchFamily="34" charset="0"/>
                <a:ea typeface="+mn-ea"/>
                <a:cs typeface="+mn-cs"/>
              </a:endParaRPr>
            </a:p>
          </p:txBody>
        </p:sp>
      </p:gr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329249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38200" y="1396735"/>
            <a:ext cx="10515600" cy="5191893"/>
          </a:xfrm>
        </p:spPr>
        <p:txBody>
          <a:bodyPr>
            <a:normAutofit fontScale="85000" lnSpcReduction="20000"/>
          </a:bodyPr>
          <a:lstStyle/>
          <a:p>
            <a:pPr marL="0" indent="0">
              <a:lnSpc>
                <a:spcPct val="120000"/>
              </a:lnSpc>
              <a:buNone/>
            </a:pPr>
            <a:r>
              <a:rPr lang="fr-FR" sz="2000" i="1" dirty="0"/>
              <a:t>Entre revues dites « full gold open access », « hybrides » ou encore « prédatrices », le paysage des revues scientifiques se voit à la fois enrichi et complexifié avec le développement de la publication en libre accès. Cette session propose d’éclairer les enjeux économiques, juridiques et éditoriaux des revues en libre accès.</a:t>
            </a:r>
          </a:p>
          <a:p>
            <a:pPr>
              <a:lnSpc>
                <a:spcPct val="120000"/>
              </a:lnSpc>
            </a:pPr>
            <a:r>
              <a:rPr lang="fr-FR" dirty="0"/>
              <a:t> </a:t>
            </a:r>
            <a:r>
              <a:rPr lang="fr-FR" sz="3600" dirty="0"/>
              <a:t>Enjeux économiques : comment identifier et comprendre les montants de frais de publication (APC), ainsi que les remises tarifaires applicables ?</a:t>
            </a:r>
          </a:p>
          <a:p>
            <a:pPr>
              <a:lnSpc>
                <a:spcPct val="120000"/>
              </a:lnSpc>
            </a:pPr>
            <a:r>
              <a:rPr lang="fr-FR" sz="3600" dirty="0"/>
              <a:t> Enjeux juridiques : comment choisir une licence de publication ?</a:t>
            </a:r>
          </a:p>
          <a:p>
            <a:pPr>
              <a:lnSpc>
                <a:spcPct val="120000"/>
              </a:lnSpc>
            </a:pPr>
            <a:r>
              <a:rPr lang="fr-FR" sz="3600" dirty="0"/>
              <a:t>Enjeux éditoriaux : quels sont les modèles éditoriaux des revues en libre accès ? comment évaluer la qualité d’une revue en libre accès?</a:t>
            </a:r>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choisir?</a:t>
            </a:r>
          </a:p>
        </p:txBody>
      </p:sp>
      <p:sp>
        <p:nvSpPr>
          <p:cNvPr id="3" name="Espace réservé du contenu 2"/>
          <p:cNvSpPr>
            <a:spLocks noGrp="1"/>
          </p:cNvSpPr>
          <p:nvPr>
            <p:ph idx="1"/>
          </p:nvPr>
        </p:nvSpPr>
        <p:spPr>
          <a:xfrm>
            <a:off x="838200" y="1461731"/>
            <a:ext cx="10515600" cy="4730725"/>
          </a:xfrm>
        </p:spPr>
        <p:txBody>
          <a:bodyPr/>
          <a:lstStyle/>
          <a:p>
            <a:pPr>
              <a:lnSpc>
                <a:spcPct val="100000"/>
              </a:lnSpc>
            </a:pPr>
            <a:r>
              <a:rPr lang="fr-FR" dirty="0"/>
              <a:t> Obligation émanant d’organismes de financement </a:t>
            </a:r>
          </a:p>
          <a:p>
            <a:pPr lvl="1">
              <a:lnSpc>
                <a:spcPct val="100000"/>
              </a:lnSpc>
            </a:pPr>
            <a:r>
              <a:rPr lang="fr-FR" dirty="0"/>
              <a:t>licence CC-BY </a:t>
            </a:r>
            <a:r>
              <a:rPr lang="fr-FR" b="1" dirty="0"/>
              <a:t>recommandée</a:t>
            </a:r>
            <a:r>
              <a:rPr lang="fr-FR" dirty="0"/>
              <a:t> ANR et Union européenne Horizon 2020</a:t>
            </a:r>
          </a:p>
          <a:p>
            <a:pPr lvl="1">
              <a:lnSpc>
                <a:spcPct val="100000"/>
              </a:lnSpc>
            </a:pPr>
            <a:r>
              <a:rPr lang="fr-FR" dirty="0"/>
              <a:t>licence CC-BY </a:t>
            </a:r>
            <a:r>
              <a:rPr lang="fr-FR" b="1" dirty="0"/>
              <a:t>obligatoire</a:t>
            </a:r>
            <a:r>
              <a:rPr lang="fr-FR" dirty="0"/>
              <a:t> ANR2022 et Union européenne Horizon Europe</a:t>
            </a:r>
          </a:p>
          <a:p>
            <a:pPr lvl="1">
              <a:lnSpc>
                <a:spcPct val="100000"/>
              </a:lnSpc>
            </a:pPr>
            <a:r>
              <a:rPr lang="fr-FR" dirty="0"/>
              <a:t>Uniquement pour les articles de revue, règles différentes pour chapitres de livre, livres // données de recherche</a:t>
            </a:r>
          </a:p>
          <a:p>
            <a:pPr>
              <a:lnSpc>
                <a:spcPct val="100000"/>
              </a:lnSpc>
            </a:pPr>
            <a:r>
              <a:rPr lang="en-US" dirty="0"/>
              <a:t> Guide Creative Commons des Pays-Bas avec des </a:t>
            </a:r>
            <a:r>
              <a:rPr lang="en-US" dirty="0" smtClean="0"/>
              <a:t>exemples </a:t>
            </a:r>
            <a:r>
              <a:rPr lang="en-US" dirty="0"/>
              <a:t>d’usages permis et non permis par les différentes options</a:t>
            </a:r>
          </a:p>
          <a:p>
            <a:pPr marL="0" indent="0">
              <a:lnSpc>
                <a:spcPct val="100000"/>
              </a:lnSpc>
              <a:buNone/>
            </a:pPr>
            <a:r>
              <a:rPr lang="en-US" sz="2000" dirty="0"/>
              <a:t>Braak, P., Jonge, H. de, Trentacosti, G., Verhagen, I., &amp; Woutersen-Windhouwer, S. (2020). </a:t>
            </a:r>
            <a:r>
              <a:rPr lang="en-US" sz="2000" i="1" dirty="0"/>
              <a:t>Guide to Creative Commons for Scholarly Publications and Educational Resources</a:t>
            </a:r>
            <a:r>
              <a:rPr lang="en-US" sz="2000" dirty="0"/>
              <a:t>. </a:t>
            </a:r>
            <a:r>
              <a:rPr lang="en-US" sz="2000" dirty="0">
                <a:hlinkClick r:id="rId2"/>
              </a:rPr>
              <a:t>https://doi.org/10.5281/zenodo.4090923</a:t>
            </a:r>
            <a:endParaRPr lang="en-US" sz="2000"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spTree>
    <p:extLst>
      <p:ext uri="{BB962C8B-B14F-4D97-AF65-F5344CB8AC3E}">
        <p14:creationId xmlns:p14="http://schemas.microsoft.com/office/powerpoint/2010/main" val="348713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a:t>Enjeux éditoriaux</a:t>
            </a:r>
          </a:p>
        </p:txBody>
      </p:sp>
      <p:sp>
        <p:nvSpPr>
          <p:cNvPr id="8" name="Espace réservé du texte 7"/>
          <p:cNvSpPr>
            <a:spLocks noGrp="1"/>
          </p:cNvSpPr>
          <p:nvPr>
            <p:ph type="body" idx="1"/>
          </p:nvPr>
        </p:nvSpPr>
        <p:spPr/>
        <p:txBody>
          <a:bodyPr/>
          <a:lstStyle/>
          <a:p>
            <a:r>
              <a:rPr lang="fr-FR" dirty="0"/>
              <a:t>Modèles éditoriaux spécifiques aux revues en libre accès</a:t>
            </a:r>
          </a:p>
          <a:p>
            <a:r>
              <a:rPr lang="fr-FR" dirty="0"/>
              <a:t>Evaluer la qualité d’une revue en libre accès</a:t>
            </a:r>
          </a:p>
          <a:p>
            <a:r>
              <a:rPr lang="fr-FR" dirty="0"/>
              <a:t>Perspectives : des articles revus par les pairs sans revue</a:t>
            </a:r>
          </a:p>
          <a:p>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21</a:t>
            </a:fld>
            <a:endParaRPr lang="fr-FR" dirty="0"/>
          </a:p>
        </p:txBody>
      </p:sp>
    </p:spTree>
    <p:extLst>
      <p:ext uri="{BB962C8B-B14F-4D97-AF65-F5344CB8AC3E}">
        <p14:creationId xmlns:p14="http://schemas.microsoft.com/office/powerpoint/2010/main" val="2329098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p:cNvSpPr>
          <p:nvPr/>
        </p:nvSpPr>
        <p:spPr>
          <a:xfrm>
            <a:off x="1415480" y="15808"/>
            <a:ext cx="936104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re 2"/>
          <p:cNvSpPr>
            <a:spLocks noGrp="1"/>
          </p:cNvSpPr>
          <p:nvPr>
            <p:ph type="title"/>
          </p:nvPr>
        </p:nvSpPr>
        <p:spPr>
          <a:xfrm>
            <a:off x="836894" y="15808"/>
            <a:ext cx="10516906" cy="1143000"/>
          </a:xfrm>
        </p:spPr>
        <p:txBody>
          <a:bodyPr>
            <a:normAutofit/>
          </a:bodyPr>
          <a:lstStyle/>
          <a:p>
            <a:r>
              <a:rPr lang="fr-FR" dirty="0"/>
              <a:t>Modèles éditoriaux - les mégarevues </a:t>
            </a:r>
          </a:p>
        </p:txBody>
      </p:sp>
      <p:sp>
        <p:nvSpPr>
          <p:cNvPr id="4" name="Espace réservé du contenu 3"/>
          <p:cNvSpPr>
            <a:spLocks noGrp="1"/>
          </p:cNvSpPr>
          <p:nvPr>
            <p:ph idx="1"/>
          </p:nvPr>
        </p:nvSpPr>
        <p:spPr>
          <a:xfrm>
            <a:off x="770678" y="1278896"/>
            <a:ext cx="10760922" cy="5722268"/>
          </a:xfrm>
        </p:spPr>
        <p:txBody>
          <a:bodyPr>
            <a:noAutofit/>
          </a:bodyPr>
          <a:lstStyle/>
          <a:p>
            <a:pPr>
              <a:spcAft>
                <a:spcPts val="1800"/>
              </a:spcAft>
            </a:pPr>
            <a:r>
              <a:rPr lang="fr-FR" sz="4000" dirty="0"/>
              <a:t>Exemples :  </a:t>
            </a:r>
            <a:r>
              <a:rPr lang="en-US" sz="3600" dirty="0"/>
              <a:t>Plos One, Scientific Reports, BMJ Open, etc. </a:t>
            </a:r>
          </a:p>
          <a:p>
            <a:pPr>
              <a:spcAft>
                <a:spcPts val="1800"/>
              </a:spcAft>
            </a:pPr>
            <a:r>
              <a:rPr lang="en-US" sz="3600" dirty="0"/>
              <a:t> Caractéristiques </a:t>
            </a:r>
          </a:p>
          <a:p>
            <a:pPr lvl="1"/>
            <a:r>
              <a:rPr lang="fr-FR" sz="2800" dirty="0"/>
              <a:t>couverture large en termes de </a:t>
            </a:r>
            <a:r>
              <a:rPr lang="fr-FR" sz="2800" b="1" dirty="0"/>
              <a:t>domaines scientifiques</a:t>
            </a:r>
            <a:endParaRPr lang="fr-FR" sz="2800" dirty="0"/>
          </a:p>
          <a:p>
            <a:pPr lvl="1"/>
            <a:r>
              <a:rPr lang="fr-FR" sz="2800" dirty="0"/>
              <a:t>nombre très important d'articles publiés</a:t>
            </a:r>
          </a:p>
          <a:p>
            <a:pPr lvl="1"/>
            <a:r>
              <a:rPr lang="fr-FR" sz="2800" dirty="0"/>
              <a:t>publication en libre accès des articles</a:t>
            </a:r>
          </a:p>
          <a:p>
            <a:pPr lvl="1"/>
            <a:r>
              <a:rPr lang="fr-FR" sz="2800" dirty="0"/>
              <a:t>critères d'acceptation fondés uniquement sur la rigueur technique ou scientifique, </a:t>
            </a:r>
            <a:r>
              <a:rPr lang="fr-FR" sz="2800" b="1" i="1" dirty="0"/>
              <a:t>technical/scientific soundness</a:t>
            </a:r>
            <a:endParaRPr lang="fr-FR" sz="2800"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269995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p:cNvSpPr txBox="1">
            <a:spLocks/>
          </p:cNvSpPr>
          <p:nvPr/>
        </p:nvSpPr>
        <p:spPr>
          <a:xfrm>
            <a:off x="1415480" y="15808"/>
            <a:ext cx="936104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re 2"/>
          <p:cNvSpPr>
            <a:spLocks noGrp="1"/>
          </p:cNvSpPr>
          <p:nvPr>
            <p:ph type="title"/>
          </p:nvPr>
        </p:nvSpPr>
        <p:spPr>
          <a:xfrm>
            <a:off x="646090" y="137342"/>
            <a:ext cx="9144000" cy="1143000"/>
          </a:xfrm>
        </p:spPr>
        <p:txBody>
          <a:bodyPr>
            <a:normAutofit fontScale="90000"/>
          </a:bodyPr>
          <a:lstStyle/>
          <a:p>
            <a:r>
              <a:rPr lang="fr-FR" dirty="0"/>
              <a:t>Modèles éditoriaux - revues « miroir »</a:t>
            </a:r>
          </a:p>
        </p:txBody>
      </p:sp>
      <p:sp>
        <p:nvSpPr>
          <p:cNvPr id="4" name="Espace réservé du contenu 3"/>
          <p:cNvSpPr>
            <a:spLocks noGrp="1"/>
          </p:cNvSpPr>
          <p:nvPr>
            <p:ph idx="1"/>
          </p:nvPr>
        </p:nvSpPr>
        <p:spPr>
          <a:xfrm>
            <a:off x="646090" y="1401876"/>
            <a:ext cx="10760922" cy="5160969"/>
          </a:xfrm>
        </p:spPr>
        <p:txBody>
          <a:bodyPr>
            <a:noAutofit/>
          </a:bodyPr>
          <a:lstStyle/>
          <a:p>
            <a:pPr marL="625475" indent="0">
              <a:spcAft>
                <a:spcPts val="1800"/>
              </a:spcAft>
              <a:buNone/>
            </a:pPr>
            <a:r>
              <a:rPr lang="en-US" sz="2400" dirty="0">
                <a:solidFill>
                  <a:schemeClr val="tx1">
                    <a:lumMod val="75000"/>
                    <a:lumOff val="25000"/>
                  </a:schemeClr>
                </a:solidFill>
              </a:rPr>
              <a:t>“Another expression of this reluctant stance to flipping is the emergence of so-called mirror journals: new fully OA journals that capitalize on existing subscription journals. Instead of converting the subscription journal to OA, a separate OA version runs alongside it, sharing the same aims and scope, almost the same name, an identical editorial board, and the same submission system (e.g., the newly-founded Research Policy X and Water Research X journals by Elsevier). While not technically hybrid OA anymore, the strategic function of mirror journals for publishers appears similar: retaining the subscription-based core of the business while selling optional OA and potentially circumventing the hybrid ban that has become part of some funding policies.”</a:t>
            </a:r>
          </a:p>
          <a:p>
            <a:pPr marL="0" indent="0">
              <a:spcAft>
                <a:spcPts val="1800"/>
              </a:spcAft>
              <a:buNone/>
            </a:pPr>
            <a:r>
              <a:rPr lang="en-US" sz="2000" dirty="0">
                <a:solidFill>
                  <a:schemeClr val="tx1">
                    <a:lumMod val="75000"/>
                    <a:lumOff val="25000"/>
                  </a:schemeClr>
                </a:solidFill>
              </a:rPr>
              <a:t>Source: Matthias, L., Jahn, N., &amp; Laakso, M. (2019). The Two-Way Street of Open Access Journal Publishing : Flip It and Reverse It. Publications, 7(2), 23. </a:t>
            </a:r>
            <a:r>
              <a:rPr lang="en-US" sz="2000" dirty="0">
                <a:solidFill>
                  <a:schemeClr val="tx1">
                    <a:lumMod val="75000"/>
                    <a:lumOff val="25000"/>
                  </a:schemeClr>
                </a:solidFill>
                <a:hlinkClick r:id="rId3"/>
              </a:rPr>
              <a:t>https://doi.org/10.3390/publications7020023</a:t>
            </a:r>
            <a:endParaRPr lang="en-US" sz="2000" dirty="0">
              <a:solidFill>
                <a:schemeClr val="tx1">
                  <a:lumMod val="75000"/>
                  <a:lumOff val="25000"/>
                </a:schemeClr>
              </a:solidFill>
            </a:endParaRPr>
          </a:p>
          <a:p>
            <a:pPr marL="0" indent="0">
              <a:spcAft>
                <a:spcPts val="1800"/>
              </a:spcAft>
              <a:buNone/>
            </a:pPr>
            <a:r>
              <a:rPr lang="en-US" sz="2000" dirty="0"/>
              <a:t>NB : </a:t>
            </a:r>
            <a:r>
              <a:rPr lang="en-US" sz="2000" i="1" dirty="0"/>
              <a:t>Flipping</a:t>
            </a:r>
            <a:r>
              <a:rPr lang="en-US" sz="2000" dirty="0"/>
              <a:t> = conversion en libre accès - exemple </a:t>
            </a:r>
            <a:r>
              <a:rPr lang="en-US" sz="2000" dirty="0">
                <a:hlinkClick r:id="rId4"/>
              </a:rPr>
              <a:t>Nucleic Acids Research </a:t>
            </a:r>
            <a:r>
              <a:rPr lang="en-US" sz="2000" dirty="0"/>
              <a:t>(OUP)</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pPr/>
              <a:t>23</a:t>
            </a:fld>
            <a:endParaRPr lang="fr-FR" dirty="0"/>
          </a:p>
        </p:txBody>
      </p:sp>
    </p:spTree>
    <p:extLst>
      <p:ext uri="{BB962C8B-B14F-4D97-AF65-F5344CB8AC3E}">
        <p14:creationId xmlns:p14="http://schemas.microsoft.com/office/powerpoint/2010/main" val="236996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7" y="247615"/>
            <a:ext cx="10961077" cy="1325563"/>
          </a:xfrm>
        </p:spPr>
        <p:txBody>
          <a:bodyPr>
            <a:normAutofit/>
          </a:bodyPr>
          <a:lstStyle/>
          <a:p>
            <a:r>
              <a:rPr lang="fr-FR" dirty="0"/>
              <a:t>Revues en libre accès et revues prédatrices</a:t>
            </a:r>
          </a:p>
        </p:txBody>
      </p:sp>
      <p:sp>
        <p:nvSpPr>
          <p:cNvPr id="3" name="Espace réservé du contenu 2"/>
          <p:cNvSpPr>
            <a:spLocks noGrp="1"/>
          </p:cNvSpPr>
          <p:nvPr>
            <p:ph idx="1"/>
          </p:nvPr>
        </p:nvSpPr>
        <p:spPr>
          <a:xfrm>
            <a:off x="838197" y="1476741"/>
            <a:ext cx="10652763" cy="4976046"/>
          </a:xfrm>
        </p:spPr>
        <p:txBody>
          <a:bodyPr>
            <a:normAutofit fontScale="92500" lnSpcReduction="10000"/>
          </a:bodyPr>
          <a:lstStyle/>
          <a:p>
            <a:pPr>
              <a:lnSpc>
                <a:spcPct val="120000"/>
              </a:lnSpc>
            </a:pPr>
            <a:r>
              <a:rPr lang="fr-FR" dirty="0"/>
              <a:t> Le libre accès est également une opportunité pour les éditeurs et les revues dits « prédateurs », qui profitent alors souvent du modèle auteur-payeur. </a:t>
            </a:r>
          </a:p>
          <a:p>
            <a:pPr>
              <a:lnSpc>
                <a:spcPct val="120000"/>
              </a:lnSpc>
            </a:pPr>
            <a:r>
              <a:rPr lang="fr-FR" dirty="0"/>
              <a:t> Caractéristiques généralement associées suffisantes pour caractériser une publication comme « prédatrice »</a:t>
            </a:r>
          </a:p>
          <a:p>
            <a:pPr lvl="1">
              <a:lnSpc>
                <a:spcPct val="120000"/>
              </a:lnSpc>
            </a:pPr>
            <a:r>
              <a:rPr lang="en-US" dirty="0"/>
              <a:t>APC cachés ou peu clairs,</a:t>
            </a:r>
          </a:p>
          <a:p>
            <a:pPr lvl="1">
              <a:lnSpc>
                <a:spcPct val="120000"/>
              </a:lnSpc>
            </a:pPr>
            <a:r>
              <a:rPr lang="fr-FR" dirty="0"/>
              <a:t>absence d'une revue par les pairs de qualité, effectuée par des experts du domaine</a:t>
            </a:r>
            <a:r>
              <a:rPr lang="en-US" dirty="0"/>
              <a:t>, et</a:t>
            </a:r>
          </a:p>
          <a:p>
            <a:pPr lvl="1">
              <a:lnSpc>
                <a:spcPct val="120000"/>
              </a:lnSpc>
            </a:pPr>
            <a:r>
              <a:rPr lang="fr-FR" dirty="0"/>
              <a:t>garantie d'acceptation et/ou promesse de délais de publication très rapides (par exemple, en une semaine ou en 48 heures).</a:t>
            </a:r>
          </a:p>
          <a:p>
            <a:pPr marL="0" indent="0">
              <a:lnSpc>
                <a:spcPct val="120000"/>
              </a:lnSpc>
              <a:buNone/>
            </a:pPr>
            <a:r>
              <a:rPr lang="fr-FR" sz="1900" dirty="0"/>
              <a:t>Voir : </a:t>
            </a:r>
            <a:r>
              <a:rPr lang="en-US" sz="1900" dirty="0"/>
              <a:t>COPE Council. (2019). </a:t>
            </a:r>
            <a:r>
              <a:rPr lang="en-US" sz="1900" i="1" dirty="0"/>
              <a:t>COPE Discussion document : Predatory Publishing</a:t>
            </a:r>
            <a:r>
              <a:rPr lang="en-US" sz="1900" dirty="0"/>
              <a:t> (version 1). Committee on Publication Ethics. </a:t>
            </a:r>
            <a:r>
              <a:rPr lang="en-US" sz="1900" dirty="0">
                <a:hlinkClick r:id="rId3"/>
              </a:rPr>
              <a:t>https://doi.org/10.24318/cope.2019.3.6</a:t>
            </a:r>
            <a:endParaRPr lang="en-US" sz="1900" dirty="0"/>
          </a:p>
          <a:p>
            <a:pPr marL="457200" lvl="1" indent="0">
              <a:lnSpc>
                <a:spcPct val="120000"/>
              </a:lnSpc>
              <a:buNone/>
            </a:pPr>
            <a:endParaRPr lang="fr-FR" dirty="0"/>
          </a:p>
          <a:p>
            <a:pPr marL="457200" lvl="1" indent="0">
              <a:lnSpc>
                <a:spcPct val="120000"/>
              </a:lnSpc>
              <a:buNone/>
            </a:pPr>
            <a:endParaRPr lang="fr-FR"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26244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6" y="145317"/>
            <a:ext cx="10961077" cy="1325563"/>
          </a:xfrm>
        </p:spPr>
        <p:txBody>
          <a:bodyPr>
            <a:normAutofit/>
          </a:bodyPr>
          <a:lstStyle/>
          <a:p>
            <a:r>
              <a:rPr lang="fr-FR" dirty="0"/>
              <a:t>Revues en libre accès et revues prédatrices</a:t>
            </a:r>
          </a:p>
        </p:txBody>
      </p:sp>
      <p:sp>
        <p:nvSpPr>
          <p:cNvPr id="3" name="Espace réservé du contenu 2"/>
          <p:cNvSpPr>
            <a:spLocks noGrp="1"/>
          </p:cNvSpPr>
          <p:nvPr>
            <p:ph idx="1"/>
          </p:nvPr>
        </p:nvSpPr>
        <p:spPr>
          <a:xfrm>
            <a:off x="838196" y="1341121"/>
            <a:ext cx="10723883" cy="5516880"/>
          </a:xfrm>
        </p:spPr>
        <p:txBody>
          <a:bodyPr>
            <a:normAutofit fontScale="85000" lnSpcReduction="20000"/>
          </a:bodyPr>
          <a:lstStyle/>
          <a:p>
            <a:pPr marL="0" indent="0">
              <a:lnSpc>
                <a:spcPct val="120000"/>
              </a:lnSpc>
              <a:buNone/>
            </a:pPr>
            <a:r>
              <a:rPr lang="fr-FR" dirty="0"/>
              <a:t>Indicateurs complémentaires pour identifier des revues prédatrices (liste non exhaustive)</a:t>
            </a:r>
          </a:p>
          <a:p>
            <a:pPr lvl="1">
              <a:lnSpc>
                <a:spcPct val="120000"/>
              </a:lnSpc>
            </a:pPr>
            <a:r>
              <a:rPr lang="en-US" dirty="0">
                <a:solidFill>
                  <a:schemeClr val="bg2">
                    <a:lumMod val="50000"/>
                  </a:schemeClr>
                </a:solidFill>
              </a:rPr>
              <a:t>Incomplete or misleading reporting of policies (including copyright and user licenses), processes, personnel, performance, and affiliations in the journal’s website or correspondence,</a:t>
            </a:r>
          </a:p>
          <a:p>
            <a:pPr lvl="1">
              <a:lnSpc>
                <a:spcPct val="120000"/>
              </a:lnSpc>
            </a:pPr>
            <a:r>
              <a:rPr lang="en-US" dirty="0">
                <a:solidFill>
                  <a:schemeClr val="bg2">
                    <a:lumMod val="50000"/>
                  </a:schemeClr>
                </a:solidFill>
              </a:rPr>
              <a:t>Poor language usage (including poor grammar) and low production quality, both in the presentation of the journal’s description and guidelines, and in some of the articles that are published,</a:t>
            </a:r>
          </a:p>
          <a:p>
            <a:pPr lvl="1">
              <a:lnSpc>
                <a:spcPct val="120000"/>
              </a:lnSpc>
            </a:pPr>
            <a:r>
              <a:rPr lang="en-US" dirty="0">
                <a:solidFill>
                  <a:schemeClr val="bg2">
                    <a:lumMod val="50000"/>
                  </a:schemeClr>
                </a:solidFill>
              </a:rPr>
              <a:t>The lack of ethics policies and need for ethics declarations, particularly related to animal and human studies, conflicts of interest, and study funding,</a:t>
            </a:r>
          </a:p>
          <a:p>
            <a:pPr lvl="1">
              <a:lnSpc>
                <a:spcPct val="120000"/>
              </a:lnSpc>
            </a:pPr>
            <a:r>
              <a:rPr lang="en-US" dirty="0">
                <a:solidFill>
                  <a:schemeClr val="bg2">
                    <a:lumMod val="50000"/>
                  </a:schemeClr>
                </a:solidFill>
              </a:rPr>
              <a:t>The lack of any corrections/retractions of articles, and</a:t>
            </a:r>
          </a:p>
          <a:p>
            <a:pPr lvl="1">
              <a:lnSpc>
                <a:spcPct val="120000"/>
              </a:lnSpc>
            </a:pPr>
            <a:r>
              <a:rPr lang="en-US" dirty="0">
                <a:solidFill>
                  <a:schemeClr val="bg2">
                    <a:lumMod val="50000"/>
                  </a:schemeClr>
                </a:solidFill>
              </a:rPr>
              <a:t>The lack of ability for articles to be retrieved on an electronic search platform in perpetuity, or for articles to be retrieved at all despite being listed in a table of contents.</a:t>
            </a:r>
            <a:endParaRPr lang="fr-FR" dirty="0">
              <a:solidFill>
                <a:schemeClr val="bg2">
                  <a:lumMod val="50000"/>
                </a:schemeClr>
              </a:solidFill>
            </a:endParaRPr>
          </a:p>
          <a:p>
            <a:pPr marL="457200" lvl="1" indent="0">
              <a:lnSpc>
                <a:spcPct val="120000"/>
              </a:lnSpc>
              <a:buNone/>
            </a:pPr>
            <a:endParaRPr lang="en-US" dirty="0"/>
          </a:p>
          <a:p>
            <a:pPr marL="0" lvl="1" indent="0">
              <a:lnSpc>
                <a:spcPct val="120000"/>
              </a:lnSpc>
              <a:buNone/>
            </a:pPr>
            <a:r>
              <a:rPr lang="en-US" sz="1900" dirty="0"/>
              <a:t>Source : COPE Council. (2019). </a:t>
            </a:r>
            <a:r>
              <a:rPr lang="en-US" sz="1900" i="1" dirty="0"/>
              <a:t>COPE Discussion document : Predatory Publishing</a:t>
            </a:r>
            <a:r>
              <a:rPr lang="en-US" sz="1900" dirty="0"/>
              <a:t> (version 1). Committee on Publication Ethics. </a:t>
            </a:r>
            <a:r>
              <a:rPr lang="en-US" sz="1900" dirty="0">
                <a:hlinkClick r:id="rId3"/>
              </a:rPr>
              <a:t>https://doi.org/10.24318/cope.2019.3.6</a:t>
            </a:r>
            <a:endParaRPr lang="en-US" sz="1900"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2562962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6" y="125439"/>
            <a:ext cx="10961077" cy="1325563"/>
          </a:xfrm>
        </p:spPr>
        <p:txBody>
          <a:bodyPr>
            <a:normAutofit/>
          </a:bodyPr>
          <a:lstStyle/>
          <a:p>
            <a:r>
              <a:rPr lang="fr-FR" dirty="0"/>
              <a:t>Revues en libre accès et revues prédatrices</a:t>
            </a:r>
          </a:p>
        </p:txBody>
      </p:sp>
      <p:sp>
        <p:nvSpPr>
          <p:cNvPr id="3" name="Espace réservé du contenu 2"/>
          <p:cNvSpPr>
            <a:spLocks noGrp="1"/>
          </p:cNvSpPr>
          <p:nvPr>
            <p:ph idx="1"/>
          </p:nvPr>
        </p:nvSpPr>
        <p:spPr>
          <a:xfrm>
            <a:off x="838196" y="1341121"/>
            <a:ext cx="10723883" cy="5516880"/>
          </a:xfrm>
        </p:spPr>
        <p:txBody>
          <a:bodyPr>
            <a:normAutofit/>
          </a:bodyPr>
          <a:lstStyle/>
          <a:p>
            <a:pPr marL="0" indent="0">
              <a:lnSpc>
                <a:spcPct val="120000"/>
              </a:lnSpc>
              <a:buNone/>
            </a:pPr>
            <a:r>
              <a:rPr lang="fr-FR" dirty="0"/>
              <a:t>Listes blanches permettant d’établir la fiabilité d’un éditeur / d’une publications</a:t>
            </a:r>
            <a:endParaRPr lang="en-US" dirty="0"/>
          </a:p>
          <a:p>
            <a:pPr lvl="1">
              <a:lnSpc>
                <a:spcPct val="120000"/>
              </a:lnSpc>
            </a:pPr>
            <a:r>
              <a:rPr lang="fr-FR" dirty="0"/>
              <a:t>Editeur membre de COPE (</a:t>
            </a:r>
            <a:r>
              <a:rPr lang="en-US" dirty="0"/>
              <a:t>Committee on Publication Ethics) </a:t>
            </a:r>
            <a:r>
              <a:rPr lang="fr-FR" dirty="0"/>
              <a:t>ou OASPA (</a:t>
            </a:r>
            <a:r>
              <a:rPr lang="en-US" dirty="0"/>
              <a:t>Open Access Scholarly Publishers Association)</a:t>
            </a:r>
            <a:endParaRPr lang="fr-FR" dirty="0"/>
          </a:p>
          <a:p>
            <a:pPr lvl="1">
              <a:lnSpc>
                <a:spcPct val="120000"/>
              </a:lnSpc>
            </a:pPr>
            <a:r>
              <a:rPr lang="fr-FR" dirty="0"/>
              <a:t>Inclusion de la revue dans le DOAJ - </a:t>
            </a:r>
            <a:r>
              <a:rPr lang="fr-FR" dirty="0">
                <a:hlinkClick r:id="rId3"/>
              </a:rPr>
              <a:t>Directory of open access journals</a:t>
            </a:r>
            <a:r>
              <a:rPr lang="fr-FR" dirty="0"/>
              <a:t> </a:t>
            </a:r>
          </a:p>
          <a:p>
            <a:pPr lvl="1">
              <a:lnSpc>
                <a:spcPct val="120000"/>
              </a:lnSpc>
            </a:pPr>
            <a:r>
              <a:rPr lang="fr-FR" dirty="0"/>
              <a:t>Inclusion de la revue (libre accès ou non) dans une liste spécialisée, exemple : </a:t>
            </a:r>
            <a:r>
              <a:rPr lang="en-US" dirty="0"/>
              <a:t>“</a:t>
            </a:r>
            <a:r>
              <a:rPr lang="en-US" dirty="0">
                <a:hlinkClick r:id="rId4"/>
              </a:rPr>
              <a:t>Directory of nursing journals</a:t>
            </a:r>
            <a:r>
              <a:rPr lang="en-US" dirty="0"/>
              <a:t>”, maintenu par Nurse author &amp; editor et International academy of nursing editors. </a:t>
            </a:r>
            <a:endParaRPr lang="fr-FR" dirty="0"/>
          </a:p>
          <a:p>
            <a:pPr marL="457200" lvl="1" indent="0">
              <a:lnSpc>
                <a:spcPct val="120000"/>
              </a:lnSpc>
              <a:buNone/>
            </a:pPr>
            <a:endParaRPr lang="en-US" sz="1600" dirty="0"/>
          </a:p>
          <a:p>
            <a:pPr marL="0" lvl="1" indent="0">
              <a:lnSpc>
                <a:spcPct val="120000"/>
              </a:lnSpc>
              <a:buNone/>
            </a:pPr>
            <a:r>
              <a:rPr lang="en-US" sz="1600" dirty="0"/>
              <a:t>Source : COPE Council. (2019). </a:t>
            </a:r>
            <a:r>
              <a:rPr lang="en-US" sz="1600" i="1" dirty="0"/>
              <a:t>COPE Discussion document : Predatory Publishing</a:t>
            </a:r>
            <a:r>
              <a:rPr lang="en-US" sz="1600" dirty="0"/>
              <a:t> (version 1). Committee on Publication Ethics. </a:t>
            </a:r>
            <a:r>
              <a:rPr lang="en-US" sz="1600" dirty="0">
                <a:hlinkClick r:id="rId5"/>
              </a:rPr>
              <a:t>https://doi.org/10.24318/cope.2019.3.6</a:t>
            </a:r>
            <a:endParaRPr lang="en-US" sz="1600" dirty="0"/>
          </a:p>
        </p:txBody>
      </p:sp>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26</a:t>
            </a:fld>
            <a:endParaRPr lang="fr-FR" dirty="0"/>
          </a:p>
        </p:txBody>
      </p:sp>
    </p:spTree>
    <p:extLst>
      <p:ext uri="{BB962C8B-B14F-4D97-AF65-F5344CB8AC3E}">
        <p14:creationId xmlns:p14="http://schemas.microsoft.com/office/powerpoint/2010/main" val="3572034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373917"/>
            <a:ext cx="10961077" cy="1325563"/>
          </a:xfrm>
        </p:spPr>
        <p:txBody>
          <a:bodyPr>
            <a:normAutofit/>
          </a:bodyPr>
          <a:lstStyle/>
          <a:p>
            <a:r>
              <a:rPr lang="fr-FR" dirty="0"/>
              <a:t>Revues en libre accès et revues prédatrices</a:t>
            </a:r>
          </a:p>
        </p:txBody>
      </p:sp>
      <p:sp>
        <p:nvSpPr>
          <p:cNvPr id="3" name="Espace réservé du contenu 2"/>
          <p:cNvSpPr>
            <a:spLocks noGrp="1"/>
          </p:cNvSpPr>
          <p:nvPr>
            <p:ph idx="1"/>
          </p:nvPr>
        </p:nvSpPr>
        <p:spPr>
          <a:xfrm>
            <a:off x="838199" y="1578987"/>
            <a:ext cx="7315202" cy="4752692"/>
          </a:xfrm>
        </p:spPr>
        <p:txBody>
          <a:bodyPr>
            <a:normAutofit/>
          </a:bodyPr>
          <a:lstStyle/>
          <a:p>
            <a:pPr marL="0" indent="0">
              <a:lnSpc>
                <a:spcPct val="120000"/>
              </a:lnSpc>
              <a:buNone/>
            </a:pPr>
            <a:r>
              <a:rPr lang="fr-FR" dirty="0"/>
              <a:t>Ressources complémentaires en français</a:t>
            </a:r>
          </a:p>
          <a:p>
            <a:pPr lvl="1">
              <a:lnSpc>
                <a:spcPct val="120000"/>
              </a:lnSpc>
            </a:pPr>
            <a:r>
              <a:rPr lang="fr-FR" dirty="0"/>
              <a:t>Test court : rubrique </a:t>
            </a:r>
            <a:r>
              <a:rPr lang="fr-FR" u="sng" dirty="0">
                <a:hlinkClick r:id="rId3"/>
              </a:rPr>
              <a:t>Check</a:t>
            </a:r>
            <a:r>
              <a:rPr lang="fr-FR" dirty="0"/>
              <a:t> sur le site </a:t>
            </a:r>
            <a:r>
              <a:rPr lang="fr-FR" u="sng" dirty="0">
                <a:hlinkClick r:id="rId4"/>
              </a:rPr>
              <a:t>Think, check, submit</a:t>
            </a:r>
            <a:r>
              <a:rPr lang="fr-FR" u="sng" dirty="0"/>
              <a:t> </a:t>
            </a:r>
            <a:r>
              <a:rPr lang="fr-FR" dirty="0"/>
              <a:t>- disponible en français ; aussi pour les livres et les chapitres de livre</a:t>
            </a:r>
          </a:p>
          <a:p>
            <a:pPr lvl="1">
              <a:lnSpc>
                <a:spcPct val="120000"/>
              </a:lnSpc>
            </a:pPr>
            <a:r>
              <a:rPr lang="fr-FR" dirty="0"/>
              <a:t>Test structuré long : </a:t>
            </a:r>
            <a:r>
              <a:rPr lang="fr-FR" u="sng" dirty="0">
                <a:hlinkClick r:id="rId5"/>
              </a:rPr>
              <a:t>Compass to Publish</a:t>
            </a:r>
            <a:r>
              <a:rPr lang="fr-FR" dirty="0"/>
              <a:t> (Univ Liège) : </a:t>
            </a:r>
            <a:r>
              <a:rPr lang="fr-FR" dirty="0">
                <a:hlinkClick r:id="rId6"/>
              </a:rPr>
              <a:t>examen critérié et transparent</a:t>
            </a:r>
            <a:r>
              <a:rPr lang="fr-FR" dirty="0"/>
              <a:t>, attribuant un score « d’authenticité »</a:t>
            </a:r>
          </a:p>
          <a:p>
            <a:pPr lvl="1">
              <a:lnSpc>
                <a:spcPct val="120000"/>
              </a:lnSpc>
            </a:pPr>
            <a:r>
              <a:rPr lang="fr-FR" dirty="0"/>
              <a:t>Liste d’indices du guide (Cirad) </a:t>
            </a:r>
            <a:r>
              <a:rPr lang="fr-FR" u="sng" dirty="0">
                <a:hlinkClick r:id="rId7"/>
              </a:rPr>
              <a:t>Eviter les éditeurs prédateurs : définition et indices</a:t>
            </a:r>
            <a:r>
              <a:rPr lang="fr-FR" dirty="0"/>
              <a:t> </a:t>
            </a:r>
          </a:p>
        </p:txBody>
      </p:sp>
      <p:pic>
        <p:nvPicPr>
          <p:cNvPr id="9" name="Image 8">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96258" y="1603658"/>
            <a:ext cx="3303018" cy="4607528"/>
          </a:xfrm>
          <a:prstGeom prst="rect">
            <a:avLst/>
          </a:prstGeom>
        </p:spPr>
      </p:pic>
      <p:sp>
        <p:nvSpPr>
          <p:cNvPr id="6" name="Espace réservé du pied de page 5"/>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27</a:t>
            </a:fld>
            <a:endParaRPr lang="fr-FR" dirty="0"/>
          </a:p>
        </p:txBody>
      </p:sp>
    </p:spTree>
    <p:extLst>
      <p:ext uri="{BB962C8B-B14F-4D97-AF65-F5344CB8AC3E}">
        <p14:creationId xmlns:p14="http://schemas.microsoft.com/office/powerpoint/2010/main" val="82892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9145" y="168976"/>
            <a:ext cx="11086480" cy="1301535"/>
          </a:xfrm>
        </p:spPr>
        <p:txBody>
          <a:bodyPr>
            <a:normAutofit/>
          </a:bodyPr>
          <a:lstStyle/>
          <a:p>
            <a:r>
              <a:rPr lang="fr-FR" dirty="0"/>
              <a:t>Evaluer la qualité d’une revue en libre accès</a:t>
            </a:r>
          </a:p>
        </p:txBody>
      </p:sp>
      <p:sp>
        <p:nvSpPr>
          <p:cNvPr id="6" name="Espace réservé du contenu 2"/>
          <p:cNvSpPr>
            <a:spLocks noGrp="1"/>
          </p:cNvSpPr>
          <p:nvPr>
            <p:ph idx="1"/>
          </p:nvPr>
        </p:nvSpPr>
        <p:spPr>
          <a:xfrm>
            <a:off x="627099" y="1470511"/>
            <a:ext cx="6792273" cy="5250964"/>
          </a:xfrm>
        </p:spPr>
        <p:txBody>
          <a:bodyPr>
            <a:normAutofit fontScale="70000" lnSpcReduction="20000"/>
          </a:bodyPr>
          <a:lstStyle/>
          <a:p>
            <a:pPr>
              <a:lnSpc>
                <a:spcPct val="120000"/>
              </a:lnSpc>
            </a:pPr>
            <a:r>
              <a:rPr lang="fr-FR" dirty="0"/>
              <a:t> </a:t>
            </a:r>
            <a:r>
              <a:rPr lang="fr-FR" dirty="0">
                <a:hlinkClick r:id="rId3"/>
              </a:rPr>
              <a:t>DOAJ - Directory of open access journals</a:t>
            </a:r>
            <a:r>
              <a:rPr lang="fr-FR" dirty="0"/>
              <a:t> :  recense des revues en libre accès répondant à des critères de qualité définis</a:t>
            </a:r>
          </a:p>
          <a:p>
            <a:pPr lvl="1">
              <a:lnSpc>
                <a:spcPct val="120000"/>
              </a:lnSpc>
            </a:pPr>
            <a:r>
              <a:rPr lang="fr-FR" dirty="0"/>
              <a:t>Sous-ensemble </a:t>
            </a:r>
            <a:r>
              <a:rPr lang="fr-FR" dirty="0">
                <a:hlinkClick r:id="rId4"/>
              </a:rPr>
              <a:t>DOAJ Seal </a:t>
            </a:r>
            <a:r>
              <a:rPr lang="fr-FR" dirty="0"/>
              <a:t>de revues répondant à des critères complémentaires</a:t>
            </a:r>
          </a:p>
          <a:p>
            <a:pPr>
              <a:lnSpc>
                <a:spcPct val="120000"/>
              </a:lnSpc>
            </a:pPr>
            <a:r>
              <a:rPr lang="fr-FR" u="sng" dirty="0" smtClean="0">
                <a:hlinkClick r:id="rId5"/>
              </a:rPr>
              <a:t> Quality </a:t>
            </a:r>
            <a:r>
              <a:rPr lang="fr-FR" u="sng" dirty="0">
                <a:hlinkClick r:id="rId5"/>
              </a:rPr>
              <a:t>Open Access Market</a:t>
            </a:r>
            <a:r>
              <a:rPr lang="fr-FR" dirty="0"/>
              <a:t> : publie des cartes d'évaluation des revues. </a:t>
            </a:r>
          </a:p>
          <a:p>
            <a:pPr marL="0" indent="0">
              <a:lnSpc>
                <a:spcPct val="120000"/>
              </a:lnSpc>
              <a:buNone/>
            </a:pPr>
            <a:r>
              <a:rPr lang="fr-FR" dirty="0"/>
              <a:t>A partir de leur expérience de publication, les auteurs peuvent contribuer à ces cartes en indiquant une note de 1 à 5 pour les items suivants :</a:t>
            </a:r>
          </a:p>
          <a:p>
            <a:pPr lvl="1">
              <a:lnSpc>
                <a:spcPct val="120000"/>
              </a:lnSpc>
            </a:pPr>
            <a:r>
              <a:rPr lang="en-GB" i="1" dirty="0"/>
              <a:t>The editor of the journal is responsive.</a:t>
            </a:r>
            <a:endParaRPr lang="fr-FR" dirty="0"/>
          </a:p>
          <a:p>
            <a:pPr lvl="1">
              <a:lnSpc>
                <a:spcPct val="120000"/>
              </a:lnSpc>
            </a:pPr>
            <a:r>
              <a:rPr lang="en-GB" i="1" dirty="0"/>
              <a:t>The peer review of the journal has added value.</a:t>
            </a:r>
            <a:endParaRPr lang="fr-FR" dirty="0"/>
          </a:p>
          <a:p>
            <a:pPr lvl="1">
              <a:lnSpc>
                <a:spcPct val="120000"/>
              </a:lnSpc>
            </a:pPr>
            <a:r>
              <a:rPr lang="en-GB" i="1" dirty="0"/>
              <a:t>I would recommend scholars to submit their work to this journal.</a:t>
            </a:r>
            <a:endParaRPr lang="fr-FR" dirty="0"/>
          </a:p>
          <a:p>
            <a:pPr lvl="1">
              <a:lnSpc>
                <a:spcPct val="120000"/>
              </a:lnSpc>
            </a:pPr>
            <a:r>
              <a:rPr lang="en-GB" i="1" dirty="0"/>
              <a:t>I would deem this journal good value for money.</a:t>
            </a:r>
            <a:endParaRPr lang="fr-FR" dirty="0"/>
          </a:p>
          <a:p>
            <a:pPr>
              <a:lnSpc>
                <a:spcPct val="120000"/>
              </a:lnSpc>
            </a:pPr>
            <a:endParaRPr lang="fr-FR" dirty="0"/>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8173" y="1470511"/>
            <a:ext cx="4489167" cy="1904673"/>
          </a:xfrm>
          <a:prstGeom prst="rect">
            <a:avLst/>
          </a:prstGeom>
        </p:spPr>
      </p:pic>
      <p:pic>
        <p:nvPicPr>
          <p:cNvPr id="9" name="Image 8"/>
          <p:cNvPicPr>
            <a:picLocks noChangeAspect="1"/>
          </p:cNvPicPr>
          <p:nvPr/>
        </p:nvPicPr>
        <p:blipFill rotWithShape="1">
          <a:blip r:embed="rId7" cstate="print">
            <a:extLst>
              <a:ext uri="{28A0092B-C50C-407E-A947-70E740481C1C}">
                <a14:useLocalDpi xmlns:a14="http://schemas.microsoft.com/office/drawing/2010/main" val="0"/>
              </a:ext>
            </a:extLst>
          </a:blip>
          <a:srcRect b="11116"/>
          <a:stretch/>
        </p:blipFill>
        <p:spPr>
          <a:xfrm>
            <a:off x="7419372" y="3941443"/>
            <a:ext cx="4407968" cy="1030520"/>
          </a:xfrm>
          <a:prstGeom prst="rect">
            <a:avLst/>
          </a:prstGeom>
        </p:spPr>
      </p:pic>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spTree>
    <p:extLst>
      <p:ext uri="{BB962C8B-B14F-4D97-AF65-F5344CB8AC3E}">
        <p14:creationId xmlns:p14="http://schemas.microsoft.com/office/powerpoint/2010/main" val="210329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7161"/>
            <a:ext cx="10515600" cy="1325563"/>
          </a:xfrm>
        </p:spPr>
        <p:txBody>
          <a:bodyPr/>
          <a:lstStyle/>
          <a:p>
            <a:r>
              <a:rPr lang="fr-FR" dirty="0"/>
              <a:t>Perspectives : des articles revus par les pairs sans revue</a:t>
            </a:r>
          </a:p>
        </p:txBody>
      </p:sp>
      <p:sp>
        <p:nvSpPr>
          <p:cNvPr id="3" name="Espace réservé du contenu 2"/>
          <p:cNvSpPr>
            <a:spLocks noGrp="1"/>
          </p:cNvSpPr>
          <p:nvPr>
            <p:ph idx="1"/>
          </p:nvPr>
        </p:nvSpPr>
        <p:spPr>
          <a:xfrm>
            <a:off x="794524" y="1755100"/>
            <a:ext cx="6671147" cy="4873625"/>
          </a:xfrm>
        </p:spPr>
        <p:txBody>
          <a:bodyPr>
            <a:normAutofit fontScale="92500" lnSpcReduction="20000"/>
          </a:bodyPr>
          <a:lstStyle/>
          <a:p>
            <a:pPr>
              <a:lnSpc>
                <a:spcPct val="120000"/>
              </a:lnSpc>
            </a:pPr>
            <a:r>
              <a:rPr lang="fr-FR" dirty="0"/>
              <a:t> </a:t>
            </a:r>
            <a:r>
              <a:rPr lang="fr-FR" dirty="0" smtClean="0"/>
              <a:t>Plateformes </a:t>
            </a:r>
            <a:r>
              <a:rPr lang="fr-FR" dirty="0"/>
              <a:t>de publication des organismes de financement -&gt; soumission réservée</a:t>
            </a:r>
          </a:p>
          <a:p>
            <a:pPr lvl="1">
              <a:lnSpc>
                <a:spcPct val="120000"/>
              </a:lnSpc>
            </a:pPr>
            <a:r>
              <a:rPr lang="fr-FR" b="1" dirty="0">
                <a:hlinkClick r:id="rId2"/>
              </a:rPr>
              <a:t>Open Research Europe</a:t>
            </a:r>
            <a:endParaRPr lang="fr-FR" b="1" dirty="0"/>
          </a:p>
          <a:p>
            <a:pPr lvl="1">
              <a:lnSpc>
                <a:spcPct val="120000"/>
              </a:lnSpc>
            </a:pPr>
            <a:r>
              <a:rPr lang="fr-FR" b="1" dirty="0">
                <a:hlinkClick r:id="rId3"/>
              </a:rPr>
              <a:t>Wellcome Open Research</a:t>
            </a:r>
            <a:endParaRPr lang="fr-FR" b="1" dirty="0"/>
          </a:p>
          <a:p>
            <a:pPr>
              <a:lnSpc>
                <a:spcPct val="120000"/>
              </a:lnSpc>
            </a:pPr>
            <a:r>
              <a:rPr lang="fr-FR" dirty="0"/>
              <a:t> Initiatives telles que </a:t>
            </a:r>
            <a:r>
              <a:rPr lang="fr-FR" b="1" dirty="0"/>
              <a:t>PCI </a:t>
            </a:r>
            <a:r>
              <a:rPr lang="fr-FR" dirty="0"/>
              <a:t>- </a:t>
            </a:r>
            <a:r>
              <a:rPr lang="fr-FR" i="1" dirty="0"/>
              <a:t>Peer Community In</a:t>
            </a:r>
          </a:p>
          <a:p>
            <a:pPr lvl="1">
              <a:lnSpc>
                <a:spcPct val="120000"/>
              </a:lnSpc>
            </a:pPr>
            <a:r>
              <a:rPr lang="fr-FR" dirty="0"/>
              <a:t>Evaluation et recommandation de prépublications</a:t>
            </a:r>
          </a:p>
          <a:p>
            <a:pPr lvl="1">
              <a:lnSpc>
                <a:spcPct val="120000"/>
              </a:lnSpc>
            </a:pPr>
            <a:r>
              <a:rPr lang="fr-FR" dirty="0"/>
              <a:t>Organisation par communauté disciplinaire : </a:t>
            </a:r>
            <a:r>
              <a:rPr lang="fr-FR" dirty="0">
                <a:hlinkClick r:id="rId4"/>
              </a:rPr>
              <a:t>15 PCI </a:t>
            </a:r>
            <a:r>
              <a:rPr lang="fr-FR" dirty="0"/>
              <a:t>actuellement</a:t>
            </a:r>
          </a:p>
          <a:p>
            <a:pPr lvl="1">
              <a:lnSpc>
                <a:spcPct val="120000"/>
              </a:lnSpc>
            </a:pPr>
            <a:r>
              <a:rPr lang="fr-FR" dirty="0"/>
              <a:t>Avec le soutien de : Univ. Bordeaux, Inria, IRD, etc. </a:t>
            </a:r>
          </a:p>
          <a:p>
            <a:pPr>
              <a:lnSpc>
                <a:spcPct val="120000"/>
              </a:lnSpc>
            </a:pPr>
            <a:r>
              <a:rPr lang="fr-FR" dirty="0"/>
              <a:t>Sans revue ou presque…: </a:t>
            </a:r>
            <a:r>
              <a:rPr lang="fr-FR" i="1" dirty="0">
                <a:hlinkClick r:id="rId5"/>
              </a:rPr>
              <a:t>Peer Community Journal </a:t>
            </a:r>
            <a:endParaRPr lang="fr-FR" i="1"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8878" y="1755100"/>
            <a:ext cx="4406520" cy="4411803"/>
          </a:xfrm>
          <a:prstGeom prst="rect">
            <a:avLst/>
          </a:prstGeom>
          <a:ln>
            <a:solidFill>
              <a:schemeClr val="accent2"/>
            </a:solidFill>
          </a:ln>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pPr/>
              <a:t>29</a:t>
            </a:fld>
            <a:endParaRPr lang="fr-FR" dirty="0"/>
          </a:p>
        </p:txBody>
      </p:sp>
      <p:pic>
        <p:nvPicPr>
          <p:cNvPr id="7" name="Imag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24037" y="5215572"/>
            <a:ext cx="4060758" cy="1051632"/>
          </a:xfrm>
          <a:prstGeom prst="rect">
            <a:avLst/>
          </a:prstGeom>
          <a:ln>
            <a:solidFill>
              <a:schemeClr val="accent2"/>
            </a:solidFill>
          </a:ln>
        </p:spPr>
      </p:pic>
    </p:spTree>
    <p:extLst>
      <p:ext uri="{BB962C8B-B14F-4D97-AF65-F5344CB8AC3E}">
        <p14:creationId xmlns:p14="http://schemas.microsoft.com/office/powerpoint/2010/main" val="212598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a:t>Enjeux économiques</a:t>
            </a:r>
          </a:p>
        </p:txBody>
      </p:sp>
      <p:sp>
        <p:nvSpPr>
          <p:cNvPr id="8" name="Espace réservé du texte 7"/>
          <p:cNvSpPr>
            <a:spLocks noGrp="1"/>
          </p:cNvSpPr>
          <p:nvPr>
            <p:ph type="body" idx="1"/>
          </p:nvPr>
        </p:nvSpPr>
        <p:spPr/>
        <p:txBody>
          <a:bodyPr>
            <a:normAutofit fontScale="92500" lnSpcReduction="20000"/>
          </a:bodyPr>
          <a:lstStyle/>
          <a:p>
            <a:r>
              <a:rPr lang="fr-FR" dirty="0"/>
              <a:t>Typologie économique des revues en libre accès</a:t>
            </a:r>
          </a:p>
          <a:p>
            <a:r>
              <a:rPr lang="fr-FR" dirty="0"/>
              <a:t>Identifier et comprendre les frais de publication (APC)</a:t>
            </a:r>
          </a:p>
          <a:p>
            <a:r>
              <a:rPr lang="fr-FR" dirty="0"/>
              <a:t>Remises tarifaires applicables</a:t>
            </a:r>
          </a:p>
          <a:p>
            <a:r>
              <a:rPr lang="fr-FR" dirty="0"/>
              <a:t>Perspectives : les revues « transformatives »</a:t>
            </a:r>
          </a:p>
          <a:p>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dirty="0"/>
          </a:p>
        </p:txBody>
      </p:sp>
    </p:spTree>
    <p:extLst>
      <p:ext uri="{BB962C8B-B14F-4D97-AF65-F5344CB8AC3E}">
        <p14:creationId xmlns:p14="http://schemas.microsoft.com/office/powerpoint/2010/main" val="98097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dirty="0"/>
              <a:t>F. Flamerie - Focus sur les revues en libre accès - 2022-05-31</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dirty="0"/>
          </a:p>
        </p:txBody>
      </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7737188" y="1917277"/>
            <a:ext cx="1060550" cy="923330"/>
          </a:xfrm>
          <a:prstGeom prst="rect">
            <a:avLst/>
          </a:prstGeom>
          <a:noFill/>
        </p:spPr>
        <p:txBody>
          <a:bodyPr wrap="square" rtlCol="0">
            <a:spAutoFit/>
          </a:bodyPr>
          <a:lstStyle/>
          <a:p>
            <a:r>
              <a:rPr lang="en-US" dirty="0">
                <a:solidFill>
                  <a:srgbClr val="FFFFFF"/>
                </a:solidFill>
                <a:latin typeface="Corbel" panose="020B0503020204020204" pitchFamily="34" charset="0"/>
              </a:rPr>
              <a:t>APC</a:t>
            </a:r>
          </a:p>
          <a:p>
            <a:r>
              <a:rPr lang="fr-FR" dirty="0">
                <a:solidFill>
                  <a:srgbClr val="FFFFFF"/>
                </a:solidFill>
                <a:latin typeface="Corbel" panose="020B0503020204020204" pitchFamily="34" charset="0"/>
              </a:rPr>
              <a:t>0$</a:t>
            </a:r>
          </a:p>
          <a:p>
            <a:endParaRPr lang="fr-FR" dirty="0">
              <a:solidFill>
                <a:srgbClr val="FFFFFF"/>
              </a:solidFill>
              <a:latin typeface="Corbel" panose="020B0503020204020204" pitchFamily="34" charset="0"/>
            </a:endParaRPr>
          </a:p>
        </p:txBody>
      </p:sp>
      <p:sp>
        <p:nvSpPr>
          <p:cNvPr id="17" name="ZoneTexte 16"/>
          <p:cNvSpPr txBox="1"/>
          <p:nvPr/>
        </p:nvSpPr>
        <p:spPr>
          <a:xfrm>
            <a:off x="7674433" y="535550"/>
            <a:ext cx="864096" cy="1446550"/>
          </a:xfrm>
          <a:prstGeom prst="rect">
            <a:avLst/>
          </a:prstGeom>
          <a:noFill/>
        </p:spPr>
        <p:txBody>
          <a:bodyPr wrap="square" rtlCol="0">
            <a:spAutoFit/>
          </a:bodyPr>
          <a:lstStyle/>
          <a:p>
            <a:r>
              <a:rPr lang="fr-FR" sz="4400" dirty="0">
                <a:solidFill>
                  <a:srgbClr val="FFFFFF"/>
                </a:solidFill>
                <a:latin typeface="Corbel" panose="020B0503020204020204" pitchFamily="34" charset="0"/>
              </a:rPr>
              <a:t>Pt</a:t>
            </a:r>
          </a:p>
          <a:p>
            <a:r>
              <a:rPr lang="fr-FR" sz="4400" dirty="0">
                <a:solidFill>
                  <a:srgbClr val="FFFFFF"/>
                </a:solidFill>
                <a:latin typeface="Corbel" panose="020B0503020204020204" pitchFamily="34" charset="0"/>
              </a:rPr>
              <a:t>C</a:t>
            </a:r>
          </a:p>
        </p:txBody>
      </p:sp>
      <p:sp>
        <p:nvSpPr>
          <p:cNvPr id="23" name="Triangle rectangle 22"/>
          <p:cNvSpPr/>
          <p:nvPr/>
        </p:nvSpPr>
        <p:spPr>
          <a:xfrm>
            <a:off x="4265042" y="334015"/>
            <a:ext cx="4301895" cy="5996568"/>
          </a:xfrm>
          <a:prstGeom prst="rtTriangl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4" name="Triangle rectangle 8"/>
          <p:cNvSpPr/>
          <p:nvPr/>
        </p:nvSpPr>
        <p:spPr>
          <a:xfrm rot="10800000">
            <a:off x="4259722" y="334015"/>
            <a:ext cx="4315682" cy="2079720"/>
          </a:xfrm>
          <a:custGeom>
            <a:avLst/>
            <a:gdLst>
              <a:gd name="connsiteX0" fmla="*/ 0 w 4307215"/>
              <a:gd name="connsiteY0" fmla="*/ 2672386 h 2672386"/>
              <a:gd name="connsiteX1" fmla="*/ 0 w 4307215"/>
              <a:gd name="connsiteY1" fmla="*/ 0 h 2672386"/>
              <a:gd name="connsiteX2" fmla="*/ 4307215 w 4307215"/>
              <a:gd name="connsiteY2" fmla="*/ 2672386 h 2672386"/>
              <a:gd name="connsiteX3" fmla="*/ 0 w 4307215"/>
              <a:gd name="connsiteY3" fmla="*/ 2672386 h 2672386"/>
              <a:gd name="connsiteX0" fmla="*/ 8467 w 4315682"/>
              <a:gd name="connsiteY0" fmla="*/ 2079720 h 2079720"/>
              <a:gd name="connsiteX1" fmla="*/ 0 w 4315682"/>
              <a:gd name="connsiteY1" fmla="*/ 0 h 2079720"/>
              <a:gd name="connsiteX2" fmla="*/ 4315682 w 4315682"/>
              <a:gd name="connsiteY2" fmla="*/ 2079720 h 2079720"/>
              <a:gd name="connsiteX3" fmla="*/ 8467 w 4315682"/>
              <a:gd name="connsiteY3" fmla="*/ 2079720 h 2079720"/>
            </a:gdLst>
            <a:ahLst/>
            <a:cxnLst>
              <a:cxn ang="0">
                <a:pos x="connsiteX0" y="connsiteY0"/>
              </a:cxn>
              <a:cxn ang="0">
                <a:pos x="connsiteX1" y="connsiteY1"/>
              </a:cxn>
              <a:cxn ang="0">
                <a:pos x="connsiteX2" y="connsiteY2"/>
              </a:cxn>
              <a:cxn ang="0">
                <a:pos x="connsiteX3" y="connsiteY3"/>
              </a:cxn>
            </a:cxnLst>
            <a:rect l="l" t="t" r="r" b="b"/>
            <a:pathLst>
              <a:path w="4315682" h="2079720">
                <a:moveTo>
                  <a:pt x="8467" y="2079720"/>
                </a:moveTo>
                <a:cubicBezTo>
                  <a:pt x="5645" y="1386480"/>
                  <a:pt x="2822" y="693240"/>
                  <a:pt x="0" y="0"/>
                </a:cubicBezTo>
                <a:lnTo>
                  <a:pt x="4315682" y="2079720"/>
                </a:lnTo>
                <a:lnTo>
                  <a:pt x="8467" y="2079720"/>
                </a:lnTo>
                <a:close/>
              </a:path>
            </a:pathLst>
          </a:cu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5" name="ZoneTexte 24"/>
          <p:cNvSpPr txBox="1"/>
          <p:nvPr/>
        </p:nvSpPr>
        <p:spPr>
          <a:xfrm>
            <a:off x="5872480" y="334015"/>
            <a:ext cx="2925258" cy="1477328"/>
          </a:xfrm>
          <a:prstGeom prst="rect">
            <a:avLst/>
          </a:prstGeom>
          <a:noFill/>
        </p:spPr>
        <p:txBody>
          <a:bodyPr wrap="square" rtlCol="0">
            <a:spAutoFit/>
          </a:bodyPr>
          <a:lstStyle/>
          <a:p>
            <a:r>
              <a:rPr lang="fr-FR" sz="4400" dirty="0">
                <a:solidFill>
                  <a:srgbClr val="FFFFFF"/>
                </a:solidFill>
                <a:latin typeface="Corbel" panose="020B0503020204020204" pitchFamily="34" charset="0"/>
              </a:rPr>
              <a:t>Diamant</a:t>
            </a:r>
          </a:p>
          <a:p>
            <a:pPr algn="ctr"/>
            <a:r>
              <a:rPr lang="en-US" sz="2800" dirty="0">
                <a:solidFill>
                  <a:srgbClr val="FFFFFF"/>
                </a:solidFill>
                <a:latin typeface="Corbel" panose="020B0503020204020204" pitchFamily="34" charset="0"/>
              </a:rPr>
              <a:t>APC </a:t>
            </a:r>
            <a:r>
              <a:rPr lang="fr-FR" sz="2800" dirty="0">
                <a:solidFill>
                  <a:srgbClr val="FFFFFF"/>
                </a:solidFill>
                <a:latin typeface="Corbel" panose="020B0503020204020204" pitchFamily="34" charset="0"/>
              </a:rPr>
              <a:t>0€</a:t>
            </a:r>
          </a:p>
          <a:p>
            <a:endParaRPr lang="fr-FR" dirty="0">
              <a:solidFill>
                <a:srgbClr val="FFFFFF"/>
              </a:solidFill>
              <a:latin typeface="Corbel" panose="020B0503020204020204" pitchFamily="34" charset="0"/>
            </a:endParaRPr>
          </a:p>
        </p:txBody>
      </p:sp>
      <p:sp>
        <p:nvSpPr>
          <p:cNvPr id="26" name="Triangle isocèle 14"/>
          <p:cNvSpPr/>
          <p:nvPr/>
        </p:nvSpPr>
        <p:spPr>
          <a:xfrm rot="14259641">
            <a:off x="3232244" y="2788472"/>
            <a:ext cx="7059119" cy="940084"/>
          </a:xfrm>
          <a:custGeom>
            <a:avLst/>
            <a:gdLst>
              <a:gd name="connsiteX0" fmla="*/ 0 w 3893447"/>
              <a:gd name="connsiteY0" fmla="*/ 964738 h 964738"/>
              <a:gd name="connsiteX1" fmla="*/ 3893447 w 3893447"/>
              <a:gd name="connsiteY1" fmla="*/ 0 h 964738"/>
              <a:gd name="connsiteX2" fmla="*/ 3893447 w 3893447"/>
              <a:gd name="connsiteY2" fmla="*/ 964738 h 964738"/>
              <a:gd name="connsiteX3" fmla="*/ 0 w 3893447"/>
              <a:gd name="connsiteY3" fmla="*/ 964738 h 964738"/>
              <a:gd name="connsiteX0" fmla="*/ 0 w 3893447"/>
              <a:gd name="connsiteY0" fmla="*/ 964738 h 1294012"/>
              <a:gd name="connsiteX1" fmla="*/ 3893447 w 3893447"/>
              <a:gd name="connsiteY1" fmla="*/ 0 h 1294012"/>
              <a:gd name="connsiteX2" fmla="*/ 488283 w 3893447"/>
              <a:gd name="connsiteY2" fmla="*/ 1294012 h 1294012"/>
              <a:gd name="connsiteX3" fmla="*/ 0 w 3893447"/>
              <a:gd name="connsiteY3" fmla="*/ 964738 h 1294012"/>
              <a:gd name="connsiteX0" fmla="*/ 0 w 5870971"/>
              <a:gd name="connsiteY0" fmla="*/ 875131 h 1204405"/>
              <a:gd name="connsiteX1" fmla="*/ 5870971 w 5870971"/>
              <a:gd name="connsiteY1" fmla="*/ 0 h 1204405"/>
              <a:gd name="connsiteX2" fmla="*/ 488283 w 5870971"/>
              <a:gd name="connsiteY2" fmla="*/ 1204405 h 1204405"/>
              <a:gd name="connsiteX3" fmla="*/ 0 w 5870971"/>
              <a:gd name="connsiteY3" fmla="*/ 875131 h 1204405"/>
              <a:gd name="connsiteX0" fmla="*/ 0 w 7102505"/>
              <a:gd name="connsiteY0" fmla="*/ 446138 h 775412"/>
              <a:gd name="connsiteX1" fmla="*/ 7102505 w 7102505"/>
              <a:gd name="connsiteY1" fmla="*/ 0 h 775412"/>
              <a:gd name="connsiteX2" fmla="*/ 488283 w 7102505"/>
              <a:gd name="connsiteY2" fmla="*/ 775412 h 775412"/>
              <a:gd name="connsiteX3" fmla="*/ 0 w 7102505"/>
              <a:gd name="connsiteY3" fmla="*/ 446138 h 775412"/>
              <a:gd name="connsiteX0" fmla="*/ 0 w 7102505"/>
              <a:gd name="connsiteY0" fmla="*/ 446138 h 863073"/>
              <a:gd name="connsiteX1" fmla="*/ 7102505 w 7102505"/>
              <a:gd name="connsiteY1" fmla="*/ 0 h 863073"/>
              <a:gd name="connsiteX2" fmla="*/ 1054082 w 7102505"/>
              <a:gd name="connsiteY2" fmla="*/ 863073 h 863073"/>
              <a:gd name="connsiteX3" fmla="*/ 0 w 7102505"/>
              <a:gd name="connsiteY3" fmla="*/ 446138 h 863073"/>
              <a:gd name="connsiteX0" fmla="*/ 0 w 7059119"/>
              <a:gd name="connsiteY0" fmla="*/ 393440 h 863073"/>
              <a:gd name="connsiteX1" fmla="*/ 7059119 w 7059119"/>
              <a:gd name="connsiteY1" fmla="*/ 0 h 863073"/>
              <a:gd name="connsiteX2" fmla="*/ 1010696 w 7059119"/>
              <a:gd name="connsiteY2" fmla="*/ 863073 h 863073"/>
              <a:gd name="connsiteX3" fmla="*/ 0 w 7059119"/>
              <a:gd name="connsiteY3" fmla="*/ 393440 h 863073"/>
              <a:gd name="connsiteX0" fmla="*/ 0 w 7059119"/>
              <a:gd name="connsiteY0" fmla="*/ 393440 h 940084"/>
              <a:gd name="connsiteX1" fmla="*/ 7059119 w 7059119"/>
              <a:gd name="connsiteY1" fmla="*/ 0 h 940084"/>
              <a:gd name="connsiteX2" fmla="*/ 951532 w 7059119"/>
              <a:gd name="connsiteY2" fmla="*/ 940084 h 940084"/>
              <a:gd name="connsiteX3" fmla="*/ 0 w 7059119"/>
              <a:gd name="connsiteY3" fmla="*/ 393440 h 940084"/>
            </a:gdLst>
            <a:ahLst/>
            <a:cxnLst>
              <a:cxn ang="0">
                <a:pos x="connsiteX0" y="connsiteY0"/>
              </a:cxn>
              <a:cxn ang="0">
                <a:pos x="connsiteX1" y="connsiteY1"/>
              </a:cxn>
              <a:cxn ang="0">
                <a:pos x="connsiteX2" y="connsiteY2"/>
              </a:cxn>
              <a:cxn ang="0">
                <a:pos x="connsiteX3" y="connsiteY3"/>
              </a:cxn>
            </a:cxnLst>
            <a:rect l="l" t="t" r="r" b="b"/>
            <a:pathLst>
              <a:path w="7059119" h="940084">
                <a:moveTo>
                  <a:pt x="0" y="393440"/>
                </a:moveTo>
                <a:lnTo>
                  <a:pt x="7059119" y="0"/>
                </a:lnTo>
                <a:lnTo>
                  <a:pt x="951532" y="940084"/>
                </a:lnTo>
                <a:lnTo>
                  <a:pt x="0" y="393440"/>
                </a:lnTo>
                <a:close/>
              </a:path>
            </a:pathLst>
          </a:cu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7" name="Triangle rectangle 1"/>
          <p:cNvSpPr/>
          <p:nvPr/>
        </p:nvSpPr>
        <p:spPr>
          <a:xfrm rot="19612504">
            <a:off x="6082375" y="-539974"/>
            <a:ext cx="2000162" cy="5961211"/>
          </a:xfrm>
          <a:custGeom>
            <a:avLst/>
            <a:gdLst>
              <a:gd name="connsiteX0" fmla="*/ 0 w 1254232"/>
              <a:gd name="connsiteY0" fmla="*/ 3620942 h 3620942"/>
              <a:gd name="connsiteX1" fmla="*/ 0 w 1254232"/>
              <a:gd name="connsiteY1" fmla="*/ 0 h 3620942"/>
              <a:gd name="connsiteX2" fmla="*/ 1254232 w 1254232"/>
              <a:gd name="connsiteY2" fmla="*/ 3620942 h 3620942"/>
              <a:gd name="connsiteX3" fmla="*/ 0 w 1254232"/>
              <a:gd name="connsiteY3" fmla="*/ 3620942 h 3620942"/>
              <a:gd name="connsiteX0" fmla="*/ 619457 w 1254232"/>
              <a:gd name="connsiteY0" fmla="*/ 6188618 h 6188618"/>
              <a:gd name="connsiteX1" fmla="*/ 0 w 1254232"/>
              <a:gd name="connsiteY1" fmla="*/ 0 h 6188618"/>
              <a:gd name="connsiteX2" fmla="*/ 1254232 w 1254232"/>
              <a:gd name="connsiteY2" fmla="*/ 3620942 h 6188618"/>
              <a:gd name="connsiteX3" fmla="*/ 619457 w 1254232"/>
              <a:gd name="connsiteY3" fmla="*/ 6188618 h 6188618"/>
              <a:gd name="connsiteX0" fmla="*/ 619457 w 1784417"/>
              <a:gd name="connsiteY0" fmla="*/ 6188618 h 6188618"/>
              <a:gd name="connsiteX1" fmla="*/ 0 w 1784417"/>
              <a:gd name="connsiteY1" fmla="*/ 0 h 6188618"/>
              <a:gd name="connsiteX2" fmla="*/ 1784417 w 1784417"/>
              <a:gd name="connsiteY2" fmla="*/ 4280294 h 6188618"/>
              <a:gd name="connsiteX3" fmla="*/ 619457 w 1784417"/>
              <a:gd name="connsiteY3" fmla="*/ 6188618 h 6188618"/>
              <a:gd name="connsiteX0" fmla="*/ 598185 w 1784417"/>
              <a:gd name="connsiteY0" fmla="*/ 6174738 h 6174738"/>
              <a:gd name="connsiteX1" fmla="*/ 0 w 1784417"/>
              <a:gd name="connsiteY1" fmla="*/ 0 h 6174738"/>
              <a:gd name="connsiteX2" fmla="*/ 1784417 w 1784417"/>
              <a:gd name="connsiteY2" fmla="*/ 4280294 h 6174738"/>
              <a:gd name="connsiteX3" fmla="*/ 598185 w 1784417"/>
              <a:gd name="connsiteY3" fmla="*/ 6174738 h 6174738"/>
              <a:gd name="connsiteX0" fmla="*/ 701233 w 1887465"/>
              <a:gd name="connsiteY0" fmla="*/ 5908358 h 5908358"/>
              <a:gd name="connsiteX1" fmla="*/ 0 w 1887465"/>
              <a:gd name="connsiteY1" fmla="*/ 0 h 5908358"/>
              <a:gd name="connsiteX2" fmla="*/ 1887465 w 1887465"/>
              <a:gd name="connsiteY2" fmla="*/ 4013914 h 5908358"/>
              <a:gd name="connsiteX3" fmla="*/ 701233 w 1887465"/>
              <a:gd name="connsiteY3" fmla="*/ 5908358 h 5908358"/>
              <a:gd name="connsiteX0" fmla="*/ 701233 w 2000162"/>
              <a:gd name="connsiteY0" fmla="*/ 5908358 h 5908358"/>
              <a:gd name="connsiteX1" fmla="*/ 0 w 2000162"/>
              <a:gd name="connsiteY1" fmla="*/ 0 h 5908358"/>
              <a:gd name="connsiteX2" fmla="*/ 2000162 w 2000162"/>
              <a:gd name="connsiteY2" fmla="*/ 4066452 h 5908358"/>
              <a:gd name="connsiteX3" fmla="*/ 701233 w 2000162"/>
              <a:gd name="connsiteY3" fmla="*/ 5908358 h 5908358"/>
              <a:gd name="connsiteX0" fmla="*/ 782230 w 2000162"/>
              <a:gd name="connsiteY0" fmla="*/ 5961211 h 5961211"/>
              <a:gd name="connsiteX1" fmla="*/ 0 w 2000162"/>
              <a:gd name="connsiteY1" fmla="*/ 0 h 5961211"/>
              <a:gd name="connsiteX2" fmla="*/ 2000162 w 2000162"/>
              <a:gd name="connsiteY2" fmla="*/ 4066452 h 5961211"/>
              <a:gd name="connsiteX3" fmla="*/ 782230 w 2000162"/>
              <a:gd name="connsiteY3" fmla="*/ 5961211 h 5961211"/>
            </a:gdLst>
            <a:ahLst/>
            <a:cxnLst>
              <a:cxn ang="0">
                <a:pos x="connsiteX0" y="connsiteY0"/>
              </a:cxn>
              <a:cxn ang="0">
                <a:pos x="connsiteX1" y="connsiteY1"/>
              </a:cxn>
              <a:cxn ang="0">
                <a:pos x="connsiteX2" y="connsiteY2"/>
              </a:cxn>
              <a:cxn ang="0">
                <a:pos x="connsiteX3" y="connsiteY3"/>
              </a:cxn>
            </a:cxnLst>
            <a:rect l="l" t="t" r="r" b="b"/>
            <a:pathLst>
              <a:path w="2000162" h="5961211">
                <a:moveTo>
                  <a:pt x="782230" y="5961211"/>
                </a:moveTo>
                <a:lnTo>
                  <a:pt x="0" y="0"/>
                </a:lnTo>
                <a:lnTo>
                  <a:pt x="2000162" y="4066452"/>
                </a:lnTo>
                <a:lnTo>
                  <a:pt x="782230" y="5961211"/>
                </a:lnTo>
                <a:close/>
              </a:path>
            </a:pathLst>
          </a:custGeom>
          <a:solidFill>
            <a:srgbClr val="B3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8" name="ZoneTexte 27"/>
          <p:cNvSpPr txBox="1"/>
          <p:nvPr/>
        </p:nvSpPr>
        <p:spPr>
          <a:xfrm>
            <a:off x="4469567" y="4075227"/>
            <a:ext cx="2775672" cy="2554545"/>
          </a:xfrm>
          <a:prstGeom prst="rect">
            <a:avLst/>
          </a:prstGeom>
          <a:noFill/>
        </p:spPr>
        <p:txBody>
          <a:bodyPr wrap="square" rtlCol="0">
            <a:spAutoFit/>
          </a:bodyPr>
          <a:lstStyle/>
          <a:p>
            <a:r>
              <a:rPr lang="fr-FR" sz="4400" i="1" dirty="0">
                <a:solidFill>
                  <a:srgbClr val="FFFFFF"/>
                </a:solidFill>
                <a:latin typeface="Corbel" panose="020B0503020204020204" pitchFamily="34" charset="0"/>
              </a:rPr>
              <a:t>Full Gold</a:t>
            </a:r>
          </a:p>
          <a:p>
            <a:r>
              <a:rPr lang="en-US" sz="3600" dirty="0">
                <a:solidFill>
                  <a:srgbClr val="FFFFFF"/>
                </a:solidFill>
                <a:latin typeface="Corbel" panose="020B0503020204020204" pitchFamily="34" charset="0"/>
              </a:rPr>
              <a:t>APC moyen 2200</a:t>
            </a:r>
            <a:r>
              <a:rPr lang="fr-FR" sz="3600" dirty="0">
                <a:solidFill>
                  <a:srgbClr val="FFFFFF"/>
                </a:solidFill>
                <a:latin typeface="Corbel" panose="020B0503020204020204" pitchFamily="34" charset="0"/>
              </a:rPr>
              <a:t>€</a:t>
            </a:r>
          </a:p>
          <a:p>
            <a:endParaRPr lang="fr-FR" sz="4400" dirty="0">
              <a:solidFill>
                <a:srgbClr val="FFFFFF"/>
              </a:solidFill>
              <a:latin typeface="Corbel" panose="020B0503020204020204" pitchFamily="34" charset="0"/>
            </a:endParaRPr>
          </a:p>
        </p:txBody>
      </p:sp>
      <p:sp>
        <p:nvSpPr>
          <p:cNvPr id="29" name="ZoneTexte 28"/>
          <p:cNvSpPr txBox="1"/>
          <p:nvPr/>
        </p:nvSpPr>
        <p:spPr>
          <a:xfrm>
            <a:off x="6613205" y="2492656"/>
            <a:ext cx="1925325" cy="1200329"/>
          </a:xfrm>
          <a:prstGeom prst="rect">
            <a:avLst/>
          </a:prstGeom>
          <a:noFill/>
        </p:spPr>
        <p:txBody>
          <a:bodyPr wrap="square" rtlCol="0">
            <a:spAutoFit/>
          </a:bodyPr>
          <a:lstStyle/>
          <a:p>
            <a:pPr algn="r"/>
            <a:r>
              <a:rPr lang="fr-FR" sz="4400" dirty="0">
                <a:solidFill>
                  <a:srgbClr val="FFFFFF"/>
                </a:solidFill>
                <a:latin typeface="Corbel" panose="020B0503020204020204" pitchFamily="34" charset="0"/>
              </a:rPr>
              <a:t>Bronze</a:t>
            </a:r>
            <a:r>
              <a:rPr lang="en-US" sz="2800" dirty="0">
                <a:solidFill>
                  <a:srgbClr val="FFFFFF"/>
                </a:solidFill>
                <a:latin typeface="Corbel" panose="020B0503020204020204" pitchFamily="34" charset="0"/>
              </a:rPr>
              <a:t>APC </a:t>
            </a:r>
            <a:r>
              <a:rPr lang="fr-FR" sz="2800" dirty="0">
                <a:solidFill>
                  <a:srgbClr val="FFFFFF"/>
                </a:solidFill>
                <a:latin typeface="Corbel" panose="020B0503020204020204" pitchFamily="34" charset="0"/>
              </a:rPr>
              <a:t>0€</a:t>
            </a:r>
          </a:p>
        </p:txBody>
      </p:sp>
      <p:sp>
        <p:nvSpPr>
          <p:cNvPr id="7" name="Rectangle à coins arrondis 6"/>
          <p:cNvSpPr/>
          <p:nvPr/>
        </p:nvSpPr>
        <p:spPr>
          <a:xfrm>
            <a:off x="8981949" y="4211515"/>
            <a:ext cx="2981647" cy="2114920"/>
          </a:xfrm>
          <a:prstGeom prst="roundRect">
            <a:avLst/>
          </a:pr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400" dirty="0">
                <a:solidFill>
                  <a:schemeClr val="bg1">
                    <a:lumMod val="50000"/>
                  </a:schemeClr>
                </a:solidFill>
                <a:latin typeface="Corbel" panose="020B0503020204020204" pitchFamily="34" charset="0"/>
              </a:rPr>
              <a:t>Hybride</a:t>
            </a:r>
          </a:p>
          <a:p>
            <a:r>
              <a:rPr lang="en-US" sz="3600" dirty="0">
                <a:solidFill>
                  <a:schemeClr val="bg1">
                    <a:lumMod val="50000"/>
                  </a:schemeClr>
                </a:solidFill>
                <a:latin typeface="Corbel" panose="020B0503020204020204" pitchFamily="34" charset="0"/>
              </a:rPr>
              <a:t>APC moyen 2600</a:t>
            </a:r>
            <a:r>
              <a:rPr lang="fr-FR" sz="3600" dirty="0">
                <a:solidFill>
                  <a:schemeClr val="bg1">
                    <a:lumMod val="50000"/>
                  </a:schemeClr>
                </a:solidFill>
                <a:latin typeface="Corbel" panose="020B0503020204020204" pitchFamily="34" charset="0"/>
              </a:rPr>
              <a:t>€</a:t>
            </a:r>
          </a:p>
        </p:txBody>
      </p:sp>
      <p:sp>
        <p:nvSpPr>
          <p:cNvPr id="10" name="Flèche gauche 9"/>
          <p:cNvSpPr/>
          <p:nvPr/>
        </p:nvSpPr>
        <p:spPr>
          <a:xfrm>
            <a:off x="8579078" y="5403561"/>
            <a:ext cx="307210" cy="241797"/>
          </a:xfrm>
          <a:prstGeom prst="leftArrow">
            <a:avLst/>
          </a:prstGeom>
          <a:pattFill prst="wdUpDiag">
            <a:fgClr>
              <a:srgbClr val="FFCC00"/>
            </a:fgClr>
            <a:bgClr>
              <a:schemeClr val="bg1">
                <a:lumMod val="8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4400" dirty="0">
              <a:solidFill>
                <a:schemeClr val="bg1">
                  <a:lumMod val="50000"/>
                </a:schemeClr>
              </a:solidFill>
              <a:latin typeface="Corbel" panose="020B0503020204020204" pitchFamily="34" charset="0"/>
            </a:endParaRPr>
          </a:p>
        </p:txBody>
      </p:sp>
      <p:sp>
        <p:nvSpPr>
          <p:cNvPr id="5" name="Rectangle 4"/>
          <p:cNvSpPr/>
          <p:nvPr/>
        </p:nvSpPr>
        <p:spPr>
          <a:xfrm>
            <a:off x="284402" y="3748909"/>
            <a:ext cx="3581400" cy="2554545"/>
          </a:xfrm>
          <a:prstGeom prst="rect">
            <a:avLst/>
          </a:prstGeom>
        </p:spPr>
        <p:txBody>
          <a:bodyPr wrap="square">
            <a:spAutoFit/>
          </a:bodyPr>
          <a:lstStyle/>
          <a:p>
            <a:r>
              <a:rPr lang="fr-FR" sz="1600" dirty="0">
                <a:latin typeface="Corbel" panose="020B0503020204020204" pitchFamily="34" charset="0"/>
              </a:rPr>
              <a:t>Les données concernent  86’767 articles en libre accès (dont 35,6% selon le modèle hybride) financés au titre du programme Horizon 2020 (2017-2021). </a:t>
            </a:r>
          </a:p>
          <a:p>
            <a:r>
              <a:rPr lang="fr-FR" sz="1600" dirty="0">
                <a:latin typeface="Corbel" panose="020B0503020204020204" pitchFamily="34" charset="0"/>
              </a:rPr>
              <a:t>Source : </a:t>
            </a:r>
            <a:r>
              <a:rPr lang="en-US" sz="1600" dirty="0">
                <a:latin typeface="Corbel" panose="020B0503020204020204" pitchFamily="34" charset="0"/>
              </a:rPr>
              <a:t>European Commission, Directorate-General for Research and Innovation. (2021). </a:t>
            </a:r>
            <a:r>
              <a:rPr lang="en-US" sz="1600" i="1" dirty="0">
                <a:latin typeface="Corbel" panose="020B0503020204020204" pitchFamily="34" charset="0"/>
              </a:rPr>
              <a:t>Monitoring the open access policy of Horizon 2020 : Final report</a:t>
            </a:r>
            <a:r>
              <a:rPr lang="en-US" sz="1600" dirty="0">
                <a:latin typeface="Corbel" panose="020B0503020204020204" pitchFamily="34" charset="0"/>
              </a:rPr>
              <a:t>. European Union. </a:t>
            </a:r>
            <a:r>
              <a:rPr lang="en-US" sz="1600" dirty="0">
                <a:latin typeface="Corbel" panose="020B0503020204020204" pitchFamily="34" charset="0"/>
                <a:hlinkClick r:id="rId2"/>
              </a:rPr>
              <a:t>https://doi.org/10.2777/268348</a:t>
            </a:r>
            <a:endParaRPr lang="fr-FR" sz="1600" dirty="0">
              <a:latin typeface="Corbel" panose="020B0503020204020204" pitchFamily="34" charset="0"/>
            </a:endParaRPr>
          </a:p>
        </p:txBody>
      </p:sp>
      <p:sp>
        <p:nvSpPr>
          <p:cNvPr id="6" name="Titre 5"/>
          <p:cNvSpPr>
            <a:spLocks noGrp="1"/>
          </p:cNvSpPr>
          <p:nvPr>
            <p:ph type="title"/>
          </p:nvPr>
        </p:nvSpPr>
        <p:spPr>
          <a:xfrm>
            <a:off x="149726" y="382186"/>
            <a:ext cx="4106849" cy="1325563"/>
          </a:xfrm>
        </p:spPr>
        <p:txBody>
          <a:bodyPr>
            <a:normAutofit fontScale="90000"/>
          </a:bodyPr>
          <a:lstStyle/>
          <a:p>
            <a:r>
              <a:rPr lang="fr-FR" dirty="0"/>
              <a:t>Typologie économique des revues</a:t>
            </a:r>
            <a:endParaRPr lang="fr-FR" i="1" dirty="0"/>
          </a:p>
        </p:txBody>
      </p:sp>
      <p:sp>
        <p:nvSpPr>
          <p:cNvPr id="2" name="Espace réservé du pied de page 1"/>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pPr/>
              <a:t>4</a:t>
            </a:fld>
            <a:endParaRPr lang="fr-FR" dirty="0"/>
          </a:p>
        </p:txBody>
      </p:sp>
    </p:spTree>
    <p:extLst>
      <p:ext uri="{BB962C8B-B14F-4D97-AF65-F5344CB8AC3E}">
        <p14:creationId xmlns:p14="http://schemas.microsoft.com/office/powerpoint/2010/main" val="83148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5386" y="33573"/>
            <a:ext cx="10515600" cy="1325563"/>
          </a:xfrm>
        </p:spPr>
        <p:txBody>
          <a:bodyPr/>
          <a:lstStyle/>
          <a:p>
            <a:r>
              <a:rPr lang="fr-FR" dirty="0"/>
              <a:t>Typologie économique des revues</a:t>
            </a:r>
          </a:p>
        </p:txBody>
      </p:sp>
      <p:sp>
        <p:nvSpPr>
          <p:cNvPr id="7" name="Espace réservé du contenu 6"/>
          <p:cNvSpPr>
            <a:spLocks noGrp="1"/>
          </p:cNvSpPr>
          <p:nvPr>
            <p:ph sz="half" idx="2"/>
          </p:nvPr>
        </p:nvSpPr>
        <p:spPr>
          <a:xfrm>
            <a:off x="695386" y="1359136"/>
            <a:ext cx="10306910" cy="5362339"/>
          </a:xfrm>
        </p:spPr>
        <p:txBody>
          <a:bodyPr>
            <a:normAutofit/>
          </a:bodyPr>
          <a:lstStyle/>
          <a:p>
            <a:pPr marL="0" indent="0">
              <a:lnSpc>
                <a:spcPct val="100000"/>
              </a:lnSpc>
              <a:buNone/>
            </a:pPr>
            <a:r>
              <a:rPr lang="fr-FR" sz="3500" dirty="0">
                <a:solidFill>
                  <a:srgbClr val="FFC000"/>
                </a:solidFill>
              </a:rPr>
              <a:t>Les vrais et faux amis du </a:t>
            </a:r>
            <a:r>
              <a:rPr lang="fr-FR" sz="3500" i="1" dirty="0">
                <a:solidFill>
                  <a:srgbClr val="FFC000"/>
                </a:solidFill>
              </a:rPr>
              <a:t>gold open access </a:t>
            </a:r>
            <a:endParaRPr lang="fr-FR" sz="3500" dirty="0"/>
          </a:p>
          <a:p>
            <a:pPr>
              <a:lnSpc>
                <a:spcPct val="100000"/>
              </a:lnSpc>
              <a:buFont typeface="Calibri" panose="020F0502020204030204" pitchFamily="34" charset="0"/>
              <a:buChar char="→"/>
            </a:pPr>
            <a:r>
              <a:rPr lang="fr-FR" dirty="0"/>
              <a:t> </a:t>
            </a:r>
            <a:r>
              <a:rPr lang="fr-FR" b="1" i="1" dirty="0">
                <a:solidFill>
                  <a:schemeClr val="accent4"/>
                </a:solidFill>
              </a:rPr>
              <a:t>Full gold </a:t>
            </a:r>
            <a:r>
              <a:rPr lang="fr-FR" dirty="0"/>
              <a:t>: tous les articles sont en libre accès immédiat avec une licence de réutilisation</a:t>
            </a:r>
          </a:p>
          <a:p>
            <a:pPr lvl="1">
              <a:lnSpc>
                <a:spcPct val="100000"/>
              </a:lnSpc>
              <a:buFont typeface="Corbel" panose="020B0503020204020204" pitchFamily="34" charset="0"/>
              <a:buChar char="›"/>
            </a:pPr>
            <a:r>
              <a:rPr lang="fr-FR" dirty="0"/>
              <a:t>Diamant : sous-ensemble du </a:t>
            </a:r>
            <a:r>
              <a:rPr lang="fr-FR" i="1" dirty="0"/>
              <a:t>full gold </a:t>
            </a:r>
            <a:r>
              <a:rPr lang="fr-FR" dirty="0"/>
              <a:t>: pas de frais de publication</a:t>
            </a:r>
          </a:p>
          <a:p>
            <a:pPr>
              <a:lnSpc>
                <a:spcPct val="100000"/>
              </a:lnSpc>
              <a:buFont typeface="Calibri" panose="020F0502020204030204" pitchFamily="34" charset="0"/>
              <a:buChar char="→"/>
            </a:pPr>
            <a:r>
              <a:rPr lang="fr-FR" b="1" dirty="0">
                <a:solidFill>
                  <a:srgbClr val="B36700"/>
                </a:solidFill>
              </a:rPr>
              <a:t>Bronze</a:t>
            </a:r>
            <a:r>
              <a:rPr lang="fr-FR" dirty="0">
                <a:solidFill>
                  <a:schemeClr val="accent3">
                    <a:lumMod val="75000"/>
                  </a:schemeClr>
                </a:solidFill>
              </a:rPr>
              <a:t> </a:t>
            </a:r>
            <a:r>
              <a:rPr lang="fr-FR" dirty="0"/>
              <a:t>: pas de licence de réutilisation, pas forcément d’immédiateté</a:t>
            </a:r>
          </a:p>
          <a:p>
            <a:pPr>
              <a:lnSpc>
                <a:spcPct val="100000"/>
              </a:lnSpc>
              <a:buFont typeface="Calibri" panose="020F0502020204030204" pitchFamily="34" charset="0"/>
              <a:buChar char="→"/>
            </a:pPr>
            <a:r>
              <a:rPr lang="fr-FR" b="1" dirty="0">
                <a:solidFill>
                  <a:schemeClr val="accent3">
                    <a:lumMod val="75000"/>
                  </a:schemeClr>
                </a:solidFill>
              </a:rPr>
              <a:t>Hybride</a:t>
            </a:r>
            <a:r>
              <a:rPr lang="fr-FR" dirty="0"/>
              <a:t> : libre accès à l’unité dans une revue sur abonnement, avec une licence de réutilisation</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9" name="Rectangle 8"/>
          <p:cNvSpPr/>
          <p:nvPr/>
        </p:nvSpPr>
        <p:spPr>
          <a:xfrm>
            <a:off x="630761" y="5894685"/>
            <a:ext cx="11153140" cy="738664"/>
          </a:xfrm>
          <a:prstGeom prst="rect">
            <a:avLst/>
          </a:prstGeom>
        </p:spPr>
        <p:txBody>
          <a:bodyPr wrap="square">
            <a:spAutoFit/>
          </a:bodyPr>
          <a:lstStyle/>
          <a:p>
            <a:r>
              <a:rPr lang="en-US" sz="1400" dirty="0">
                <a:latin typeface="Corbel" panose="020B0503020204020204" pitchFamily="34" charset="0"/>
              </a:rPr>
              <a:t>Pour des details concernant la terminologie, voir : Piwowar, H., Priem, J., Larivière, V., Alperin, J. P., Matthias, L., Norlander, B., Farley, A., West, J., &amp; Haustein, S. (2018). The state of OA : A large-scale analysis of the prevalence and impact of Open Access articles. </a:t>
            </a:r>
            <a:r>
              <a:rPr lang="en-US" sz="1400" i="1" dirty="0">
                <a:latin typeface="Corbel" panose="020B0503020204020204" pitchFamily="34" charset="0"/>
              </a:rPr>
              <a:t>PeerJ</a:t>
            </a:r>
            <a:r>
              <a:rPr lang="en-US" sz="1400" dirty="0">
                <a:latin typeface="Corbel" panose="020B0503020204020204" pitchFamily="34" charset="0"/>
              </a:rPr>
              <a:t>, </a:t>
            </a:r>
            <a:r>
              <a:rPr lang="en-US" sz="1400" i="1" dirty="0">
                <a:latin typeface="Corbel" panose="020B0503020204020204" pitchFamily="34" charset="0"/>
              </a:rPr>
              <a:t>6</a:t>
            </a:r>
            <a:r>
              <a:rPr lang="en-US" sz="1400" dirty="0">
                <a:latin typeface="Corbel" panose="020B0503020204020204" pitchFamily="34" charset="0"/>
              </a:rPr>
              <a:t>, e4375. </a:t>
            </a:r>
            <a:r>
              <a:rPr lang="en-US" sz="1400" dirty="0">
                <a:latin typeface="Corbel" panose="020B0503020204020204" pitchFamily="34" charset="0"/>
                <a:hlinkClick r:id="rId2"/>
              </a:rPr>
              <a:t>https://doi.org/10.7717/peerj.4375</a:t>
            </a:r>
            <a:endParaRPr lang="en-US" sz="1400" dirty="0">
              <a:effectLst/>
              <a:latin typeface="Corbel" panose="020B0503020204020204" pitchFamily="34" charset="0"/>
            </a:endParaRP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5</a:t>
            </a:fld>
            <a:endParaRPr lang="fr-FR" dirty="0"/>
          </a:p>
        </p:txBody>
      </p:sp>
    </p:spTree>
    <p:extLst>
      <p:ext uri="{BB962C8B-B14F-4D97-AF65-F5344CB8AC3E}">
        <p14:creationId xmlns:p14="http://schemas.microsoft.com/office/powerpoint/2010/main" val="83634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602226" y="314325"/>
            <a:ext cx="10515600" cy="1325563"/>
          </a:xfrm>
        </p:spPr>
        <p:txBody>
          <a:bodyPr/>
          <a:lstStyle/>
          <a:p>
            <a:r>
              <a:rPr lang="fr-FR" dirty="0"/>
              <a:t>Les modèles sans frais : bronze</a:t>
            </a:r>
          </a:p>
        </p:txBody>
      </p:sp>
      <p:sp>
        <p:nvSpPr>
          <p:cNvPr id="11" name="Espace réservé du contenu 10"/>
          <p:cNvSpPr>
            <a:spLocks noGrp="1"/>
          </p:cNvSpPr>
          <p:nvPr>
            <p:ph sz="half" idx="2"/>
          </p:nvPr>
        </p:nvSpPr>
        <p:spPr>
          <a:xfrm>
            <a:off x="698090" y="1425677"/>
            <a:ext cx="11139949" cy="5295798"/>
          </a:xfrm>
        </p:spPr>
        <p:txBody>
          <a:bodyPr>
            <a:normAutofit/>
          </a:bodyPr>
          <a:lstStyle/>
          <a:p>
            <a:pPr marL="0" indent="0">
              <a:lnSpc>
                <a:spcPct val="100000"/>
              </a:lnSpc>
              <a:buNone/>
            </a:pPr>
            <a:r>
              <a:rPr lang="fr-FR" sz="3000" b="1" dirty="0"/>
              <a:t>Exemples - non exhaustif </a:t>
            </a:r>
          </a:p>
          <a:p>
            <a:pPr>
              <a:lnSpc>
                <a:spcPct val="100000"/>
              </a:lnSpc>
              <a:buFont typeface="Calibri" panose="020F0502020204030204" pitchFamily="34" charset="0"/>
              <a:buChar char="→"/>
            </a:pPr>
            <a:r>
              <a:rPr lang="fr-FR" dirty="0"/>
              <a:t> Articles marqués comme « free » sur les sites d’éditeur</a:t>
            </a:r>
          </a:p>
          <a:p>
            <a:pPr lvl="1">
              <a:lnSpc>
                <a:spcPct val="100000"/>
              </a:lnSpc>
              <a:buFont typeface="Corbel" panose="020B0503020204020204" pitchFamily="34" charset="0"/>
              <a:buChar char="›"/>
            </a:pPr>
            <a:r>
              <a:rPr lang="fr-FR" dirty="0"/>
              <a:t>exemple : </a:t>
            </a:r>
            <a:r>
              <a:rPr lang="fr-FR" dirty="0">
                <a:hlinkClick r:id="rId2"/>
              </a:rPr>
              <a:t>https://doi.org/10.1093/eurheartj/ehaa1040</a:t>
            </a:r>
            <a:endParaRPr lang="fr-FR" dirty="0"/>
          </a:p>
          <a:p>
            <a:pPr>
              <a:lnSpc>
                <a:spcPct val="100000"/>
              </a:lnSpc>
              <a:buFont typeface="Calibri" panose="020F0502020204030204" pitchFamily="34" charset="0"/>
              <a:buChar char="→"/>
            </a:pPr>
            <a:r>
              <a:rPr lang="fr-FR" dirty="0"/>
              <a:t>Modèle de la « barrière mobile », plutôt en SHS</a:t>
            </a:r>
          </a:p>
          <a:p>
            <a:pPr lvl="1">
              <a:lnSpc>
                <a:spcPct val="100000"/>
              </a:lnSpc>
              <a:buFont typeface="Corbel" panose="020B0503020204020204" pitchFamily="34" charset="0"/>
              <a:buChar char="›"/>
            </a:pPr>
            <a:r>
              <a:rPr lang="fr-FR" dirty="0"/>
              <a:t>exemple </a:t>
            </a:r>
            <a:r>
              <a:rPr lang="fr-FR" dirty="0">
                <a:hlinkClick r:id="rId3"/>
              </a:rPr>
              <a:t>CAIRN</a:t>
            </a:r>
            <a:r>
              <a:rPr lang="fr-FR" dirty="0"/>
              <a:t> - page « Services aux particuliers »</a:t>
            </a:r>
          </a:p>
          <a:p>
            <a:pPr marL="457200" lvl="1" indent="0">
              <a:lnSpc>
                <a:spcPct val="100000"/>
              </a:lnSpc>
              <a:buNone/>
            </a:pPr>
            <a:r>
              <a:rPr lang="fr-FR" dirty="0">
                <a:solidFill>
                  <a:schemeClr val="tx1">
                    <a:lumMod val="75000"/>
                    <a:lumOff val="25000"/>
                  </a:schemeClr>
                </a:solidFill>
              </a:rPr>
              <a:t>« Pour les revues, Cairn.info ayant opté pour le principe dit de la « barrière mobile », le texte intégral des articles datant de 3 ans en moyenne (cette durée varie selon les revues) est également consultable en accès gratuit, alors que celui des numéros les plus récents est habituellement proposé en accès conditionnel (vente de numéros ou vente d’article à l’unité, suivant les choix de chaque éditeur). »</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2" name="Espace réservé du numéro de diapositive 1"/>
          <p:cNvSpPr>
            <a:spLocks noGrp="1"/>
          </p:cNvSpPr>
          <p:nvPr>
            <p:ph type="sldNum" sz="quarter" idx="12"/>
          </p:nvPr>
        </p:nvSpPr>
        <p:spPr/>
        <p:txBody>
          <a:bodyPr/>
          <a:lstStyle/>
          <a:p>
            <a:fld id="{99E13252-68E5-4994-B57B-B03F39B52C7D}" type="slidenum">
              <a:rPr lang="fr-FR" smtClean="0"/>
              <a:t>6</a:t>
            </a:fld>
            <a:endParaRPr lang="fr-FR" dirty="0"/>
          </a:p>
        </p:txBody>
      </p:sp>
    </p:spTree>
    <p:extLst>
      <p:ext uri="{BB962C8B-B14F-4D97-AF65-F5344CB8AC3E}">
        <p14:creationId xmlns:p14="http://schemas.microsoft.com/office/powerpoint/2010/main" val="26671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a:xfrm>
            <a:off x="602226" y="314325"/>
            <a:ext cx="10515600" cy="1325563"/>
          </a:xfrm>
        </p:spPr>
        <p:txBody>
          <a:bodyPr/>
          <a:lstStyle/>
          <a:p>
            <a:r>
              <a:rPr lang="fr-FR" dirty="0"/>
              <a:t>Les modèles sans frais : diamant</a:t>
            </a:r>
          </a:p>
        </p:txBody>
      </p:sp>
      <p:sp>
        <p:nvSpPr>
          <p:cNvPr id="10" name="Espace réservé du contenu 9"/>
          <p:cNvSpPr>
            <a:spLocks noGrp="1"/>
          </p:cNvSpPr>
          <p:nvPr>
            <p:ph sz="half" idx="1"/>
          </p:nvPr>
        </p:nvSpPr>
        <p:spPr>
          <a:xfrm>
            <a:off x="602227" y="1482617"/>
            <a:ext cx="8008374" cy="4351338"/>
          </a:xfrm>
        </p:spPr>
        <p:txBody>
          <a:bodyPr>
            <a:normAutofit fontScale="92500"/>
          </a:bodyPr>
          <a:lstStyle/>
          <a:p>
            <a:pPr>
              <a:lnSpc>
                <a:spcPct val="110000"/>
              </a:lnSpc>
            </a:pPr>
            <a:r>
              <a:rPr lang="fr-FR" dirty="0" smtClean="0"/>
              <a:t> Adoption </a:t>
            </a:r>
            <a:r>
              <a:rPr lang="fr-FR" dirty="0"/>
              <a:t>variable en fonction des disciplines </a:t>
            </a:r>
          </a:p>
          <a:p>
            <a:pPr lvl="1">
              <a:lnSpc>
                <a:spcPct val="110000"/>
              </a:lnSpc>
            </a:pPr>
            <a:r>
              <a:rPr lang="fr-FR" dirty="0"/>
              <a:t>plus fréquent en SHS : 66% des revues diamant - ex: plateforme </a:t>
            </a:r>
            <a:r>
              <a:rPr lang="fr-FR" dirty="0">
                <a:hlinkClick r:id="rId2"/>
              </a:rPr>
              <a:t>OpenEditions Journals</a:t>
            </a:r>
            <a:endParaRPr lang="fr-FR" dirty="0"/>
          </a:p>
          <a:p>
            <a:pPr lvl="1">
              <a:lnSpc>
                <a:spcPct val="110000"/>
              </a:lnSpc>
            </a:pPr>
            <a:r>
              <a:rPr lang="fr-FR" dirty="0"/>
              <a:t>modèle de revue en libre accès plébiscité en mathématiques (</a:t>
            </a:r>
            <a:r>
              <a:rPr lang="en-US" dirty="0"/>
              <a:t>American Mathematical Society : </a:t>
            </a:r>
            <a:r>
              <a:rPr lang="en-US" i="1" dirty="0">
                <a:hlinkClick r:id="rId3"/>
              </a:rPr>
              <a:t>Communications of the American Mathematical Society</a:t>
            </a:r>
            <a:r>
              <a:rPr lang="en-US" i="1" dirty="0"/>
              <a:t>),</a:t>
            </a:r>
            <a:r>
              <a:rPr lang="fr-FR" dirty="0"/>
              <a:t> informatique </a:t>
            </a:r>
          </a:p>
          <a:p>
            <a:pPr>
              <a:lnSpc>
                <a:spcPct val="110000"/>
              </a:lnSpc>
            </a:pPr>
            <a:r>
              <a:rPr lang="fr-FR" dirty="0" smtClean="0"/>
              <a:t> Licences </a:t>
            </a:r>
            <a:r>
              <a:rPr lang="fr-FR" dirty="0"/>
              <a:t>de publication variables : CC-BY pour 37%</a:t>
            </a:r>
          </a:p>
          <a:p>
            <a:pPr>
              <a:lnSpc>
                <a:spcPct val="110000"/>
              </a:lnSpc>
            </a:pPr>
            <a:r>
              <a:rPr lang="fr-FR" dirty="0"/>
              <a:t> Principalement publiées par des universités : 42% des revues diamant - ex: </a:t>
            </a:r>
            <a:r>
              <a:rPr lang="fr-FR" dirty="0">
                <a:hlinkClick r:id="rId4"/>
              </a:rPr>
              <a:t>Plateforme univ. Bordeaux</a:t>
            </a:r>
            <a:endParaRPr lang="fr-FR" dirty="0"/>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2" name="ZoneTexte 1"/>
          <p:cNvSpPr txBox="1"/>
          <p:nvPr/>
        </p:nvSpPr>
        <p:spPr>
          <a:xfrm>
            <a:off x="740831" y="5908166"/>
            <a:ext cx="11230345" cy="738664"/>
          </a:xfrm>
          <a:prstGeom prst="rect">
            <a:avLst/>
          </a:prstGeom>
          <a:noFill/>
        </p:spPr>
        <p:txBody>
          <a:bodyPr wrap="square" rtlCol="0">
            <a:spAutoFit/>
          </a:bodyPr>
          <a:lstStyle/>
          <a:p>
            <a:r>
              <a:rPr lang="fr-FR" sz="1400" dirty="0">
                <a:solidFill>
                  <a:schemeClr val="tx1">
                    <a:lumMod val="75000"/>
                    <a:lumOff val="25000"/>
                  </a:schemeClr>
                </a:solidFill>
                <a:latin typeface="Corbel" panose="020B0503020204020204" pitchFamily="34" charset="0"/>
              </a:rPr>
              <a:t>Source des données chiffrées : Bosman, J., Frantsvåg, J. E., Kramer, B., Langlais, P.-C., &amp; Proudman, V. (2021). </a:t>
            </a:r>
            <a:r>
              <a:rPr lang="fr-FR" sz="1400" i="1" dirty="0">
                <a:solidFill>
                  <a:schemeClr val="tx1">
                    <a:lumMod val="75000"/>
                    <a:lumOff val="25000"/>
                  </a:schemeClr>
                </a:solidFill>
                <a:latin typeface="Corbel" panose="020B0503020204020204" pitchFamily="34" charset="0"/>
              </a:rPr>
              <a:t>OA Diamond Journals Study. Part 1 : Findings</a:t>
            </a:r>
            <a:r>
              <a:rPr lang="fr-FR" sz="1400" dirty="0">
                <a:solidFill>
                  <a:schemeClr val="tx1">
                    <a:lumMod val="75000"/>
                    <a:lumOff val="25000"/>
                  </a:schemeClr>
                </a:solidFill>
                <a:latin typeface="Corbel" panose="020B0503020204020204" pitchFamily="34" charset="0"/>
              </a:rPr>
              <a:t>. cOAlition S. </a:t>
            </a:r>
            <a:r>
              <a:rPr lang="fr-FR" sz="1400" dirty="0">
                <a:solidFill>
                  <a:schemeClr val="tx1">
                    <a:lumMod val="75000"/>
                    <a:lumOff val="25000"/>
                  </a:schemeClr>
                </a:solidFill>
                <a:latin typeface="Corbel" panose="020B0503020204020204" pitchFamily="34" charset="0"/>
                <a:hlinkClick r:id="rId5"/>
              </a:rPr>
              <a:t>https://doi.org/10.5281/zenodo.4558704</a:t>
            </a:r>
            <a:endParaRPr lang="fr-FR" sz="1400" dirty="0">
              <a:solidFill>
                <a:schemeClr val="tx1">
                  <a:lumMod val="75000"/>
                  <a:lumOff val="25000"/>
                </a:schemeClr>
              </a:solidFill>
              <a:latin typeface="Corbel" panose="020B0503020204020204" pitchFamily="34" charset="0"/>
            </a:endParaRPr>
          </a:p>
          <a:p>
            <a:r>
              <a:rPr lang="fr-FR" sz="1400" dirty="0">
                <a:solidFill>
                  <a:schemeClr val="tx1">
                    <a:lumMod val="75000"/>
                    <a:lumOff val="25000"/>
                  </a:schemeClr>
                </a:solidFill>
                <a:latin typeface="Corbel" panose="020B0503020204020204" pitchFamily="34" charset="0"/>
              </a:rPr>
              <a:t> </a:t>
            </a:r>
          </a:p>
        </p:txBody>
      </p:sp>
      <p:sp>
        <p:nvSpPr>
          <p:cNvPr id="3" name="ZoneTexte 2"/>
          <p:cNvSpPr txBox="1"/>
          <p:nvPr/>
        </p:nvSpPr>
        <p:spPr>
          <a:xfrm>
            <a:off x="8759890" y="1482617"/>
            <a:ext cx="3211286" cy="4154984"/>
          </a:xfrm>
          <a:prstGeom prst="rect">
            <a:avLst/>
          </a:prstGeom>
          <a:solidFill>
            <a:srgbClr val="00B0F0"/>
          </a:solidFill>
        </p:spPr>
        <p:txBody>
          <a:bodyPr wrap="square" rtlCol="0">
            <a:spAutoFit/>
          </a:bodyPr>
          <a:lstStyle/>
          <a:p>
            <a:r>
              <a:rPr lang="fr-FR" sz="2400" b="1" dirty="0">
                <a:solidFill>
                  <a:schemeClr val="bg1"/>
                </a:solidFill>
                <a:latin typeface="Corbel" panose="020B0503020204020204" pitchFamily="34" charset="0"/>
              </a:rPr>
              <a:t>Volumétrie annuelle estimée 2017-2019</a:t>
            </a:r>
          </a:p>
          <a:p>
            <a:pPr marL="285750" indent="-285750">
              <a:buFont typeface="Arial" panose="020B0604020202020204" pitchFamily="34" charset="0"/>
              <a:buChar char="•"/>
            </a:pPr>
            <a:r>
              <a:rPr lang="en-US" sz="2400" dirty="0">
                <a:solidFill>
                  <a:schemeClr val="bg1"/>
                </a:solidFill>
                <a:latin typeface="Corbel" panose="020B0503020204020204" pitchFamily="34" charset="0"/>
              </a:rPr>
              <a:t>356’000 articles dans 10’449 revues diamant</a:t>
            </a:r>
          </a:p>
          <a:p>
            <a:pPr marL="285750" indent="-285750">
              <a:buFont typeface="Arial" panose="020B0604020202020204" pitchFamily="34" charset="0"/>
              <a:buChar char="•"/>
            </a:pPr>
            <a:r>
              <a:rPr lang="en-US" sz="2400" dirty="0">
                <a:solidFill>
                  <a:schemeClr val="bg1"/>
                </a:solidFill>
                <a:latin typeface="Corbel" panose="020B0503020204020204" pitchFamily="34" charset="0"/>
              </a:rPr>
              <a:t>453’000 articles dans 3’919 revues </a:t>
            </a:r>
            <a:r>
              <a:rPr lang="fr-FR" sz="2400" i="1" dirty="0">
                <a:solidFill>
                  <a:schemeClr val="bg1"/>
                </a:solidFill>
                <a:latin typeface="Corbel" panose="020B0503020204020204" pitchFamily="34" charset="0"/>
              </a:rPr>
              <a:t>full gold</a:t>
            </a:r>
          </a:p>
          <a:p>
            <a:r>
              <a:rPr lang="fr-FR" sz="2400" dirty="0">
                <a:solidFill>
                  <a:schemeClr val="bg1"/>
                </a:solidFill>
                <a:latin typeface="Corbel" panose="020B0503020204020204" pitchFamily="34" charset="0"/>
              </a:rPr>
              <a:t>-&gt; au total 4 à 4,4millions articles dans env. 40’000 revues</a:t>
            </a:r>
          </a:p>
          <a:p>
            <a:pPr marL="285750" indent="-285750">
              <a:buFont typeface="Arial" panose="020B0604020202020204" pitchFamily="34" charset="0"/>
              <a:buChar char="•"/>
            </a:pPr>
            <a:endParaRPr lang="fr-FR" sz="2400" dirty="0">
              <a:solidFill>
                <a:schemeClr val="bg1"/>
              </a:solidFill>
              <a:latin typeface="Corbel" panose="020B0503020204020204" pitchFamily="34" charset="0"/>
            </a:endParaRP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7</a:t>
            </a:fld>
            <a:endParaRPr lang="fr-FR" dirty="0"/>
          </a:p>
        </p:txBody>
      </p:sp>
    </p:spTree>
    <p:extLst>
      <p:ext uri="{BB962C8B-B14F-4D97-AF65-F5344CB8AC3E}">
        <p14:creationId xmlns:p14="http://schemas.microsoft.com/office/powerpoint/2010/main" val="377802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7942"/>
            <a:ext cx="10515600" cy="1325563"/>
          </a:xfrm>
        </p:spPr>
        <p:txBody>
          <a:bodyPr/>
          <a:lstStyle/>
          <a:p>
            <a:r>
              <a:rPr lang="fr-FR" dirty="0"/>
              <a:t>Quizz BPH</a:t>
            </a:r>
          </a:p>
        </p:txBody>
      </p:sp>
      <p:sp>
        <p:nvSpPr>
          <p:cNvPr id="3" name="Espace réservé du contenu 2"/>
          <p:cNvSpPr>
            <a:spLocks noGrp="1"/>
          </p:cNvSpPr>
          <p:nvPr>
            <p:ph sz="half" idx="1"/>
          </p:nvPr>
        </p:nvSpPr>
        <p:spPr>
          <a:xfrm>
            <a:off x="838200" y="1254546"/>
            <a:ext cx="10805932" cy="5101804"/>
          </a:xfrm>
        </p:spPr>
        <p:txBody>
          <a:bodyPr>
            <a:normAutofit fontScale="92500" lnSpcReduction="20000"/>
          </a:bodyPr>
          <a:lstStyle/>
          <a:p>
            <a:pPr>
              <a:lnSpc>
                <a:spcPct val="110000"/>
              </a:lnSpc>
            </a:pPr>
            <a:r>
              <a:rPr lang="fr-FR" dirty="0"/>
              <a:t> </a:t>
            </a:r>
            <a:r>
              <a:rPr lang="fr-FR" b="1" dirty="0" smtClean="0"/>
              <a:t>Données </a:t>
            </a:r>
            <a:r>
              <a:rPr lang="fr-FR" b="1" dirty="0"/>
              <a:t>Scopus - période 2019-2021 - 1332 articles ayant au moins un co-auteur BPH </a:t>
            </a:r>
          </a:p>
          <a:p>
            <a:pPr>
              <a:lnSpc>
                <a:spcPct val="110000"/>
              </a:lnSpc>
            </a:pPr>
            <a:r>
              <a:rPr lang="fr-FR" dirty="0" smtClean="0"/>
              <a:t> Quelle </a:t>
            </a:r>
            <a:r>
              <a:rPr lang="fr-FR" dirty="0"/>
              <a:t>part de ces articles ont-ils été </a:t>
            </a:r>
            <a:r>
              <a:rPr lang="fr-FR" dirty="0" smtClean="0"/>
              <a:t>publiés en </a:t>
            </a:r>
            <a:r>
              <a:rPr lang="fr-FR" i="1" dirty="0" smtClean="0"/>
              <a:t>open access</a:t>
            </a:r>
            <a:r>
              <a:rPr lang="fr-FR" dirty="0" smtClean="0"/>
              <a:t>, </a:t>
            </a:r>
            <a:r>
              <a:rPr lang="fr-FR" dirty="0"/>
              <a:t>selon le modèle </a:t>
            </a:r>
            <a:r>
              <a:rPr lang="fr-FR" i="1" dirty="0"/>
              <a:t>full gold </a:t>
            </a:r>
            <a:r>
              <a:rPr lang="fr-FR" dirty="0"/>
              <a:t>ou hybride?</a:t>
            </a:r>
          </a:p>
          <a:p>
            <a:pPr lvl="1">
              <a:lnSpc>
                <a:spcPct val="110000"/>
              </a:lnSpc>
            </a:pPr>
            <a:r>
              <a:rPr lang="fr-FR" dirty="0"/>
              <a:t>Plus de 60%</a:t>
            </a:r>
          </a:p>
          <a:p>
            <a:pPr lvl="1">
              <a:lnSpc>
                <a:spcPct val="110000"/>
              </a:lnSpc>
            </a:pPr>
            <a:r>
              <a:rPr lang="fr-FR" dirty="0"/>
              <a:t>Entre 40 et 60%</a:t>
            </a:r>
          </a:p>
          <a:p>
            <a:pPr lvl="1">
              <a:lnSpc>
                <a:spcPct val="110000"/>
              </a:lnSpc>
            </a:pPr>
            <a:r>
              <a:rPr lang="fr-FR" dirty="0"/>
              <a:t>Entre 20 et 40% </a:t>
            </a:r>
          </a:p>
          <a:p>
            <a:pPr lvl="1">
              <a:lnSpc>
                <a:spcPct val="110000"/>
              </a:lnSpc>
            </a:pPr>
            <a:r>
              <a:rPr lang="fr-FR" dirty="0"/>
              <a:t>Moins de 20% </a:t>
            </a:r>
          </a:p>
          <a:p>
            <a:pPr>
              <a:lnSpc>
                <a:spcPct val="110000"/>
              </a:lnSpc>
            </a:pPr>
            <a:r>
              <a:rPr lang="fr-FR" dirty="0" smtClean="0"/>
              <a:t> Dans </a:t>
            </a:r>
            <a:r>
              <a:rPr lang="fr-FR" dirty="0"/>
              <a:t>quelle revue principalement?</a:t>
            </a:r>
          </a:p>
          <a:p>
            <a:pPr lvl="1">
              <a:lnSpc>
                <a:spcPct val="110000"/>
              </a:lnSpc>
            </a:pPr>
            <a:r>
              <a:rPr lang="fr-FR" dirty="0"/>
              <a:t>Journal of the International AIDS Society</a:t>
            </a:r>
          </a:p>
          <a:p>
            <a:pPr lvl="1">
              <a:lnSpc>
                <a:spcPct val="110000"/>
              </a:lnSpc>
            </a:pPr>
            <a:r>
              <a:rPr lang="fr-FR" dirty="0"/>
              <a:t>International Journal of Environmental Research and Public Health</a:t>
            </a:r>
          </a:p>
          <a:p>
            <a:pPr lvl="1">
              <a:lnSpc>
                <a:spcPct val="110000"/>
              </a:lnSpc>
            </a:pPr>
            <a:r>
              <a:rPr lang="fr-FR" dirty="0"/>
              <a:t>PLoS One </a:t>
            </a:r>
          </a:p>
          <a:p>
            <a:pPr lvl="1">
              <a:lnSpc>
                <a:spcPct val="110000"/>
              </a:lnSpc>
            </a:pPr>
            <a:r>
              <a:rPr lang="fr-FR" dirty="0"/>
              <a:t>Nature Communications</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8</a:t>
            </a:fld>
            <a:endParaRPr lang="fr-FR" dirty="0"/>
          </a:p>
        </p:txBody>
      </p:sp>
    </p:spTree>
    <p:extLst>
      <p:ext uri="{BB962C8B-B14F-4D97-AF65-F5344CB8AC3E}">
        <p14:creationId xmlns:p14="http://schemas.microsoft.com/office/powerpoint/2010/main" val="280415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a:t>Quizz BPH - Réponses</a:t>
            </a:r>
          </a:p>
        </p:txBody>
      </p:sp>
      <p:sp>
        <p:nvSpPr>
          <p:cNvPr id="3" name="Espace réservé du contenu 2"/>
          <p:cNvSpPr>
            <a:spLocks noGrp="1"/>
          </p:cNvSpPr>
          <p:nvPr>
            <p:ph sz="half" idx="1"/>
          </p:nvPr>
        </p:nvSpPr>
        <p:spPr>
          <a:xfrm>
            <a:off x="568712" y="1159316"/>
            <a:ext cx="11623288" cy="5379596"/>
          </a:xfrm>
        </p:spPr>
        <p:txBody>
          <a:bodyPr>
            <a:normAutofit fontScale="92500" lnSpcReduction="20000"/>
          </a:bodyPr>
          <a:lstStyle/>
          <a:p>
            <a:pPr>
              <a:lnSpc>
                <a:spcPct val="120000"/>
              </a:lnSpc>
            </a:pPr>
            <a:r>
              <a:rPr lang="fr-FR" dirty="0"/>
              <a:t> </a:t>
            </a:r>
            <a:r>
              <a:rPr lang="fr-FR" b="1" dirty="0"/>
              <a:t>Données Scopus - période 2019-2021 - 1332 articles ayant au moins un co-auteur BPH </a:t>
            </a:r>
          </a:p>
          <a:p>
            <a:pPr>
              <a:lnSpc>
                <a:spcPct val="120000"/>
              </a:lnSpc>
            </a:pPr>
            <a:r>
              <a:rPr lang="fr-FR" dirty="0"/>
              <a:t>Quelle part de ces articles ont-ils été publiés selon le modèle </a:t>
            </a:r>
            <a:r>
              <a:rPr lang="fr-FR" i="1" dirty="0"/>
              <a:t>full gold </a:t>
            </a:r>
            <a:r>
              <a:rPr lang="fr-FR" dirty="0"/>
              <a:t>ou hybride?</a:t>
            </a:r>
          </a:p>
          <a:p>
            <a:pPr lvl="1">
              <a:lnSpc>
                <a:spcPct val="120000"/>
              </a:lnSpc>
            </a:pPr>
            <a:r>
              <a:rPr lang="fr-FR" dirty="0"/>
              <a:t>Plus de 60%</a:t>
            </a:r>
          </a:p>
          <a:p>
            <a:pPr lvl="1">
              <a:lnSpc>
                <a:spcPct val="120000"/>
              </a:lnSpc>
            </a:pPr>
            <a:r>
              <a:rPr lang="fr-FR" dirty="0"/>
              <a:t>Entre 40 et 60%</a:t>
            </a:r>
          </a:p>
          <a:p>
            <a:pPr lvl="1">
              <a:lnSpc>
                <a:spcPct val="120000"/>
              </a:lnSpc>
            </a:pPr>
            <a:r>
              <a:rPr lang="fr-FR" b="1" dirty="0">
                <a:solidFill>
                  <a:srgbClr val="00B0F0"/>
                </a:solidFill>
              </a:rPr>
              <a:t>Entre 20 et 40% -&gt; 36,6% (488 - dont 371 </a:t>
            </a:r>
            <a:r>
              <a:rPr lang="fr-FR" b="1" i="1" dirty="0">
                <a:solidFill>
                  <a:srgbClr val="00B0F0"/>
                </a:solidFill>
              </a:rPr>
              <a:t>full gold</a:t>
            </a:r>
            <a:r>
              <a:rPr lang="fr-FR" b="1" dirty="0">
                <a:solidFill>
                  <a:srgbClr val="00B0F0"/>
                </a:solidFill>
              </a:rPr>
              <a:t>)</a:t>
            </a:r>
          </a:p>
          <a:p>
            <a:pPr lvl="1">
              <a:lnSpc>
                <a:spcPct val="120000"/>
              </a:lnSpc>
            </a:pPr>
            <a:r>
              <a:rPr lang="fr-FR" dirty="0"/>
              <a:t>Moins de 20% </a:t>
            </a:r>
          </a:p>
          <a:p>
            <a:pPr>
              <a:lnSpc>
                <a:spcPct val="120000"/>
              </a:lnSpc>
            </a:pPr>
            <a:r>
              <a:rPr lang="fr-FR" dirty="0"/>
              <a:t>Dans quelle revue principalement?</a:t>
            </a:r>
          </a:p>
          <a:p>
            <a:pPr lvl="1">
              <a:lnSpc>
                <a:spcPct val="120000"/>
              </a:lnSpc>
            </a:pPr>
            <a:r>
              <a:rPr lang="fr-FR" dirty="0"/>
              <a:t>Journal of the International AIDS Society (9)</a:t>
            </a:r>
          </a:p>
          <a:p>
            <a:pPr lvl="1">
              <a:lnSpc>
                <a:spcPct val="120000"/>
              </a:lnSpc>
            </a:pPr>
            <a:r>
              <a:rPr lang="fr-FR" dirty="0"/>
              <a:t>International Journal of Environmental Research and Public Health (15) </a:t>
            </a:r>
          </a:p>
          <a:p>
            <a:pPr lvl="1">
              <a:lnSpc>
                <a:spcPct val="120000"/>
              </a:lnSpc>
            </a:pPr>
            <a:r>
              <a:rPr lang="fr-FR" b="1" dirty="0">
                <a:solidFill>
                  <a:srgbClr val="00B0F0"/>
                </a:solidFill>
              </a:rPr>
              <a:t>PLoS One (35)</a:t>
            </a:r>
          </a:p>
          <a:p>
            <a:pPr lvl="1">
              <a:lnSpc>
                <a:spcPct val="120000"/>
              </a:lnSpc>
            </a:pPr>
            <a:r>
              <a:rPr lang="fr-FR" dirty="0"/>
              <a:t>Nature Communications (10)</a:t>
            </a:r>
          </a:p>
        </p:txBody>
      </p:sp>
      <p:sp>
        <p:nvSpPr>
          <p:cNvPr id="5" name="Espace réservé du pied de page 4"/>
          <p:cNvSpPr>
            <a:spLocks noGrp="1"/>
          </p:cNvSpPr>
          <p:nvPr>
            <p:ph type="ftr" sz="quarter" idx="11"/>
          </p:nvPr>
        </p:nvSpPr>
        <p:spPr/>
        <p:txBody>
          <a:bodyPr/>
          <a:lstStyle/>
          <a:p>
            <a:r>
              <a:rPr lang="fr-FR" dirty="0"/>
              <a:t>F. Flamerie - Focus sur les revues en libre accès - 2022-05-31</a:t>
            </a: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9</a:t>
            </a:fld>
            <a:endParaRPr lang="fr-FR" dirty="0"/>
          </a:p>
        </p:txBody>
      </p:sp>
    </p:spTree>
    <p:extLst>
      <p:ext uri="{BB962C8B-B14F-4D97-AF65-F5344CB8AC3E}">
        <p14:creationId xmlns:p14="http://schemas.microsoft.com/office/powerpoint/2010/main" val="41433588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TotalTime>
  <Words>2762</Words>
  <Application>Microsoft Office PowerPoint</Application>
  <PresentationFormat>Grand écran</PresentationFormat>
  <Paragraphs>283</Paragraphs>
  <Slides>30</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Calibri Light</vt:lpstr>
      <vt:lpstr>Corbel</vt:lpstr>
      <vt:lpstr>Tahoma</vt:lpstr>
      <vt:lpstr>Thème Office</vt:lpstr>
      <vt:lpstr>Focus sur les revues en libre accès : enjeux économiques, juridiques et éditoriaux</vt:lpstr>
      <vt:lpstr>Programme</vt:lpstr>
      <vt:lpstr>Enjeux économiques</vt:lpstr>
      <vt:lpstr>Typologie économique des revues</vt:lpstr>
      <vt:lpstr>Typologie économique des revues</vt:lpstr>
      <vt:lpstr>Les modèles sans frais : bronze</vt:lpstr>
      <vt:lpstr>Les modèles sans frais : diamant</vt:lpstr>
      <vt:lpstr>Quizz BPH</vt:lpstr>
      <vt:lpstr>Quizz BPH - Réponses</vt:lpstr>
      <vt:lpstr>Les modèles avec frais</vt:lpstr>
      <vt:lpstr>Revues full gold : quels acteurs?</vt:lpstr>
      <vt:lpstr>Quels acteurs? - focus Inserm</vt:lpstr>
      <vt:lpstr>Modulations tarifaires</vt:lpstr>
      <vt:lpstr>Réductions tarifaires institutionnelles - 1/2</vt:lpstr>
      <vt:lpstr>Réductions tarifaires institutionnelles - 2/2</vt:lpstr>
      <vt:lpstr>Perspectives: les revues « transformatives »</vt:lpstr>
      <vt:lpstr>Enjeux juridiques</vt:lpstr>
      <vt:lpstr>Licences de publication</vt:lpstr>
      <vt:lpstr>Creative Commons</vt:lpstr>
      <vt:lpstr>Comment choisir?</vt:lpstr>
      <vt:lpstr>Enjeux éditoriaux</vt:lpstr>
      <vt:lpstr>Modèles éditoriaux - les mégarevues </vt:lpstr>
      <vt:lpstr>Modèles éditoriaux - revues « miroir »</vt:lpstr>
      <vt:lpstr>Revues en libre accès et revues prédatrices</vt:lpstr>
      <vt:lpstr>Revues en libre accès et revues prédatrices</vt:lpstr>
      <vt:lpstr>Revues en libre accès et revues prédatrices</vt:lpstr>
      <vt:lpstr>Revues en libre accès et revues prédatrices</vt:lpstr>
      <vt:lpstr>Evaluer la qualité d’une revue en libre accès</vt:lpstr>
      <vt:lpstr>Perspectives : des articles revus par les pairs sans revue</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122</cp:revision>
  <dcterms:created xsi:type="dcterms:W3CDTF">2021-04-30T15:31:12Z</dcterms:created>
  <dcterms:modified xsi:type="dcterms:W3CDTF">2022-06-15T15:28:25Z</dcterms:modified>
</cp:coreProperties>
</file>