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4" r:id="rId3"/>
    <p:sldMasterId id="2147483686" r:id="rId4"/>
  </p:sldMasterIdLst>
  <p:notesMasterIdLst>
    <p:notesMasterId r:id="rId21"/>
  </p:notesMasterIdLst>
  <p:sldIdLst>
    <p:sldId id="374" r:id="rId5"/>
    <p:sldId id="406" r:id="rId6"/>
    <p:sldId id="419" r:id="rId7"/>
    <p:sldId id="407" r:id="rId8"/>
    <p:sldId id="408" r:id="rId9"/>
    <p:sldId id="409" r:id="rId10"/>
    <p:sldId id="410" r:id="rId11"/>
    <p:sldId id="422" r:id="rId12"/>
    <p:sldId id="411" r:id="rId13"/>
    <p:sldId id="412" r:id="rId14"/>
    <p:sldId id="413" r:id="rId15"/>
    <p:sldId id="424" r:id="rId16"/>
    <p:sldId id="423" r:id="rId17"/>
    <p:sldId id="416" r:id="rId18"/>
    <p:sldId id="417" r:id="rId19"/>
    <p:sldId id="41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0545" autoAdjust="0"/>
  </p:normalViewPr>
  <p:slideViewPr>
    <p:cSldViewPr snapToGrid="0">
      <p:cViewPr varScale="1">
        <p:scale>
          <a:sx n="57" d="100"/>
          <a:sy n="57" d="100"/>
        </p:scale>
        <p:origin x="14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6E57-6F84-4152-9C92-2378F3A35638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1354-EA28-471F-976B-DA5E0C0C8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4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9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9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3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5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7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2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9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4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60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9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E6-7458-426D-943E-9F353E71F87E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4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C9-85E2-4025-9926-6FBD45540E37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08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4462-6025-4CBA-9F17-D865315644C8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4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F. Flamerie - Oskar Bordeaux - 2022-06-14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A681-6386-4475-8E10-92154614962A}" type="datetime1">
              <a:rPr lang="fr-FR" smtClean="0"/>
              <a:t>15/06/2022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>
                <a:latin typeface="Corbel"/>
                <a:cs typeface="Corbel"/>
              </a:rPr>
              <a:t>‹N°›</a:t>
            </a:fld>
            <a:endParaRPr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2790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C520-36C0-4BC4-8E55-3D7F31C254F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1FD1-56A1-42AE-A8FC-AFB6B0815E1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8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197E-F941-408C-A428-65F0197B228D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87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AEF2-CD0D-4309-8AE2-6AF5434548D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13CB-864A-4355-9CA6-81A4AE61BE13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82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2E3F-2167-4014-AB06-8E88ED4629F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6235-B2CB-42A3-97C6-D8CBF87324F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F23-B5BC-46B9-9260-187EFB8910BC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941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99C0-CE94-46F7-BA21-98B944437C7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88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AA59-96FF-4235-8231-0B0283B77F7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07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4E7-875F-4D04-AC1D-A5E6222EE69D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89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6E3E-18DE-4E9D-B07C-68038E7225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80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C17762A0-596D-43C9-920D-DAEB25FCDC96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E8CD791-F988-43DE-BF70-6F89D03D494D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5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A627E78-FDEE-4B4B-8A95-AD1C865C27F8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41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14EC2AB-4DE9-43AC-A3CE-564EE5EBFD00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40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2815CBF-6F9C-49B4-8F56-10D2EFA5C15C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355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F676D568-665D-4C9E-86CD-05362D3F21F8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3B8E-9743-43F9-BFCD-60A764FC4E74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028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0057D5B9-5374-4007-9725-2F3B4D223A98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3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A1905D54-1124-4E3F-A97C-46447842F1ED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8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C8B0ADA-8AD9-48DD-99AC-57A9D58AC91E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44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FFB1852E-6054-4ABD-8EA0-2E07E50D7B16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2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DDE5814F-36E7-4EDC-93CA-9D5326E4C2EE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10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08494C0-0896-4C71-B53D-DED4F12E6599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82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C58A725-044F-4F9A-933B-5C9A9025376D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8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5595F7C8-AD17-4A5E-BD96-E365A6D85ED5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73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65E651BE-1465-40EF-8DA2-C7CA14376BB1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11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04F9F4C5-4C3A-419C-A42A-C3820305E920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6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E79-3AEE-4FB8-ABE9-83AD63BE1155}" type="datetime1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7582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31FF17A-5E5C-4EB3-9EA4-06D1B218011E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59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DEC5F56-BF75-43E0-8B56-6325E0D6CEE1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075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49AFE789-5297-4F31-81CF-6A68E5DF6F8F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71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B555B3A-36B2-42A8-9F3E-F730F2DDE7FF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932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C69918A5-484B-4D0D-B185-7CE5ADF1BACD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71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BCF7EC5E-DCA9-4711-9157-AD1016CF3521}" type="datetime1">
              <a:rPr lang="fr-FR" smtClean="0">
                <a:solidFill>
                  <a:prstClr val="black"/>
                </a:solidFill>
              </a:rPr>
              <a:t>15/06/2022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5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1CB-74C4-41BB-A5C4-55860DF76E7D}" type="datetime1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1C6-BE0E-43B4-B65C-F73833B43068}" type="datetime1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5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17D6-02C2-44A0-A921-8AB9B8A02774}" type="datetime1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0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478C-243A-452C-A290-ABD2F5539C70}" type="datetime1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0DE6-01DA-468A-8FDF-05DA156E545F}" type="datetime1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D67C-09E0-4D15-8BD7-9E55A3A22452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58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FEBBBFDA-7BD7-425B-9489-0A5BD3F05B5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15/06/2022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0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www.howcanishareit.com/" TargetMode="External"/><Relationship Id="rId5" Type="http://schemas.openxmlformats.org/officeDocument/2006/relationships/hyperlink" Target="https://v2.sherpa.ac.uk/id/publication/804" TargetMode="External"/><Relationship Id="rId4" Type="http://schemas.openxmlformats.org/officeDocument/2006/relationships/hyperlink" Target="https://v2.sherpa.ac.uk/rome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button.org/direct2aa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hal.inserm.fr/inserm-0359397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psc.2021.10.01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kar-bordeaux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skar-bordeaux.fr" TargetMode="External"/><Relationship Id="rId2" Type="http://schemas.openxmlformats.org/officeDocument/2006/relationships/hyperlink" Target="https://oskar-bordeaux.fr/" TargetMode="Externa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www.hal.inserm.fr/U121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oskar-bordeaux.fr/handle/20.500.12278/10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skar-bordeaux.fr/discover?scope=/&amp;query=bordeaux.team:LEHA_BPH&amp;submit=&amp;sort_by=dc.date.public_dt&amp;order=des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al.inserm.fr/U1219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www.legifrance.gouv.fr/eli/loi/2016/10/7/ECFI1524250L/jo#JORFARTI0000332028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062" y="2080317"/>
            <a:ext cx="10533863" cy="318484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lang="fr-FR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Déposer un article dans l'archive ouverte de l'université de Bordeaux </a:t>
            </a:r>
            <a:r>
              <a:rPr lang="fr-FR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 OSKAR Bordeaux »</a:t>
            </a:r>
          </a:p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2400" dirty="0" smtClean="0">
                <a:latin typeface="Tahoma"/>
                <a:cs typeface="Tahoma"/>
              </a:rPr>
              <a:t>Module</a:t>
            </a:r>
            <a:r>
              <a:rPr sz="2400" spc="-20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3.</a:t>
            </a:r>
            <a:r>
              <a:rPr lang="fr-FR" sz="2400" dirty="0" smtClean="0">
                <a:latin typeface="Tahoma"/>
                <a:cs typeface="Tahoma"/>
              </a:rPr>
              <a:t>3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308" y="6181344"/>
            <a:ext cx="122834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1514" y="6148527"/>
            <a:ext cx="9081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Ce 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contenu </a:t>
            </a: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est mis à disposition 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selon </a:t>
            </a: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les 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termes </a:t>
            </a: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de la 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Licence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Creative Commons</a:t>
            </a:r>
            <a:r>
              <a:rPr sz="1600" u="sng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Attribution 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-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Partage dans</a:t>
            </a:r>
            <a:endParaRPr sz="16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les Mêmes Conditions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3.0</a:t>
            </a:r>
            <a:r>
              <a:rPr sz="160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France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.</a:t>
            </a:r>
            <a:endParaRPr sz="1600" dirty="0">
              <a:latin typeface="Corbel"/>
              <a:cs typeface="Corbel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fr-FR" smtClean="0">
                <a:latin typeface="Corbel"/>
                <a:cs typeface="Corbel"/>
              </a:rPr>
              <a:t>1</a:t>
            </a:fld>
            <a:endParaRPr lang="fr-FR" dirty="0">
              <a:latin typeface="Corbel"/>
              <a:cs typeface="Corbel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92" y="1059416"/>
            <a:ext cx="7567316" cy="55630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224" y="0"/>
            <a:ext cx="10515600" cy="1325563"/>
          </a:xfrm>
        </p:spPr>
        <p:txBody>
          <a:bodyPr/>
          <a:lstStyle/>
          <a:p>
            <a:r>
              <a:rPr lang="fr-FR" dirty="0"/>
              <a:t>Qu’avez-vous le droit de déposer?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224" y="1225689"/>
            <a:ext cx="3875237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Certaines revues accordent même davantage de permissions, voir le service 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4"/>
              </a:rPr>
              <a:t>Sherpa-Romeo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 - ex: 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fiche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Annals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 of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Applied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  <a:hlinkClick r:id="rId5"/>
              </a:rPr>
              <a:t>Probability</a:t>
            </a:r>
            <a:endParaRPr lang="fr-FR" sz="24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342900" indent="-342900">
              <a:spcBef>
                <a:spcPts val="1800"/>
              </a:spcBef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Connaître les droits de partage via </a:t>
            </a:r>
            <a:r>
              <a:rPr lang="fr-FR" sz="2400" dirty="0" err="1">
                <a:solidFill>
                  <a:prstClr val="black"/>
                </a:solidFill>
                <a:latin typeface="Corbel" panose="020B0503020204020204" pitchFamily="34" charset="0"/>
              </a:rPr>
              <a:t>ResearchGate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, Oskar, etc. d’un article à partir de son DOI : 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  <a:hlinkClick r:id="rId6"/>
              </a:rPr>
              <a:t>https://www.howcanishareit.com/</a:t>
            </a:r>
            <a:endParaRPr lang="fr-FR" sz="240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896360" y="6563127"/>
            <a:ext cx="600964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9565" y="5763872"/>
            <a:ext cx="7059743" cy="78500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55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04" y="60960"/>
            <a:ext cx="10515600" cy="1325563"/>
          </a:xfrm>
        </p:spPr>
        <p:txBody>
          <a:bodyPr/>
          <a:lstStyle/>
          <a:p>
            <a:r>
              <a:rPr lang="fr-FR" dirty="0"/>
              <a:t>Versions d’article : manuscrit accepté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417310"/>
            <a:ext cx="46990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417310"/>
            <a:ext cx="2743200" cy="365125"/>
          </a:xfrm>
        </p:spPr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184" y="1259175"/>
            <a:ext cx="84594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Manuscrit accepté </a:t>
            </a:r>
            <a:r>
              <a:rPr lang="fr-FR" sz="2800" dirty="0">
                <a:solidFill>
                  <a:srgbClr val="ED7D31"/>
                </a:solidFill>
                <a:latin typeface="Corbel" panose="020B0503020204020204" pitchFamily="34" charset="0"/>
              </a:rPr>
              <a:t>≠ PDF final mis en forme par l’éditeur</a:t>
            </a:r>
          </a:p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Manuscrit accepté </a:t>
            </a:r>
            <a:r>
              <a:rPr lang="fr-FR" sz="2800" dirty="0">
                <a:solidFill>
                  <a:srgbClr val="ED7D31"/>
                </a:solidFill>
                <a:latin typeface="Corbel" panose="020B0503020204020204" pitchFamily="34" charset="0"/>
              </a:rPr>
              <a:t>≠ </a:t>
            </a:r>
            <a:r>
              <a:rPr lang="fr-FR" sz="2800" i="1" dirty="0" err="1">
                <a:solidFill>
                  <a:srgbClr val="ED7D31"/>
                </a:solidFill>
                <a:latin typeface="Corbel" panose="020B0503020204020204" pitchFamily="34" charset="0"/>
              </a:rPr>
              <a:t>proofs</a:t>
            </a:r>
            <a:endParaRPr lang="fr-FR" sz="2800" i="1" dirty="0">
              <a:solidFill>
                <a:srgbClr val="ED7D31"/>
              </a:solidFill>
              <a:latin typeface="Corbel" panose="020B0503020204020204" pitchFamily="34" charset="0"/>
            </a:endParaRPr>
          </a:p>
          <a:p>
            <a:endParaRPr lang="fr-FR" sz="28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fr-FR" sz="3200" dirty="0">
                <a:solidFill>
                  <a:prstClr val="black"/>
                </a:solidFill>
                <a:latin typeface="Corbel" panose="020B0503020204020204" pitchFamily="34" charset="0"/>
              </a:rPr>
              <a:t>Manuscrit accepté = fichier(s) non mis en forme par l’éditeur, sans indication de copyright :</a:t>
            </a:r>
          </a:p>
          <a:p>
            <a:r>
              <a:rPr lang="fr-FR" sz="3200" dirty="0">
                <a:solidFill>
                  <a:srgbClr val="ED7D31"/>
                </a:solidFill>
                <a:latin typeface="Corbel" panose="020B0503020204020204" pitchFamily="34" charset="0"/>
              </a:rPr>
              <a:t>PDF ou Word incluant tout le contenu de l’article + </a:t>
            </a:r>
            <a:r>
              <a:rPr lang="fr-FR" sz="3200" i="1" dirty="0" err="1">
                <a:solidFill>
                  <a:srgbClr val="ED7D31"/>
                </a:solidFill>
                <a:latin typeface="Corbel" panose="020B0503020204020204" pitchFamily="34" charset="0"/>
              </a:rPr>
              <a:t>supplementary</a:t>
            </a:r>
            <a:r>
              <a:rPr lang="fr-FR" sz="3200" i="1" dirty="0">
                <a:solidFill>
                  <a:srgbClr val="ED7D31"/>
                </a:solidFill>
                <a:latin typeface="Corbel" panose="020B0503020204020204" pitchFamily="34" charset="0"/>
              </a:rPr>
              <a:t> </a:t>
            </a:r>
            <a:r>
              <a:rPr lang="fr-FR" sz="3200" i="1" dirty="0" err="1">
                <a:solidFill>
                  <a:srgbClr val="ED7D31"/>
                </a:solidFill>
                <a:latin typeface="Corbel" panose="020B0503020204020204" pitchFamily="34" charset="0"/>
              </a:rPr>
              <a:t>material</a:t>
            </a:r>
            <a:endParaRPr lang="fr-FR" sz="3200" i="1" dirty="0">
              <a:solidFill>
                <a:srgbClr val="ED7D31"/>
              </a:solidFill>
              <a:latin typeface="Corbel" panose="020B0503020204020204" pitchFamily="34" charset="0"/>
            </a:endParaRPr>
          </a:p>
          <a:p>
            <a:r>
              <a:rPr lang="fr-FR" sz="3200" dirty="0">
                <a:solidFill>
                  <a:srgbClr val="002060"/>
                </a:solidFill>
                <a:latin typeface="Corbel" panose="020B0503020204020204" pitchFamily="34" charset="0"/>
              </a:rPr>
              <a:t>o</a:t>
            </a:r>
            <a:r>
              <a:rPr lang="fr-FR" sz="3200" dirty="0">
                <a:solidFill>
                  <a:prstClr val="black"/>
                </a:solidFill>
                <a:latin typeface="Corbel" panose="020B0503020204020204" pitchFamily="34" charset="0"/>
              </a:rPr>
              <a:t>u</a:t>
            </a:r>
          </a:p>
          <a:p>
            <a:r>
              <a:rPr lang="fr-FR" sz="3200" dirty="0">
                <a:solidFill>
                  <a:srgbClr val="ED7D31"/>
                </a:solidFill>
                <a:latin typeface="Corbel" panose="020B0503020204020204" pitchFamily="34" charset="0"/>
              </a:rPr>
              <a:t>Word + fichiers image + fichiers table + </a:t>
            </a:r>
            <a:r>
              <a:rPr lang="fr-FR" sz="3200" i="1" dirty="0" err="1">
                <a:solidFill>
                  <a:srgbClr val="ED7D31"/>
                </a:solidFill>
                <a:latin typeface="Corbel" panose="020B0503020204020204" pitchFamily="34" charset="0"/>
              </a:rPr>
              <a:t>supplementary</a:t>
            </a:r>
            <a:r>
              <a:rPr lang="fr-FR" sz="3200" i="1" dirty="0">
                <a:solidFill>
                  <a:srgbClr val="ED7D31"/>
                </a:solidFill>
                <a:latin typeface="Corbel" panose="020B0503020204020204" pitchFamily="34" charset="0"/>
              </a:rPr>
              <a:t> </a:t>
            </a:r>
            <a:r>
              <a:rPr lang="fr-FR" sz="3200" i="1" dirty="0" err="1">
                <a:solidFill>
                  <a:srgbClr val="ED7D31"/>
                </a:solidFill>
                <a:latin typeface="Corbel" panose="020B0503020204020204" pitchFamily="34" charset="0"/>
              </a:rPr>
              <a:t>material</a:t>
            </a:r>
            <a:endParaRPr lang="fr-FR" sz="3200" i="1" dirty="0">
              <a:solidFill>
                <a:srgbClr val="ED7D31"/>
              </a:solidFill>
              <a:latin typeface="Corbel" panose="020B0503020204020204" pitchFamily="34" charset="0"/>
            </a:endParaRPr>
          </a:p>
        </p:txBody>
      </p:sp>
      <p:grpSp>
        <p:nvGrpSpPr>
          <p:cNvPr id="8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8727433" y="4454289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 dirty="0">
                <a:solidFill>
                  <a:prstClr val="white">
                    <a:lumMod val="50000"/>
                  </a:prst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 dirty="0">
                <a:solidFill>
                  <a:prstClr val="white">
                    <a:lumMod val="50000"/>
                  </a:prst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275502" y="4339418"/>
            <a:ext cx="274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u="sng" dirty="0">
                <a:solidFill>
                  <a:prstClr val="black"/>
                </a:solidFill>
                <a:latin typeface="Corbel" panose="020B0503020204020204" pitchFamily="34" charset="0"/>
                <a:hlinkClick r:id="rId3"/>
              </a:rPr>
              <a:t>Direct2AAM</a:t>
            </a: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 : mode d’emploi pour récupérer la dernière version de vos manuscrits sur les systèmes de soumission d’articles des éditeurs</a:t>
            </a:r>
            <a:endParaRPr lang="fr-FR" sz="20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9894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6759" y="114707"/>
            <a:ext cx="10515600" cy="1325563"/>
          </a:xfrm>
        </p:spPr>
        <p:txBody>
          <a:bodyPr/>
          <a:lstStyle/>
          <a:p>
            <a:r>
              <a:rPr lang="fr-FR" dirty="0" smtClean="0"/>
              <a:t>Embargo?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46759" y="1131103"/>
            <a:ext cx="11023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000" dirty="0" smtClean="0">
                <a:latin typeface="Corbel" panose="020B0503020204020204" pitchFamily="34" charset="0"/>
              </a:rPr>
              <a:t>L’embargo correspond à la </a:t>
            </a:r>
            <a:r>
              <a:rPr lang="fr-FR" sz="2000" b="1" dirty="0" smtClean="0">
                <a:latin typeface="Corbel" panose="020B0503020204020204" pitchFamily="34" charset="0"/>
              </a:rPr>
              <a:t>période d’exclusivité de la diffusion </a:t>
            </a:r>
            <a:r>
              <a:rPr lang="fr-FR" sz="2000" dirty="0" smtClean="0">
                <a:latin typeface="Corbel" panose="020B0503020204020204" pitchFamily="34" charset="0"/>
              </a:rPr>
              <a:t>que se réserve un éditeur.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000" dirty="0" smtClean="0">
                <a:latin typeface="Corbel" panose="020B0503020204020204" pitchFamily="34" charset="0"/>
              </a:rPr>
              <a:t>Pendant cette période, le texte intégral déposé dans une archive ouverte ne peut pas être en libre </a:t>
            </a:r>
            <a:r>
              <a:rPr lang="fr-FR" sz="2000" dirty="0">
                <a:latin typeface="Corbel" panose="020B0503020204020204" pitchFamily="34" charset="0"/>
              </a:rPr>
              <a:t>accès. Les archives ouvertes permettent de paramétrer cet embargo pour que </a:t>
            </a:r>
            <a:r>
              <a:rPr lang="fr-FR" sz="2000" dirty="0" smtClean="0">
                <a:latin typeface="Corbel" panose="020B0503020204020204" pitchFamily="34" charset="0"/>
              </a:rPr>
              <a:t>: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2000" dirty="0" smtClean="0">
                <a:latin typeface="Corbel" panose="020B0503020204020204" pitchFamily="34" charset="0"/>
              </a:rPr>
              <a:t>le fichier devienne automatiquement visible à une date donnée, 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2000" dirty="0" smtClean="0">
                <a:latin typeface="Corbel" panose="020B0503020204020204" pitchFamily="34" charset="0"/>
              </a:rPr>
              <a:t>il puisse être demandé sous forme de tiré à part pendant la période d’embargo.</a:t>
            </a:r>
            <a:endParaRPr lang="fr-FR" sz="2000" dirty="0">
              <a:latin typeface="Corbel" panose="020B0503020204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" y="2820028"/>
            <a:ext cx="11013531" cy="355069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Le libre accès en bref - 2022-05-17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46759" y="6405447"/>
            <a:ext cx="111556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Afficher cet article dans HAL : </a:t>
            </a:r>
            <a:r>
              <a:rPr lang="fr-FR" altLang="fr-FR" dirty="0">
                <a:latin typeface="Corbel" panose="020B0503020204020204" pitchFamily="34" charset="0"/>
                <a:hlinkClick r:id="rId4"/>
              </a:rPr>
              <a:t>https://</a:t>
            </a:r>
            <a:r>
              <a:rPr lang="fr-FR" altLang="fr-FR" dirty="0" smtClean="0">
                <a:latin typeface="Corbel" panose="020B0503020204020204" pitchFamily="34" charset="0"/>
                <a:hlinkClick r:id="rId4"/>
              </a:rPr>
              <a:t>www.hal.inserm.fr/inserm-03593970</a:t>
            </a:r>
            <a:r>
              <a:rPr lang="fr-FR" altLang="fr-FR" dirty="0" smtClean="0">
                <a:latin typeface="Corbel" panose="020B0503020204020204" pitchFamily="34" charset="0"/>
              </a:rPr>
              <a:t> </a:t>
            </a:r>
            <a:endParaRPr lang="fr-FR" alt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7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5" y="198124"/>
            <a:ext cx="2183442" cy="30232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001055" cy="2852737"/>
          </a:xfrm>
        </p:spPr>
        <p:txBody>
          <a:bodyPr/>
          <a:lstStyle/>
          <a:p>
            <a:r>
              <a:rPr lang="fr-FR" dirty="0" smtClean="0"/>
              <a:t>Dépôt dans Oskar Bordeaux au BPH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options pour le dépôt de vos articles</a:t>
            </a:r>
          </a:p>
          <a:p>
            <a:r>
              <a:rPr lang="fr-FR" dirty="0" smtClean="0"/>
              <a:t>Démo du dépôt d’un article en texte intégral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5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6051" y="13833"/>
            <a:ext cx="10515600" cy="1325563"/>
          </a:xfrm>
        </p:spPr>
        <p:txBody>
          <a:bodyPr/>
          <a:lstStyle/>
          <a:p>
            <a:r>
              <a:rPr lang="fr-FR" dirty="0"/>
              <a:t>3 options de dépôt dans Oskar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16303" y="1184836"/>
            <a:ext cx="9096657" cy="208668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Dot"/>
          </a:ln>
        </p:spPr>
        <p:txBody>
          <a:bodyPr wrap="square" lIns="144000" tIns="144000" rIns="144000" bIns="144000" rtlCol="0" anchor="ctr">
            <a:noAutofit/>
          </a:bodyPr>
          <a:lstStyle/>
          <a:p>
            <a:r>
              <a:rPr lang="fr-FR" sz="5400" b="1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Infos internes à l’unité</a:t>
            </a:r>
            <a:endParaRPr lang="fr-FR" sz="5400" b="1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grpSp>
        <p:nvGrpSpPr>
          <p:cNvPr id="8" name="File_PDF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895840" y="1184836"/>
            <a:ext cx="1821649" cy="2061147"/>
            <a:chOff x="3337" y="1591"/>
            <a:chExt cx="1004" cy="1136"/>
          </a:xfrm>
          <a:solidFill>
            <a:schemeClr val="accent2"/>
          </a:solidFill>
        </p:grpSpPr>
        <p:sp>
          <p:nvSpPr>
            <p:cNvPr id="10" name="Freeform 273"/>
            <p:cNvSpPr>
              <a:spLocks/>
            </p:cNvSpPr>
            <p:nvPr/>
          </p:nvSpPr>
          <p:spPr bwMode="auto">
            <a:xfrm>
              <a:off x="3512" y="2124"/>
              <a:ext cx="90" cy="103"/>
            </a:xfrm>
            <a:custGeom>
              <a:avLst/>
              <a:gdLst>
                <a:gd name="T0" fmla="*/ 545 w 545"/>
                <a:gd name="T1" fmla="*/ 296 h 625"/>
                <a:gd name="T2" fmla="*/ 189 w 545"/>
                <a:gd name="T3" fmla="*/ 0 h 625"/>
                <a:gd name="T4" fmla="*/ 0 w 545"/>
                <a:gd name="T5" fmla="*/ 18 h 625"/>
                <a:gd name="T6" fmla="*/ 0 w 545"/>
                <a:gd name="T7" fmla="*/ 613 h 625"/>
                <a:gd name="T8" fmla="*/ 153 w 545"/>
                <a:gd name="T9" fmla="*/ 625 h 625"/>
                <a:gd name="T10" fmla="*/ 545 w 545"/>
                <a:gd name="T11" fmla="*/ 29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" h="625">
                  <a:moveTo>
                    <a:pt x="545" y="296"/>
                  </a:moveTo>
                  <a:cubicBezTo>
                    <a:pt x="545" y="110"/>
                    <a:pt x="416" y="0"/>
                    <a:pt x="189" y="0"/>
                  </a:cubicBezTo>
                  <a:cubicBezTo>
                    <a:pt x="96" y="0"/>
                    <a:pt x="33" y="9"/>
                    <a:pt x="0" y="18"/>
                  </a:cubicBezTo>
                  <a:lnTo>
                    <a:pt x="0" y="613"/>
                  </a:lnTo>
                  <a:cubicBezTo>
                    <a:pt x="39" y="622"/>
                    <a:pt x="87" y="625"/>
                    <a:pt x="153" y="625"/>
                  </a:cubicBezTo>
                  <a:cubicBezTo>
                    <a:pt x="395" y="625"/>
                    <a:pt x="545" y="502"/>
                    <a:pt x="545" y="29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1" name="Freeform 274"/>
            <p:cNvSpPr>
              <a:spLocks/>
            </p:cNvSpPr>
            <p:nvPr/>
          </p:nvSpPr>
          <p:spPr bwMode="auto">
            <a:xfrm>
              <a:off x="3800" y="2125"/>
              <a:ext cx="139" cy="223"/>
            </a:xfrm>
            <a:custGeom>
              <a:avLst/>
              <a:gdLst>
                <a:gd name="T0" fmla="*/ 207 w 844"/>
                <a:gd name="T1" fmla="*/ 0 h 1349"/>
                <a:gd name="T2" fmla="*/ 0 w 844"/>
                <a:gd name="T3" fmla="*/ 18 h 1349"/>
                <a:gd name="T4" fmla="*/ 0 w 844"/>
                <a:gd name="T5" fmla="*/ 1337 h 1349"/>
                <a:gd name="T6" fmla="*/ 159 w 844"/>
                <a:gd name="T7" fmla="*/ 1346 h 1349"/>
                <a:gd name="T8" fmla="*/ 841 w 844"/>
                <a:gd name="T9" fmla="*/ 640 h 1349"/>
                <a:gd name="T10" fmla="*/ 207 w 844"/>
                <a:gd name="T11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4" h="1349">
                  <a:moveTo>
                    <a:pt x="207" y="0"/>
                  </a:moveTo>
                  <a:cubicBezTo>
                    <a:pt x="105" y="0"/>
                    <a:pt x="39" y="9"/>
                    <a:pt x="0" y="18"/>
                  </a:cubicBezTo>
                  <a:lnTo>
                    <a:pt x="0" y="1337"/>
                  </a:lnTo>
                  <a:cubicBezTo>
                    <a:pt x="39" y="1346"/>
                    <a:pt x="102" y="1346"/>
                    <a:pt x="159" y="1346"/>
                  </a:cubicBezTo>
                  <a:cubicBezTo>
                    <a:pt x="572" y="1349"/>
                    <a:pt x="841" y="1121"/>
                    <a:pt x="841" y="640"/>
                  </a:cubicBezTo>
                  <a:cubicBezTo>
                    <a:pt x="844" y="221"/>
                    <a:pt x="599" y="0"/>
                    <a:pt x="20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Freeform 275"/>
            <p:cNvSpPr>
              <a:spLocks noEditPoints="1"/>
            </p:cNvSpPr>
            <p:nvPr/>
          </p:nvSpPr>
          <p:spPr bwMode="auto">
            <a:xfrm>
              <a:off x="3337" y="1591"/>
              <a:ext cx="1004" cy="1136"/>
            </a:xfrm>
            <a:custGeom>
              <a:avLst/>
              <a:gdLst>
                <a:gd name="T0" fmla="*/ 5546 w 6097"/>
                <a:gd name="T1" fmla="*/ 2463 h 6885"/>
                <a:gd name="T2" fmla="*/ 5545 w 6097"/>
                <a:gd name="T3" fmla="*/ 1650 h 6885"/>
                <a:gd name="T4" fmla="*/ 4185 w 6097"/>
                <a:gd name="T5" fmla="*/ 46 h 6885"/>
                <a:gd name="T6" fmla="*/ 4157 w 6097"/>
                <a:gd name="T7" fmla="*/ 23 h 6885"/>
                <a:gd name="T8" fmla="*/ 4122 w 6097"/>
                <a:gd name="T9" fmla="*/ 6 h 6885"/>
                <a:gd name="T10" fmla="*/ 4083 w 6097"/>
                <a:gd name="T11" fmla="*/ 0 h 6885"/>
                <a:gd name="T12" fmla="*/ 551 w 6097"/>
                <a:gd name="T13" fmla="*/ 270 h 6885"/>
                <a:gd name="T14" fmla="*/ 386 w 6097"/>
                <a:gd name="T15" fmla="*/ 2463 h 6885"/>
                <a:gd name="T16" fmla="*/ 0 w 6097"/>
                <a:gd name="T17" fmla="*/ 4855 h 6885"/>
                <a:gd name="T18" fmla="*/ 551 w 6097"/>
                <a:gd name="T19" fmla="*/ 5241 h 6885"/>
                <a:gd name="T20" fmla="*/ 821 w 6097"/>
                <a:gd name="T21" fmla="*/ 6885 h 6885"/>
                <a:gd name="T22" fmla="*/ 5546 w 6097"/>
                <a:gd name="T23" fmla="*/ 6615 h 6885"/>
                <a:gd name="T24" fmla="*/ 5711 w 6097"/>
                <a:gd name="T25" fmla="*/ 5241 h 6885"/>
                <a:gd name="T26" fmla="*/ 6097 w 6097"/>
                <a:gd name="T27" fmla="*/ 2849 h 6885"/>
                <a:gd name="T28" fmla="*/ 821 w 6097"/>
                <a:gd name="T29" fmla="*/ 270 h 6885"/>
                <a:gd name="T30" fmla="*/ 3948 w 6097"/>
                <a:gd name="T31" fmla="*/ 1651 h 6885"/>
                <a:gd name="T32" fmla="*/ 5276 w 6097"/>
                <a:gd name="T33" fmla="*/ 1786 h 6885"/>
                <a:gd name="T34" fmla="*/ 821 w 6097"/>
                <a:gd name="T35" fmla="*/ 2463 h 6885"/>
                <a:gd name="T36" fmla="*/ 4135 w 6097"/>
                <a:gd name="T37" fmla="*/ 3863 h 6885"/>
                <a:gd name="T38" fmla="*/ 2870 w 6097"/>
                <a:gd name="T39" fmla="*/ 4940 h 6885"/>
                <a:gd name="T40" fmla="*/ 2353 w 6097"/>
                <a:gd name="T41" fmla="*/ 2930 h 6885"/>
                <a:gd name="T42" fmla="*/ 3795 w 6097"/>
                <a:gd name="T43" fmla="*/ 3103 h 6885"/>
                <a:gd name="T44" fmla="*/ 615 w 6097"/>
                <a:gd name="T45" fmla="*/ 4919 h 6885"/>
                <a:gd name="T46" fmla="*/ 1231 w 6097"/>
                <a:gd name="T47" fmla="*/ 2888 h 6885"/>
                <a:gd name="T48" fmla="*/ 2062 w 6097"/>
                <a:gd name="T49" fmla="*/ 3516 h 6885"/>
                <a:gd name="T50" fmla="*/ 1222 w 6097"/>
                <a:gd name="T51" fmla="*/ 4207 h 6885"/>
                <a:gd name="T52" fmla="*/ 1066 w 6097"/>
                <a:gd name="T53" fmla="*/ 4919 h 6885"/>
                <a:gd name="T54" fmla="*/ 5276 w 6097"/>
                <a:gd name="T55" fmla="*/ 6542 h 6885"/>
                <a:gd name="T56" fmla="*/ 821 w 6097"/>
                <a:gd name="T57" fmla="*/ 5241 h 6885"/>
                <a:gd name="T58" fmla="*/ 5276 w 6097"/>
                <a:gd name="T59" fmla="*/ 6542 h 6885"/>
                <a:gd name="T60" fmla="*/ 4892 w 6097"/>
                <a:gd name="T61" fmla="*/ 3277 h 6885"/>
                <a:gd name="T62" fmla="*/ 5616 w 6097"/>
                <a:gd name="T63" fmla="*/ 3737 h 6885"/>
                <a:gd name="T64" fmla="*/ 4892 w 6097"/>
                <a:gd name="T65" fmla="*/ 4108 h 6885"/>
                <a:gd name="T66" fmla="*/ 4435 w 6097"/>
                <a:gd name="T67" fmla="*/ 4919 h 6885"/>
                <a:gd name="T68" fmla="*/ 5667 w 6097"/>
                <a:gd name="T69" fmla="*/ 2903 h 6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7" h="6885">
                  <a:moveTo>
                    <a:pt x="5711" y="2463"/>
                  </a:moveTo>
                  <a:lnTo>
                    <a:pt x="5546" y="2463"/>
                  </a:lnTo>
                  <a:lnTo>
                    <a:pt x="5546" y="1665"/>
                  </a:lnTo>
                  <a:cubicBezTo>
                    <a:pt x="5546" y="1660"/>
                    <a:pt x="5545" y="1655"/>
                    <a:pt x="5545" y="1650"/>
                  </a:cubicBezTo>
                  <a:cubicBezTo>
                    <a:pt x="5544" y="1618"/>
                    <a:pt x="5534" y="1587"/>
                    <a:pt x="5513" y="1563"/>
                  </a:cubicBezTo>
                  <a:lnTo>
                    <a:pt x="4185" y="46"/>
                  </a:lnTo>
                  <a:cubicBezTo>
                    <a:pt x="4185" y="46"/>
                    <a:pt x="4184" y="46"/>
                    <a:pt x="4184" y="45"/>
                  </a:cubicBezTo>
                  <a:cubicBezTo>
                    <a:pt x="4176" y="36"/>
                    <a:pt x="4167" y="29"/>
                    <a:pt x="4157" y="23"/>
                  </a:cubicBezTo>
                  <a:cubicBezTo>
                    <a:pt x="4154" y="21"/>
                    <a:pt x="4151" y="19"/>
                    <a:pt x="4148" y="17"/>
                  </a:cubicBezTo>
                  <a:cubicBezTo>
                    <a:pt x="4140" y="13"/>
                    <a:pt x="4131" y="9"/>
                    <a:pt x="4122" y="6"/>
                  </a:cubicBezTo>
                  <a:cubicBezTo>
                    <a:pt x="4119" y="6"/>
                    <a:pt x="4117" y="5"/>
                    <a:pt x="4114" y="4"/>
                  </a:cubicBezTo>
                  <a:cubicBezTo>
                    <a:pt x="4104" y="1"/>
                    <a:pt x="4094" y="0"/>
                    <a:pt x="4083" y="0"/>
                  </a:cubicBezTo>
                  <a:lnTo>
                    <a:pt x="821" y="0"/>
                  </a:lnTo>
                  <a:cubicBezTo>
                    <a:pt x="672" y="0"/>
                    <a:pt x="551" y="121"/>
                    <a:pt x="551" y="270"/>
                  </a:cubicBezTo>
                  <a:lnTo>
                    <a:pt x="551" y="2463"/>
                  </a:lnTo>
                  <a:lnTo>
                    <a:pt x="386" y="2463"/>
                  </a:lnTo>
                  <a:cubicBezTo>
                    <a:pt x="173" y="2463"/>
                    <a:pt x="0" y="2635"/>
                    <a:pt x="0" y="2849"/>
                  </a:cubicBezTo>
                  <a:lnTo>
                    <a:pt x="0" y="4855"/>
                  </a:lnTo>
                  <a:cubicBezTo>
                    <a:pt x="0" y="5068"/>
                    <a:pt x="173" y="5241"/>
                    <a:pt x="386" y="5241"/>
                  </a:cubicBezTo>
                  <a:lnTo>
                    <a:pt x="551" y="5241"/>
                  </a:lnTo>
                  <a:lnTo>
                    <a:pt x="551" y="6615"/>
                  </a:lnTo>
                  <a:cubicBezTo>
                    <a:pt x="551" y="6764"/>
                    <a:pt x="672" y="6885"/>
                    <a:pt x="821" y="6885"/>
                  </a:cubicBezTo>
                  <a:lnTo>
                    <a:pt x="5276" y="6885"/>
                  </a:lnTo>
                  <a:cubicBezTo>
                    <a:pt x="5425" y="6885"/>
                    <a:pt x="5546" y="6764"/>
                    <a:pt x="5546" y="6615"/>
                  </a:cubicBezTo>
                  <a:lnTo>
                    <a:pt x="5546" y="5241"/>
                  </a:lnTo>
                  <a:lnTo>
                    <a:pt x="5711" y="5241"/>
                  </a:lnTo>
                  <a:cubicBezTo>
                    <a:pt x="5924" y="5241"/>
                    <a:pt x="6097" y="5068"/>
                    <a:pt x="6097" y="4855"/>
                  </a:cubicBezTo>
                  <a:lnTo>
                    <a:pt x="6097" y="2849"/>
                  </a:lnTo>
                  <a:cubicBezTo>
                    <a:pt x="6097" y="2635"/>
                    <a:pt x="5924" y="2463"/>
                    <a:pt x="5711" y="2463"/>
                  </a:cubicBezTo>
                  <a:close/>
                  <a:moveTo>
                    <a:pt x="821" y="270"/>
                  </a:moveTo>
                  <a:lnTo>
                    <a:pt x="3948" y="270"/>
                  </a:lnTo>
                  <a:lnTo>
                    <a:pt x="3948" y="1651"/>
                  </a:lnTo>
                  <a:cubicBezTo>
                    <a:pt x="3948" y="1726"/>
                    <a:pt x="4009" y="1786"/>
                    <a:pt x="4083" y="1786"/>
                  </a:cubicBezTo>
                  <a:lnTo>
                    <a:pt x="5276" y="1786"/>
                  </a:lnTo>
                  <a:lnTo>
                    <a:pt x="5276" y="2463"/>
                  </a:lnTo>
                  <a:lnTo>
                    <a:pt x="821" y="2463"/>
                  </a:lnTo>
                  <a:lnTo>
                    <a:pt x="821" y="270"/>
                  </a:lnTo>
                  <a:close/>
                  <a:moveTo>
                    <a:pt x="4135" y="3863"/>
                  </a:moveTo>
                  <a:cubicBezTo>
                    <a:pt x="4135" y="4249"/>
                    <a:pt x="3995" y="4515"/>
                    <a:pt x="3800" y="4679"/>
                  </a:cubicBezTo>
                  <a:cubicBezTo>
                    <a:pt x="3588" y="4856"/>
                    <a:pt x="3265" y="4940"/>
                    <a:pt x="2870" y="4940"/>
                  </a:cubicBezTo>
                  <a:cubicBezTo>
                    <a:pt x="2634" y="4940"/>
                    <a:pt x="2467" y="4925"/>
                    <a:pt x="2353" y="4910"/>
                  </a:cubicBezTo>
                  <a:lnTo>
                    <a:pt x="2353" y="2930"/>
                  </a:lnTo>
                  <a:cubicBezTo>
                    <a:pt x="2520" y="2903"/>
                    <a:pt x="2739" y="2888"/>
                    <a:pt x="2969" y="2888"/>
                  </a:cubicBezTo>
                  <a:cubicBezTo>
                    <a:pt x="3352" y="2888"/>
                    <a:pt x="3600" y="2957"/>
                    <a:pt x="3795" y="3103"/>
                  </a:cubicBezTo>
                  <a:cubicBezTo>
                    <a:pt x="4004" y="3259"/>
                    <a:pt x="4135" y="3507"/>
                    <a:pt x="4135" y="3863"/>
                  </a:cubicBezTo>
                  <a:close/>
                  <a:moveTo>
                    <a:pt x="615" y="4919"/>
                  </a:moveTo>
                  <a:lnTo>
                    <a:pt x="615" y="2930"/>
                  </a:lnTo>
                  <a:cubicBezTo>
                    <a:pt x="755" y="2906"/>
                    <a:pt x="953" y="2888"/>
                    <a:pt x="1231" y="2888"/>
                  </a:cubicBezTo>
                  <a:cubicBezTo>
                    <a:pt x="1512" y="2888"/>
                    <a:pt x="1713" y="2942"/>
                    <a:pt x="1847" y="3049"/>
                  </a:cubicBezTo>
                  <a:cubicBezTo>
                    <a:pt x="1976" y="3151"/>
                    <a:pt x="2062" y="3319"/>
                    <a:pt x="2062" y="3516"/>
                  </a:cubicBezTo>
                  <a:cubicBezTo>
                    <a:pt x="2062" y="3713"/>
                    <a:pt x="1997" y="3881"/>
                    <a:pt x="1877" y="3994"/>
                  </a:cubicBezTo>
                  <a:cubicBezTo>
                    <a:pt x="1721" y="4141"/>
                    <a:pt x="1491" y="4207"/>
                    <a:pt x="1222" y="4207"/>
                  </a:cubicBezTo>
                  <a:cubicBezTo>
                    <a:pt x="1162" y="4207"/>
                    <a:pt x="1108" y="4204"/>
                    <a:pt x="1066" y="4198"/>
                  </a:cubicBezTo>
                  <a:lnTo>
                    <a:pt x="1066" y="4919"/>
                  </a:lnTo>
                  <a:lnTo>
                    <a:pt x="615" y="4919"/>
                  </a:lnTo>
                  <a:close/>
                  <a:moveTo>
                    <a:pt x="5276" y="6542"/>
                  </a:moveTo>
                  <a:lnTo>
                    <a:pt x="821" y="6542"/>
                  </a:lnTo>
                  <a:lnTo>
                    <a:pt x="821" y="5241"/>
                  </a:lnTo>
                  <a:lnTo>
                    <a:pt x="5276" y="5241"/>
                  </a:lnTo>
                  <a:lnTo>
                    <a:pt x="5276" y="6542"/>
                  </a:lnTo>
                  <a:close/>
                  <a:moveTo>
                    <a:pt x="5667" y="3277"/>
                  </a:moveTo>
                  <a:lnTo>
                    <a:pt x="4892" y="3277"/>
                  </a:lnTo>
                  <a:lnTo>
                    <a:pt x="4892" y="3737"/>
                  </a:lnTo>
                  <a:lnTo>
                    <a:pt x="5616" y="3737"/>
                  </a:lnTo>
                  <a:lnTo>
                    <a:pt x="5616" y="4108"/>
                  </a:lnTo>
                  <a:lnTo>
                    <a:pt x="4892" y="4108"/>
                  </a:lnTo>
                  <a:lnTo>
                    <a:pt x="4892" y="4919"/>
                  </a:lnTo>
                  <a:lnTo>
                    <a:pt x="4435" y="4919"/>
                  </a:lnTo>
                  <a:lnTo>
                    <a:pt x="4435" y="2903"/>
                  </a:lnTo>
                  <a:lnTo>
                    <a:pt x="5667" y="2903"/>
                  </a:lnTo>
                  <a:lnTo>
                    <a:pt x="5667" y="32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990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4606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04" y="60960"/>
            <a:ext cx="10515600" cy="1325563"/>
          </a:xfrm>
        </p:spPr>
        <p:txBody>
          <a:bodyPr/>
          <a:lstStyle/>
          <a:p>
            <a:r>
              <a:rPr lang="fr-FR" dirty="0"/>
              <a:t>Démo d’un dépôt dans Oskar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5904" y="1157885"/>
            <a:ext cx="113317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Le Grand, Q.,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Satizabal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, C. L.,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Sargurupremraj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, M.,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Mishra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, A.,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Soumaré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, A., …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Debette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, S. (2021).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Genomic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Studies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Across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Lifespan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Point to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Early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Mechanisms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Determining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rbel" panose="020B0503020204020204" pitchFamily="34" charset="0"/>
              </a:rPr>
              <a:t>Subcortical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 Volumes. </a:t>
            </a:r>
            <a:r>
              <a:rPr lang="fr-FR" sz="1600" i="1" dirty="0" err="1">
                <a:solidFill>
                  <a:prstClr val="black"/>
                </a:solidFill>
                <a:latin typeface="Corbel" panose="020B0503020204020204" pitchFamily="34" charset="0"/>
              </a:rPr>
              <a:t>Biological</a:t>
            </a:r>
            <a:r>
              <a:rPr lang="fr-FR" sz="1600" i="1" dirty="0">
                <a:solidFill>
                  <a:prstClr val="black"/>
                </a:solidFill>
                <a:latin typeface="Corbel" panose="020B0503020204020204" pitchFamily="34" charset="0"/>
              </a:rPr>
              <a:t> </a:t>
            </a:r>
            <a:r>
              <a:rPr lang="fr-FR" sz="1600" i="1" dirty="0" err="1">
                <a:solidFill>
                  <a:prstClr val="black"/>
                </a:solidFill>
                <a:latin typeface="Corbel" panose="020B0503020204020204" pitchFamily="34" charset="0"/>
              </a:rPr>
              <a:t>psychiatry</a:t>
            </a:r>
            <a:r>
              <a:rPr lang="fr-FR" sz="1600" i="1" dirty="0">
                <a:solidFill>
                  <a:prstClr val="black"/>
                </a:solidFill>
                <a:latin typeface="Corbel" panose="020B0503020204020204" pitchFamily="34" charset="0"/>
              </a:rPr>
              <a:t>. Cognitive neuroscience and </a:t>
            </a:r>
            <a:r>
              <a:rPr lang="fr-FR" sz="1600" i="1" dirty="0" err="1">
                <a:solidFill>
                  <a:prstClr val="black"/>
                </a:solidFill>
                <a:latin typeface="Corbel" panose="020B0503020204020204" pitchFamily="34" charset="0"/>
              </a:rPr>
              <a:t>neuroimaging</a:t>
            </a:r>
            <a:r>
              <a:rPr lang="fr-FR" sz="1600" i="1" dirty="0">
                <a:solidFill>
                  <a:prstClr val="black"/>
                </a:solidFill>
                <a:latin typeface="Corbel" panose="020B0503020204020204" pitchFamily="34" charset="0"/>
              </a:rPr>
              <a:t>. </a:t>
            </a: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  <a:hlinkClick r:id="rId3"/>
              </a:rPr>
              <a:t>https://doi.org/10.1016/j.bpsc.2021.10.011</a:t>
            </a:r>
            <a:endParaRPr lang="fr-FR" sz="16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PMID: 34700051</a:t>
            </a:r>
          </a:p>
          <a:p>
            <a:endParaRPr lang="fr-FR" sz="160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417310"/>
            <a:ext cx="46990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417310"/>
            <a:ext cx="2743200" cy="365125"/>
          </a:xfrm>
        </p:spPr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904" y="2529748"/>
            <a:ext cx="5100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Points d’attention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Version qui peut être déposée : </a:t>
            </a:r>
            <a:r>
              <a:rPr lang="fr-FR" sz="2400" b="1" dirty="0">
                <a:solidFill>
                  <a:prstClr val="black"/>
                </a:solidFill>
                <a:latin typeface="Corbel" panose="020B0503020204020204" pitchFamily="34" charset="0"/>
              </a:rPr>
              <a:t>manuscrit accepté</a:t>
            </a:r>
            <a:endParaRPr lang="fr-FR" sz="24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Paramétrer un </a:t>
            </a:r>
            <a:r>
              <a:rPr lang="fr-FR" sz="2400" b="1" dirty="0">
                <a:solidFill>
                  <a:prstClr val="black"/>
                </a:solidFill>
                <a:latin typeface="Corbel" panose="020B0503020204020204" pitchFamily="34" charset="0"/>
              </a:rPr>
              <a:t>embargo</a:t>
            </a: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 de 6 mois, à partir de la date de publication en ligne = </a:t>
            </a:r>
            <a:r>
              <a:rPr lang="fr-FR" sz="2400" b="1" dirty="0">
                <a:solidFill>
                  <a:prstClr val="black"/>
                </a:solidFill>
                <a:latin typeface="Corbel" panose="020B0503020204020204" pitchFamily="34" charset="0"/>
              </a:rPr>
              <a:t>2022-04-23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prstClr val="black"/>
                </a:solidFill>
                <a:latin typeface="Corbel" panose="020B0503020204020204" pitchFamily="34" charset="0"/>
              </a:rPr>
              <a:t>Saisir les financements ANR et Union européenne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ANR-10-COHO-0005 et ANR-18-RHUS-0002</a:t>
            </a:r>
          </a:p>
          <a:p>
            <a:pPr marL="800100" lvl="1" indent="-342900">
              <a:buFont typeface="Corbel" panose="020B0503020204020204" pitchFamily="34" charset="0"/>
              <a:buChar char="›"/>
            </a:pPr>
            <a:r>
              <a:rPr lang="fr-FR" sz="1600" dirty="0">
                <a:solidFill>
                  <a:prstClr val="black"/>
                </a:solidFill>
                <a:latin typeface="Corbel" panose="020B0503020204020204" pitchFamily="34" charset="0"/>
              </a:rPr>
              <a:t>EU : 640643, 643417, 667375 et 754517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04" y="2574434"/>
            <a:ext cx="6196170" cy="33600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23" name="Arrow34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xmlns="" id="{43E68E00-EA18-49EE-91A7-B065011E5152}"/>
              </a:ext>
            </a:extLst>
          </p:cNvPr>
          <p:cNvGrpSpPr>
            <a:grpSpLocks noChangeAspect="1"/>
          </p:cNvGrpSpPr>
          <p:nvPr/>
        </p:nvGrpSpPr>
        <p:grpSpPr>
          <a:xfrm>
            <a:off x="6635720" y="3351152"/>
            <a:ext cx="881439" cy="873351"/>
            <a:chOff x="6004176" y="1690066"/>
            <a:chExt cx="1039285" cy="1029748"/>
          </a:xfrm>
          <a:solidFill>
            <a:schemeClr val="accent2"/>
          </a:solidFill>
        </p:grpSpPr>
        <p:sp>
          <p:nvSpPr>
            <p:cNvPr id="24" name="Freeform 195">
              <a:extLst>
                <a:ext uri="{FF2B5EF4-FFF2-40B4-BE49-F238E27FC236}">
                  <a16:creationId xmlns:a16="http://schemas.microsoft.com/office/drawing/2014/main" xmlns="" id="{B426E1A2-1601-4CCF-ADA5-FD931753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939" y="1880760"/>
              <a:ext cx="781845" cy="476735"/>
            </a:xfrm>
            <a:custGeom>
              <a:avLst/>
              <a:gdLst>
                <a:gd name="T0" fmla="*/ 81 w 1018"/>
                <a:gd name="T1" fmla="*/ 623 h 623"/>
                <a:gd name="T2" fmla="*/ 34 w 1018"/>
                <a:gd name="T3" fmla="*/ 606 h 623"/>
                <a:gd name="T4" fmla="*/ 26 w 1018"/>
                <a:gd name="T5" fmla="*/ 504 h 623"/>
                <a:gd name="T6" fmla="*/ 933 w 1018"/>
                <a:gd name="T7" fmla="*/ 4 h 623"/>
                <a:gd name="T8" fmla="*/ 1013 w 1018"/>
                <a:gd name="T9" fmla="*/ 68 h 623"/>
                <a:gd name="T10" fmla="*/ 949 w 1018"/>
                <a:gd name="T11" fmla="*/ 148 h 623"/>
                <a:gd name="T12" fmla="*/ 136 w 1018"/>
                <a:gd name="T13" fmla="*/ 598 h 623"/>
                <a:gd name="T14" fmla="*/ 81 w 1018"/>
                <a:gd name="T15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623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5" name="Freeform 196">
              <a:extLst>
                <a:ext uri="{FF2B5EF4-FFF2-40B4-BE49-F238E27FC236}">
                  <a16:creationId xmlns:a16="http://schemas.microsoft.com/office/drawing/2014/main" xmlns="" id="{7CA8E433-9ACF-4A11-B832-05AE8A20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53" y="2376565"/>
              <a:ext cx="152555" cy="171625"/>
            </a:xfrm>
            <a:custGeom>
              <a:avLst/>
              <a:gdLst>
                <a:gd name="T0" fmla="*/ 83 w 205"/>
                <a:gd name="T1" fmla="*/ 223 h 223"/>
                <a:gd name="T2" fmla="*/ 48 w 205"/>
                <a:gd name="T3" fmla="*/ 214 h 223"/>
                <a:gd name="T4" fmla="*/ 19 w 205"/>
                <a:gd name="T5" fmla="*/ 116 h 223"/>
                <a:gd name="T6" fmla="*/ 61 w 205"/>
                <a:gd name="T7" fmla="*/ 45 h 223"/>
                <a:gd name="T8" fmla="*/ 160 w 205"/>
                <a:gd name="T9" fmla="*/ 22 h 223"/>
                <a:gd name="T10" fmla="*/ 184 w 205"/>
                <a:gd name="T11" fmla="*/ 121 h 223"/>
                <a:gd name="T12" fmla="*/ 146 w 205"/>
                <a:gd name="T13" fmla="*/ 186 h 223"/>
                <a:gd name="T14" fmla="*/ 83 w 205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223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6" name="Freeform 197">
              <a:extLst>
                <a:ext uri="{FF2B5EF4-FFF2-40B4-BE49-F238E27FC236}">
                  <a16:creationId xmlns:a16="http://schemas.microsoft.com/office/drawing/2014/main" xmlns="" id="{B1AA219A-44DC-4DD1-B062-924FC970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176" y="2586328"/>
              <a:ext cx="133486" cy="133486"/>
            </a:xfrm>
            <a:custGeom>
              <a:avLst/>
              <a:gdLst>
                <a:gd name="T0" fmla="*/ 81 w 167"/>
                <a:gd name="T1" fmla="*/ 169 h 169"/>
                <a:gd name="T2" fmla="*/ 59 w 167"/>
                <a:gd name="T3" fmla="*/ 166 h 169"/>
                <a:gd name="T4" fmla="*/ 12 w 167"/>
                <a:gd name="T5" fmla="*/ 75 h 169"/>
                <a:gd name="T6" fmla="*/ 17 w 167"/>
                <a:gd name="T7" fmla="*/ 60 h 169"/>
                <a:gd name="T8" fmla="*/ 108 w 167"/>
                <a:gd name="T9" fmla="*/ 12 h 169"/>
                <a:gd name="T10" fmla="*/ 155 w 167"/>
                <a:gd name="T11" fmla="*/ 103 h 169"/>
                <a:gd name="T12" fmla="*/ 150 w 167"/>
                <a:gd name="T13" fmla="*/ 118 h 169"/>
                <a:gd name="T14" fmla="*/ 81 w 167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9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7" name="Freeform 198">
              <a:extLst>
                <a:ext uri="{FF2B5EF4-FFF2-40B4-BE49-F238E27FC236}">
                  <a16:creationId xmlns:a16="http://schemas.microsoft.com/office/drawing/2014/main" xmlns="" id="{D93843A3-5211-4329-AAB5-9A71A272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535" y="1690066"/>
              <a:ext cx="390926" cy="562551"/>
            </a:xfrm>
            <a:custGeom>
              <a:avLst/>
              <a:gdLst>
                <a:gd name="T0" fmla="*/ 197 w 510"/>
                <a:gd name="T1" fmla="*/ 738 h 738"/>
                <a:gd name="T2" fmla="*/ 156 w 510"/>
                <a:gd name="T3" fmla="*/ 726 h 738"/>
                <a:gd name="T4" fmla="*/ 137 w 510"/>
                <a:gd name="T5" fmla="*/ 625 h 738"/>
                <a:gd name="T6" fmla="*/ 334 w 510"/>
                <a:gd name="T7" fmla="*/ 336 h 738"/>
                <a:gd name="T8" fmla="*/ 42 w 510"/>
                <a:gd name="T9" fmla="*/ 143 h 738"/>
                <a:gd name="T10" fmla="*/ 22 w 510"/>
                <a:gd name="T11" fmla="*/ 42 h 738"/>
                <a:gd name="T12" fmla="*/ 123 w 510"/>
                <a:gd name="T13" fmla="*/ 22 h 738"/>
                <a:gd name="T14" fmla="*/ 476 w 510"/>
                <a:gd name="T15" fmla="*/ 256 h 738"/>
                <a:gd name="T16" fmla="*/ 507 w 510"/>
                <a:gd name="T17" fmla="*/ 303 h 738"/>
                <a:gd name="T18" fmla="*/ 495 w 510"/>
                <a:gd name="T19" fmla="*/ 358 h 738"/>
                <a:gd name="T20" fmla="*/ 257 w 510"/>
                <a:gd name="T21" fmla="*/ 707 h 738"/>
                <a:gd name="T22" fmla="*/ 197 w 510"/>
                <a:gd name="T23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0" h="738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47042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Des questions?</a:t>
            </a:r>
          </a:p>
          <a:p>
            <a:r>
              <a:rPr lang="fr-FR" dirty="0"/>
              <a:t> Contact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8884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773" y="19313"/>
            <a:ext cx="10515600" cy="1325563"/>
          </a:xfrm>
        </p:spPr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0773" y="1344325"/>
            <a:ext cx="8019826" cy="492526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3600" dirty="0" smtClean="0"/>
              <a:t> </a:t>
            </a:r>
          </a:p>
          <a:p>
            <a:pPr lvl="0">
              <a:lnSpc>
                <a:spcPct val="120000"/>
              </a:lnSpc>
            </a:pPr>
            <a:r>
              <a:rPr lang="fr-FR" sz="3300" dirty="0" smtClean="0"/>
              <a:t> Interface </a:t>
            </a:r>
            <a:r>
              <a:rPr lang="fr-FR" sz="3300" dirty="0"/>
              <a:t>et </a:t>
            </a:r>
            <a:r>
              <a:rPr lang="fr-FR" sz="3300" dirty="0" smtClean="0"/>
              <a:t>fonctionnalités </a:t>
            </a:r>
            <a:r>
              <a:rPr lang="fr-FR" sz="3300" dirty="0"/>
              <a:t>d’Oskar </a:t>
            </a:r>
            <a:r>
              <a:rPr lang="fr-FR" sz="3300" dirty="0" smtClean="0"/>
              <a:t>Bordeaux</a:t>
            </a:r>
          </a:p>
          <a:p>
            <a:pPr lvl="0">
              <a:lnSpc>
                <a:spcPct val="120000"/>
              </a:lnSpc>
            </a:pPr>
            <a:r>
              <a:rPr lang="fr-FR" sz="3300" dirty="0" smtClean="0"/>
              <a:t> Rappel sur les droits de dépôt en archive ouverte</a:t>
            </a:r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Qu’avez-vous </a:t>
            </a:r>
            <a:r>
              <a:rPr lang="fr-FR" sz="3300" dirty="0"/>
              <a:t>le droit de déposer ? Versions </a:t>
            </a:r>
            <a:r>
              <a:rPr lang="fr-FR" sz="3300" dirty="0" smtClean="0"/>
              <a:t>d’article</a:t>
            </a:r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 </a:t>
            </a:r>
            <a:r>
              <a:rPr lang="fr-FR" sz="3300" dirty="0"/>
              <a:t>Qu’avez-vous le droit de déposer ? </a:t>
            </a:r>
            <a:r>
              <a:rPr lang="fr-FR" sz="3300" dirty="0" smtClean="0"/>
              <a:t>Embargo</a:t>
            </a:r>
            <a:endParaRPr lang="fr-FR" sz="3300" dirty="0"/>
          </a:p>
          <a:p>
            <a:pPr lvl="0">
              <a:lnSpc>
                <a:spcPct val="120000"/>
              </a:lnSpc>
            </a:pPr>
            <a:r>
              <a:rPr lang="fr-FR" sz="3300" dirty="0" smtClean="0"/>
              <a:t> Options </a:t>
            </a:r>
            <a:r>
              <a:rPr lang="fr-FR" sz="3300" dirty="0"/>
              <a:t>de dépôt dans Oskar Bordeaux </a:t>
            </a:r>
            <a:r>
              <a:rPr lang="fr-FR" sz="3300" dirty="0" smtClean="0"/>
              <a:t>au </a:t>
            </a:r>
            <a:r>
              <a:rPr lang="fr-FR" sz="3300" dirty="0"/>
              <a:t>BPH</a:t>
            </a:r>
          </a:p>
          <a:p>
            <a:pPr>
              <a:lnSpc>
                <a:spcPct val="120000"/>
              </a:lnSpc>
            </a:pPr>
            <a:r>
              <a:rPr lang="fr-FR" sz="3300" dirty="0" smtClean="0"/>
              <a:t> Démonstration du </a:t>
            </a:r>
            <a:r>
              <a:rPr lang="fr-FR" sz="3300" dirty="0"/>
              <a:t>dépôt </a:t>
            </a:r>
            <a:r>
              <a:rPr lang="fr-FR" sz="3300" dirty="0" smtClean="0"/>
              <a:t>d’un article </a:t>
            </a:r>
            <a:r>
              <a:rPr lang="fr-FR" sz="3300" dirty="0"/>
              <a:t>en texte intégral dans Oskar </a:t>
            </a:r>
            <a:r>
              <a:rPr lang="fr-FR" sz="3300" dirty="0" smtClean="0"/>
              <a:t>Bordeaux</a:t>
            </a:r>
            <a:endParaRPr lang="fr-FR" sz="33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arenthèse fermante 6"/>
          <p:cNvSpPr/>
          <p:nvPr/>
        </p:nvSpPr>
        <p:spPr>
          <a:xfrm>
            <a:off x="7992932" y="3044044"/>
            <a:ext cx="288736" cy="1354955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86886" y="2946322"/>
            <a:ext cx="3447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Ces 2 conditions sont le plus souvent liées et cumulatives.</a:t>
            </a:r>
          </a:p>
          <a:p>
            <a:pPr marL="342900" indent="-342900">
              <a:buFont typeface="Corbel" panose="020B0503020204020204" pitchFamily="34" charset="0"/>
              <a:buChar char="›"/>
            </a:pP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Version d’article dont le dépôt est autorisé : manuscrit soumis, manuscrit accepté et/ou PDF éditeur</a:t>
            </a:r>
          </a:p>
          <a:p>
            <a:pPr marL="342900" indent="-342900">
              <a:buFont typeface="Corbel" panose="020B0503020204020204" pitchFamily="34" charset="0"/>
              <a:buChar char="›"/>
            </a:pP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Embargo : entre 0 et maximum 12 mois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72" y="1061831"/>
            <a:ext cx="11343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Corbel" panose="020B0503020204020204" pitchFamily="34" charset="0"/>
              </a:rPr>
              <a:t>Au cours de cette session pratique animée avec l’équipe d’</a:t>
            </a:r>
            <a:r>
              <a:rPr lang="fr-FR" sz="2000" i="1" u="sng" dirty="0">
                <a:latin typeface="Corbel" panose="020B0503020204020204" pitchFamily="34" charset="0"/>
                <a:hlinkClick r:id="rId3"/>
              </a:rPr>
              <a:t>Oskar Bordeaux</a:t>
            </a:r>
            <a:r>
              <a:rPr lang="fr-FR" sz="2000" i="1" dirty="0">
                <a:latin typeface="Corbel" panose="020B0503020204020204" pitchFamily="34" charset="0"/>
              </a:rPr>
              <a:t>, nous vous présentons les fonctionnalités d’Oskar et effectuons la démonstration d’un dépôt</a:t>
            </a:r>
            <a:r>
              <a:rPr lang="fr-FR" sz="2000" i="1" dirty="0" smtClean="0">
                <a:latin typeface="Corbel" panose="020B050302020402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66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5" y="198124"/>
            <a:ext cx="2183442" cy="30232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915039" cy="2852737"/>
          </a:xfrm>
        </p:spPr>
        <p:txBody>
          <a:bodyPr/>
          <a:lstStyle/>
          <a:p>
            <a:r>
              <a:rPr lang="fr-FR" dirty="0" smtClean="0"/>
              <a:t>Interface et fonctionnalités d’Oskar Bordeaux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Oskar Bordeaux en bref</a:t>
            </a:r>
          </a:p>
          <a:p>
            <a:r>
              <a:rPr lang="fr-FR" dirty="0" smtClean="0"/>
              <a:t>Interfaces unité de recherche et équipes dans Oskar et HAL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Oskar Bordeaux - 2022-06-14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6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6440" y="352900"/>
            <a:ext cx="10515600" cy="1325563"/>
          </a:xfrm>
        </p:spPr>
        <p:txBody>
          <a:bodyPr/>
          <a:lstStyle/>
          <a:p>
            <a:r>
              <a:rPr lang="fr-FR" dirty="0"/>
              <a:t>Oskar Bordeaux en bref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1503680"/>
            <a:ext cx="10403840" cy="5080000"/>
          </a:xfrm>
        </p:spPr>
        <p:txBody>
          <a:bodyPr>
            <a:normAutofit/>
          </a:bodyPr>
          <a:lstStyle/>
          <a:p>
            <a:r>
              <a:rPr lang="fr-FR" dirty="0"/>
              <a:t> URL : </a:t>
            </a:r>
            <a:r>
              <a:rPr lang="fr-FR" dirty="0">
                <a:hlinkClick r:id="rId2"/>
              </a:rPr>
              <a:t>https://oskar-bordeaux.fr</a:t>
            </a:r>
            <a:r>
              <a:rPr lang="fr-FR" dirty="0"/>
              <a:t> - contact équipe Oskar : </a:t>
            </a:r>
            <a:r>
              <a:rPr lang="fr-FR" dirty="0">
                <a:hlinkClick r:id="rId3"/>
              </a:rPr>
              <a:t>info@oskar-bordeaux.fr</a:t>
            </a:r>
            <a:r>
              <a:rPr lang="fr-FR" dirty="0"/>
              <a:t> </a:t>
            </a:r>
          </a:p>
          <a:p>
            <a:r>
              <a:rPr lang="fr-FR" dirty="0"/>
              <a:t> Les dépôts sont automatiquement transférés dans HAL : collection du BPH dans HAL : </a:t>
            </a:r>
            <a:r>
              <a:rPr lang="fr-FR" dirty="0">
                <a:hlinkClick r:id="rId4"/>
              </a:rPr>
              <a:t>https://www.hal.inserm.fr/U1219</a:t>
            </a:r>
            <a:r>
              <a:rPr lang="fr-FR" dirty="0"/>
              <a:t> </a:t>
            </a:r>
          </a:p>
          <a:p>
            <a:r>
              <a:rPr lang="fr-FR" dirty="0"/>
              <a:t> Informations obligatoires pour le dépôt d’un article</a:t>
            </a:r>
          </a:p>
          <a:p>
            <a:pPr lvl="1"/>
            <a:r>
              <a:rPr lang="fr-FR" dirty="0"/>
              <a:t>Titre</a:t>
            </a:r>
          </a:p>
          <a:p>
            <a:pPr lvl="1"/>
            <a:r>
              <a:rPr lang="fr-FR" dirty="0"/>
              <a:t>Auteurs</a:t>
            </a:r>
          </a:p>
          <a:p>
            <a:pPr lvl="1"/>
            <a:r>
              <a:rPr lang="fr-FR" dirty="0"/>
              <a:t>Nom de la revue</a:t>
            </a:r>
          </a:p>
          <a:p>
            <a:pPr lvl="1"/>
            <a:r>
              <a:rPr lang="fr-FR" dirty="0"/>
              <a:t>Date</a:t>
            </a:r>
          </a:p>
          <a:p>
            <a:r>
              <a:rPr lang="fr-FR" dirty="0"/>
              <a:t> Ces informations peuvent être récupérées automatiquement à partir du DOI ou du PMID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28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1435" y="6215618"/>
            <a:ext cx="64262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" r="1457"/>
          <a:stretch/>
        </p:blipFill>
        <p:spPr>
          <a:xfrm>
            <a:off x="343315" y="1162536"/>
            <a:ext cx="8422640" cy="53725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ZoneTexte 1"/>
          <p:cNvSpPr txBox="1"/>
          <p:nvPr/>
        </p:nvSpPr>
        <p:spPr>
          <a:xfrm>
            <a:off x="343315" y="241012"/>
            <a:ext cx="11429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Oskar Bordeaux en bref</a:t>
            </a:r>
            <a:endParaRPr lang="fr-FR" sz="2800" dirty="0">
              <a:ln>
                <a:solidFill>
                  <a:srgbClr val="009FA2"/>
                </a:solidFill>
              </a:ln>
              <a:solidFill>
                <a:srgbClr val="00A3A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5" y="3135644"/>
            <a:ext cx="5513829" cy="3490740"/>
          </a:xfrm>
          <a:prstGeom prst="rect">
            <a:avLst/>
          </a:prstGeom>
          <a:ln w="3175">
            <a:solidFill>
              <a:schemeClr val="accent2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106319" y="1453900"/>
            <a:ext cx="3085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Collection du BPH dans Oskar</a:t>
            </a:r>
            <a:endParaRPr lang="fr-FR" sz="2800" dirty="0">
              <a:solidFill>
                <a:prstClr val="black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46906" y="6356349"/>
            <a:ext cx="64262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6570" y="404613"/>
            <a:ext cx="25375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Oskar Bordeaux en bref</a:t>
            </a:r>
            <a:endParaRPr lang="fr-FR" sz="2800" dirty="0">
              <a:ln>
                <a:solidFill>
                  <a:srgbClr val="009FA2"/>
                </a:solidFill>
              </a:ln>
              <a:solidFill>
                <a:srgbClr val="00A3A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6570" y="3086056"/>
            <a:ext cx="3803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publications d’une équipe dans Oskar : </a:t>
            </a:r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exemple équipe LEHA</a:t>
            </a:r>
            <a:endParaRPr lang="fr-FR" sz="2800" dirty="0">
              <a:solidFill>
                <a:prstClr val="black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26" y="404613"/>
            <a:ext cx="6850974" cy="595173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2672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55468" y="3475740"/>
            <a:ext cx="3085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Collection du BPH dans HAL</a:t>
            </a:r>
            <a:endParaRPr lang="fr-FR" sz="2800" dirty="0">
              <a:solidFill>
                <a:prstClr val="black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90" y="595131"/>
            <a:ext cx="8070279" cy="576121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43331" y="6492875"/>
            <a:ext cx="586740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5468" y="708372"/>
            <a:ext cx="2745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Oskar Bordeaux en bref</a:t>
            </a:r>
            <a:endParaRPr lang="fr-FR" sz="2800" dirty="0">
              <a:ln>
                <a:solidFill>
                  <a:srgbClr val="009FA2"/>
                </a:solidFill>
              </a:ln>
              <a:solidFill>
                <a:srgbClr val="00A3A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0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5" y="198124"/>
            <a:ext cx="2183442" cy="30232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904282" cy="2852737"/>
          </a:xfrm>
        </p:spPr>
        <p:txBody>
          <a:bodyPr/>
          <a:lstStyle/>
          <a:p>
            <a:r>
              <a:rPr lang="fr-FR" dirty="0"/>
              <a:t>Rappel sur les droits de dépôt en archive ouverte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Qu’avez-vous le droit de déposer ? Versions </a:t>
            </a:r>
            <a:r>
              <a:rPr lang="fr-FR" dirty="0" smtClean="0"/>
              <a:t>d’article</a:t>
            </a:r>
          </a:p>
          <a:p>
            <a:r>
              <a:rPr lang="fr-FR" dirty="0"/>
              <a:t>Qu’avez-vous le droit de déposer ? </a:t>
            </a:r>
            <a:r>
              <a:rPr lang="fr-FR" dirty="0" smtClean="0"/>
              <a:t>Embargo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6760" y="166662"/>
            <a:ext cx="10515600" cy="1325563"/>
          </a:xfrm>
        </p:spPr>
        <p:txBody>
          <a:bodyPr/>
          <a:lstStyle/>
          <a:p>
            <a:r>
              <a:rPr lang="fr-FR" dirty="0"/>
              <a:t>Qu’avez-vous le droit de déposer?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645330"/>
            <a:ext cx="1419813" cy="17972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73762" y="1492225"/>
            <a:ext cx="88311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La loi pour une République numérique promulguée le 8 octobre 2016 comporte un article dédié au libre accès aux articles scientifiques, l’article 30.</a:t>
            </a:r>
          </a:p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En bref, tous les articles scientifiques issus de la recherche publique peuvent désormais être déposés dans une archive ouverte:</a:t>
            </a:r>
          </a:p>
          <a:p>
            <a:pPr marL="800100" lvl="1" indent="-342900">
              <a:buClr>
                <a:srgbClr val="009DE0"/>
              </a:buClr>
              <a:buFont typeface="Corbel" panose="020B0503020204020204" pitchFamily="34" charset="0"/>
              <a:buChar char="›"/>
            </a:pPr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dans leur version </a:t>
            </a:r>
            <a:r>
              <a:rPr lang="fr-FR" sz="2800" b="1" dirty="0">
                <a:solidFill>
                  <a:prstClr val="black"/>
                </a:solidFill>
                <a:latin typeface="Corbel" panose="020B0503020204020204" pitchFamily="34" charset="0"/>
              </a:rPr>
              <a:t>manuscrit accepté</a:t>
            </a:r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,</a:t>
            </a:r>
          </a:p>
          <a:p>
            <a:pPr marL="800100" lvl="1" indent="-342900">
              <a:buClr>
                <a:srgbClr val="009DE0"/>
              </a:buClr>
              <a:buFont typeface="Corbel" panose="020B0503020204020204" pitchFamily="34" charset="0"/>
              <a:buChar char="›"/>
            </a:pPr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avec un </a:t>
            </a:r>
            <a:r>
              <a:rPr lang="fr-FR" sz="2800" b="1" dirty="0">
                <a:solidFill>
                  <a:prstClr val="black"/>
                </a:solidFill>
                <a:latin typeface="Corbel" panose="020B0503020204020204" pitchFamily="34" charset="0"/>
              </a:rPr>
              <a:t>embargo maximum de 6 mois (sciences et médecine)/12 mois (SHS)</a:t>
            </a:r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,</a:t>
            </a:r>
          </a:p>
          <a:p>
            <a:r>
              <a:rPr lang="fr-FR" sz="2800" dirty="0">
                <a:solidFill>
                  <a:prstClr val="black"/>
                </a:solidFill>
                <a:latin typeface="Corbel" panose="020B0503020204020204" pitchFamily="34" charset="0"/>
              </a:rPr>
              <a:t>quelle que soit la politique de libre accès de l’éditeur.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9535" y="3595667"/>
            <a:ext cx="135623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  <a:hlinkClick r:id="rId4"/>
              </a:rPr>
              <a:t>Article 30</a:t>
            </a:r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rPr>
              <a:t> de la loi pour une République numérique sur </a:t>
            </a:r>
            <a:r>
              <a:rPr lang="fr-FR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rPr>
              <a:t>Legifrance</a:t>
            </a:r>
            <a:r>
              <a:rPr lang="fr-F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896360" y="6563127"/>
            <a:ext cx="6009640" cy="365125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F. Flamerie - Oskar Bordeaux - 2022-06-14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68987" y="4272776"/>
            <a:ext cx="60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prstClr val="black"/>
                </a:solidFill>
                <a:latin typeface="Corbel" panose="020B0503020204020204" pitchFamily="34" charset="0"/>
              </a:rPr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1859957581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DF file*adobe*file format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6172</TotalTime>
  <Words>908</Words>
  <Application>Microsoft Office PowerPoint</Application>
  <PresentationFormat>Grand écran</PresentationFormat>
  <Paragraphs>123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Tahoma</vt:lpstr>
      <vt:lpstr>Thème Office</vt:lpstr>
      <vt:lpstr>1_Thème Office</vt:lpstr>
      <vt:lpstr>4_Thème Office</vt:lpstr>
      <vt:lpstr>3_Thème Office</vt:lpstr>
      <vt:lpstr>Présentation PowerPoint</vt:lpstr>
      <vt:lpstr>Programme</vt:lpstr>
      <vt:lpstr>Interface et fonctionnalités d’Oskar Bordeaux</vt:lpstr>
      <vt:lpstr>Oskar Bordeaux en bref</vt:lpstr>
      <vt:lpstr>Présentation PowerPoint</vt:lpstr>
      <vt:lpstr>Présentation PowerPoint</vt:lpstr>
      <vt:lpstr>Présentation PowerPoint</vt:lpstr>
      <vt:lpstr>Rappel sur les droits de dépôt en archive ouverte</vt:lpstr>
      <vt:lpstr>Qu’avez-vous le droit de déposer?</vt:lpstr>
      <vt:lpstr>Qu’avez-vous le droit de déposer?</vt:lpstr>
      <vt:lpstr>Versions d’article : manuscrit accepté</vt:lpstr>
      <vt:lpstr>Embargo?</vt:lpstr>
      <vt:lpstr>Dépôt dans Oskar Bordeaux au BPH</vt:lpstr>
      <vt:lpstr>3 options de dépôt dans Oskar</vt:lpstr>
      <vt:lpstr>Démo d’un dépôt dans Oskar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Jérome Poumeyrol</dc:creator>
  <cp:lastModifiedBy>Frédérique Flamerie De Lachapelle</cp:lastModifiedBy>
  <cp:revision>490</cp:revision>
  <dcterms:created xsi:type="dcterms:W3CDTF">2020-02-04T12:01:45Z</dcterms:created>
  <dcterms:modified xsi:type="dcterms:W3CDTF">2022-06-15T15:34:23Z</dcterms:modified>
</cp:coreProperties>
</file>