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57" r:id="rId3"/>
    <p:sldId id="258" r:id="rId4"/>
    <p:sldId id="346" r:id="rId5"/>
    <p:sldId id="347" r:id="rId6"/>
    <p:sldId id="322" r:id="rId7"/>
    <p:sldId id="321" r:id="rId8"/>
    <p:sldId id="337" r:id="rId9"/>
    <p:sldId id="338" r:id="rId10"/>
    <p:sldId id="339" r:id="rId11"/>
    <p:sldId id="336" r:id="rId12"/>
    <p:sldId id="348" r:id="rId13"/>
    <p:sldId id="345" r:id="rId14"/>
    <p:sldId id="349" r:id="rId15"/>
    <p:sldId id="328" r:id="rId16"/>
    <p:sldId id="342" r:id="rId17"/>
    <p:sldId id="330" r:id="rId18"/>
    <p:sldId id="340" r:id="rId19"/>
    <p:sldId id="341" r:id="rId20"/>
    <p:sldId id="315" r:id="rId21"/>
    <p:sldId id="350" r:id="rId22"/>
    <p:sldId id="351" r:id="rId23"/>
    <p:sldId id="352" r:id="rId24"/>
    <p:sldId id="316" r:id="rId25"/>
    <p:sldId id="343" r:id="rId26"/>
    <p:sldId id="326" r:id="rId27"/>
    <p:sldId id="327" r:id="rId28"/>
    <p:sldId id="333" r:id="rId29"/>
    <p:sldId id="284"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F3D"/>
    <a:srgbClr val="B36700"/>
    <a:srgbClr val="F27D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26" autoAdjust="0"/>
    <p:restoredTop sz="95460" autoAdjust="0"/>
  </p:normalViewPr>
  <p:slideViewPr>
    <p:cSldViewPr snapToGrid="0">
      <p:cViewPr>
        <p:scale>
          <a:sx n="66" d="100"/>
          <a:sy n="66" d="100"/>
        </p:scale>
        <p:origin x="38" y="370"/>
      </p:cViewPr>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9DC1B-7AD4-4493-BE2D-19F04AF919E8}" type="datetimeFigureOut">
              <a:rPr lang="fr-FR" smtClean="0"/>
              <a:t>23/06/2022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5B376-959C-4F10-BF50-4FF0FAF5ADD9}" type="slidenum">
              <a:rPr lang="fr-FR" smtClean="0"/>
              <a:t>‹N°›</a:t>
            </a:fld>
            <a:endParaRPr lang="fr-FR"/>
          </a:p>
        </p:txBody>
      </p:sp>
    </p:spTree>
    <p:extLst>
      <p:ext uri="{BB962C8B-B14F-4D97-AF65-F5344CB8AC3E}">
        <p14:creationId xmlns:p14="http://schemas.microsoft.com/office/powerpoint/2010/main" val="18066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a:t>
            </a:fld>
            <a:endParaRPr lang="fr-FR"/>
          </a:p>
        </p:txBody>
      </p:sp>
    </p:spTree>
    <p:extLst>
      <p:ext uri="{BB962C8B-B14F-4D97-AF65-F5344CB8AC3E}">
        <p14:creationId xmlns:p14="http://schemas.microsoft.com/office/powerpoint/2010/main" val="1982027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14</a:t>
            </a:fld>
            <a:endParaRPr lang="fr-FR"/>
          </a:p>
        </p:txBody>
      </p:sp>
    </p:spTree>
    <p:extLst>
      <p:ext uri="{BB962C8B-B14F-4D97-AF65-F5344CB8AC3E}">
        <p14:creationId xmlns:p14="http://schemas.microsoft.com/office/powerpoint/2010/main" val="2325401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15</a:t>
            </a:fld>
            <a:endParaRPr lang="fr-FR"/>
          </a:p>
        </p:txBody>
      </p:sp>
    </p:spTree>
    <p:extLst>
      <p:ext uri="{BB962C8B-B14F-4D97-AF65-F5344CB8AC3E}">
        <p14:creationId xmlns:p14="http://schemas.microsoft.com/office/powerpoint/2010/main" val="1665877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16</a:t>
            </a:fld>
            <a:endParaRPr lang="fr-FR"/>
          </a:p>
        </p:txBody>
      </p:sp>
    </p:spTree>
    <p:extLst>
      <p:ext uri="{BB962C8B-B14F-4D97-AF65-F5344CB8AC3E}">
        <p14:creationId xmlns:p14="http://schemas.microsoft.com/office/powerpoint/2010/main" val="2807336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20</a:t>
            </a:fld>
            <a:endParaRPr lang="fr-FR"/>
          </a:p>
        </p:txBody>
      </p:sp>
    </p:spTree>
    <p:extLst>
      <p:ext uri="{BB962C8B-B14F-4D97-AF65-F5344CB8AC3E}">
        <p14:creationId xmlns:p14="http://schemas.microsoft.com/office/powerpoint/2010/main" val="905473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21</a:t>
            </a:fld>
            <a:endParaRPr lang="fr-FR"/>
          </a:p>
        </p:txBody>
      </p:sp>
    </p:spTree>
    <p:extLst>
      <p:ext uri="{BB962C8B-B14F-4D97-AF65-F5344CB8AC3E}">
        <p14:creationId xmlns:p14="http://schemas.microsoft.com/office/powerpoint/2010/main" val="3448367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24</a:t>
            </a:fld>
            <a:endParaRPr lang="fr-FR"/>
          </a:p>
        </p:txBody>
      </p:sp>
    </p:spTree>
    <p:extLst>
      <p:ext uri="{BB962C8B-B14F-4D97-AF65-F5344CB8AC3E}">
        <p14:creationId xmlns:p14="http://schemas.microsoft.com/office/powerpoint/2010/main" val="813498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29</a:t>
            </a:fld>
            <a:endParaRPr lang="fr-FR"/>
          </a:p>
        </p:txBody>
      </p:sp>
    </p:spTree>
    <p:extLst>
      <p:ext uri="{BB962C8B-B14F-4D97-AF65-F5344CB8AC3E}">
        <p14:creationId xmlns:p14="http://schemas.microsoft.com/office/powerpoint/2010/main" val="8889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a:t>
            </a:fld>
            <a:endParaRPr lang="fr-FR"/>
          </a:p>
        </p:txBody>
      </p:sp>
    </p:spTree>
    <p:extLst>
      <p:ext uri="{BB962C8B-B14F-4D97-AF65-F5344CB8AC3E}">
        <p14:creationId xmlns:p14="http://schemas.microsoft.com/office/powerpoint/2010/main" val="2568434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a:t>
            </a:fld>
            <a:endParaRPr lang="fr-FR"/>
          </a:p>
        </p:txBody>
      </p:sp>
    </p:spTree>
    <p:extLst>
      <p:ext uri="{BB962C8B-B14F-4D97-AF65-F5344CB8AC3E}">
        <p14:creationId xmlns:p14="http://schemas.microsoft.com/office/powerpoint/2010/main" val="2786796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4</a:t>
            </a:fld>
            <a:endParaRPr lang="fr-FR"/>
          </a:p>
        </p:txBody>
      </p:sp>
    </p:spTree>
    <p:extLst>
      <p:ext uri="{BB962C8B-B14F-4D97-AF65-F5344CB8AC3E}">
        <p14:creationId xmlns:p14="http://schemas.microsoft.com/office/powerpoint/2010/main" val="3629866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5</a:t>
            </a:fld>
            <a:endParaRPr lang="fr-FR"/>
          </a:p>
        </p:txBody>
      </p:sp>
    </p:spTree>
    <p:extLst>
      <p:ext uri="{BB962C8B-B14F-4D97-AF65-F5344CB8AC3E}">
        <p14:creationId xmlns:p14="http://schemas.microsoft.com/office/powerpoint/2010/main" val="4132566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7</a:t>
            </a:fld>
            <a:endParaRPr lang="fr-FR"/>
          </a:p>
        </p:txBody>
      </p:sp>
    </p:spTree>
    <p:extLst>
      <p:ext uri="{BB962C8B-B14F-4D97-AF65-F5344CB8AC3E}">
        <p14:creationId xmlns:p14="http://schemas.microsoft.com/office/powerpoint/2010/main" val="3580458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8</a:t>
            </a:fld>
            <a:endParaRPr lang="fr-FR"/>
          </a:p>
        </p:txBody>
      </p:sp>
    </p:spTree>
    <p:extLst>
      <p:ext uri="{BB962C8B-B14F-4D97-AF65-F5344CB8AC3E}">
        <p14:creationId xmlns:p14="http://schemas.microsoft.com/office/powerpoint/2010/main" val="792933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9</a:t>
            </a:fld>
            <a:endParaRPr lang="fr-FR"/>
          </a:p>
        </p:txBody>
      </p:sp>
    </p:spTree>
    <p:extLst>
      <p:ext uri="{BB962C8B-B14F-4D97-AF65-F5344CB8AC3E}">
        <p14:creationId xmlns:p14="http://schemas.microsoft.com/office/powerpoint/2010/main" val="2275343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12</a:t>
            </a:fld>
            <a:endParaRPr lang="fr-FR"/>
          </a:p>
        </p:txBody>
      </p:sp>
    </p:spTree>
    <p:extLst>
      <p:ext uri="{BB962C8B-B14F-4D97-AF65-F5344CB8AC3E}">
        <p14:creationId xmlns:p14="http://schemas.microsoft.com/office/powerpoint/2010/main" val="1286420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smtClean="0"/>
              <a:t>Modifiez le style des sous-titres du masque</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2D3F904-4927-4D24-99B7-1951A1C5E534}" type="datetime1">
              <a:rPr lang="fr-FR" smtClean="0"/>
              <a:t>23/06/2022</a:t>
            </a:fld>
            <a:endParaRPr lang="fr-FR" dirty="0"/>
          </a:p>
        </p:txBody>
      </p:sp>
      <p:sp>
        <p:nvSpPr>
          <p:cNvPr id="5" name="Espace réservé du pied de page 4"/>
          <p:cNvSpPr>
            <a:spLocks noGrp="1"/>
          </p:cNvSpPr>
          <p:nvPr>
            <p:ph type="ftr" sz="quarter" idx="11"/>
          </p:nvPr>
        </p:nvSpPr>
        <p:spPr/>
        <p:txBody>
          <a:bodyPr/>
          <a:lstStyle/>
          <a:p>
            <a:r>
              <a:rPr lang="fr-FR" smtClean="0"/>
              <a:t>F. Flamerie - Données de recherche : entrepôts - 2022-06-28</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060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B0C47D7B-6D09-4951-99BC-C77EF53225E8}" type="datetime1">
              <a:rPr lang="fr-FR" smtClean="0"/>
              <a:t>23/06/2022</a:t>
            </a:fld>
            <a:endParaRPr lang="fr-FR"/>
          </a:p>
        </p:txBody>
      </p:sp>
      <p:sp>
        <p:nvSpPr>
          <p:cNvPr id="5" name="Espace réservé du pied de page 4"/>
          <p:cNvSpPr>
            <a:spLocks noGrp="1"/>
          </p:cNvSpPr>
          <p:nvPr>
            <p:ph type="ftr" sz="quarter" idx="11"/>
          </p:nvPr>
        </p:nvSpPr>
        <p:spPr/>
        <p:txBody>
          <a:bodyPr/>
          <a:lstStyle/>
          <a:p>
            <a:r>
              <a:rPr lang="fr-FR" smtClean="0"/>
              <a:t>F. Flamerie - Données de recherche : entrepôts - 2022-06-28</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41728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0E13BB8-C238-4C1B-9C4A-99D242D98A8A}" type="datetime1">
              <a:rPr lang="fr-FR" smtClean="0"/>
              <a:t>23/06/2022</a:t>
            </a:fld>
            <a:endParaRPr lang="fr-FR"/>
          </a:p>
        </p:txBody>
      </p:sp>
      <p:sp>
        <p:nvSpPr>
          <p:cNvPr id="5" name="Espace réservé du pied de page 4"/>
          <p:cNvSpPr>
            <a:spLocks noGrp="1"/>
          </p:cNvSpPr>
          <p:nvPr>
            <p:ph type="ftr" sz="quarter" idx="11"/>
          </p:nvPr>
        </p:nvSpPr>
        <p:spPr/>
        <p:txBody>
          <a:bodyPr/>
          <a:lstStyle/>
          <a:p>
            <a:r>
              <a:rPr lang="fr-FR" smtClean="0"/>
              <a:t>F. Flamerie - Données de recherche : entrepôts - 2022-06-28</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216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idx="1"/>
          </p:nvPr>
        </p:nvSpPr>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A524B088-9D06-4F19-91B2-AAB0305A4582}" type="datetime1">
              <a:rPr lang="fr-FR" smtClean="0"/>
              <a:t>23/06/2022</a:t>
            </a:fld>
            <a:endParaRPr lang="fr-FR" dirty="0"/>
          </a:p>
        </p:txBody>
      </p:sp>
      <p:sp>
        <p:nvSpPr>
          <p:cNvPr id="5" name="Espace réservé du pied de page 4"/>
          <p:cNvSpPr>
            <a:spLocks noGrp="1"/>
          </p:cNvSpPr>
          <p:nvPr>
            <p:ph type="ftr" sz="quarter" idx="11"/>
          </p:nvPr>
        </p:nvSpPr>
        <p:spPr/>
        <p:txBody>
          <a:bodyPr/>
          <a:lstStyle>
            <a:lvl1pPr>
              <a:defRPr>
                <a:latin typeface="Corbel" panose="020B0503020204020204" pitchFamily="34" charset="0"/>
              </a:defRPr>
            </a:lvl1pPr>
          </a:lstStyle>
          <a:p>
            <a:r>
              <a:rPr lang="fr-FR" smtClean="0"/>
              <a:t>F. Flamerie - Données de recherche : entrepôts - 2022-06-28</a:t>
            </a:r>
            <a:endParaRPr lang="fr-FR" dirty="0"/>
          </a:p>
        </p:txBody>
      </p:sp>
      <p:sp>
        <p:nvSpPr>
          <p:cNvPr id="6" name="Espace réservé du numéro de diapositive 5"/>
          <p:cNvSpPr>
            <a:spLocks noGrp="1"/>
          </p:cNvSpPr>
          <p:nvPr>
            <p:ph type="sldNum" sz="quarter" idx="12"/>
          </p:nvPr>
        </p:nvSpPr>
        <p:spPr/>
        <p:txBody>
          <a:bodyPr/>
          <a:lstStyle>
            <a:lvl1pPr>
              <a:defRPr>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3868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7A38877A-73CE-46FA-A4AF-741FBF715B47}" type="datetime1">
              <a:rPr lang="fr-FR" smtClean="0"/>
              <a:t>23/06/2022</a:t>
            </a:fld>
            <a:endParaRPr lang="fr-FR"/>
          </a:p>
        </p:txBody>
      </p:sp>
      <p:sp>
        <p:nvSpPr>
          <p:cNvPr id="5" name="Espace réservé du pied de page 4"/>
          <p:cNvSpPr>
            <a:spLocks noGrp="1"/>
          </p:cNvSpPr>
          <p:nvPr>
            <p:ph type="ftr" sz="quarter" idx="11"/>
          </p:nvPr>
        </p:nvSpPr>
        <p:spPr/>
        <p:txBody>
          <a:bodyPr/>
          <a:lstStyle/>
          <a:p>
            <a:r>
              <a:rPr lang="fr-FR" smtClean="0"/>
              <a:t>F. Flamerie - Données de recherche : entrepôts - 2022-06-28</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756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sz="half" idx="1"/>
          </p:nvPr>
        </p:nvSpPr>
        <p:spPr>
          <a:xfrm>
            <a:off x="838200" y="1825625"/>
            <a:ext cx="5181600" cy="4351338"/>
          </a:xfrm>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72200" y="1825625"/>
            <a:ext cx="5181600" cy="4351338"/>
          </a:xfrm>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A6990BBA-C93B-4C67-9507-44FEF8354CB9}" type="datetime1">
              <a:rPr lang="fr-FR" smtClean="0"/>
              <a:t>23/06/2022</a:t>
            </a:fld>
            <a:endParaRPr lang="fr-FR"/>
          </a:p>
        </p:txBody>
      </p:sp>
      <p:sp>
        <p:nvSpPr>
          <p:cNvPr id="6" name="Espace réservé du pied de page 5"/>
          <p:cNvSpPr>
            <a:spLocks noGrp="1"/>
          </p:cNvSpPr>
          <p:nvPr>
            <p:ph type="ftr" sz="quarter" idx="11"/>
          </p:nvPr>
        </p:nvSpPr>
        <p:spPr/>
        <p:txBody>
          <a:bodyPr/>
          <a:lstStyle/>
          <a:p>
            <a:r>
              <a:rPr lang="fr-FR" smtClean="0"/>
              <a:t>F. Flamerie - Données de recherche : entrepôts - 2022-06-28</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1149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13691170-7E6A-4F5D-A68A-B0B356A43CE6}" type="datetime1">
              <a:rPr lang="fr-FR" smtClean="0"/>
              <a:t>23/06/2022</a:t>
            </a:fld>
            <a:endParaRPr lang="fr-FR"/>
          </a:p>
        </p:txBody>
      </p:sp>
      <p:sp>
        <p:nvSpPr>
          <p:cNvPr id="8" name="Espace réservé du pied de page 7"/>
          <p:cNvSpPr>
            <a:spLocks noGrp="1"/>
          </p:cNvSpPr>
          <p:nvPr>
            <p:ph type="ftr" sz="quarter" idx="11"/>
          </p:nvPr>
        </p:nvSpPr>
        <p:spPr/>
        <p:txBody>
          <a:bodyPr/>
          <a:lstStyle/>
          <a:p>
            <a:r>
              <a:rPr lang="fr-FR" smtClean="0"/>
              <a:t>F. Flamerie - Données de recherche : entrepôts - 2022-06-28</a:t>
            </a:r>
            <a:endParaRPr lang="fr-FR"/>
          </a:p>
        </p:txBody>
      </p:sp>
      <p:sp>
        <p:nvSpPr>
          <p:cNvPr id="9" name="Espace réservé du numéro de diapositive 8"/>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6228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0115937F-94CF-432D-ABA8-9F52853AC9BD}" type="datetime1">
              <a:rPr lang="fr-FR" smtClean="0"/>
              <a:t>23/06/2022</a:t>
            </a:fld>
            <a:endParaRPr lang="fr-FR"/>
          </a:p>
        </p:txBody>
      </p:sp>
      <p:sp>
        <p:nvSpPr>
          <p:cNvPr id="4" name="Espace réservé du pied de page 3"/>
          <p:cNvSpPr>
            <a:spLocks noGrp="1"/>
          </p:cNvSpPr>
          <p:nvPr>
            <p:ph type="ftr" sz="quarter" idx="11"/>
          </p:nvPr>
        </p:nvSpPr>
        <p:spPr/>
        <p:txBody>
          <a:bodyPr/>
          <a:lstStyle/>
          <a:p>
            <a:r>
              <a:rPr lang="fr-FR" smtClean="0"/>
              <a:t>F. Flamerie - Données de recherche : entrepôts - 2022-06-28</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9089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633F20E1-E50F-4F58-B791-0753B7CFE545}" type="datetime1">
              <a:rPr lang="fr-FR" smtClean="0"/>
              <a:t>23/06/2022</a:t>
            </a:fld>
            <a:endParaRPr lang="fr-FR"/>
          </a:p>
        </p:txBody>
      </p:sp>
      <p:sp>
        <p:nvSpPr>
          <p:cNvPr id="3" name="Espace réservé du pied de page 2"/>
          <p:cNvSpPr>
            <a:spLocks noGrp="1"/>
          </p:cNvSpPr>
          <p:nvPr>
            <p:ph type="ftr" sz="quarter" idx="11"/>
          </p:nvPr>
        </p:nvSpPr>
        <p:spPr/>
        <p:txBody>
          <a:bodyPr/>
          <a:lstStyle/>
          <a:p>
            <a:r>
              <a:rPr lang="fr-FR" smtClean="0"/>
              <a:t>F. Flamerie - Données de recherche : entrepôts - 2022-06-28</a:t>
            </a:r>
            <a:endParaRPr lang="fr-F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3542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E6C73777-31B6-4857-BF97-271581B342BF}" type="datetime1">
              <a:rPr lang="fr-FR" smtClean="0"/>
              <a:t>23/06/2022</a:t>
            </a:fld>
            <a:endParaRPr lang="fr-FR"/>
          </a:p>
        </p:txBody>
      </p:sp>
      <p:sp>
        <p:nvSpPr>
          <p:cNvPr id="6" name="Espace réservé du pied de page 5"/>
          <p:cNvSpPr>
            <a:spLocks noGrp="1"/>
          </p:cNvSpPr>
          <p:nvPr>
            <p:ph type="ftr" sz="quarter" idx="11"/>
          </p:nvPr>
        </p:nvSpPr>
        <p:spPr/>
        <p:txBody>
          <a:bodyPr/>
          <a:lstStyle/>
          <a:p>
            <a:r>
              <a:rPr lang="fr-FR" smtClean="0"/>
              <a:t>F. Flamerie - Données de recherche : entrepôts - 2022-06-28</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85361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8F43A4F6-E1D8-4581-BAFA-93E1BBD0772C}" type="datetime1">
              <a:rPr lang="fr-FR" smtClean="0"/>
              <a:t>23/06/2022</a:t>
            </a:fld>
            <a:endParaRPr lang="fr-FR"/>
          </a:p>
        </p:txBody>
      </p:sp>
      <p:sp>
        <p:nvSpPr>
          <p:cNvPr id="6" name="Espace réservé du pied de page 5"/>
          <p:cNvSpPr>
            <a:spLocks noGrp="1"/>
          </p:cNvSpPr>
          <p:nvPr>
            <p:ph type="ftr" sz="quarter" idx="11"/>
          </p:nvPr>
        </p:nvSpPr>
        <p:spPr/>
        <p:txBody>
          <a:bodyPr/>
          <a:lstStyle/>
          <a:p>
            <a:r>
              <a:rPr lang="fr-FR" smtClean="0"/>
              <a:t>F. Flamerie - Données de recherche : entrepôts - 2022-06-28</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5810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F. Flamerie - Données de recherche : entrepôts - 2022-06-28</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13252-68E5-4994-B57B-B03F39B52C7D}" type="slidenum">
              <a:rPr lang="fr-FR" smtClean="0"/>
              <a:t>‹N°›</a:t>
            </a:fld>
            <a:endParaRPr lang="fr-FR"/>
          </a:p>
        </p:txBody>
      </p:sp>
    </p:spTree>
    <p:extLst>
      <p:ext uri="{BB962C8B-B14F-4D97-AF65-F5344CB8AC3E}">
        <p14:creationId xmlns:p14="http://schemas.microsoft.com/office/powerpoint/2010/main" val="404530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sa/3.0/fr/"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6084/M9.FIGSHARE.C.4297076.V1" TargetMode="External"/><Relationship Id="rId2" Type="http://schemas.openxmlformats.org/officeDocument/2006/relationships/hyperlink" Target="https://doi.org/10.1186/s12909-018-1368-y"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doi.org/10.1186/s12874-021-01304-y"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ouvrirlascience.fr/plan_de_partage_des_donnees_issues_des_essais_cliniques" TargetMode="External"/><Relationship Id="rId2" Type="http://schemas.openxmlformats.org/officeDocument/2006/relationships/hyperlink" Target="https://www.ouvrirlascience.fr/presentation-du-comite/" TargetMode="External"/><Relationship Id="rId1" Type="http://schemas.openxmlformats.org/officeDocument/2006/relationships/slideLayout" Target="../slideLayouts/slideLayout2.xml"/><Relationship Id="rId4" Type="http://schemas.openxmlformats.org/officeDocument/2006/relationships/hyperlink" Target="https://www.ouvrirlascience.fr/portail-des-etudes-individuelles-en-sant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nr.fr/fr/lanr/engagements/la-science-ouverte/faq-pg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ook.fosteropenscience.eu/e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ranum.fr/enjeux-benefices/principes-fair/"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rd-alliance.org/system/files/documents/CoretrustsealFR.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3886/ICPSR03082.v1"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i.org/10.5281/zenodo.128567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hyperlink" Target="https://osf.io/" TargetMode="External"/><Relationship Id="rId3" Type="http://schemas.openxmlformats.org/officeDocument/2006/relationships/hyperlink" Target="https://data.4tu.nl/" TargetMode="External"/><Relationship Id="rId7" Type="http://schemas.openxmlformats.org/officeDocument/2006/relationships/hyperlink" Target="https://data.mendeley.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www.datadryad.org/" TargetMode="External"/><Relationship Id="rId5" Type="http://schemas.openxmlformats.org/officeDocument/2006/relationships/hyperlink" Target="https://dataverse.harvard.edu/" TargetMode="External"/><Relationship Id="rId10" Type="http://schemas.openxmlformats.org/officeDocument/2006/relationships/hyperlink" Target="https://zenodo.org/" TargetMode="External"/><Relationship Id="rId4" Type="http://schemas.openxmlformats.org/officeDocument/2006/relationships/hyperlink" Target="https://figshare.com/" TargetMode="External"/><Relationship Id="rId9" Type="http://schemas.openxmlformats.org/officeDocument/2006/relationships/hyperlink" Target="https://b2share.eudat.eu/"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busec2.u-bordeaux.fr/aide-choix-entrepot/"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springernature.com/gp/authors/research-data-policy/repositories/12327124" TargetMode="External"/><Relationship Id="rId7" Type="http://schemas.openxmlformats.org/officeDocument/2006/relationships/hyperlink" Target="https://grants.nih.gov/grants/guide/notice-files/NOT-OD-21-016.html" TargetMode="External"/><Relationship Id="rId2" Type="http://schemas.openxmlformats.org/officeDocument/2006/relationships/hyperlink" Target="https://journals.plos.org/plosone/s/recommended-repositories" TargetMode="External"/><Relationship Id="rId1" Type="http://schemas.openxmlformats.org/officeDocument/2006/relationships/slideLayout" Target="../slideLayouts/slideLayout2.xml"/><Relationship Id="rId6" Type="http://schemas.openxmlformats.org/officeDocument/2006/relationships/hyperlink" Target="https://www.nlm.nih.gov/NIHbmic/domain_specific_repositories.html" TargetMode="External"/><Relationship Id="rId5" Type="http://schemas.openxmlformats.org/officeDocument/2006/relationships/hyperlink" Target="https://open-research-europe.ec.europa.eu/for-authors/data-guidelines" TargetMode="External"/><Relationship Id="rId4" Type="http://schemas.openxmlformats.org/officeDocument/2006/relationships/hyperlink" Target="https://erc.europa.eu/sites/default/files/document/file/ERC_info_document-Open_Research_Data_and_Data_Management_Plans.pdf"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re3data.org/browse/by-subject/" TargetMode="External"/><Relationship Id="rId2" Type="http://schemas.openxmlformats.org/officeDocument/2006/relationships/hyperlink" Target="https://www.re3data.org/"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s://www.re3data.org/browse/by-country/" TargetMode="External"/><Relationship Id="rId4" Type="http://schemas.openxmlformats.org/officeDocument/2006/relationships/hyperlink" Target="https://www.re3data.org/browse/by-content-typ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1038/s41587-019-0080-8" TargetMode="External"/><Relationship Id="rId2" Type="http://schemas.openxmlformats.org/officeDocument/2006/relationships/hyperlink" Target="https://fairsharing.org/"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5281/zenodo.549521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doi.org/10.5061/DRYAD.QZ612JM91" TargetMode="External"/><Relationship Id="rId2" Type="http://schemas.openxmlformats.org/officeDocument/2006/relationships/hyperlink" Target="https://doi.org/10.1186/s12888-020-03010-3"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doi.org/10.31219/osf.io/njr5u"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31219/osf.io/njr5u"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0029" y="1921695"/>
            <a:ext cx="10107971" cy="2387600"/>
          </a:xfrm>
        </p:spPr>
        <p:txBody>
          <a:bodyPr>
            <a:normAutofit fontScale="90000"/>
          </a:bodyPr>
          <a:lstStyle/>
          <a:p>
            <a:pPr algn="l"/>
            <a:r>
              <a:rPr lang="fr-FR" dirty="0" err="1"/>
              <a:t>Zenodo</a:t>
            </a:r>
            <a:r>
              <a:rPr lang="fr-FR" dirty="0"/>
              <a:t>, </a:t>
            </a:r>
            <a:r>
              <a:rPr lang="fr-FR" dirty="0" err="1"/>
              <a:t>Figshare</a:t>
            </a:r>
            <a:r>
              <a:rPr lang="fr-FR" dirty="0"/>
              <a:t>, etc.: rechercher et partager des données de recherche grâce aux entrepôts de données</a:t>
            </a:r>
          </a:p>
        </p:txBody>
      </p:sp>
      <p:sp>
        <p:nvSpPr>
          <p:cNvPr id="3" name="Sous-titre 2"/>
          <p:cNvSpPr>
            <a:spLocks noGrp="1"/>
          </p:cNvSpPr>
          <p:nvPr>
            <p:ph type="subTitle" idx="1"/>
          </p:nvPr>
        </p:nvSpPr>
        <p:spPr>
          <a:xfrm>
            <a:off x="560029" y="4369619"/>
            <a:ext cx="9144000" cy="1655762"/>
          </a:xfrm>
        </p:spPr>
        <p:txBody>
          <a:bodyPr/>
          <a:lstStyle/>
          <a:p>
            <a:pPr algn="l"/>
            <a:r>
              <a:rPr lang="fr-FR" dirty="0" smtClean="0"/>
              <a:t>Module 3.4 </a:t>
            </a:r>
            <a:endParaRPr lang="fr-FR" dirty="0"/>
          </a:p>
        </p:txBody>
      </p:sp>
      <p:sp>
        <p:nvSpPr>
          <p:cNvPr id="11" name="Rectangle 14"/>
          <p:cNvSpPr>
            <a:spLocks noChangeArrowheads="1"/>
          </p:cNvSpPr>
          <p:nvPr/>
        </p:nvSpPr>
        <p:spPr bwMode="auto">
          <a:xfrm>
            <a:off x="953729" y="-228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29" y="6181597"/>
            <a:ext cx="1227411" cy="429442"/>
          </a:xfrm>
          <a:prstGeom prst="rect">
            <a:avLst/>
          </a:prstGeom>
        </p:spPr>
      </p:pic>
      <p:sp>
        <p:nvSpPr>
          <p:cNvPr id="6" name="ZoneTexte 5"/>
          <p:cNvSpPr txBox="1"/>
          <p:nvPr/>
        </p:nvSpPr>
        <p:spPr>
          <a:xfrm>
            <a:off x="1882322" y="6126478"/>
            <a:ext cx="9386313" cy="584775"/>
          </a:xfrm>
          <a:prstGeom prst="rect">
            <a:avLst/>
          </a:prstGeom>
          <a:noFill/>
        </p:spPr>
        <p:txBody>
          <a:bodyPr wrap="square" rtlCol="0">
            <a:spAutoFit/>
          </a:bodyPr>
          <a:lstStyle/>
          <a:p>
            <a:r>
              <a:rPr lang="fr-FR" sz="1600" dirty="0">
                <a:solidFill>
                  <a:schemeClr val="bg1">
                    <a:lumMod val="50000"/>
                  </a:schemeClr>
                </a:solidFill>
                <a:latin typeface="Corbel" panose="020B0503020204020204" pitchFamily="34" charset="0"/>
              </a:rPr>
              <a:t>Ce contenu est mis à disposition selon les termes de la </a:t>
            </a:r>
            <a:r>
              <a:rPr lang="fr-FR" sz="1600" dirty="0">
                <a:solidFill>
                  <a:schemeClr val="bg1">
                    <a:lumMod val="50000"/>
                  </a:schemeClr>
                </a:solidFill>
                <a:latin typeface="Corbel" panose="020B0503020204020204" pitchFamily="34" charset="0"/>
                <a:hlinkClick r:id="rId4"/>
              </a:rPr>
              <a:t>Licence </a:t>
            </a:r>
            <a:r>
              <a:rPr lang="fr-FR" sz="1600" dirty="0" err="1">
                <a:solidFill>
                  <a:schemeClr val="bg1">
                    <a:lumMod val="50000"/>
                  </a:schemeClr>
                </a:solidFill>
                <a:latin typeface="Corbel" panose="020B0503020204020204" pitchFamily="34" charset="0"/>
                <a:hlinkClick r:id="rId4"/>
              </a:rPr>
              <a:t>Creative</a:t>
            </a:r>
            <a:r>
              <a:rPr lang="fr-FR" sz="1600" dirty="0">
                <a:solidFill>
                  <a:schemeClr val="bg1">
                    <a:lumMod val="50000"/>
                  </a:schemeClr>
                </a:solidFill>
                <a:latin typeface="Corbel" panose="020B0503020204020204" pitchFamily="34" charset="0"/>
                <a:hlinkClick r:id="rId4"/>
              </a:rPr>
              <a:t> Commons Attribution - Partage dans les Mêmes Conditions 3.0 France</a:t>
            </a:r>
            <a:r>
              <a:rPr lang="fr-FR" sz="1600" dirty="0">
                <a:solidFill>
                  <a:schemeClr val="bg1">
                    <a:lumMod val="50000"/>
                  </a:schemeClr>
                </a:solidFill>
                <a:latin typeface="Corbel" panose="020B0503020204020204" pitchFamily="34" charset="0"/>
              </a:rPr>
              <a:t>.</a:t>
            </a:r>
          </a:p>
        </p:txBody>
      </p:sp>
    </p:spTree>
    <p:extLst>
      <p:ext uri="{BB962C8B-B14F-4D97-AF65-F5344CB8AC3E}">
        <p14:creationId xmlns:p14="http://schemas.microsoft.com/office/powerpoint/2010/main" val="383688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Modes de partage des données de recherche</a:t>
            </a:r>
            <a:endParaRPr lang="fr-FR" dirty="0"/>
          </a:p>
        </p:txBody>
      </p:sp>
      <p:sp>
        <p:nvSpPr>
          <p:cNvPr id="3" name="Espace réservé du contenu 2"/>
          <p:cNvSpPr>
            <a:spLocks noGrp="1"/>
          </p:cNvSpPr>
          <p:nvPr>
            <p:ph idx="1"/>
          </p:nvPr>
        </p:nvSpPr>
        <p:spPr>
          <a:xfrm>
            <a:off x="849328" y="1689100"/>
            <a:ext cx="5261390" cy="5032375"/>
          </a:xfrm>
        </p:spPr>
        <p:txBody>
          <a:bodyPr>
            <a:normAutofit fontScale="85000" lnSpcReduction="20000"/>
          </a:bodyPr>
          <a:lstStyle/>
          <a:p>
            <a:pPr marL="0" indent="0">
              <a:lnSpc>
                <a:spcPct val="120000"/>
              </a:lnSpc>
              <a:buNone/>
            </a:pPr>
            <a:r>
              <a:rPr lang="fr-FR" dirty="0" smtClean="0"/>
              <a:t>NB ces modes de partage ne sont pas exclusifs les uns des autres, des fichiers supplémentaires à un article peuvent être déposés dans un entrepôt de données, parfois par  la revue elle-même. </a:t>
            </a:r>
          </a:p>
          <a:p>
            <a:pPr marL="0" indent="0">
              <a:lnSpc>
                <a:spcPct val="120000"/>
              </a:lnSpc>
              <a:buNone/>
            </a:pPr>
            <a:r>
              <a:rPr lang="fr-FR" dirty="0" smtClean="0"/>
              <a:t>Exemple: </a:t>
            </a:r>
          </a:p>
          <a:p>
            <a:pPr>
              <a:lnSpc>
                <a:spcPct val="120000"/>
              </a:lnSpc>
            </a:pPr>
            <a:r>
              <a:rPr lang="fr-FR" sz="1400" dirty="0" smtClean="0"/>
              <a:t>Article : Rousselot</a:t>
            </a:r>
            <a:r>
              <a:rPr lang="fr-FR" sz="1400" dirty="0"/>
              <a:t>, N., </a:t>
            </a:r>
            <a:r>
              <a:rPr lang="fr-FR" sz="1400" dirty="0" err="1"/>
              <a:t>Tombrey</a:t>
            </a:r>
            <a:r>
              <a:rPr lang="fr-FR" sz="1400" dirty="0"/>
              <a:t>, T., </a:t>
            </a:r>
            <a:r>
              <a:rPr lang="fr-FR" sz="1400" dirty="0" err="1"/>
              <a:t>Zongo</a:t>
            </a:r>
            <a:r>
              <a:rPr lang="fr-FR" sz="1400" dirty="0"/>
              <a:t>, D., </a:t>
            </a:r>
            <a:r>
              <a:rPr lang="fr-FR" sz="1400" dirty="0" err="1"/>
              <a:t>Mouillet</a:t>
            </a:r>
            <a:r>
              <a:rPr lang="fr-FR" sz="1400" dirty="0"/>
              <a:t>, E., Joseph, J.-P., Gay, B., &amp; Salmi, L. R. (2018). </a:t>
            </a:r>
            <a:r>
              <a:rPr lang="fr-FR" sz="1400" dirty="0" err="1"/>
              <a:t>Development</a:t>
            </a:r>
            <a:r>
              <a:rPr lang="fr-FR" sz="1400" dirty="0"/>
              <a:t> and pilot </a:t>
            </a:r>
            <a:r>
              <a:rPr lang="fr-FR" sz="1400" dirty="0" err="1"/>
              <a:t>testing</a:t>
            </a:r>
            <a:r>
              <a:rPr lang="fr-FR" sz="1400" dirty="0"/>
              <a:t> of a </a:t>
            </a:r>
            <a:r>
              <a:rPr lang="fr-FR" sz="1400" dirty="0" err="1"/>
              <a:t>tool</a:t>
            </a:r>
            <a:r>
              <a:rPr lang="fr-FR" sz="1400" dirty="0"/>
              <a:t> to </a:t>
            </a:r>
            <a:r>
              <a:rPr lang="fr-FR" sz="1400" dirty="0" err="1"/>
              <a:t>assess</a:t>
            </a:r>
            <a:r>
              <a:rPr lang="fr-FR" sz="1400" dirty="0"/>
              <a:t> </a:t>
            </a:r>
            <a:r>
              <a:rPr lang="fr-FR" sz="1400" dirty="0" err="1"/>
              <a:t>evidence-based</a:t>
            </a:r>
            <a:r>
              <a:rPr lang="fr-FR" sz="1400" dirty="0"/>
              <a:t> practice </a:t>
            </a:r>
            <a:r>
              <a:rPr lang="fr-FR" sz="1400" dirty="0" err="1"/>
              <a:t>skills</a:t>
            </a:r>
            <a:r>
              <a:rPr lang="fr-FR" sz="1400" dirty="0"/>
              <a:t> </a:t>
            </a:r>
            <a:r>
              <a:rPr lang="fr-FR" sz="1400" dirty="0" err="1"/>
              <a:t>among</a:t>
            </a:r>
            <a:r>
              <a:rPr lang="fr-FR" sz="1400" dirty="0"/>
              <a:t> French </a:t>
            </a:r>
            <a:r>
              <a:rPr lang="fr-FR" sz="1400" dirty="0" err="1"/>
              <a:t>general</a:t>
            </a:r>
            <a:r>
              <a:rPr lang="fr-FR" sz="1400" dirty="0"/>
              <a:t> </a:t>
            </a:r>
            <a:r>
              <a:rPr lang="fr-FR" sz="1400" dirty="0" err="1"/>
              <a:t>practitioners</a:t>
            </a:r>
            <a:r>
              <a:rPr lang="fr-FR" sz="1400" dirty="0"/>
              <a:t>. </a:t>
            </a:r>
            <a:r>
              <a:rPr lang="fr-FR" sz="1400" i="1" dirty="0"/>
              <a:t>BMC </a:t>
            </a:r>
            <a:r>
              <a:rPr lang="fr-FR" sz="1400" i="1" dirty="0" err="1"/>
              <a:t>Medical</a:t>
            </a:r>
            <a:r>
              <a:rPr lang="fr-FR" sz="1400" i="1" dirty="0"/>
              <a:t> Education</a:t>
            </a:r>
            <a:r>
              <a:rPr lang="fr-FR" sz="1400" dirty="0"/>
              <a:t>, </a:t>
            </a:r>
            <a:r>
              <a:rPr lang="fr-FR" sz="1400" i="1" dirty="0"/>
              <a:t>18</a:t>
            </a:r>
            <a:r>
              <a:rPr lang="fr-FR" sz="1400" dirty="0"/>
              <a:t>(1), 254. </a:t>
            </a:r>
            <a:r>
              <a:rPr lang="fr-FR" sz="1400" dirty="0">
                <a:hlinkClick r:id="rId2"/>
              </a:rPr>
              <a:t>https://doi.org/10.1186/s12909-018-1368-y</a:t>
            </a:r>
            <a:endParaRPr lang="fr-FR" sz="1400" dirty="0"/>
          </a:p>
          <a:p>
            <a:pPr>
              <a:lnSpc>
                <a:spcPct val="120000"/>
              </a:lnSpc>
            </a:pPr>
            <a:r>
              <a:rPr lang="fr-FR" sz="1400" dirty="0" smtClean="0"/>
              <a:t>Fichiers déposés dans </a:t>
            </a:r>
            <a:r>
              <a:rPr lang="fr-FR" sz="1400" dirty="0" err="1" smtClean="0"/>
              <a:t>Figshare</a:t>
            </a:r>
            <a:r>
              <a:rPr lang="fr-FR" sz="1400" dirty="0" smtClean="0"/>
              <a:t>  : </a:t>
            </a:r>
            <a:r>
              <a:rPr lang="fr-FR" sz="1400" dirty="0"/>
              <a:t>Rousselot, N., </a:t>
            </a:r>
            <a:r>
              <a:rPr lang="fr-FR" sz="1400" dirty="0" err="1"/>
              <a:t>Tombrey</a:t>
            </a:r>
            <a:r>
              <a:rPr lang="fr-FR" sz="1400" dirty="0"/>
              <a:t>, T., Drissa </a:t>
            </a:r>
            <a:r>
              <a:rPr lang="fr-FR" sz="1400" dirty="0" err="1"/>
              <a:t>Zongo</a:t>
            </a:r>
            <a:r>
              <a:rPr lang="fr-FR" sz="1400" dirty="0"/>
              <a:t>, </a:t>
            </a:r>
            <a:r>
              <a:rPr lang="fr-FR" sz="1400" dirty="0" err="1"/>
              <a:t>Mouillet</a:t>
            </a:r>
            <a:r>
              <a:rPr lang="fr-FR" sz="1400" dirty="0"/>
              <a:t>, E., Jean-Philippe Joseph, Gay, B., &amp; Salmi, L. (2018). </a:t>
            </a:r>
            <a:r>
              <a:rPr lang="fr-FR" sz="1400" i="1" dirty="0" err="1"/>
              <a:t>Development</a:t>
            </a:r>
            <a:r>
              <a:rPr lang="fr-FR" sz="1400" i="1" dirty="0"/>
              <a:t> and pilot </a:t>
            </a:r>
            <a:r>
              <a:rPr lang="fr-FR" sz="1400" i="1" dirty="0" err="1"/>
              <a:t>testing</a:t>
            </a:r>
            <a:r>
              <a:rPr lang="fr-FR" sz="1400" i="1" dirty="0"/>
              <a:t> of a </a:t>
            </a:r>
            <a:r>
              <a:rPr lang="fr-FR" sz="1400" i="1" dirty="0" err="1"/>
              <a:t>tool</a:t>
            </a:r>
            <a:r>
              <a:rPr lang="fr-FR" sz="1400" i="1" dirty="0"/>
              <a:t> to </a:t>
            </a:r>
            <a:r>
              <a:rPr lang="fr-FR" sz="1400" i="1" dirty="0" err="1"/>
              <a:t>assess</a:t>
            </a:r>
            <a:r>
              <a:rPr lang="fr-FR" sz="1400" i="1" dirty="0"/>
              <a:t> </a:t>
            </a:r>
            <a:r>
              <a:rPr lang="fr-FR" sz="1400" i="1" dirty="0" err="1"/>
              <a:t>evidence-based</a:t>
            </a:r>
            <a:r>
              <a:rPr lang="fr-FR" sz="1400" i="1" dirty="0"/>
              <a:t> practice </a:t>
            </a:r>
            <a:r>
              <a:rPr lang="fr-FR" sz="1400" i="1" dirty="0" err="1"/>
              <a:t>skills</a:t>
            </a:r>
            <a:r>
              <a:rPr lang="fr-FR" sz="1400" i="1" dirty="0"/>
              <a:t> </a:t>
            </a:r>
            <a:r>
              <a:rPr lang="fr-FR" sz="1400" i="1" dirty="0" err="1"/>
              <a:t>among</a:t>
            </a:r>
            <a:r>
              <a:rPr lang="fr-FR" sz="1400" i="1" dirty="0"/>
              <a:t> French </a:t>
            </a:r>
            <a:r>
              <a:rPr lang="fr-FR" sz="1400" i="1" dirty="0" err="1"/>
              <a:t>general</a:t>
            </a:r>
            <a:r>
              <a:rPr lang="fr-FR" sz="1400" i="1" dirty="0"/>
              <a:t> </a:t>
            </a:r>
            <a:r>
              <a:rPr lang="fr-FR" sz="1400" i="1" dirty="0" err="1"/>
              <a:t>practitioners</a:t>
            </a:r>
            <a:r>
              <a:rPr lang="fr-FR" sz="1400" dirty="0"/>
              <a:t> [Data set]. </a:t>
            </a:r>
            <a:r>
              <a:rPr lang="fr-FR" sz="1400" dirty="0" err="1"/>
              <a:t>Figshare</a:t>
            </a:r>
            <a:r>
              <a:rPr lang="fr-FR" sz="1400" dirty="0"/>
              <a:t>. </a:t>
            </a:r>
            <a:r>
              <a:rPr lang="fr-FR" sz="1400" dirty="0">
                <a:hlinkClick r:id="rId3"/>
              </a:rPr>
              <a:t>https://doi.org/10.6084/M9.FIGSHARE.C.4297076.V1</a:t>
            </a:r>
            <a:endParaRPr lang="fr-FR" sz="1400" dirty="0"/>
          </a:p>
          <a:p>
            <a:pPr marL="0" indent="0">
              <a:lnSpc>
                <a:spcPct val="120000"/>
              </a:lnSpc>
              <a:buNone/>
            </a:pPr>
            <a:endParaRPr lang="fr-FR" sz="1400" dirty="0"/>
          </a:p>
          <a:p>
            <a:pPr marL="0" indent="0">
              <a:lnSpc>
                <a:spcPct val="120000"/>
              </a:lnSpc>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- 2022-06-28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10</a:t>
            </a:fld>
            <a:endParaRPr lang="fr-FR" dirty="0"/>
          </a:p>
        </p:txBody>
      </p:sp>
      <p:grpSp>
        <p:nvGrpSpPr>
          <p:cNvPr id="6" name="Arrow19" descr="{&quot;Key&quot;:&quot;POWER_USER_SHAPE_ICON&quot;,&quot;Value&quot;:&quot;POWER_USER_SHAPE_ICON_STYLE_1&quot;}"/>
          <p:cNvGrpSpPr>
            <a:grpSpLocks noChangeAspect="1"/>
          </p:cNvGrpSpPr>
          <p:nvPr/>
        </p:nvGrpSpPr>
        <p:grpSpPr>
          <a:xfrm>
            <a:off x="6211348" y="4633880"/>
            <a:ext cx="426762" cy="371182"/>
            <a:chOff x="1412032" y="2732632"/>
            <a:chExt cx="1016496" cy="884112"/>
          </a:xfrm>
          <a:solidFill>
            <a:srgbClr val="ED7F3D"/>
          </a:solidFill>
        </p:grpSpPr>
        <p:sp>
          <p:nvSpPr>
            <p:cNvPr id="7" name="Chevron 6"/>
            <p:cNvSpPr/>
            <p:nvPr/>
          </p:nvSpPr>
          <p:spPr>
            <a:xfrm>
              <a:off x="1412032"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Chevron 7"/>
            <p:cNvSpPr/>
            <p:nvPr/>
          </p:nvSpPr>
          <p:spPr>
            <a:xfrm>
              <a:off x="1852464"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5503" y="976179"/>
            <a:ext cx="4745484" cy="5745296"/>
          </a:xfrm>
          <a:prstGeom prst="rect">
            <a:avLst/>
          </a:prstGeom>
        </p:spPr>
      </p:pic>
    </p:spTree>
    <p:extLst>
      <p:ext uri="{BB962C8B-B14F-4D97-AF65-F5344CB8AC3E}">
        <p14:creationId xmlns:p14="http://schemas.microsoft.com/office/powerpoint/2010/main" val="3890717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Enjeux</a:t>
            </a:r>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9205" y="65278"/>
            <a:ext cx="8388096" cy="6291072"/>
          </a:xfrm>
        </p:spPr>
      </p:pic>
      <p:sp>
        <p:nvSpPr>
          <p:cNvPr id="4" name="Espace réservé du pied de page 3"/>
          <p:cNvSpPr>
            <a:spLocks noGrp="1"/>
          </p:cNvSpPr>
          <p:nvPr>
            <p:ph type="ftr" sz="quarter" idx="11"/>
          </p:nvPr>
        </p:nvSpPr>
        <p:spPr/>
        <p:txBody>
          <a:bodyPr/>
          <a:lstStyle/>
          <a:p>
            <a:r>
              <a:rPr lang="fr-FR" smtClean="0"/>
              <a:t>F. Flamerie - Données de recherche : entrepôts - 2022-06-28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11</a:t>
            </a:fld>
            <a:endParaRPr lang="fr-FR" dirty="0"/>
          </a:p>
        </p:txBody>
      </p:sp>
    </p:spTree>
    <p:extLst>
      <p:ext uri="{BB962C8B-B14F-4D97-AF65-F5344CB8AC3E}">
        <p14:creationId xmlns:p14="http://schemas.microsoft.com/office/powerpoint/2010/main" val="4248825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4289" y="343813"/>
            <a:ext cx="10515600" cy="1325563"/>
          </a:xfrm>
        </p:spPr>
        <p:txBody>
          <a:bodyPr/>
          <a:lstStyle/>
          <a:p>
            <a:r>
              <a:rPr lang="fr-FR" dirty="0" smtClean="0"/>
              <a:t>Enjeux</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12</a:t>
            </a:fld>
            <a:endParaRPr lang="fr-FR" dirty="0"/>
          </a:p>
        </p:txBody>
      </p:sp>
      <p:pic>
        <p:nvPicPr>
          <p:cNvPr id="9" name="Espace réservé du contenu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14752" y="574645"/>
            <a:ext cx="9658350" cy="5089208"/>
          </a:xfrm>
        </p:spPr>
      </p:pic>
      <p:sp>
        <p:nvSpPr>
          <p:cNvPr id="10" name="Rectangle 9"/>
          <p:cNvSpPr/>
          <p:nvPr/>
        </p:nvSpPr>
        <p:spPr>
          <a:xfrm>
            <a:off x="294289" y="5817890"/>
            <a:ext cx="11778813" cy="523220"/>
          </a:xfrm>
          <a:prstGeom prst="rect">
            <a:avLst/>
          </a:prstGeom>
        </p:spPr>
        <p:txBody>
          <a:bodyPr wrap="square">
            <a:spAutoFit/>
          </a:bodyPr>
          <a:lstStyle/>
          <a:p>
            <a:r>
              <a:rPr lang="fr-FR" sz="1400" dirty="0" smtClean="0">
                <a:latin typeface="Corbel" panose="020B0503020204020204" pitchFamily="34" charset="0"/>
              </a:rPr>
              <a:t>Source : Besançon</a:t>
            </a:r>
            <a:r>
              <a:rPr lang="fr-FR" sz="1400" dirty="0">
                <a:latin typeface="Corbel" panose="020B0503020204020204" pitchFamily="34" charset="0"/>
              </a:rPr>
              <a:t>, L., </a:t>
            </a:r>
            <a:r>
              <a:rPr lang="fr-FR" sz="1400" dirty="0" err="1">
                <a:latin typeface="Corbel" panose="020B0503020204020204" pitchFamily="34" charset="0"/>
              </a:rPr>
              <a:t>Peiffer-Smadja</a:t>
            </a:r>
            <a:r>
              <a:rPr lang="fr-FR" sz="1400" dirty="0">
                <a:latin typeface="Corbel" panose="020B0503020204020204" pitchFamily="34" charset="0"/>
              </a:rPr>
              <a:t>, N., </a:t>
            </a:r>
            <a:r>
              <a:rPr lang="fr-FR" sz="1400" dirty="0" err="1">
                <a:latin typeface="Corbel" panose="020B0503020204020204" pitchFamily="34" charset="0"/>
              </a:rPr>
              <a:t>Segalas</a:t>
            </a:r>
            <a:r>
              <a:rPr lang="fr-FR" sz="1400" dirty="0">
                <a:latin typeface="Corbel" panose="020B0503020204020204" pitchFamily="34" charset="0"/>
              </a:rPr>
              <a:t>, C., Jiang, H., </a:t>
            </a:r>
            <a:r>
              <a:rPr lang="fr-FR" sz="1400" dirty="0" err="1">
                <a:latin typeface="Corbel" panose="020B0503020204020204" pitchFamily="34" charset="0"/>
              </a:rPr>
              <a:t>Masuzzo</a:t>
            </a:r>
            <a:r>
              <a:rPr lang="fr-FR" sz="1400" dirty="0">
                <a:latin typeface="Corbel" panose="020B0503020204020204" pitchFamily="34" charset="0"/>
              </a:rPr>
              <a:t>, P., </a:t>
            </a:r>
            <a:r>
              <a:rPr lang="fr-FR" sz="1400" dirty="0" err="1">
                <a:latin typeface="Corbel" panose="020B0503020204020204" pitchFamily="34" charset="0"/>
              </a:rPr>
              <a:t>Smout</a:t>
            </a:r>
            <a:r>
              <a:rPr lang="fr-FR" sz="1400" dirty="0">
                <a:latin typeface="Corbel" panose="020B0503020204020204" pitchFamily="34" charset="0"/>
              </a:rPr>
              <a:t>, C., Billy, E., </a:t>
            </a:r>
            <a:r>
              <a:rPr lang="fr-FR" sz="1400" dirty="0" err="1">
                <a:latin typeface="Corbel" panose="020B0503020204020204" pitchFamily="34" charset="0"/>
              </a:rPr>
              <a:t>Deforet</a:t>
            </a:r>
            <a:r>
              <a:rPr lang="fr-FR" sz="1400" dirty="0">
                <a:latin typeface="Corbel" panose="020B0503020204020204" pitchFamily="34" charset="0"/>
              </a:rPr>
              <a:t>, M., &amp; </a:t>
            </a:r>
            <a:r>
              <a:rPr lang="fr-FR" sz="1400" dirty="0" err="1">
                <a:latin typeface="Corbel" panose="020B0503020204020204" pitchFamily="34" charset="0"/>
              </a:rPr>
              <a:t>Leyrat</a:t>
            </a:r>
            <a:r>
              <a:rPr lang="fr-FR" sz="1400" dirty="0">
                <a:latin typeface="Corbel" panose="020B0503020204020204" pitchFamily="34" charset="0"/>
              </a:rPr>
              <a:t>, C. (2021). Open science </a:t>
            </a:r>
            <a:r>
              <a:rPr lang="fr-FR" sz="1400" dirty="0" err="1">
                <a:latin typeface="Corbel" panose="020B0503020204020204" pitchFamily="34" charset="0"/>
              </a:rPr>
              <a:t>saves</a:t>
            </a:r>
            <a:r>
              <a:rPr lang="fr-FR" sz="1400" dirty="0">
                <a:latin typeface="Corbel" panose="020B0503020204020204" pitchFamily="34" charset="0"/>
              </a:rPr>
              <a:t> </a:t>
            </a:r>
            <a:r>
              <a:rPr lang="fr-FR" sz="1400" dirty="0" err="1">
                <a:latin typeface="Corbel" panose="020B0503020204020204" pitchFamily="34" charset="0"/>
              </a:rPr>
              <a:t>lives</a:t>
            </a:r>
            <a:r>
              <a:rPr lang="fr-FR" sz="1400" dirty="0">
                <a:latin typeface="Corbel" panose="020B0503020204020204" pitchFamily="34" charset="0"/>
              </a:rPr>
              <a:t> : </a:t>
            </a:r>
            <a:r>
              <a:rPr lang="fr-FR" sz="1400" dirty="0" err="1">
                <a:latin typeface="Corbel" panose="020B0503020204020204" pitchFamily="34" charset="0"/>
              </a:rPr>
              <a:t>Lessons</a:t>
            </a:r>
            <a:r>
              <a:rPr lang="fr-FR" sz="1400" dirty="0">
                <a:latin typeface="Corbel" panose="020B0503020204020204" pitchFamily="34" charset="0"/>
              </a:rPr>
              <a:t> </a:t>
            </a:r>
            <a:r>
              <a:rPr lang="fr-FR" sz="1400" dirty="0" err="1">
                <a:latin typeface="Corbel" panose="020B0503020204020204" pitchFamily="34" charset="0"/>
              </a:rPr>
              <a:t>from</a:t>
            </a:r>
            <a:r>
              <a:rPr lang="fr-FR" sz="1400" dirty="0">
                <a:latin typeface="Corbel" panose="020B0503020204020204" pitchFamily="34" charset="0"/>
              </a:rPr>
              <a:t> the COVID-19 </a:t>
            </a:r>
            <a:r>
              <a:rPr lang="fr-FR" sz="1400" dirty="0" err="1">
                <a:latin typeface="Corbel" panose="020B0503020204020204" pitchFamily="34" charset="0"/>
              </a:rPr>
              <a:t>pandemic</a:t>
            </a:r>
            <a:r>
              <a:rPr lang="fr-FR" sz="1400" dirty="0">
                <a:latin typeface="Corbel" panose="020B0503020204020204" pitchFamily="34" charset="0"/>
              </a:rPr>
              <a:t>. </a:t>
            </a:r>
            <a:r>
              <a:rPr lang="fr-FR" sz="1400" i="1" dirty="0">
                <a:latin typeface="Corbel" panose="020B0503020204020204" pitchFamily="34" charset="0"/>
              </a:rPr>
              <a:t>BMC </a:t>
            </a:r>
            <a:r>
              <a:rPr lang="fr-FR" sz="1400" i="1" dirty="0" err="1">
                <a:latin typeface="Corbel" panose="020B0503020204020204" pitchFamily="34" charset="0"/>
              </a:rPr>
              <a:t>Medical</a:t>
            </a:r>
            <a:r>
              <a:rPr lang="fr-FR" sz="1400" i="1" dirty="0">
                <a:latin typeface="Corbel" panose="020B0503020204020204" pitchFamily="34" charset="0"/>
              </a:rPr>
              <a:t> </a:t>
            </a:r>
            <a:r>
              <a:rPr lang="fr-FR" sz="1400" i="1" dirty="0" err="1">
                <a:latin typeface="Corbel" panose="020B0503020204020204" pitchFamily="34" charset="0"/>
              </a:rPr>
              <a:t>Research</a:t>
            </a:r>
            <a:r>
              <a:rPr lang="fr-FR" sz="1400" i="1" dirty="0">
                <a:latin typeface="Corbel" panose="020B0503020204020204" pitchFamily="34" charset="0"/>
              </a:rPr>
              <a:t> </a:t>
            </a:r>
            <a:r>
              <a:rPr lang="fr-FR" sz="1400" i="1" dirty="0" err="1">
                <a:latin typeface="Corbel" panose="020B0503020204020204" pitchFamily="34" charset="0"/>
              </a:rPr>
              <a:t>Methodology</a:t>
            </a:r>
            <a:r>
              <a:rPr lang="fr-FR" sz="1400" dirty="0">
                <a:latin typeface="Corbel" panose="020B0503020204020204" pitchFamily="34" charset="0"/>
              </a:rPr>
              <a:t>, </a:t>
            </a:r>
            <a:r>
              <a:rPr lang="fr-FR" sz="1400" i="1" dirty="0">
                <a:latin typeface="Corbel" panose="020B0503020204020204" pitchFamily="34" charset="0"/>
              </a:rPr>
              <a:t>21</a:t>
            </a:r>
            <a:r>
              <a:rPr lang="fr-FR" sz="1400" dirty="0">
                <a:latin typeface="Corbel" panose="020B0503020204020204" pitchFamily="34" charset="0"/>
              </a:rPr>
              <a:t>(1), 117. </a:t>
            </a:r>
            <a:r>
              <a:rPr lang="fr-FR" sz="1400" dirty="0">
                <a:latin typeface="Corbel" panose="020B0503020204020204" pitchFamily="34" charset="0"/>
                <a:hlinkClick r:id="rId4"/>
              </a:rPr>
              <a:t>https://doi.org/10.1186/s12874-021-01304-y</a:t>
            </a:r>
            <a:endParaRPr lang="fr-FR" sz="1400" dirty="0">
              <a:effectLst/>
              <a:latin typeface="Corbel" panose="020B0503020204020204" pitchFamily="34" charset="0"/>
            </a:endParaRPr>
          </a:p>
        </p:txBody>
      </p:sp>
      <p:sp>
        <p:nvSpPr>
          <p:cNvPr id="3" name="Espace réservé du pied de page 2"/>
          <p:cNvSpPr>
            <a:spLocks noGrp="1"/>
          </p:cNvSpPr>
          <p:nvPr>
            <p:ph type="ftr" sz="quarter" idx="11"/>
          </p:nvPr>
        </p:nvSpPr>
        <p:spPr/>
        <p:txBody>
          <a:bodyPr/>
          <a:lstStyle/>
          <a:p>
            <a:r>
              <a:rPr lang="fr-FR" smtClean="0"/>
              <a:t>F. Flamerie - Données de recherche : entrepôts - 2022-06-28</a:t>
            </a:r>
            <a:endParaRPr lang="fr-FR" dirty="0"/>
          </a:p>
        </p:txBody>
      </p:sp>
      <p:sp>
        <p:nvSpPr>
          <p:cNvPr id="8" name="Rectangle à coins arrondis 7"/>
          <p:cNvSpPr/>
          <p:nvPr/>
        </p:nvSpPr>
        <p:spPr>
          <a:xfrm>
            <a:off x="5463251" y="2766349"/>
            <a:ext cx="1620455" cy="451413"/>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89551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Enjeux - France</a:t>
            </a:r>
            <a:endParaRPr lang="fr-FR" dirty="0"/>
          </a:p>
        </p:txBody>
      </p:sp>
      <p:sp>
        <p:nvSpPr>
          <p:cNvPr id="9" name="Espace réservé du contenu 8"/>
          <p:cNvSpPr>
            <a:spLocks noGrp="1"/>
          </p:cNvSpPr>
          <p:nvPr>
            <p:ph idx="1"/>
          </p:nvPr>
        </p:nvSpPr>
        <p:spPr>
          <a:xfrm>
            <a:off x="838200" y="1603951"/>
            <a:ext cx="10515600" cy="4612121"/>
          </a:xfrm>
        </p:spPr>
        <p:txBody>
          <a:bodyPr>
            <a:normAutofit fontScale="85000" lnSpcReduction="20000"/>
          </a:bodyPr>
          <a:lstStyle/>
          <a:p>
            <a:pPr marL="0" indent="0">
              <a:lnSpc>
                <a:spcPct val="120000"/>
              </a:lnSpc>
              <a:buNone/>
            </a:pPr>
            <a:r>
              <a:rPr lang="fr-FR" dirty="0"/>
              <a:t>2 nouveaux groupes au </a:t>
            </a:r>
            <a:r>
              <a:rPr lang="fr-FR" dirty="0" smtClean="0"/>
              <a:t>sein de l’instance nationale </a:t>
            </a:r>
            <a:r>
              <a:rPr lang="fr-FR" dirty="0" smtClean="0">
                <a:hlinkClick r:id="rId2"/>
              </a:rPr>
              <a:t>Comité </a:t>
            </a:r>
            <a:r>
              <a:rPr lang="fr-FR" dirty="0">
                <a:hlinkClick r:id="rId2"/>
              </a:rPr>
              <a:t>pour la science </a:t>
            </a:r>
            <a:r>
              <a:rPr lang="fr-FR" dirty="0" smtClean="0">
                <a:hlinkClick r:id="rId2"/>
              </a:rPr>
              <a:t>ouverte</a:t>
            </a:r>
            <a:r>
              <a:rPr lang="fr-FR" dirty="0" smtClean="0"/>
              <a:t> portée par le MESRI</a:t>
            </a:r>
            <a:endParaRPr lang="fr-FR" dirty="0"/>
          </a:p>
          <a:p>
            <a:pPr>
              <a:lnSpc>
                <a:spcPct val="120000"/>
              </a:lnSpc>
            </a:pPr>
            <a:r>
              <a:rPr lang="fr-FR" dirty="0">
                <a:hlinkClick r:id="rId3"/>
              </a:rPr>
              <a:t> </a:t>
            </a:r>
            <a:r>
              <a:rPr lang="fr-FR" dirty="0" smtClean="0">
                <a:hlinkClick r:id="rId3"/>
              </a:rPr>
              <a:t>Plans </a:t>
            </a:r>
            <a:r>
              <a:rPr lang="fr-FR" dirty="0">
                <a:hlinkClick r:id="rId3"/>
              </a:rPr>
              <a:t>de partage des données issues des essais </a:t>
            </a:r>
            <a:r>
              <a:rPr lang="fr-FR" dirty="0" smtClean="0">
                <a:hlinkClick r:id="rId3"/>
              </a:rPr>
              <a:t>cliniques</a:t>
            </a:r>
            <a:endParaRPr lang="fr-FR" dirty="0" smtClean="0"/>
          </a:p>
          <a:p>
            <a:pPr lvl="1">
              <a:lnSpc>
                <a:spcPct val="120000"/>
              </a:lnSpc>
            </a:pPr>
            <a:r>
              <a:rPr lang="fr-FR" dirty="0" smtClean="0"/>
              <a:t>Pilotage CHU Rennes </a:t>
            </a:r>
          </a:p>
          <a:p>
            <a:pPr lvl="1">
              <a:lnSpc>
                <a:spcPct val="120000"/>
              </a:lnSpc>
            </a:pPr>
            <a:r>
              <a:rPr lang="fr-FR" dirty="0" smtClean="0"/>
              <a:t>Optimiser la gestion des données collectées à l’occasion des essais cliniques</a:t>
            </a:r>
            <a:endParaRPr lang="fr-FR" dirty="0"/>
          </a:p>
          <a:p>
            <a:pPr lvl="1">
              <a:lnSpc>
                <a:spcPct val="120000"/>
              </a:lnSpc>
            </a:pPr>
            <a:r>
              <a:rPr lang="fr-FR" dirty="0" smtClean="0"/>
              <a:t>Elaborer des modèles de plans de partage des données (</a:t>
            </a:r>
            <a:r>
              <a:rPr lang="fr-FR" i="1" dirty="0" smtClean="0"/>
              <a:t>data sharing plans</a:t>
            </a:r>
            <a:r>
              <a:rPr lang="fr-FR" dirty="0" smtClean="0"/>
              <a:t>) pour favoriser le partage responsable de ces données</a:t>
            </a:r>
          </a:p>
          <a:p>
            <a:pPr>
              <a:lnSpc>
                <a:spcPct val="120000"/>
              </a:lnSpc>
            </a:pPr>
            <a:r>
              <a:rPr lang="fr-FR" dirty="0"/>
              <a:t> </a:t>
            </a:r>
            <a:r>
              <a:rPr lang="fr-FR" dirty="0" smtClean="0">
                <a:hlinkClick r:id="rId4"/>
              </a:rPr>
              <a:t>Portail des </a:t>
            </a:r>
            <a:r>
              <a:rPr lang="fr-FR" dirty="0">
                <a:hlinkClick r:id="rId4"/>
              </a:rPr>
              <a:t>études </a:t>
            </a:r>
            <a:r>
              <a:rPr lang="fr-FR" dirty="0" smtClean="0">
                <a:hlinkClick r:id="rId4"/>
              </a:rPr>
              <a:t>individuelles en santé</a:t>
            </a:r>
            <a:endParaRPr lang="fr-FR" dirty="0" smtClean="0"/>
          </a:p>
          <a:p>
            <a:pPr lvl="1">
              <a:lnSpc>
                <a:spcPct val="120000"/>
              </a:lnSpc>
            </a:pPr>
            <a:r>
              <a:rPr lang="fr-FR" dirty="0" smtClean="0"/>
              <a:t>Pilotage </a:t>
            </a:r>
            <a:r>
              <a:rPr lang="fr-FR" dirty="0" err="1" smtClean="0"/>
              <a:t>Iresp</a:t>
            </a:r>
            <a:endParaRPr lang="fr-FR" dirty="0" smtClean="0"/>
          </a:p>
          <a:p>
            <a:pPr lvl="1">
              <a:lnSpc>
                <a:spcPct val="120000"/>
              </a:lnSpc>
            </a:pPr>
            <a:r>
              <a:rPr lang="fr-FR" dirty="0" smtClean="0"/>
              <a:t>Déclarer et caractériser les projets de recherche en santé impliquant des individus, quels que soient leur état d’avancement et leur issue, </a:t>
            </a:r>
            <a:r>
              <a:rPr lang="fr-FR" dirty="0"/>
              <a:t>au travers d’un portail national </a:t>
            </a:r>
            <a:r>
              <a:rPr lang="fr-FR" dirty="0" err="1"/>
              <a:t>FReSH</a:t>
            </a:r>
            <a:r>
              <a:rPr lang="fr-FR" dirty="0"/>
              <a:t> (France Recherche en Santé Humaine)</a:t>
            </a:r>
          </a:p>
          <a:p>
            <a:pPr>
              <a:lnSpc>
                <a:spcPct val="12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- 2022-06-28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13</a:t>
            </a:fld>
            <a:endParaRPr lang="fr-FR" dirty="0"/>
          </a:p>
        </p:txBody>
      </p:sp>
    </p:spTree>
    <p:extLst>
      <p:ext uri="{BB962C8B-B14F-4D97-AF65-F5344CB8AC3E}">
        <p14:creationId xmlns:p14="http://schemas.microsoft.com/office/powerpoint/2010/main" val="1940710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05491"/>
            <a:ext cx="10515600" cy="1325563"/>
          </a:xfrm>
        </p:spPr>
        <p:txBody>
          <a:bodyPr/>
          <a:lstStyle/>
          <a:p>
            <a:r>
              <a:rPr lang="fr-FR" dirty="0" smtClean="0"/>
              <a:t>Enjeux - politique de l’ANR</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14</a:t>
            </a:fld>
            <a:endParaRPr lang="fr-FR" dirty="0"/>
          </a:p>
        </p:txBody>
      </p:sp>
      <p:sp>
        <p:nvSpPr>
          <p:cNvPr id="3" name="Espace réservé du contenu 2"/>
          <p:cNvSpPr>
            <a:spLocks noGrp="1"/>
          </p:cNvSpPr>
          <p:nvPr>
            <p:ph idx="1"/>
          </p:nvPr>
        </p:nvSpPr>
        <p:spPr>
          <a:xfrm>
            <a:off x="838200" y="1631054"/>
            <a:ext cx="10515600" cy="4895850"/>
          </a:xfrm>
        </p:spPr>
        <p:txBody>
          <a:bodyPr>
            <a:normAutofit/>
          </a:bodyPr>
          <a:lstStyle/>
          <a:p>
            <a:pPr marL="0" indent="0">
              <a:lnSpc>
                <a:spcPct val="110000"/>
              </a:lnSpc>
              <a:buNone/>
            </a:pPr>
            <a:r>
              <a:rPr lang="en-US" dirty="0" smtClean="0">
                <a:solidFill>
                  <a:schemeClr val="bg2">
                    <a:lumMod val="50000"/>
                  </a:schemeClr>
                </a:solidFill>
              </a:rPr>
              <a:t>“</a:t>
            </a:r>
            <a:r>
              <a:rPr lang="fr-FR" b="1" dirty="0">
                <a:solidFill>
                  <a:schemeClr val="bg2">
                    <a:lumMod val="50000"/>
                  </a:schemeClr>
                </a:solidFill>
              </a:rPr>
              <a:t>Est-ce qu’il existe une obligation à l’ouverture des données ?</a:t>
            </a:r>
          </a:p>
          <a:p>
            <a:pPr marL="0" indent="0">
              <a:lnSpc>
                <a:spcPct val="110000"/>
              </a:lnSpc>
              <a:buNone/>
            </a:pPr>
            <a:r>
              <a:rPr lang="fr-FR" dirty="0">
                <a:solidFill>
                  <a:schemeClr val="bg2">
                    <a:lumMod val="50000"/>
                  </a:schemeClr>
                </a:solidFill>
              </a:rPr>
              <a:t>Non. En cas de financement le coordinateur ou la coordinatrice s’engage à fournir un plan de gestion de données. Le PGD a pour but de préparer la diffusion potentielle des données mais il ne constitue pas une obligation à l’ouverture. Le principe « aussi ouvert que possible, aussi fermé que nécessaire » est au cœur de la démarche de l’ANR. </a:t>
            </a:r>
            <a:endParaRPr lang="en-US" dirty="0" smtClean="0">
              <a:solidFill>
                <a:schemeClr val="bg2">
                  <a:lumMod val="50000"/>
                </a:schemeClr>
              </a:solidFill>
            </a:endParaRPr>
          </a:p>
          <a:p>
            <a:pPr marL="0" indent="0">
              <a:lnSpc>
                <a:spcPct val="120000"/>
              </a:lnSpc>
              <a:buNone/>
            </a:pPr>
            <a:r>
              <a:rPr lang="en-US" sz="2000" dirty="0" smtClean="0"/>
              <a:t>Source : </a:t>
            </a:r>
            <a:r>
              <a:rPr lang="fr-FR" sz="2000" dirty="0">
                <a:hlinkClick r:id="rId3"/>
              </a:rPr>
              <a:t>FAQ Plan de Gestion des Données (PGD</a:t>
            </a:r>
            <a:r>
              <a:rPr lang="fr-FR" sz="2000" dirty="0" smtClean="0">
                <a:hlinkClick r:id="rId3"/>
              </a:rPr>
              <a:t>) de l’ANR</a:t>
            </a:r>
            <a:r>
              <a:rPr lang="fr-FR" sz="2000" b="1" dirty="0" smtClean="0"/>
              <a:t> </a:t>
            </a:r>
            <a:endParaRPr lang="fr-FR" sz="2000" b="1" dirty="0"/>
          </a:p>
          <a:p>
            <a:pPr marL="0" indent="0">
              <a:lnSpc>
                <a:spcPct val="120000"/>
              </a:lnSpc>
              <a:buNone/>
            </a:pPr>
            <a:r>
              <a:rPr lang="fr-FR" sz="2000" dirty="0" smtClean="0"/>
              <a:t> A noter que cette politique est commune au réseau des agences de financement françaises (</a:t>
            </a:r>
            <a:r>
              <a:rPr lang="fr-FR" sz="2000" dirty="0"/>
              <a:t>ADEME, </a:t>
            </a:r>
            <a:r>
              <a:rPr lang="fr-FR" sz="2000" dirty="0" smtClean="0"/>
              <a:t>ANR</a:t>
            </a:r>
            <a:r>
              <a:rPr lang="fr-FR" sz="2000" dirty="0"/>
              <a:t>, </a:t>
            </a:r>
            <a:r>
              <a:rPr lang="fr-FR" sz="2000" dirty="0" smtClean="0"/>
              <a:t>ANRS-MIE</a:t>
            </a:r>
            <a:r>
              <a:rPr lang="fr-FR" sz="2000" dirty="0"/>
              <a:t>, </a:t>
            </a:r>
            <a:r>
              <a:rPr lang="fr-FR" sz="2000" dirty="0" smtClean="0"/>
              <a:t>Anses et </a:t>
            </a:r>
            <a:r>
              <a:rPr lang="fr-FR" sz="2000" dirty="0" err="1" smtClean="0"/>
              <a:t>INCa</a:t>
            </a:r>
            <a:r>
              <a:rPr lang="fr-FR" sz="2000" dirty="0" smtClean="0"/>
              <a:t>)</a:t>
            </a:r>
          </a:p>
        </p:txBody>
      </p:sp>
      <p:sp>
        <p:nvSpPr>
          <p:cNvPr id="4" name="Espace réservé du pied de page 3"/>
          <p:cNvSpPr>
            <a:spLocks noGrp="1"/>
          </p:cNvSpPr>
          <p:nvPr>
            <p:ph type="ftr" sz="quarter" idx="11"/>
          </p:nvPr>
        </p:nvSpPr>
        <p:spPr/>
        <p:txBody>
          <a:bodyPr/>
          <a:lstStyle/>
          <a:p>
            <a:r>
              <a:rPr lang="fr-FR" smtClean="0"/>
              <a:t>F. Flamerie - Données de recherche : entrepôts - 2022-06-28</a:t>
            </a:r>
            <a:endParaRPr lang="fr-FR" dirty="0"/>
          </a:p>
        </p:txBody>
      </p:sp>
    </p:spTree>
    <p:extLst>
      <p:ext uri="{BB962C8B-B14F-4D97-AF65-F5344CB8AC3E}">
        <p14:creationId xmlns:p14="http://schemas.microsoft.com/office/powerpoint/2010/main" val="39468527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685800" y="98282"/>
            <a:ext cx="10515600" cy="1325563"/>
          </a:xfrm>
        </p:spPr>
        <p:txBody>
          <a:bodyPr/>
          <a:lstStyle/>
          <a:p>
            <a:r>
              <a:rPr lang="fr-FR" dirty="0" smtClean="0"/>
              <a:t>Entrepôts de données et principes FAIR</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- 2022-06-28</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15</a:t>
            </a:fld>
            <a:endParaRPr lang="fr-FR"/>
          </a:p>
        </p:txBody>
      </p:sp>
      <p:sp>
        <p:nvSpPr>
          <p:cNvPr id="9" name="ZoneTexte 8"/>
          <p:cNvSpPr txBox="1"/>
          <p:nvPr/>
        </p:nvSpPr>
        <p:spPr>
          <a:xfrm>
            <a:off x="8326582" y="5987019"/>
            <a:ext cx="3445703" cy="246221"/>
          </a:xfrm>
          <a:prstGeom prst="rect">
            <a:avLst/>
          </a:prstGeom>
          <a:noFill/>
        </p:spPr>
        <p:txBody>
          <a:bodyPr wrap="square" rtlCol="0">
            <a:spAutoFit/>
          </a:bodyPr>
          <a:lstStyle>
            <a:defPPr>
              <a:defRPr lang="fr-FR"/>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pPr algn="r"/>
            <a:r>
              <a:rPr lang="en-US" sz="1000" dirty="0" smtClean="0">
                <a:solidFill>
                  <a:srgbClr val="2F4C74"/>
                </a:solidFill>
                <a:latin typeface="Corbel" panose="020B0503020204020204" pitchFamily="34" charset="0"/>
                <a:cs typeface="Arial" panose="020B0604020202020204" pitchFamily="34" charset="0"/>
              </a:rPr>
              <a:t>Source image : </a:t>
            </a:r>
            <a:r>
              <a:rPr lang="en-US" sz="1000" dirty="0" smtClean="0">
                <a:solidFill>
                  <a:srgbClr val="2F4C74"/>
                </a:solidFill>
                <a:latin typeface="Corbel" panose="020B0503020204020204" pitchFamily="34" charset="0"/>
                <a:cs typeface="Arial" panose="020B0604020202020204" pitchFamily="34" charset="0"/>
                <a:hlinkClick r:id="rId3"/>
              </a:rPr>
              <a:t>The Open Science Training Handbook</a:t>
            </a:r>
            <a:endParaRPr lang="fr-FR" sz="1000" dirty="0">
              <a:solidFill>
                <a:srgbClr val="2F4C74"/>
              </a:solidFill>
              <a:latin typeface="Corbel" panose="020B0503020204020204" pitchFamily="34" charset="0"/>
              <a:cs typeface="Arial" panose="020B0604020202020204" pitchFamily="34" charset="0"/>
            </a:endParaRPr>
          </a:p>
        </p:txBody>
      </p:sp>
      <p:sp>
        <p:nvSpPr>
          <p:cNvPr id="13" name="Espace réservé du contenu 12"/>
          <p:cNvSpPr>
            <a:spLocks noGrp="1"/>
          </p:cNvSpPr>
          <p:nvPr>
            <p:ph idx="1"/>
          </p:nvPr>
        </p:nvSpPr>
        <p:spPr>
          <a:xfrm>
            <a:off x="685800" y="1423845"/>
            <a:ext cx="10515600" cy="1513994"/>
          </a:xfrm>
        </p:spPr>
        <p:txBody>
          <a:bodyPr>
            <a:normAutofit fontScale="92500" lnSpcReduction="20000"/>
          </a:bodyPr>
          <a:lstStyle/>
          <a:p>
            <a:pPr marL="0" indent="0">
              <a:buNone/>
            </a:pPr>
            <a:r>
              <a:rPr lang="fr-FR" sz="2400" dirty="0" smtClean="0"/>
              <a:t>Principes FAIR -&gt; les données </a:t>
            </a:r>
            <a:r>
              <a:rPr lang="fr-FR" sz="2400" dirty="0"/>
              <a:t>doivent pouvoir être trouvées, comprises et réutilisées. </a:t>
            </a:r>
            <a:endParaRPr lang="fr-FR" sz="2400" dirty="0" smtClean="0"/>
          </a:p>
          <a:p>
            <a:pPr marL="0" indent="0">
              <a:buNone/>
            </a:pPr>
            <a:r>
              <a:rPr lang="fr-FR" sz="2400" b="1" dirty="0" smtClean="0"/>
              <a:t>Cela </a:t>
            </a:r>
            <a:r>
              <a:rPr lang="fr-FR" sz="2400" b="1" dirty="0"/>
              <a:t>ne signifie pas qu’elles doivent être nécessairement en accès entièrement libre</a:t>
            </a:r>
            <a:r>
              <a:rPr lang="fr-FR" sz="2400" b="1" dirty="0" smtClean="0"/>
              <a:t>. </a:t>
            </a:r>
            <a:endParaRPr lang="fr-FR" sz="2400" b="1" dirty="0"/>
          </a:p>
          <a:p>
            <a:pPr marL="0" indent="0">
              <a:buNone/>
            </a:pPr>
            <a:r>
              <a:rPr lang="fr-FR" sz="2400" dirty="0" smtClean="0"/>
              <a:t>Ces principes s’appliquent également aux métadonnées associées aux données.</a:t>
            </a:r>
          </a:p>
          <a:p>
            <a:pPr marL="0" indent="0">
              <a:buNone/>
            </a:pPr>
            <a:r>
              <a:rPr lang="fr-FR" sz="2400" dirty="0" smtClean="0"/>
              <a:t>Principes FAIR en détail -&gt; </a:t>
            </a:r>
            <a:r>
              <a:rPr lang="fr-FR" sz="2400" dirty="0">
                <a:hlinkClick r:id="rId4"/>
              </a:rPr>
              <a:t>« Les principes FAIR » sur le site </a:t>
            </a:r>
            <a:r>
              <a:rPr lang="fr-FR" sz="2400" dirty="0" err="1">
                <a:hlinkClick r:id="rId4"/>
              </a:rPr>
              <a:t>DORANuM</a:t>
            </a:r>
            <a:endParaRPr lang="fr-FR" sz="2400" dirty="0"/>
          </a:p>
        </p:txBody>
      </p:sp>
      <p:pic>
        <p:nvPicPr>
          <p:cNvPr id="15" name="Imag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3184059"/>
            <a:ext cx="8211667" cy="3231742"/>
          </a:xfrm>
          <a:prstGeom prst="rect">
            <a:avLst/>
          </a:prstGeom>
        </p:spPr>
      </p:pic>
    </p:spTree>
    <p:extLst>
      <p:ext uri="{BB962C8B-B14F-4D97-AF65-F5344CB8AC3E}">
        <p14:creationId xmlns:p14="http://schemas.microsoft.com/office/powerpoint/2010/main" val="1785617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271168" y="288861"/>
            <a:ext cx="3997960" cy="1325563"/>
          </a:xfrm>
        </p:spPr>
        <p:txBody>
          <a:bodyPr>
            <a:normAutofit fontScale="90000"/>
          </a:bodyPr>
          <a:lstStyle/>
          <a:p>
            <a:r>
              <a:rPr lang="fr-FR" dirty="0" smtClean="0"/>
              <a:t>Entrepôts de données et principes FAIR</a:t>
            </a:r>
            <a:endParaRPr lang="fr-FR" dirty="0"/>
          </a:p>
        </p:txBody>
      </p:sp>
      <p:sp>
        <p:nvSpPr>
          <p:cNvPr id="4" name="Espace réservé du pied de page 3"/>
          <p:cNvSpPr>
            <a:spLocks noGrp="1"/>
          </p:cNvSpPr>
          <p:nvPr>
            <p:ph type="ftr" sz="quarter" idx="11"/>
          </p:nvPr>
        </p:nvSpPr>
        <p:spPr>
          <a:xfrm>
            <a:off x="3888128" y="6356350"/>
            <a:ext cx="4114800" cy="365125"/>
          </a:xfrm>
        </p:spPr>
        <p:txBody>
          <a:bodyPr/>
          <a:lstStyle/>
          <a:p>
            <a:r>
              <a:rPr lang="fr-FR" smtClean="0"/>
              <a:t>F. Flamerie - Données de recherche : entrepôts - 2022-06-28</a:t>
            </a:r>
            <a:endParaRPr lang="fr-FR"/>
          </a:p>
        </p:txBody>
      </p:sp>
      <p:sp>
        <p:nvSpPr>
          <p:cNvPr id="5" name="Espace réservé du numéro de diapositive 4"/>
          <p:cNvSpPr>
            <a:spLocks noGrp="1"/>
          </p:cNvSpPr>
          <p:nvPr>
            <p:ph type="sldNum" sz="quarter" idx="12"/>
          </p:nvPr>
        </p:nvSpPr>
        <p:spPr>
          <a:xfrm>
            <a:off x="8460128" y="6356350"/>
            <a:ext cx="2743200" cy="365125"/>
          </a:xfrm>
        </p:spPr>
        <p:txBody>
          <a:bodyPr/>
          <a:lstStyle/>
          <a:p>
            <a:fld id="{99E13252-68E5-4994-B57B-B03F39B52C7D}" type="slidenum">
              <a:rPr lang="fr-FR" smtClean="0"/>
              <a:t>16</a:t>
            </a:fld>
            <a:endParaRPr lang="fr-FR"/>
          </a:p>
        </p:txBody>
      </p:sp>
      <p:sp>
        <p:nvSpPr>
          <p:cNvPr id="13" name="Espace réservé du contenu 12"/>
          <p:cNvSpPr>
            <a:spLocks noGrp="1"/>
          </p:cNvSpPr>
          <p:nvPr>
            <p:ph idx="1"/>
          </p:nvPr>
        </p:nvSpPr>
        <p:spPr>
          <a:xfrm>
            <a:off x="512857" y="1950469"/>
            <a:ext cx="3669175" cy="1156519"/>
          </a:xfrm>
        </p:spPr>
        <p:txBody>
          <a:bodyPr>
            <a:normAutofit/>
          </a:bodyPr>
          <a:lstStyle/>
          <a:p>
            <a:pPr marL="0" indent="0">
              <a:buNone/>
            </a:pPr>
            <a:r>
              <a:rPr lang="fr-FR" dirty="0" smtClean="0"/>
              <a:t>DOI et citation : </a:t>
            </a:r>
            <a:r>
              <a:rPr lang="fr-FR" b="1" dirty="0" err="1" smtClean="0">
                <a:solidFill>
                  <a:srgbClr val="00B0F0"/>
                </a:solidFill>
              </a:rPr>
              <a:t>F</a:t>
            </a:r>
            <a:r>
              <a:rPr lang="fr-FR" dirty="0" err="1" smtClean="0">
                <a:solidFill>
                  <a:srgbClr val="00B0F0"/>
                </a:solidFill>
              </a:rPr>
              <a:t>indable</a:t>
            </a:r>
            <a:r>
              <a:rPr lang="fr-FR" dirty="0" smtClean="0"/>
              <a:t> - </a:t>
            </a:r>
            <a:r>
              <a:rPr lang="fr-FR" b="1" dirty="0" smtClean="0">
                <a:solidFill>
                  <a:srgbClr val="00B0F0"/>
                </a:solidFill>
              </a:rPr>
              <a:t>A</a:t>
            </a:r>
            <a:r>
              <a:rPr lang="fr-FR" dirty="0" smtClean="0">
                <a:solidFill>
                  <a:srgbClr val="00B0F0"/>
                </a:solidFill>
              </a:rPr>
              <a:t>ccessible</a:t>
            </a:r>
            <a:endParaRPr lang="fr-FR" dirty="0">
              <a:solidFill>
                <a:srgbClr val="00B0F0"/>
              </a:solidFil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6776" y="0"/>
            <a:ext cx="6317503" cy="6858000"/>
          </a:xfrm>
          <a:prstGeom prst="rect">
            <a:avLst/>
          </a:prstGeom>
        </p:spPr>
      </p:pic>
      <p:sp>
        <p:nvSpPr>
          <p:cNvPr id="8" name="Rectangle à coins arrondis 7"/>
          <p:cNvSpPr/>
          <p:nvPr/>
        </p:nvSpPr>
        <p:spPr>
          <a:xfrm>
            <a:off x="4056776" y="1977584"/>
            <a:ext cx="4284480" cy="727516"/>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8553691" y="5602277"/>
            <a:ext cx="1820588" cy="1153924"/>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Parenthèse ouvrante 1"/>
          <p:cNvSpPr/>
          <p:nvPr/>
        </p:nvSpPr>
        <p:spPr>
          <a:xfrm>
            <a:off x="3888128" y="4572000"/>
            <a:ext cx="168648" cy="2184201"/>
          </a:xfrm>
          <a:prstGeom prst="leftBracket">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Espace réservé du contenu 12"/>
          <p:cNvSpPr txBox="1">
            <a:spLocks/>
          </p:cNvSpPr>
          <p:nvPr/>
        </p:nvSpPr>
        <p:spPr>
          <a:xfrm>
            <a:off x="512857" y="4513883"/>
            <a:ext cx="3580585" cy="1156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fr-FR" dirty="0" smtClean="0"/>
              <a:t>Documentation : </a:t>
            </a:r>
            <a:r>
              <a:rPr lang="fr-FR" b="1" dirty="0" err="1" smtClean="0">
                <a:solidFill>
                  <a:srgbClr val="00B0F0"/>
                </a:solidFill>
              </a:rPr>
              <a:t>R</a:t>
            </a:r>
            <a:r>
              <a:rPr lang="fr-FR" dirty="0" err="1" smtClean="0">
                <a:solidFill>
                  <a:srgbClr val="00B0F0"/>
                </a:solidFill>
              </a:rPr>
              <a:t>eusable</a:t>
            </a:r>
            <a:endParaRPr lang="fr-FR" dirty="0" smtClean="0">
              <a:solidFill>
                <a:srgbClr val="00B0F0"/>
              </a:solidFill>
            </a:endParaRPr>
          </a:p>
        </p:txBody>
      </p:sp>
      <p:sp>
        <p:nvSpPr>
          <p:cNvPr id="11" name="Rectangle 10"/>
          <p:cNvSpPr/>
          <p:nvPr/>
        </p:nvSpPr>
        <p:spPr>
          <a:xfrm>
            <a:off x="434000" y="5521146"/>
            <a:ext cx="3244918" cy="1200329"/>
          </a:xfrm>
          <a:prstGeom prst="rect">
            <a:avLst/>
          </a:prstGeom>
        </p:spPr>
        <p:txBody>
          <a:bodyPr wrap="square">
            <a:spAutoFit/>
          </a:bodyPr>
          <a:lstStyle/>
          <a:p>
            <a:r>
              <a:rPr lang="fr-FR" i="1" dirty="0" smtClean="0">
                <a:latin typeface="Corbel" panose="020B0503020204020204" pitchFamily="34" charset="0"/>
              </a:rPr>
              <a:t>Une documentation  plus structurée </a:t>
            </a:r>
            <a:r>
              <a:rPr lang="fr-FR" i="1" dirty="0">
                <a:latin typeface="Corbel" panose="020B0503020204020204" pitchFamily="34" charset="0"/>
              </a:rPr>
              <a:t>et standardisée </a:t>
            </a:r>
            <a:r>
              <a:rPr lang="fr-FR" i="1" dirty="0" smtClean="0">
                <a:latin typeface="Corbel" panose="020B0503020204020204" pitchFamily="34" charset="0"/>
              </a:rPr>
              <a:t>permettrait d’augmenter les scores </a:t>
            </a:r>
            <a:r>
              <a:rPr lang="fr-FR" i="1" dirty="0" err="1" smtClean="0">
                <a:latin typeface="Corbel" panose="020B0503020204020204" pitchFamily="34" charset="0"/>
              </a:rPr>
              <a:t>Interoperable</a:t>
            </a:r>
            <a:r>
              <a:rPr lang="fr-FR" i="1" dirty="0" smtClean="0">
                <a:latin typeface="Corbel" panose="020B0503020204020204" pitchFamily="34" charset="0"/>
              </a:rPr>
              <a:t> - </a:t>
            </a:r>
            <a:r>
              <a:rPr lang="fr-FR" i="1" dirty="0" err="1" smtClean="0">
                <a:latin typeface="Corbel" panose="020B0503020204020204" pitchFamily="34" charset="0"/>
              </a:rPr>
              <a:t>Reusable</a:t>
            </a:r>
            <a:endParaRPr lang="fr-FR" i="1" dirty="0">
              <a:latin typeface="Corbel" panose="020B0503020204020204" pitchFamily="34" charset="0"/>
            </a:endParaRPr>
          </a:p>
        </p:txBody>
      </p:sp>
      <p:sp>
        <p:nvSpPr>
          <p:cNvPr id="14" name="Espace réservé du contenu 12"/>
          <p:cNvSpPr txBox="1">
            <a:spLocks/>
          </p:cNvSpPr>
          <p:nvPr/>
        </p:nvSpPr>
        <p:spPr>
          <a:xfrm>
            <a:off x="10374279" y="4411032"/>
            <a:ext cx="1819895" cy="115651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fr-FR" dirty="0" smtClean="0"/>
              <a:t>Licence CC: </a:t>
            </a:r>
            <a:r>
              <a:rPr lang="fr-FR" b="1" dirty="0" err="1" smtClean="0">
                <a:solidFill>
                  <a:srgbClr val="00B0F0"/>
                </a:solidFill>
              </a:rPr>
              <a:t>R</a:t>
            </a:r>
            <a:r>
              <a:rPr lang="fr-FR" dirty="0" err="1" smtClean="0">
                <a:solidFill>
                  <a:srgbClr val="00B0F0"/>
                </a:solidFill>
              </a:rPr>
              <a:t>eusable</a:t>
            </a:r>
            <a:endParaRPr lang="fr-FR" dirty="0">
              <a:solidFill>
                <a:srgbClr val="00B0F0"/>
              </a:solidFill>
            </a:endParaRPr>
          </a:p>
        </p:txBody>
      </p:sp>
    </p:spTree>
    <p:extLst>
      <p:ext uri="{BB962C8B-B14F-4D97-AF65-F5344CB8AC3E}">
        <p14:creationId xmlns:p14="http://schemas.microsoft.com/office/powerpoint/2010/main" val="1078080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Critères de choix d’un entrepôt de données</a:t>
            </a:r>
            <a:endParaRPr lang="fr-FR" dirty="0"/>
          </a:p>
        </p:txBody>
      </p:sp>
      <p:sp>
        <p:nvSpPr>
          <p:cNvPr id="3" name="Espace réservé du contenu 2"/>
          <p:cNvSpPr>
            <a:spLocks noGrp="1"/>
          </p:cNvSpPr>
          <p:nvPr>
            <p:ph idx="1"/>
          </p:nvPr>
        </p:nvSpPr>
        <p:spPr>
          <a:xfrm>
            <a:off x="838200" y="1825625"/>
            <a:ext cx="10515600" cy="4895850"/>
          </a:xfrm>
        </p:spPr>
        <p:txBody>
          <a:bodyPr>
            <a:normAutofit fontScale="70000" lnSpcReduction="20000"/>
          </a:bodyPr>
          <a:lstStyle/>
          <a:p>
            <a:pPr>
              <a:lnSpc>
                <a:spcPct val="120000"/>
              </a:lnSpc>
            </a:pPr>
            <a:r>
              <a:rPr lang="fr-FR" dirty="0" smtClean="0"/>
              <a:t> </a:t>
            </a:r>
            <a:r>
              <a:rPr lang="fr-FR" dirty="0"/>
              <a:t>L'entrepôt est-il </a:t>
            </a:r>
            <a:r>
              <a:rPr lang="fr-FR" b="1" dirty="0"/>
              <a:t>certifié</a:t>
            </a:r>
            <a:r>
              <a:rPr lang="fr-FR" dirty="0"/>
              <a:t>? </a:t>
            </a:r>
          </a:p>
          <a:p>
            <a:pPr lvl="1">
              <a:lnSpc>
                <a:spcPct val="120000"/>
              </a:lnSpc>
            </a:pPr>
            <a:r>
              <a:rPr lang="fr-FR" dirty="0"/>
              <a:t>En savoir plus sur la certification </a:t>
            </a:r>
            <a:r>
              <a:rPr lang="fr-FR" i="1" dirty="0" err="1"/>
              <a:t>CoreTrustSeal</a:t>
            </a:r>
            <a:r>
              <a:rPr lang="fr-FR" dirty="0"/>
              <a:t> : RDA France. (2019). Entrepôts de données de confiance : Critères de conformité. Repéré à </a:t>
            </a:r>
            <a:r>
              <a:rPr lang="fr-FR" dirty="0">
                <a:hlinkClick r:id="rId2"/>
              </a:rPr>
              <a:t>https://www.rd-alliance.org/system/files/documents/CoretrustsealFR.pdf</a:t>
            </a:r>
            <a:endParaRPr lang="fr-FR" dirty="0"/>
          </a:p>
          <a:p>
            <a:pPr>
              <a:lnSpc>
                <a:spcPct val="120000"/>
              </a:lnSpc>
            </a:pPr>
            <a:r>
              <a:rPr lang="fr-FR" dirty="0"/>
              <a:t> </a:t>
            </a:r>
            <a:r>
              <a:rPr lang="fr-FR" dirty="0" smtClean="0"/>
              <a:t>Gère-t-il </a:t>
            </a:r>
            <a:r>
              <a:rPr lang="fr-FR" dirty="0"/>
              <a:t>différents </a:t>
            </a:r>
            <a:r>
              <a:rPr lang="fr-FR" b="1" dirty="0"/>
              <a:t>types d'accès</a:t>
            </a:r>
            <a:r>
              <a:rPr lang="fr-FR" dirty="0"/>
              <a:t>? Permet-il par exemple un accès restreint ou sous </a:t>
            </a:r>
            <a:r>
              <a:rPr lang="fr-FR" b="1" dirty="0"/>
              <a:t>embargo</a:t>
            </a:r>
            <a:r>
              <a:rPr lang="fr-FR" dirty="0"/>
              <a:t>?</a:t>
            </a:r>
          </a:p>
          <a:p>
            <a:pPr lvl="1">
              <a:lnSpc>
                <a:spcPct val="120000"/>
              </a:lnSpc>
            </a:pPr>
            <a:r>
              <a:rPr lang="fr-FR" dirty="0"/>
              <a:t>Y compris la gestion des demandes d’accès pour les données en accès restreint?</a:t>
            </a:r>
          </a:p>
          <a:p>
            <a:pPr lvl="1">
              <a:lnSpc>
                <a:spcPct val="120000"/>
              </a:lnSpc>
            </a:pPr>
            <a:r>
              <a:rPr lang="fr-FR" dirty="0"/>
              <a:t>Y compris la possibilité de définir le type d’accès fichier par fichier</a:t>
            </a:r>
            <a:r>
              <a:rPr lang="fr-FR" dirty="0" smtClean="0"/>
              <a:t>? [cf. exemple ICPSR ci-dessous]</a:t>
            </a:r>
          </a:p>
          <a:p>
            <a:pPr>
              <a:lnSpc>
                <a:spcPct val="120000"/>
              </a:lnSpc>
            </a:pPr>
            <a:r>
              <a:rPr lang="fr-FR" dirty="0" smtClean="0"/>
              <a:t> Prend-il </a:t>
            </a:r>
            <a:r>
              <a:rPr lang="fr-FR" dirty="0"/>
              <a:t>en charge un </a:t>
            </a:r>
            <a:r>
              <a:rPr lang="fr-FR" b="1" dirty="0"/>
              <a:t>format de données</a:t>
            </a:r>
            <a:r>
              <a:rPr lang="fr-FR" dirty="0"/>
              <a:t> particulier</a:t>
            </a:r>
            <a:r>
              <a:rPr lang="fr-FR" dirty="0" smtClean="0"/>
              <a:t>?</a:t>
            </a:r>
          </a:p>
          <a:p>
            <a:pPr>
              <a:lnSpc>
                <a:spcPct val="120000"/>
              </a:lnSpc>
            </a:pPr>
            <a:r>
              <a:rPr lang="fr-FR" dirty="0" smtClean="0"/>
              <a:t> Quelles </a:t>
            </a:r>
            <a:r>
              <a:rPr lang="fr-FR" dirty="0"/>
              <a:t>sont les exigences ou possibilités en termes de </a:t>
            </a:r>
            <a:r>
              <a:rPr lang="fr-FR" b="1" dirty="0"/>
              <a:t>précision et structuration de la description des données déposées</a:t>
            </a:r>
            <a:r>
              <a:rPr lang="fr-FR" dirty="0"/>
              <a:t>? Devrez-vous ou pourrez-vous fournir des métadonnées riches</a:t>
            </a:r>
            <a:r>
              <a:rPr lang="fr-FR" dirty="0" smtClean="0"/>
              <a:t>?</a:t>
            </a:r>
          </a:p>
          <a:p>
            <a:pPr>
              <a:lnSpc>
                <a:spcPct val="120000"/>
              </a:lnSpc>
            </a:pPr>
            <a:r>
              <a:rPr lang="fr-FR" dirty="0"/>
              <a:t> </a:t>
            </a:r>
            <a:r>
              <a:rPr lang="fr-FR" dirty="0" smtClean="0"/>
              <a:t>Propose-t-il d’autres services particulièrement adaptés à mes besoins? [cf. exemple connexion </a:t>
            </a:r>
            <a:r>
              <a:rPr lang="fr-FR" dirty="0" err="1" smtClean="0"/>
              <a:t>Zenodo-Github</a:t>
            </a:r>
            <a:r>
              <a:rPr lang="fr-FR" dirty="0" smtClean="0"/>
              <a:t> ci-dessous]</a:t>
            </a:r>
          </a:p>
          <a:p>
            <a:pPr marL="0" indent="0">
              <a:lnSpc>
                <a:spcPct val="120000"/>
              </a:lnSpc>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- 2022-06-28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17</a:t>
            </a:fld>
            <a:endParaRPr lang="fr-FR" dirty="0"/>
          </a:p>
        </p:txBody>
      </p:sp>
    </p:spTree>
    <p:extLst>
      <p:ext uri="{BB962C8B-B14F-4D97-AF65-F5344CB8AC3E}">
        <p14:creationId xmlns:p14="http://schemas.microsoft.com/office/powerpoint/2010/main" val="2871116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8685" y="317796"/>
            <a:ext cx="2554516" cy="2670628"/>
          </a:xfrm>
        </p:spPr>
        <p:txBody>
          <a:bodyPr>
            <a:normAutofit/>
          </a:bodyPr>
          <a:lstStyle/>
          <a:p>
            <a:r>
              <a:rPr lang="fr-FR" dirty="0" smtClean="0"/>
              <a:t>ICPSR - gestion fine des accès</a:t>
            </a:r>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6510" y="286529"/>
            <a:ext cx="9462897" cy="5842254"/>
          </a:xfrm>
        </p:spPr>
      </p:pic>
      <p:sp>
        <p:nvSpPr>
          <p:cNvPr id="4" name="Espace réservé du pied de page 3"/>
          <p:cNvSpPr>
            <a:spLocks noGrp="1"/>
          </p:cNvSpPr>
          <p:nvPr>
            <p:ph type="ftr" sz="quarter" idx="11"/>
          </p:nvPr>
        </p:nvSpPr>
        <p:spPr/>
        <p:txBody>
          <a:bodyPr/>
          <a:lstStyle/>
          <a:p>
            <a:r>
              <a:rPr lang="fr-FR" smtClean="0"/>
              <a:t>F. Flamerie - Données de recherche : entrepôts - 2022-06-28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18</a:t>
            </a:fld>
            <a:endParaRPr lang="fr-FR" dirty="0"/>
          </a:p>
        </p:txBody>
      </p:sp>
      <p:sp>
        <p:nvSpPr>
          <p:cNvPr id="7" name="Rectangle 6"/>
          <p:cNvSpPr/>
          <p:nvPr/>
        </p:nvSpPr>
        <p:spPr>
          <a:xfrm>
            <a:off x="87085" y="6198341"/>
            <a:ext cx="3722915" cy="480131"/>
          </a:xfrm>
          <a:prstGeom prst="rect">
            <a:avLst/>
          </a:prstGeom>
        </p:spPr>
        <p:txBody>
          <a:bodyPr wrap="square">
            <a:spAutoFit/>
          </a:bodyPr>
          <a:lstStyle/>
          <a:p>
            <a:pPr lvl="0">
              <a:lnSpc>
                <a:spcPct val="90000"/>
              </a:lnSpc>
              <a:spcBef>
                <a:spcPts val="1000"/>
              </a:spcBef>
            </a:pPr>
            <a:r>
              <a:rPr lang="fr-FR" sz="1400" dirty="0" smtClean="0">
                <a:solidFill>
                  <a:prstClr val="black"/>
                </a:solidFill>
                <a:latin typeface="Corbel" panose="020B0503020204020204" pitchFamily="34" charset="0"/>
              </a:rPr>
              <a:t>Exemple : </a:t>
            </a:r>
            <a:r>
              <a:rPr lang="fr-FR" sz="1400" dirty="0" smtClean="0">
                <a:solidFill>
                  <a:prstClr val="black"/>
                </a:solidFill>
                <a:latin typeface="Corbel" panose="020B0503020204020204" pitchFamily="34" charset="0"/>
                <a:hlinkClick r:id="rId3"/>
              </a:rPr>
              <a:t>https</a:t>
            </a:r>
            <a:r>
              <a:rPr lang="fr-FR" sz="1400" dirty="0">
                <a:solidFill>
                  <a:prstClr val="black"/>
                </a:solidFill>
                <a:latin typeface="Corbel" panose="020B0503020204020204" pitchFamily="34" charset="0"/>
                <a:hlinkClick r:id="rId3"/>
              </a:rPr>
              <a:t>://doi.org/10.3886/ICPSR03082.v1</a:t>
            </a:r>
            <a:endParaRPr lang="fr-FR" sz="1400" dirty="0">
              <a:solidFill>
                <a:prstClr val="black"/>
              </a:solidFill>
              <a:latin typeface="Corbel" panose="020B0503020204020204" pitchFamily="34" charset="0"/>
            </a:endParaRPr>
          </a:p>
        </p:txBody>
      </p:sp>
      <p:sp>
        <p:nvSpPr>
          <p:cNvPr id="9" name="Rectangle à coins arrondis 8"/>
          <p:cNvSpPr/>
          <p:nvPr/>
        </p:nvSpPr>
        <p:spPr>
          <a:xfrm>
            <a:off x="6984129" y="3541486"/>
            <a:ext cx="824557" cy="1030513"/>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6792685" y="2606566"/>
            <a:ext cx="2090058" cy="458186"/>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à coins arrondis 10"/>
          <p:cNvSpPr/>
          <p:nvPr/>
        </p:nvSpPr>
        <p:spPr>
          <a:xfrm>
            <a:off x="8986345" y="3834164"/>
            <a:ext cx="3063062" cy="2522185"/>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15912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9362" y="539296"/>
            <a:ext cx="2674257" cy="1325563"/>
          </a:xfrm>
        </p:spPr>
        <p:txBody>
          <a:bodyPr>
            <a:normAutofit fontScale="90000"/>
          </a:bodyPr>
          <a:lstStyle/>
          <a:p>
            <a:r>
              <a:rPr lang="fr-FR" dirty="0" err="1" smtClean="0"/>
              <a:t>Zenodo</a:t>
            </a:r>
            <a:r>
              <a:rPr lang="fr-FR" dirty="0"/>
              <a:t> </a:t>
            </a:r>
            <a:r>
              <a:rPr lang="fr-FR" dirty="0" smtClean="0"/>
              <a:t>- connexion </a:t>
            </a:r>
            <a:r>
              <a:rPr lang="fr-FR" dirty="0" err="1" smtClean="0"/>
              <a:t>GitHub</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- 2022-06-28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19</a:t>
            </a:fld>
            <a:endParaRPr lang="fr-FR" dirty="0"/>
          </a:p>
        </p:txBody>
      </p:sp>
      <p:sp>
        <p:nvSpPr>
          <p:cNvPr id="7" name="Rectangle 6"/>
          <p:cNvSpPr/>
          <p:nvPr/>
        </p:nvSpPr>
        <p:spPr>
          <a:xfrm>
            <a:off x="87085" y="6198341"/>
            <a:ext cx="3722915" cy="523220"/>
          </a:xfrm>
          <a:prstGeom prst="rect">
            <a:avLst/>
          </a:prstGeom>
        </p:spPr>
        <p:txBody>
          <a:bodyPr wrap="square">
            <a:spAutoFit/>
          </a:bodyPr>
          <a:lstStyle/>
          <a:p>
            <a:r>
              <a:rPr lang="fr-FR" sz="1400" dirty="0" smtClean="0">
                <a:solidFill>
                  <a:prstClr val="black"/>
                </a:solidFill>
                <a:latin typeface="Corbel" panose="020B0503020204020204" pitchFamily="34" charset="0"/>
              </a:rPr>
              <a:t>Exemple : </a:t>
            </a:r>
            <a:r>
              <a:rPr lang="en-US" sz="1400" dirty="0">
                <a:latin typeface="Corbel" panose="020B0503020204020204" pitchFamily="34" charset="0"/>
                <a:hlinkClick r:id="rId2"/>
              </a:rPr>
              <a:t>https://doi.org/10.5281/zenodo.1285677</a:t>
            </a:r>
            <a:endParaRPr lang="en-US" sz="1400" dirty="0">
              <a:latin typeface="Corbel" panose="020B0503020204020204" pitchFamily="34" charset="0"/>
            </a:endParaRPr>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3619" y="168465"/>
            <a:ext cx="9060180" cy="6553010"/>
          </a:xfrm>
        </p:spPr>
      </p:pic>
      <p:sp>
        <p:nvSpPr>
          <p:cNvPr id="8" name="Rectangle à coins arrondis 7"/>
          <p:cNvSpPr/>
          <p:nvPr/>
        </p:nvSpPr>
        <p:spPr>
          <a:xfrm>
            <a:off x="9216571" y="2490952"/>
            <a:ext cx="2817228" cy="1398877"/>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45039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smtClean="0"/>
              <a:t>Programme</a:t>
            </a:r>
            <a:endParaRPr lang="fr-FR" dirty="0"/>
          </a:p>
        </p:txBody>
      </p:sp>
      <p:sp>
        <p:nvSpPr>
          <p:cNvPr id="3" name="Espace réservé du contenu 2"/>
          <p:cNvSpPr>
            <a:spLocks noGrp="1"/>
          </p:cNvSpPr>
          <p:nvPr>
            <p:ph idx="1"/>
          </p:nvPr>
        </p:nvSpPr>
        <p:spPr>
          <a:xfrm>
            <a:off x="838200" y="1396735"/>
            <a:ext cx="10515600" cy="5191893"/>
          </a:xfrm>
        </p:spPr>
        <p:txBody>
          <a:bodyPr>
            <a:normAutofit/>
          </a:bodyPr>
          <a:lstStyle/>
          <a:p>
            <a:pPr marL="0" indent="0">
              <a:lnSpc>
                <a:spcPct val="110000"/>
              </a:lnSpc>
              <a:spcBef>
                <a:spcPts val="0"/>
              </a:spcBef>
              <a:buNone/>
            </a:pPr>
            <a:r>
              <a:rPr lang="fr-FR" sz="1800" i="1" dirty="0" smtClean="0"/>
              <a:t>La </a:t>
            </a:r>
            <a:r>
              <a:rPr lang="fr-FR" sz="1800" i="1" dirty="0"/>
              <a:t>mise à disposition des données associées aux articles ou données sous-jacentes (</a:t>
            </a:r>
            <a:r>
              <a:rPr lang="fr-FR" sz="1800" i="1" dirty="0" err="1"/>
              <a:t>underlying</a:t>
            </a:r>
            <a:r>
              <a:rPr lang="fr-FR" sz="1800" i="1" dirty="0"/>
              <a:t> data) est une demande croissante de la part des éditeurs et des agences de financement. Les entrepôts de données permettent de répondre à ces exigences, en assurant l'accessibilité, l'archivage et/ou la diffusion des données déposées, en conformité avec les principes FAIR. Cette session présente les différents types d’entrepôts de données et des recommandations pour identifier un entrepôt adapté.</a:t>
            </a:r>
            <a:r>
              <a:rPr lang="fr-FR" sz="1800" dirty="0"/>
              <a:t> </a:t>
            </a:r>
          </a:p>
          <a:p>
            <a:pPr marL="0" indent="0">
              <a:lnSpc>
                <a:spcPct val="100000"/>
              </a:lnSpc>
              <a:spcBef>
                <a:spcPts val="0"/>
              </a:spcBef>
              <a:buNone/>
            </a:pPr>
            <a:r>
              <a:rPr lang="fr-FR" dirty="0" smtClean="0"/>
              <a:t> </a:t>
            </a:r>
            <a:endParaRPr lang="fr-FR" sz="3600" dirty="0" smtClean="0"/>
          </a:p>
          <a:p>
            <a:pPr>
              <a:lnSpc>
                <a:spcPct val="120000"/>
              </a:lnSpc>
            </a:pPr>
            <a:r>
              <a:rPr lang="fr-FR" sz="3600" dirty="0" smtClean="0"/>
              <a:t>Introduction </a:t>
            </a:r>
          </a:p>
          <a:p>
            <a:pPr>
              <a:lnSpc>
                <a:spcPct val="120000"/>
              </a:lnSpc>
            </a:pPr>
            <a:r>
              <a:rPr lang="fr-FR" sz="3600" dirty="0" smtClean="0"/>
              <a:t>Trouver un entrepôt de données généraliste</a:t>
            </a:r>
          </a:p>
          <a:p>
            <a:pPr>
              <a:lnSpc>
                <a:spcPct val="120000"/>
              </a:lnSpc>
            </a:pPr>
            <a:r>
              <a:rPr lang="fr-FR" sz="3600" smtClean="0"/>
              <a:t>Trouver un </a:t>
            </a:r>
            <a:r>
              <a:rPr lang="fr-FR" sz="3600" dirty="0" smtClean="0"/>
              <a:t>entrepôt de données spécialisé</a:t>
            </a:r>
          </a:p>
        </p:txBody>
      </p:sp>
      <p:sp>
        <p:nvSpPr>
          <p:cNvPr id="4" name="Espace réservé du pied de page 3"/>
          <p:cNvSpPr>
            <a:spLocks noGrp="1"/>
          </p:cNvSpPr>
          <p:nvPr>
            <p:ph type="ftr" sz="quarter" idx="11"/>
          </p:nvPr>
        </p:nvSpPr>
        <p:spPr/>
        <p:txBody>
          <a:bodyPr/>
          <a:lstStyle/>
          <a:p>
            <a:r>
              <a:rPr lang="fr-FR" smtClean="0"/>
              <a:t>F. Flamerie - Données de recherche : entrepôts - 2022-06-28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a:t>
            </a:fld>
            <a:endParaRPr lang="fr-FR" dirty="0"/>
          </a:p>
        </p:txBody>
      </p:sp>
    </p:spTree>
    <p:extLst>
      <p:ext uri="{BB962C8B-B14F-4D97-AF65-F5344CB8AC3E}">
        <p14:creationId xmlns:p14="http://schemas.microsoft.com/office/powerpoint/2010/main" val="4147771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p:txBody>
          <a:bodyPr/>
          <a:lstStyle/>
          <a:p>
            <a:r>
              <a:rPr lang="fr-FR" dirty="0" smtClean="0"/>
              <a:t>Trouver un entrepôt de données généraliste</a:t>
            </a:r>
            <a:endParaRPr lang="fr-FR" dirty="0"/>
          </a:p>
        </p:txBody>
      </p:sp>
      <p:sp>
        <p:nvSpPr>
          <p:cNvPr id="8" name="Espace réservé du texte 7"/>
          <p:cNvSpPr>
            <a:spLocks noGrp="1"/>
          </p:cNvSpPr>
          <p:nvPr>
            <p:ph type="body" idx="1"/>
          </p:nvPr>
        </p:nvSpPr>
        <p:spPr/>
        <p:txBody>
          <a:bodyPr>
            <a:normAutofit/>
          </a:bodyPr>
          <a:lstStyle/>
          <a:p>
            <a:r>
              <a:rPr lang="fr-FR" dirty="0"/>
              <a:t>Outil d’aide à la décision en ligne </a:t>
            </a:r>
            <a:r>
              <a:rPr lang="fr-FR" dirty="0" err="1"/>
              <a:t>UBx</a:t>
            </a:r>
            <a:r>
              <a:rPr lang="fr-FR" dirty="0"/>
              <a:t> : « Trouver un entrepôt de données »</a:t>
            </a:r>
          </a:p>
          <a:p>
            <a:r>
              <a:rPr lang="fr-FR" dirty="0"/>
              <a:t>Limites des entrepôts de données généralistes</a:t>
            </a:r>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- 2022-06-28</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20</a:t>
            </a:fld>
            <a:endParaRPr lang="fr-FR"/>
          </a:p>
        </p:txBody>
      </p:sp>
    </p:spTree>
    <p:extLst>
      <p:ext uri="{BB962C8B-B14F-4D97-AF65-F5344CB8AC3E}">
        <p14:creationId xmlns:p14="http://schemas.microsoft.com/office/powerpoint/2010/main" val="2950164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838200" y="1214159"/>
            <a:ext cx="10868130" cy="5142191"/>
          </a:xfrm>
        </p:spPr>
        <p:txBody>
          <a:bodyPr>
            <a:normAutofit fontScale="92500" lnSpcReduction="10000"/>
          </a:bodyPr>
          <a:lstStyle/>
          <a:p>
            <a:pPr marL="0" lvl="1" indent="0">
              <a:lnSpc>
                <a:spcPct val="120000"/>
              </a:lnSpc>
              <a:buNone/>
            </a:pPr>
            <a:r>
              <a:rPr lang="en-GB" sz="3000" dirty="0" err="1">
                <a:ea typeface="Arial" charset="0"/>
                <a:cs typeface="Arial" charset="0"/>
              </a:rPr>
              <a:t>Outil</a:t>
            </a:r>
            <a:r>
              <a:rPr lang="en-GB" sz="3000" dirty="0">
                <a:ea typeface="Arial" charset="0"/>
                <a:cs typeface="Arial" charset="0"/>
              </a:rPr>
              <a:t> </a:t>
            </a:r>
            <a:r>
              <a:rPr lang="en-GB" sz="3000" dirty="0" err="1">
                <a:ea typeface="Arial" charset="0"/>
                <a:cs typeface="Arial" charset="0"/>
              </a:rPr>
              <a:t>d’aide</a:t>
            </a:r>
            <a:r>
              <a:rPr lang="en-GB" sz="3000" dirty="0">
                <a:ea typeface="Arial" charset="0"/>
                <a:cs typeface="Arial" charset="0"/>
              </a:rPr>
              <a:t> à la </a:t>
            </a:r>
            <a:r>
              <a:rPr lang="en-GB" sz="3000" dirty="0" err="1">
                <a:ea typeface="Arial" charset="0"/>
                <a:cs typeface="Arial" charset="0"/>
              </a:rPr>
              <a:t>décision</a:t>
            </a:r>
            <a:r>
              <a:rPr lang="en-GB" sz="3000" dirty="0">
                <a:ea typeface="Arial" charset="0"/>
                <a:cs typeface="Arial" charset="0"/>
              </a:rPr>
              <a:t> </a:t>
            </a:r>
            <a:r>
              <a:rPr lang="en-GB" sz="3000" dirty="0" err="1">
                <a:ea typeface="Arial" charset="0"/>
                <a:cs typeface="Arial" charset="0"/>
              </a:rPr>
              <a:t>en</a:t>
            </a:r>
            <a:r>
              <a:rPr lang="en-GB" sz="3000" dirty="0">
                <a:ea typeface="Arial" charset="0"/>
                <a:cs typeface="Arial" charset="0"/>
              </a:rPr>
              <a:t> </a:t>
            </a:r>
            <a:r>
              <a:rPr lang="en-GB" sz="3000" dirty="0" err="1" smtClean="0">
                <a:ea typeface="Arial" charset="0"/>
                <a:cs typeface="Arial" charset="0"/>
              </a:rPr>
              <a:t>ligne</a:t>
            </a:r>
            <a:r>
              <a:rPr lang="en-GB" sz="3000" dirty="0" smtClean="0">
                <a:ea typeface="Arial" charset="0"/>
                <a:cs typeface="Arial" charset="0"/>
              </a:rPr>
              <a:t> </a:t>
            </a:r>
            <a:r>
              <a:rPr lang="en-GB" sz="3000" dirty="0" err="1" smtClean="0">
                <a:ea typeface="Arial" charset="0"/>
                <a:cs typeface="Arial" charset="0"/>
              </a:rPr>
              <a:t>UBx</a:t>
            </a:r>
            <a:r>
              <a:rPr lang="en-GB" sz="3000" dirty="0" smtClean="0">
                <a:ea typeface="Arial" charset="0"/>
                <a:cs typeface="Arial" charset="0"/>
              </a:rPr>
              <a:t> </a:t>
            </a:r>
            <a:r>
              <a:rPr lang="en-GB" sz="3000" dirty="0">
                <a:ea typeface="Arial" charset="0"/>
                <a:cs typeface="Arial" charset="0"/>
              </a:rPr>
              <a:t>: </a:t>
            </a:r>
            <a:r>
              <a:rPr lang="fr-FR" sz="3000" b="1" dirty="0"/>
              <a:t>Trouver un entrepôt de données </a:t>
            </a:r>
            <a:endParaRPr lang="fr-FR" sz="3000" b="1" dirty="0" smtClean="0"/>
          </a:p>
          <a:p>
            <a:pPr>
              <a:lnSpc>
                <a:spcPct val="120000"/>
              </a:lnSpc>
            </a:pPr>
            <a:r>
              <a:rPr lang="fr-FR" sz="2600" dirty="0" smtClean="0"/>
              <a:t>Pour </a:t>
            </a:r>
            <a:r>
              <a:rPr lang="fr-FR" sz="2600" dirty="0"/>
              <a:t>identifier l'entrepôt de données généraliste qui réponde le mieux aux besoins, à partir de la réponse aux 4 questions suivantes :</a:t>
            </a:r>
          </a:p>
          <a:p>
            <a:pPr lvl="1">
              <a:lnSpc>
                <a:spcPct val="120000"/>
              </a:lnSpc>
            </a:pPr>
            <a:r>
              <a:rPr lang="fr-FR" sz="2600" dirty="0"/>
              <a:t>Allez-vous publier des données dont l'accès doit être restreint?</a:t>
            </a:r>
          </a:p>
          <a:p>
            <a:pPr lvl="1">
              <a:lnSpc>
                <a:spcPct val="120000"/>
              </a:lnSpc>
            </a:pPr>
            <a:r>
              <a:rPr lang="fr-FR" sz="2600" dirty="0"/>
              <a:t>Recherchez-vous un entrepôt avec des options de dépôt gratuit?</a:t>
            </a:r>
          </a:p>
          <a:p>
            <a:pPr lvl="1">
              <a:lnSpc>
                <a:spcPct val="120000"/>
              </a:lnSpc>
            </a:pPr>
            <a:r>
              <a:rPr lang="fr-FR" sz="2600" dirty="0"/>
              <a:t>Souhaitez-vous pouvoir définir librement les conditions d'utilisation de vos données?</a:t>
            </a:r>
          </a:p>
          <a:p>
            <a:pPr lvl="1">
              <a:lnSpc>
                <a:spcPct val="120000"/>
              </a:lnSpc>
            </a:pPr>
            <a:r>
              <a:rPr lang="fr-FR" sz="2600" dirty="0" smtClean="0"/>
              <a:t>Souhaitez-vous que votre dépôt de données soit relu avant d'être mis en ligne?</a:t>
            </a:r>
          </a:p>
          <a:p>
            <a:pPr>
              <a:lnSpc>
                <a:spcPct val="120000"/>
              </a:lnSpc>
            </a:pPr>
            <a:r>
              <a:rPr lang="fr-FR" sz="2600" dirty="0" smtClean="0"/>
              <a:t>Une brève fiche descriptive accompagne chacun des huit entrepôts de données comparés : </a:t>
            </a:r>
            <a:r>
              <a:rPr lang="fr-FR" sz="2600" dirty="0" smtClean="0">
                <a:hlinkClick r:id="rId3"/>
              </a:rPr>
              <a:t>4TU.ResearchData</a:t>
            </a:r>
            <a:r>
              <a:rPr lang="fr-FR" sz="2600" dirty="0" smtClean="0"/>
              <a:t>, </a:t>
            </a:r>
            <a:r>
              <a:rPr lang="fr-FR" sz="2600" dirty="0" err="1" smtClean="0">
                <a:hlinkClick r:id="rId4"/>
              </a:rPr>
              <a:t>Figshare</a:t>
            </a:r>
            <a:r>
              <a:rPr lang="fr-FR" sz="2600" dirty="0" smtClean="0"/>
              <a:t>, </a:t>
            </a:r>
            <a:r>
              <a:rPr lang="fr-FR" sz="2600" dirty="0" smtClean="0">
                <a:hlinkClick r:id="rId5"/>
              </a:rPr>
              <a:t>Harvard </a:t>
            </a:r>
            <a:r>
              <a:rPr lang="fr-FR" sz="2600" dirty="0" err="1" smtClean="0">
                <a:hlinkClick r:id="rId5"/>
              </a:rPr>
              <a:t>Dataverse</a:t>
            </a:r>
            <a:r>
              <a:rPr lang="fr-FR" sz="2600" dirty="0" smtClean="0"/>
              <a:t>, </a:t>
            </a:r>
            <a:r>
              <a:rPr lang="fr-FR" sz="2600" dirty="0" err="1" smtClean="0">
                <a:hlinkClick r:id="rId6"/>
              </a:rPr>
              <a:t>Dryad</a:t>
            </a:r>
            <a:r>
              <a:rPr lang="fr-FR" sz="2600" dirty="0" smtClean="0"/>
              <a:t>, </a:t>
            </a:r>
            <a:r>
              <a:rPr lang="fr-FR" sz="2600" dirty="0" err="1" smtClean="0">
                <a:hlinkClick r:id="rId7"/>
              </a:rPr>
              <a:t>Mendeley</a:t>
            </a:r>
            <a:r>
              <a:rPr lang="fr-FR" sz="2600" dirty="0" smtClean="0">
                <a:hlinkClick r:id="rId7"/>
              </a:rPr>
              <a:t> Data</a:t>
            </a:r>
            <a:r>
              <a:rPr lang="fr-FR" sz="2600" dirty="0" smtClean="0"/>
              <a:t>, </a:t>
            </a:r>
            <a:r>
              <a:rPr lang="fr-FR" sz="2600" dirty="0" smtClean="0">
                <a:hlinkClick r:id="rId8"/>
              </a:rPr>
              <a:t>Open Science Framework (OSF)</a:t>
            </a:r>
            <a:r>
              <a:rPr lang="fr-FR" sz="2600" dirty="0" smtClean="0"/>
              <a:t>, </a:t>
            </a:r>
            <a:r>
              <a:rPr lang="fr-FR" sz="2600" dirty="0" smtClean="0">
                <a:hlinkClick r:id="rId9"/>
              </a:rPr>
              <a:t>B2SHARE</a:t>
            </a:r>
            <a:r>
              <a:rPr lang="fr-FR" sz="2600" dirty="0" smtClean="0"/>
              <a:t>, </a:t>
            </a:r>
            <a:r>
              <a:rPr lang="fr-FR" sz="2600" dirty="0" err="1" smtClean="0">
                <a:hlinkClick r:id="rId10"/>
              </a:rPr>
              <a:t>Zenodo</a:t>
            </a:r>
            <a:endParaRPr lang="fr-FR" sz="2600" dirty="0" smtClean="0"/>
          </a:p>
          <a:p>
            <a:pPr>
              <a:lnSpc>
                <a:spcPct val="120000"/>
              </a:lnSpc>
            </a:pPr>
            <a:endParaRPr lang="fr-FR" sz="2400" dirty="0" smtClean="0"/>
          </a:p>
          <a:p>
            <a:pPr>
              <a:lnSpc>
                <a:spcPct val="120000"/>
              </a:lnSpc>
            </a:pPr>
            <a:endParaRPr lang="en-GB" altLang="fr-FR" sz="2400" dirty="0">
              <a:ea typeface="Arial" charset="0"/>
              <a:cs typeface="Arial" charset="0"/>
            </a:endParaRPr>
          </a:p>
          <a:p>
            <a:pPr>
              <a:lnSpc>
                <a:spcPct val="120000"/>
              </a:lnSpc>
            </a:pP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21</a:t>
            </a:fld>
            <a:endParaRPr lang="fr-FR"/>
          </a:p>
        </p:txBody>
      </p:sp>
      <p:sp>
        <p:nvSpPr>
          <p:cNvPr id="8" name="Titre 1"/>
          <p:cNvSpPr>
            <a:spLocks noGrp="1"/>
          </p:cNvSpPr>
          <p:nvPr>
            <p:ph type="title"/>
          </p:nvPr>
        </p:nvSpPr>
        <p:spPr>
          <a:xfrm>
            <a:off x="838200" y="103868"/>
            <a:ext cx="11018855" cy="1325563"/>
          </a:xfrm>
        </p:spPr>
        <p:txBody>
          <a:bodyPr/>
          <a:lstStyle/>
          <a:p>
            <a:r>
              <a:rPr lang="fr-FR" dirty="0" smtClean="0"/>
              <a:t>Trouver un entrepôt de données généraliste</a:t>
            </a:r>
            <a:endParaRPr lang="fr-FR" dirty="0"/>
          </a:p>
        </p:txBody>
      </p:sp>
      <p:sp>
        <p:nvSpPr>
          <p:cNvPr id="2" name="Espace réservé du pied de page 1"/>
          <p:cNvSpPr>
            <a:spLocks noGrp="1"/>
          </p:cNvSpPr>
          <p:nvPr>
            <p:ph type="ftr" sz="quarter" idx="11"/>
          </p:nvPr>
        </p:nvSpPr>
        <p:spPr/>
        <p:txBody>
          <a:bodyPr/>
          <a:lstStyle/>
          <a:p>
            <a:r>
              <a:rPr lang="fr-FR" smtClean="0"/>
              <a:t>F. Flamerie - Données de recherche : entrepôts - 2022-06-28</a:t>
            </a:r>
            <a:endParaRPr lang="fr-FR" dirty="0"/>
          </a:p>
        </p:txBody>
      </p:sp>
    </p:spTree>
    <p:extLst>
      <p:ext uri="{BB962C8B-B14F-4D97-AF65-F5344CB8AC3E}">
        <p14:creationId xmlns:p14="http://schemas.microsoft.com/office/powerpoint/2010/main" val="2087334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stretch>
            <a:fillRect/>
          </a:stretch>
        </p:blipFill>
        <p:spPr>
          <a:xfrm>
            <a:off x="3205077" y="246976"/>
            <a:ext cx="8863394" cy="5951030"/>
          </a:xfrm>
          <a:prstGeom prst="rect">
            <a:avLst/>
          </a:prstGeom>
        </p:spPr>
      </p:pic>
      <p:sp>
        <p:nvSpPr>
          <p:cNvPr id="2" name="Titre 1"/>
          <p:cNvSpPr>
            <a:spLocks noGrp="1"/>
          </p:cNvSpPr>
          <p:nvPr>
            <p:ph type="title"/>
          </p:nvPr>
        </p:nvSpPr>
        <p:spPr>
          <a:xfrm>
            <a:off x="256645" y="246976"/>
            <a:ext cx="3780099" cy="2353364"/>
          </a:xfrm>
        </p:spPr>
        <p:txBody>
          <a:bodyPr>
            <a:noAutofit/>
          </a:bodyPr>
          <a:lstStyle/>
          <a:p>
            <a:r>
              <a:rPr lang="fr-FR" dirty="0" smtClean="0"/>
              <a:t>Trouver un entrepôt de données généraliste</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22</a:t>
            </a:fld>
            <a:endParaRPr lang="fr-FR" dirty="0"/>
          </a:p>
        </p:txBody>
      </p:sp>
      <p:sp>
        <p:nvSpPr>
          <p:cNvPr id="6" name="Rectangle 5"/>
          <p:cNvSpPr/>
          <p:nvPr/>
        </p:nvSpPr>
        <p:spPr>
          <a:xfrm>
            <a:off x="256645" y="5930027"/>
            <a:ext cx="7060557" cy="1217769"/>
          </a:xfrm>
          <a:prstGeom prst="rect">
            <a:avLst/>
          </a:prstGeom>
        </p:spPr>
        <p:txBody>
          <a:bodyPr wrap="square">
            <a:spAutoFit/>
          </a:bodyPr>
          <a:lstStyle/>
          <a:p>
            <a:pPr marL="0" lvl="1" defTabSz="914400">
              <a:lnSpc>
                <a:spcPct val="90000"/>
              </a:lnSpc>
              <a:spcBef>
                <a:spcPts val="500"/>
              </a:spcBef>
            </a:pPr>
            <a:r>
              <a:rPr lang="en-GB" sz="2400" dirty="0" err="1" smtClean="0">
                <a:latin typeface="Corbel" panose="020B0503020204020204" pitchFamily="34" charset="0"/>
                <a:ea typeface="Arial" charset="0"/>
                <a:cs typeface="Arial" charset="0"/>
              </a:rPr>
              <a:t>Outil</a:t>
            </a:r>
            <a:r>
              <a:rPr lang="en-GB" sz="2400" dirty="0" smtClean="0">
                <a:latin typeface="Corbel" panose="020B0503020204020204" pitchFamily="34" charset="0"/>
                <a:ea typeface="Arial" charset="0"/>
                <a:cs typeface="Arial" charset="0"/>
              </a:rPr>
              <a:t> </a:t>
            </a:r>
            <a:r>
              <a:rPr lang="en-GB" sz="2400" dirty="0" err="1" smtClean="0">
                <a:latin typeface="Corbel" panose="020B0503020204020204" pitchFamily="34" charset="0"/>
                <a:ea typeface="Arial" charset="0"/>
                <a:cs typeface="Arial" charset="0"/>
              </a:rPr>
              <a:t>d’aide</a:t>
            </a:r>
            <a:r>
              <a:rPr lang="en-GB" sz="2400" dirty="0" smtClean="0">
                <a:latin typeface="Corbel" panose="020B0503020204020204" pitchFamily="34" charset="0"/>
                <a:ea typeface="Arial" charset="0"/>
                <a:cs typeface="Arial" charset="0"/>
              </a:rPr>
              <a:t> à la </a:t>
            </a:r>
            <a:r>
              <a:rPr lang="en-GB" sz="2400" dirty="0" err="1" smtClean="0">
                <a:latin typeface="Corbel" panose="020B0503020204020204" pitchFamily="34" charset="0"/>
                <a:ea typeface="Arial" charset="0"/>
                <a:cs typeface="Arial" charset="0"/>
              </a:rPr>
              <a:t>décision</a:t>
            </a:r>
            <a:r>
              <a:rPr lang="en-GB" sz="2400" dirty="0" smtClean="0">
                <a:latin typeface="Corbel" panose="020B0503020204020204" pitchFamily="34" charset="0"/>
                <a:ea typeface="Arial" charset="0"/>
                <a:cs typeface="Arial" charset="0"/>
              </a:rPr>
              <a:t> </a:t>
            </a:r>
            <a:r>
              <a:rPr lang="en-GB" sz="2400" dirty="0" err="1" smtClean="0">
                <a:latin typeface="Corbel" panose="020B0503020204020204" pitchFamily="34" charset="0"/>
                <a:ea typeface="Arial" charset="0"/>
                <a:cs typeface="Arial" charset="0"/>
              </a:rPr>
              <a:t>en</a:t>
            </a:r>
            <a:r>
              <a:rPr lang="en-GB" sz="2400" dirty="0" smtClean="0">
                <a:latin typeface="Corbel" panose="020B0503020204020204" pitchFamily="34" charset="0"/>
                <a:ea typeface="Arial" charset="0"/>
                <a:cs typeface="Arial" charset="0"/>
              </a:rPr>
              <a:t> </a:t>
            </a:r>
            <a:r>
              <a:rPr lang="en-GB" sz="2400" dirty="0" err="1" smtClean="0">
                <a:latin typeface="Corbel" panose="020B0503020204020204" pitchFamily="34" charset="0"/>
                <a:ea typeface="Arial" charset="0"/>
                <a:cs typeface="Arial" charset="0"/>
              </a:rPr>
              <a:t>ligne</a:t>
            </a:r>
            <a:r>
              <a:rPr lang="en-GB" sz="2400" dirty="0" smtClean="0">
                <a:latin typeface="Corbel" panose="020B0503020204020204" pitchFamily="34" charset="0"/>
                <a:ea typeface="Arial" charset="0"/>
                <a:cs typeface="Arial" charset="0"/>
              </a:rPr>
              <a:t> </a:t>
            </a:r>
          </a:p>
          <a:p>
            <a:pPr lvl="1" indent="-457200">
              <a:lnSpc>
                <a:spcPct val="90000"/>
              </a:lnSpc>
              <a:spcBef>
                <a:spcPts val="500"/>
              </a:spcBef>
            </a:pPr>
            <a:r>
              <a:rPr lang="fr-FR" sz="2400" dirty="0" smtClean="0">
                <a:latin typeface="Corbel" panose="020B0503020204020204" pitchFamily="34" charset="0"/>
                <a:hlinkClick r:id="rId3"/>
              </a:rPr>
              <a:t>http</a:t>
            </a:r>
            <a:r>
              <a:rPr lang="fr-FR" sz="2400" dirty="0">
                <a:latin typeface="Corbel" panose="020B0503020204020204" pitchFamily="34" charset="0"/>
                <a:hlinkClick r:id="rId3"/>
              </a:rPr>
              <a:t>://busec2.u-bordeaux.fr/aide-choix-entrepot/</a:t>
            </a:r>
            <a:r>
              <a:rPr lang="fr-FR" sz="2400" dirty="0">
                <a:latin typeface="Corbel" panose="020B0503020204020204" pitchFamily="34" charset="0"/>
              </a:rPr>
              <a:t> </a:t>
            </a:r>
          </a:p>
          <a:p>
            <a:pPr marL="457200" lvl="1" indent="-457200" defTabSz="914400">
              <a:lnSpc>
                <a:spcPct val="90000"/>
              </a:lnSpc>
              <a:spcBef>
                <a:spcPts val="500"/>
              </a:spcBef>
            </a:pPr>
            <a:r>
              <a:rPr lang="fr-FR" sz="2400" dirty="0" smtClean="0">
                <a:latin typeface="Corbel" panose="020B0503020204020204" pitchFamily="34" charset="0"/>
              </a:rPr>
              <a:t> </a:t>
            </a:r>
          </a:p>
        </p:txBody>
      </p:sp>
      <p:sp>
        <p:nvSpPr>
          <p:cNvPr id="3" name="Espace réservé du pied de page 2"/>
          <p:cNvSpPr>
            <a:spLocks noGrp="1"/>
          </p:cNvSpPr>
          <p:nvPr>
            <p:ph type="ftr" sz="quarter" idx="11"/>
          </p:nvPr>
        </p:nvSpPr>
        <p:spPr/>
        <p:txBody>
          <a:bodyPr/>
          <a:lstStyle/>
          <a:p>
            <a:r>
              <a:rPr lang="fr-FR" smtClean="0"/>
              <a:t>F. Flamerie - Données de recherche : entrepôts - 2022-06-28</a:t>
            </a:r>
            <a:endParaRPr lang="fr-FR" dirty="0"/>
          </a:p>
        </p:txBody>
      </p:sp>
    </p:spTree>
    <p:extLst>
      <p:ext uri="{BB962C8B-B14F-4D97-AF65-F5344CB8AC3E}">
        <p14:creationId xmlns:p14="http://schemas.microsoft.com/office/powerpoint/2010/main" val="299250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Limites </a:t>
            </a:r>
            <a:r>
              <a:rPr lang="fr-FR" dirty="0"/>
              <a:t>des entrepôts de données </a:t>
            </a:r>
            <a:r>
              <a:rPr lang="fr-FR" dirty="0" smtClean="0"/>
              <a:t>généralistes</a:t>
            </a:r>
            <a:endParaRPr lang="fr-FR" dirty="0"/>
          </a:p>
        </p:txBody>
      </p:sp>
      <p:sp>
        <p:nvSpPr>
          <p:cNvPr id="3" name="Espace réservé du contenu 2"/>
          <p:cNvSpPr>
            <a:spLocks noGrp="1"/>
          </p:cNvSpPr>
          <p:nvPr>
            <p:ph idx="1"/>
          </p:nvPr>
        </p:nvSpPr>
        <p:spPr/>
        <p:txBody>
          <a:bodyPr/>
          <a:lstStyle/>
          <a:p>
            <a:pPr marL="0" indent="0">
              <a:buNone/>
            </a:pPr>
            <a:r>
              <a:rPr lang="fr-FR" dirty="0" smtClean="0"/>
              <a:t>Les entrepôts de données généralistes ne permettent généralement pas de bénéficier des avantages suivants des entrepôts spécialisés  </a:t>
            </a:r>
          </a:p>
          <a:p>
            <a:r>
              <a:rPr lang="fr-FR" dirty="0" smtClean="0"/>
              <a:t>Prise </a:t>
            </a:r>
            <a:r>
              <a:rPr lang="fr-FR" dirty="0"/>
              <a:t>en compte </a:t>
            </a:r>
            <a:r>
              <a:rPr lang="fr-FR" dirty="0" smtClean="0"/>
              <a:t>des </a:t>
            </a:r>
            <a:r>
              <a:rPr lang="fr-FR" dirty="0"/>
              <a:t>spécificités </a:t>
            </a:r>
            <a:r>
              <a:rPr lang="fr-FR" dirty="0" smtClean="0"/>
              <a:t>d’un ou plusieurs domaines disciplinaires </a:t>
            </a:r>
            <a:endParaRPr lang="fr-FR" dirty="0"/>
          </a:p>
          <a:p>
            <a:r>
              <a:rPr lang="fr-FR" dirty="0"/>
              <a:t> </a:t>
            </a:r>
            <a:r>
              <a:rPr lang="fr-FR" dirty="0" smtClean="0"/>
              <a:t>Richesse et précision des informations descriptives</a:t>
            </a:r>
            <a:endParaRPr lang="fr-FR" dirty="0"/>
          </a:p>
          <a:p>
            <a:r>
              <a:rPr lang="fr-FR" dirty="0"/>
              <a:t> Interopérabilité : </a:t>
            </a:r>
            <a:r>
              <a:rPr lang="fr-FR" dirty="0" smtClean="0"/>
              <a:t>renforcée </a:t>
            </a:r>
            <a:r>
              <a:rPr lang="fr-FR" dirty="0"/>
              <a:t>si l’entrepôt de données requiert la conformité à un format de données</a:t>
            </a:r>
          </a:p>
          <a:p>
            <a:r>
              <a:rPr lang="fr-FR" dirty="0"/>
              <a:t> Réutilisation des données par des applications informatiques (</a:t>
            </a:r>
            <a:r>
              <a:rPr lang="fr-FR" i="1" dirty="0"/>
              <a:t>machine </a:t>
            </a:r>
            <a:r>
              <a:rPr lang="fr-FR" i="1" dirty="0" err="1"/>
              <a:t>readability</a:t>
            </a:r>
            <a:r>
              <a:rPr lang="fr-FR" dirty="0"/>
              <a:t>) - cf. point ci-dessus </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23</a:t>
            </a:fld>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- 2022-06-28</a:t>
            </a:r>
            <a:endParaRPr lang="fr-FR" dirty="0"/>
          </a:p>
        </p:txBody>
      </p:sp>
    </p:spTree>
    <p:extLst>
      <p:ext uri="{BB962C8B-B14F-4D97-AF65-F5344CB8AC3E}">
        <p14:creationId xmlns:p14="http://schemas.microsoft.com/office/powerpoint/2010/main" val="3530766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p:txBody>
          <a:bodyPr/>
          <a:lstStyle/>
          <a:p>
            <a:r>
              <a:rPr lang="fr-FR" dirty="0" smtClean="0"/>
              <a:t>Trouver un entrepôt de données spécialisé</a:t>
            </a:r>
            <a:endParaRPr lang="fr-FR" dirty="0"/>
          </a:p>
        </p:txBody>
      </p:sp>
      <p:sp>
        <p:nvSpPr>
          <p:cNvPr id="8" name="Espace réservé du texte 7"/>
          <p:cNvSpPr>
            <a:spLocks noGrp="1"/>
          </p:cNvSpPr>
          <p:nvPr>
            <p:ph type="body" idx="1"/>
          </p:nvPr>
        </p:nvSpPr>
        <p:spPr/>
        <p:txBody>
          <a:bodyPr>
            <a:normAutofit/>
          </a:bodyPr>
          <a:lstStyle/>
          <a:p>
            <a:r>
              <a:rPr lang="fr-FR" dirty="0" smtClean="0"/>
              <a:t>Recommandations des éditeurs et des organismes de financement</a:t>
            </a:r>
          </a:p>
          <a:p>
            <a:r>
              <a:rPr lang="fr-FR" dirty="0" smtClean="0"/>
              <a:t>Annuaire re3data</a:t>
            </a:r>
          </a:p>
          <a:p>
            <a:r>
              <a:rPr lang="fr-FR" dirty="0" smtClean="0"/>
              <a:t>Service </a:t>
            </a:r>
            <a:r>
              <a:rPr lang="fr-FR" dirty="0" err="1" smtClean="0"/>
              <a:t>FAIRsharing</a:t>
            </a:r>
            <a:endParaRPr lang="fr-FR" dirty="0" smtClean="0"/>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- 2022-06-28</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24</a:t>
            </a:fld>
            <a:endParaRPr lang="fr-FR"/>
          </a:p>
        </p:txBody>
      </p:sp>
    </p:spTree>
    <p:extLst>
      <p:ext uri="{BB962C8B-B14F-4D97-AF65-F5344CB8AC3E}">
        <p14:creationId xmlns:p14="http://schemas.microsoft.com/office/powerpoint/2010/main" val="2972648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Recommandations</a:t>
            </a:r>
            <a:endParaRPr lang="fr-FR" dirty="0"/>
          </a:p>
        </p:txBody>
      </p:sp>
      <p:sp>
        <p:nvSpPr>
          <p:cNvPr id="8" name="Espace réservé du contenu 7"/>
          <p:cNvSpPr>
            <a:spLocks noGrp="1"/>
          </p:cNvSpPr>
          <p:nvPr>
            <p:ph idx="1"/>
          </p:nvPr>
        </p:nvSpPr>
        <p:spPr>
          <a:xfrm>
            <a:off x="838200" y="1407886"/>
            <a:ext cx="10691648" cy="5167085"/>
          </a:xfrm>
        </p:spPr>
        <p:txBody>
          <a:bodyPr>
            <a:normAutofit/>
          </a:bodyPr>
          <a:lstStyle/>
          <a:p>
            <a:r>
              <a:rPr lang="fr-FR" dirty="0" smtClean="0"/>
              <a:t> Editeurs : exemples </a:t>
            </a:r>
            <a:r>
              <a:rPr lang="fr-FR" dirty="0" err="1" smtClean="0">
                <a:hlinkClick r:id="rId2"/>
              </a:rPr>
              <a:t>PLoS</a:t>
            </a:r>
            <a:r>
              <a:rPr lang="fr-FR" dirty="0" smtClean="0">
                <a:hlinkClick r:id="rId2"/>
              </a:rPr>
              <a:t> </a:t>
            </a:r>
            <a:r>
              <a:rPr lang="fr-FR" dirty="0" smtClean="0"/>
              <a:t> et </a:t>
            </a:r>
            <a:r>
              <a:rPr lang="fr-FR" dirty="0" smtClean="0">
                <a:hlinkClick r:id="rId3"/>
              </a:rPr>
              <a:t>Springer-Nature</a:t>
            </a:r>
            <a:endParaRPr lang="fr-FR" dirty="0" smtClean="0"/>
          </a:p>
          <a:p>
            <a:r>
              <a:rPr lang="fr-FR" dirty="0" smtClean="0"/>
              <a:t> Organismes </a:t>
            </a:r>
            <a:r>
              <a:rPr lang="fr-FR" dirty="0"/>
              <a:t>de financement</a:t>
            </a:r>
          </a:p>
          <a:p>
            <a:pPr lvl="1"/>
            <a:r>
              <a:rPr lang="fr-FR" dirty="0">
                <a:hlinkClick r:id="rId4"/>
              </a:rPr>
              <a:t>ERC - </a:t>
            </a:r>
            <a:r>
              <a:rPr lang="fr-FR" dirty="0" err="1">
                <a:hlinkClick r:id="rId4"/>
              </a:rPr>
              <a:t>European</a:t>
            </a:r>
            <a:r>
              <a:rPr lang="fr-FR" dirty="0">
                <a:hlinkClick r:id="rId4"/>
              </a:rPr>
              <a:t> </a:t>
            </a:r>
            <a:r>
              <a:rPr lang="fr-FR" dirty="0" err="1">
                <a:hlinkClick r:id="rId4"/>
              </a:rPr>
              <a:t>Research</a:t>
            </a:r>
            <a:r>
              <a:rPr lang="fr-FR" dirty="0">
                <a:hlinkClick r:id="rId4"/>
              </a:rPr>
              <a:t> Council</a:t>
            </a:r>
            <a:r>
              <a:rPr lang="fr-FR" dirty="0"/>
              <a:t> : liste commentée d'entrepôts spécialisés par discipline - p. 9 et </a:t>
            </a:r>
            <a:r>
              <a:rPr lang="fr-FR" dirty="0" err="1"/>
              <a:t>suiv</a:t>
            </a:r>
            <a:r>
              <a:rPr lang="fr-FR" dirty="0"/>
              <a:t>.</a:t>
            </a:r>
          </a:p>
          <a:p>
            <a:pPr lvl="1"/>
            <a:r>
              <a:rPr lang="fr-FR" dirty="0">
                <a:hlinkClick r:id="rId5"/>
              </a:rPr>
              <a:t>Commission européenne</a:t>
            </a:r>
            <a:r>
              <a:rPr lang="fr-FR" dirty="0"/>
              <a:t> : liste d'entrepôts généralistes et spécialisés par discipline - ces </a:t>
            </a:r>
            <a:r>
              <a:rPr lang="fr-FR" i="1" dirty="0"/>
              <a:t>Data Guidelines</a:t>
            </a:r>
            <a:r>
              <a:rPr lang="fr-FR" dirty="0"/>
              <a:t> comportent en outre des recommandations pour la préparation des données (notamment tabulaires).</a:t>
            </a:r>
          </a:p>
          <a:p>
            <a:pPr lvl="1"/>
            <a:r>
              <a:rPr lang="fr-FR" dirty="0">
                <a:hlinkClick r:id="rId6"/>
              </a:rPr>
              <a:t>NIH : </a:t>
            </a:r>
            <a:r>
              <a:rPr lang="en-US" dirty="0">
                <a:hlinkClick r:id="rId6"/>
              </a:rPr>
              <a:t>Open Domain-Specific Data Sharing </a:t>
            </a:r>
            <a:r>
              <a:rPr lang="en-US" dirty="0" smtClean="0">
                <a:hlinkClick r:id="rId6"/>
              </a:rPr>
              <a:t>Repositories</a:t>
            </a:r>
            <a:r>
              <a:rPr lang="en-US" dirty="0" smtClean="0"/>
              <a:t> : </a:t>
            </a:r>
            <a:r>
              <a:rPr lang="en-US" dirty="0" err="1" smtClean="0"/>
              <a:t>liste</a:t>
            </a:r>
            <a:r>
              <a:rPr lang="en-US" dirty="0" smtClean="0"/>
              <a:t> </a:t>
            </a:r>
            <a:r>
              <a:rPr lang="en-US" dirty="0" err="1" smtClean="0"/>
              <a:t>commentée</a:t>
            </a:r>
            <a:r>
              <a:rPr lang="en-US" dirty="0" smtClean="0"/>
              <a:t> </a:t>
            </a:r>
            <a:r>
              <a:rPr lang="en-US" dirty="0" err="1" smtClean="0"/>
              <a:t>d’entrepôts</a:t>
            </a:r>
            <a:r>
              <a:rPr lang="en-US" dirty="0" smtClean="0"/>
              <a:t> </a:t>
            </a:r>
            <a:r>
              <a:rPr lang="en-US" dirty="0" err="1" smtClean="0"/>
              <a:t>spécialisés</a:t>
            </a:r>
            <a:r>
              <a:rPr lang="en-US" dirty="0" smtClean="0"/>
              <a:t>, </a:t>
            </a:r>
            <a:r>
              <a:rPr lang="en-US" dirty="0" err="1" smtClean="0"/>
              <a:t>incluant</a:t>
            </a:r>
            <a:r>
              <a:rPr lang="en-US" dirty="0" smtClean="0"/>
              <a:t> les liens </a:t>
            </a:r>
            <a:r>
              <a:rPr lang="en-US" dirty="0" err="1" smtClean="0"/>
              <a:t>vers</a:t>
            </a:r>
            <a:r>
              <a:rPr lang="en-US" dirty="0" smtClean="0"/>
              <a:t> </a:t>
            </a:r>
            <a:r>
              <a:rPr lang="en-US" dirty="0" err="1" smtClean="0"/>
              <a:t>leurs</a:t>
            </a:r>
            <a:r>
              <a:rPr lang="en-US" dirty="0" smtClean="0"/>
              <a:t> </a:t>
            </a:r>
            <a:r>
              <a:rPr lang="en-US" dirty="0" err="1" smtClean="0"/>
              <a:t>politiques</a:t>
            </a:r>
            <a:r>
              <a:rPr lang="en-US" dirty="0" smtClean="0"/>
              <a:t> de </a:t>
            </a:r>
            <a:r>
              <a:rPr lang="en-US" dirty="0" err="1" smtClean="0"/>
              <a:t>soumission</a:t>
            </a:r>
            <a:r>
              <a:rPr lang="en-US" dirty="0" smtClean="0"/>
              <a:t> et </a:t>
            </a:r>
            <a:r>
              <a:rPr lang="en-US" dirty="0" err="1" smtClean="0"/>
              <a:t>d’accès</a:t>
            </a:r>
            <a:endParaRPr lang="en-US" dirty="0" smtClean="0"/>
          </a:p>
          <a:p>
            <a:pPr lvl="1"/>
            <a:r>
              <a:rPr lang="en-US" dirty="0" smtClean="0"/>
              <a:t>NIH : </a:t>
            </a:r>
            <a:r>
              <a:rPr lang="en-US" dirty="0" err="1" smtClean="0"/>
              <a:t>voir</a:t>
            </a:r>
            <a:r>
              <a:rPr lang="en-US" dirty="0" smtClean="0"/>
              <a:t> </a:t>
            </a:r>
            <a:r>
              <a:rPr lang="en-US" dirty="0" err="1" smtClean="0"/>
              <a:t>aussi</a:t>
            </a:r>
            <a:r>
              <a:rPr lang="en-US" dirty="0"/>
              <a:t> </a:t>
            </a:r>
            <a:r>
              <a:rPr lang="en-US" dirty="0">
                <a:hlinkClick r:id="rId7"/>
              </a:rPr>
              <a:t>NOT-OD-21-016: </a:t>
            </a:r>
            <a:r>
              <a:rPr lang="en-US" dirty="0" smtClean="0">
                <a:hlinkClick r:id="rId7"/>
              </a:rPr>
              <a:t>Supplemental </a:t>
            </a:r>
            <a:r>
              <a:rPr lang="en-US" dirty="0">
                <a:hlinkClick r:id="rId7"/>
              </a:rPr>
              <a:t>Information to the NIH Policy for Data Management and Sharing: Selecting a Repository for Data Resulting from NIH-Supported Research</a:t>
            </a:r>
            <a:endParaRPr lang="en-US" dirty="0"/>
          </a:p>
          <a:p>
            <a:pPr marL="0" indent="0">
              <a:buNone/>
            </a:pPr>
            <a:endParaRPr lang="fr-FR" dirty="0" smtClean="0"/>
          </a:p>
        </p:txBody>
      </p:sp>
      <p:sp>
        <p:nvSpPr>
          <p:cNvPr id="5" name="Espace réservé du pied de page 4"/>
          <p:cNvSpPr>
            <a:spLocks noGrp="1"/>
          </p:cNvSpPr>
          <p:nvPr>
            <p:ph type="ftr" sz="quarter" idx="11"/>
          </p:nvPr>
        </p:nvSpPr>
        <p:spPr/>
        <p:txBody>
          <a:bodyPr/>
          <a:lstStyle/>
          <a:p>
            <a:r>
              <a:rPr lang="fr-FR" smtClean="0"/>
              <a:t>F. Flamerie - Données de recherche : entrepôts - 2022-06-28</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25</a:t>
            </a:fld>
            <a:endParaRPr lang="fr-FR"/>
          </a:p>
        </p:txBody>
      </p:sp>
    </p:spTree>
    <p:extLst>
      <p:ext uri="{BB962C8B-B14F-4D97-AF65-F5344CB8AC3E}">
        <p14:creationId xmlns:p14="http://schemas.microsoft.com/office/powerpoint/2010/main" val="1843321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Annuaire </a:t>
            </a:r>
            <a:r>
              <a:rPr lang="fr-FR" dirty="0" smtClean="0"/>
              <a:t>re3data</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- 2022-06-28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26</a:t>
            </a:fld>
            <a:endParaRPr lang="fr-FR" dirty="0"/>
          </a:p>
        </p:txBody>
      </p:sp>
      <p:sp>
        <p:nvSpPr>
          <p:cNvPr id="6" name="Espace réservé du contenu 2"/>
          <p:cNvSpPr txBox="1">
            <a:spLocks/>
          </p:cNvSpPr>
          <p:nvPr/>
        </p:nvSpPr>
        <p:spPr>
          <a:xfrm>
            <a:off x="869547" y="1617814"/>
            <a:ext cx="4546964" cy="47727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fr-FR" dirty="0" err="1" smtClean="0"/>
              <a:t>Registry</a:t>
            </a:r>
            <a:r>
              <a:rPr lang="fr-FR" dirty="0" smtClean="0"/>
              <a:t> of </a:t>
            </a:r>
            <a:r>
              <a:rPr lang="fr-FR" dirty="0" err="1" smtClean="0"/>
              <a:t>Research</a:t>
            </a:r>
            <a:r>
              <a:rPr lang="fr-FR" dirty="0" smtClean="0"/>
              <a:t> Data </a:t>
            </a:r>
            <a:r>
              <a:rPr lang="fr-FR" dirty="0" err="1" smtClean="0"/>
              <a:t>Repositories</a:t>
            </a:r>
            <a:r>
              <a:rPr lang="fr-FR" dirty="0" smtClean="0"/>
              <a:t>. </a:t>
            </a:r>
            <a:r>
              <a:rPr lang="fr-FR" dirty="0" smtClean="0">
                <a:hlinkClick r:id="rId2"/>
              </a:rPr>
              <a:t>https://www.re3data.org/</a:t>
            </a:r>
            <a:endParaRPr lang="fr-FR" dirty="0" smtClean="0"/>
          </a:p>
          <a:p>
            <a:pPr marL="0" indent="0">
              <a:buFont typeface="Calibri" panose="020F0502020204030204" pitchFamily="34" charset="0"/>
              <a:buNone/>
            </a:pPr>
            <a:r>
              <a:rPr lang="fr-FR" dirty="0" smtClean="0"/>
              <a:t>Il s'agit de la ressource de référence, indexant plus de 2000 entrepôts. On peut rechercher par mot-clé et naviguer dans re3data par :</a:t>
            </a:r>
          </a:p>
          <a:p>
            <a:pPr>
              <a:spcBef>
                <a:spcPts val="0"/>
              </a:spcBef>
            </a:pPr>
            <a:r>
              <a:rPr lang="fr-FR" dirty="0" smtClean="0">
                <a:hlinkClick r:id="rId3"/>
              </a:rPr>
              <a:t>sujet</a:t>
            </a:r>
            <a:r>
              <a:rPr lang="fr-FR" dirty="0" smtClean="0"/>
              <a:t>,</a:t>
            </a:r>
          </a:p>
          <a:p>
            <a:pPr>
              <a:spcBef>
                <a:spcPts val="0"/>
              </a:spcBef>
            </a:pPr>
            <a:r>
              <a:rPr lang="fr-FR" dirty="0" smtClean="0">
                <a:hlinkClick r:id="rId4"/>
              </a:rPr>
              <a:t>type de contenu</a:t>
            </a:r>
            <a:r>
              <a:rPr lang="fr-FR" dirty="0" smtClean="0"/>
              <a:t>,</a:t>
            </a:r>
          </a:p>
          <a:p>
            <a:pPr>
              <a:spcBef>
                <a:spcPts val="0"/>
              </a:spcBef>
            </a:pPr>
            <a:r>
              <a:rPr lang="fr-FR" dirty="0" smtClean="0">
                <a:hlinkClick r:id="rId5"/>
              </a:rPr>
              <a:t>pays</a:t>
            </a:r>
            <a:r>
              <a:rPr lang="fr-FR" dirty="0" smtClean="0"/>
              <a:t>.</a:t>
            </a:r>
          </a:p>
          <a:p>
            <a:pPr marL="0" indent="0">
              <a:buFont typeface="Calibri" panose="020F0502020204030204" pitchFamily="34" charset="0"/>
              <a:buNone/>
            </a:pPr>
            <a:endParaRPr lang="fr-FR" b="1" dirty="0" smtClean="0"/>
          </a:p>
        </p:txBody>
      </p:sp>
      <p:pic>
        <p:nvPicPr>
          <p:cNvPr id="7" name="Image 6"/>
          <p:cNvPicPr>
            <a:picLocks noChangeAspect="1"/>
          </p:cNvPicPr>
          <p:nvPr/>
        </p:nvPicPr>
        <p:blipFill>
          <a:blip r:embed="rId6"/>
          <a:stretch>
            <a:fillRect/>
          </a:stretch>
        </p:blipFill>
        <p:spPr>
          <a:xfrm>
            <a:off x="5447858" y="702850"/>
            <a:ext cx="6374130" cy="5454015"/>
          </a:xfrm>
          <a:prstGeom prst="rect">
            <a:avLst/>
          </a:prstGeom>
        </p:spPr>
      </p:pic>
    </p:spTree>
    <p:extLst>
      <p:ext uri="{BB962C8B-B14F-4D97-AF65-F5344CB8AC3E}">
        <p14:creationId xmlns:p14="http://schemas.microsoft.com/office/powerpoint/2010/main" val="3778351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17980"/>
            <a:ext cx="10515600" cy="1325563"/>
          </a:xfrm>
        </p:spPr>
        <p:txBody>
          <a:bodyPr/>
          <a:lstStyle/>
          <a:p>
            <a:r>
              <a:rPr lang="fr-FR" dirty="0"/>
              <a:t>Annuaire re3data</a:t>
            </a:r>
          </a:p>
        </p:txBody>
      </p:sp>
      <p:sp>
        <p:nvSpPr>
          <p:cNvPr id="3" name="Espace réservé du contenu 2"/>
          <p:cNvSpPr>
            <a:spLocks noGrp="1"/>
          </p:cNvSpPr>
          <p:nvPr>
            <p:ph idx="1"/>
          </p:nvPr>
        </p:nvSpPr>
        <p:spPr>
          <a:xfrm>
            <a:off x="838200" y="1340716"/>
            <a:ext cx="10515600" cy="5015634"/>
          </a:xfrm>
        </p:spPr>
        <p:txBody>
          <a:bodyPr>
            <a:normAutofit fontScale="92500" lnSpcReduction="10000"/>
          </a:bodyPr>
          <a:lstStyle/>
          <a:p>
            <a:pPr marL="0" indent="0">
              <a:lnSpc>
                <a:spcPct val="110000"/>
              </a:lnSpc>
              <a:buNone/>
            </a:pPr>
            <a:r>
              <a:rPr lang="fr-FR" dirty="0" smtClean="0"/>
              <a:t>De </a:t>
            </a:r>
            <a:r>
              <a:rPr lang="fr-FR" dirty="0"/>
              <a:t>nombreux filtres permettent ensuite d'affiner les listes de résultats, en fonction par exemple des critères suivants.</a:t>
            </a:r>
          </a:p>
          <a:p>
            <a:pPr>
              <a:lnSpc>
                <a:spcPct val="110000"/>
              </a:lnSpc>
              <a:spcBef>
                <a:spcPts val="0"/>
              </a:spcBef>
            </a:pPr>
            <a:r>
              <a:rPr lang="fr-FR" b="1" dirty="0" smtClean="0"/>
              <a:t> </a:t>
            </a:r>
            <a:r>
              <a:rPr lang="fr-FR" b="1" dirty="0" err="1" smtClean="0"/>
              <a:t>Certificates</a:t>
            </a:r>
            <a:r>
              <a:rPr lang="fr-FR" dirty="0" smtClean="0"/>
              <a:t> </a:t>
            </a:r>
            <a:r>
              <a:rPr lang="fr-FR" dirty="0"/>
              <a:t>: par quelle certification l'entrepôt est-il qualifié?</a:t>
            </a:r>
          </a:p>
          <a:p>
            <a:pPr>
              <a:lnSpc>
                <a:spcPct val="110000"/>
              </a:lnSpc>
              <a:spcBef>
                <a:spcPts val="0"/>
              </a:spcBef>
            </a:pPr>
            <a:r>
              <a:rPr lang="fr-FR" b="1" dirty="0" smtClean="0"/>
              <a:t> Accès</a:t>
            </a:r>
            <a:r>
              <a:rPr lang="fr-FR" dirty="0" smtClean="0"/>
              <a:t> </a:t>
            </a:r>
            <a:r>
              <a:rPr lang="fr-FR" dirty="0"/>
              <a:t>: gradient de valeurs de fermé à ouvert - se décompose en 3 types d'accès : </a:t>
            </a:r>
          </a:p>
          <a:p>
            <a:pPr lvl="1">
              <a:lnSpc>
                <a:spcPct val="110000"/>
              </a:lnSpc>
            </a:pPr>
            <a:r>
              <a:rPr lang="fr-FR" b="1" dirty="0" err="1"/>
              <a:t>Database</a:t>
            </a:r>
            <a:r>
              <a:rPr lang="fr-FR" b="1" dirty="0"/>
              <a:t> </a:t>
            </a:r>
            <a:r>
              <a:rPr lang="fr-FR" b="1" dirty="0" err="1"/>
              <a:t>access</a:t>
            </a:r>
            <a:r>
              <a:rPr lang="fr-FR" dirty="0"/>
              <a:t> : accès à l'entrepôt de données lui-même : sous quelles conditions un utilisateur peut-il accéder à la base de données en général?</a:t>
            </a:r>
          </a:p>
          <a:p>
            <a:pPr lvl="1">
              <a:lnSpc>
                <a:spcPct val="110000"/>
              </a:lnSpc>
            </a:pPr>
            <a:r>
              <a:rPr lang="fr-FR" b="1" dirty="0"/>
              <a:t>Data </a:t>
            </a:r>
            <a:r>
              <a:rPr lang="fr-FR" b="1" dirty="0" err="1"/>
              <a:t>access</a:t>
            </a:r>
            <a:r>
              <a:rPr lang="fr-FR" dirty="0"/>
              <a:t> : accès aux jeux de données déposés dans un entrepôt de données spécifique : sous quelles conditions un utilisateur peut-il accéder à un jeu de données?</a:t>
            </a:r>
          </a:p>
          <a:p>
            <a:pPr lvl="1">
              <a:lnSpc>
                <a:spcPct val="110000"/>
              </a:lnSpc>
            </a:pPr>
            <a:r>
              <a:rPr lang="fr-FR" b="1" dirty="0"/>
              <a:t>Data </a:t>
            </a:r>
            <a:r>
              <a:rPr lang="fr-FR" b="1" dirty="0" err="1"/>
              <a:t>upload</a:t>
            </a:r>
            <a:r>
              <a:rPr lang="fr-FR" dirty="0"/>
              <a:t> : accès à la soumission de données : sous quelles conditions un utilisateur peut-il soumettre des données ?</a:t>
            </a:r>
          </a:p>
          <a:p>
            <a:pPr>
              <a:lnSpc>
                <a:spcPct val="110000"/>
              </a:lnSpc>
              <a:spcBef>
                <a:spcPts val="0"/>
              </a:spcBef>
            </a:pPr>
            <a:r>
              <a:rPr lang="fr-FR" b="1" dirty="0" smtClean="0"/>
              <a:t> </a:t>
            </a:r>
            <a:r>
              <a:rPr lang="fr-FR" b="1" dirty="0" err="1" smtClean="0"/>
              <a:t>Versioning</a:t>
            </a:r>
            <a:r>
              <a:rPr lang="fr-FR" dirty="0" smtClean="0"/>
              <a:t> </a:t>
            </a:r>
            <a:r>
              <a:rPr lang="fr-FR" dirty="0"/>
              <a:t>: les jeux de données peuvent-ils être </a:t>
            </a:r>
            <a:r>
              <a:rPr lang="fr-FR" dirty="0" err="1"/>
              <a:t>versionnés</a:t>
            </a:r>
            <a:r>
              <a:rPr lang="fr-FR" dirty="0"/>
              <a:t>?</a:t>
            </a:r>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- 2022-06-28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27</a:t>
            </a:fld>
            <a:endParaRPr lang="fr-FR" dirty="0"/>
          </a:p>
        </p:txBody>
      </p:sp>
    </p:spTree>
    <p:extLst>
      <p:ext uri="{BB962C8B-B14F-4D97-AF65-F5344CB8AC3E}">
        <p14:creationId xmlns:p14="http://schemas.microsoft.com/office/powerpoint/2010/main" val="2278809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Service </a:t>
            </a:r>
            <a:r>
              <a:rPr lang="fr-FR" dirty="0" err="1" smtClean="0"/>
              <a:t>FAIRsharing</a:t>
            </a:r>
            <a:endParaRPr lang="fr-FR" dirty="0"/>
          </a:p>
        </p:txBody>
      </p:sp>
      <p:sp>
        <p:nvSpPr>
          <p:cNvPr id="3" name="Espace réservé du contenu 2"/>
          <p:cNvSpPr>
            <a:spLocks noGrp="1"/>
          </p:cNvSpPr>
          <p:nvPr>
            <p:ph idx="1"/>
          </p:nvPr>
        </p:nvSpPr>
        <p:spPr>
          <a:xfrm>
            <a:off x="838200" y="1494704"/>
            <a:ext cx="6587837" cy="5030787"/>
          </a:xfrm>
        </p:spPr>
        <p:txBody>
          <a:bodyPr>
            <a:normAutofit fontScale="92500" lnSpcReduction="20000"/>
          </a:bodyPr>
          <a:lstStyle/>
          <a:p>
            <a:pPr marL="0" indent="0">
              <a:lnSpc>
                <a:spcPct val="120000"/>
              </a:lnSpc>
              <a:buNone/>
            </a:pPr>
            <a:r>
              <a:rPr lang="fr-FR" dirty="0">
                <a:hlinkClick r:id="rId2"/>
              </a:rPr>
              <a:t>FAIRsharing.org</a:t>
            </a:r>
            <a:r>
              <a:rPr lang="fr-FR" dirty="0"/>
              <a:t> répertorie non seulement des entrepôts mais également des standards, des méthodes, des vocabulaires, etc. Pour chaque ressource sont notamment spécifiés les critères suivants.</a:t>
            </a:r>
          </a:p>
          <a:p>
            <a:pPr lvl="1">
              <a:lnSpc>
                <a:spcPct val="120000"/>
              </a:lnSpc>
            </a:pPr>
            <a:r>
              <a:rPr lang="fr-FR" dirty="0"/>
              <a:t>Le </a:t>
            </a:r>
            <a:r>
              <a:rPr lang="fr-FR" b="1" dirty="0"/>
              <a:t>statut</a:t>
            </a:r>
            <a:r>
              <a:rPr lang="fr-FR" dirty="0"/>
              <a:t> : en développement / opérationnel / incertain / déprécié</a:t>
            </a:r>
          </a:p>
          <a:p>
            <a:pPr lvl="1">
              <a:lnSpc>
                <a:spcPct val="120000"/>
              </a:lnSpc>
            </a:pPr>
            <a:r>
              <a:rPr lang="fr-FR" dirty="0" smtClean="0"/>
              <a:t>La </a:t>
            </a:r>
            <a:r>
              <a:rPr lang="fr-FR" b="1" dirty="0" smtClean="0"/>
              <a:t>recommandation</a:t>
            </a:r>
            <a:r>
              <a:rPr lang="fr-FR" dirty="0" smtClean="0"/>
              <a:t> : nom de l'éditeur, de la revue, etc. qui recommande</a:t>
            </a:r>
          </a:p>
          <a:p>
            <a:pPr marL="0" indent="0">
              <a:lnSpc>
                <a:spcPct val="120000"/>
              </a:lnSpc>
              <a:buNone/>
            </a:pPr>
            <a:r>
              <a:rPr lang="fr-FR" sz="1900" dirty="0" smtClean="0"/>
              <a:t>Voir : </a:t>
            </a:r>
            <a:r>
              <a:rPr lang="fr-FR" sz="1900" dirty="0" err="1" smtClean="0"/>
              <a:t>Sansone</a:t>
            </a:r>
            <a:r>
              <a:rPr lang="fr-FR" sz="1900" dirty="0" smtClean="0"/>
              <a:t>, S.-A. et al. (2019). </a:t>
            </a:r>
            <a:r>
              <a:rPr lang="fr-FR" sz="1900" dirty="0" err="1" smtClean="0"/>
              <a:t>FAIRsharing</a:t>
            </a:r>
            <a:r>
              <a:rPr lang="fr-FR" sz="1900" dirty="0" smtClean="0"/>
              <a:t> as a </a:t>
            </a:r>
            <a:r>
              <a:rPr lang="fr-FR" sz="1900" dirty="0" err="1" smtClean="0"/>
              <a:t>community</a:t>
            </a:r>
            <a:r>
              <a:rPr lang="fr-FR" sz="1900" dirty="0" smtClean="0"/>
              <a:t> </a:t>
            </a:r>
            <a:r>
              <a:rPr lang="fr-FR" sz="1900" dirty="0" err="1" smtClean="0"/>
              <a:t>approach</a:t>
            </a:r>
            <a:r>
              <a:rPr lang="fr-FR" sz="1900" dirty="0" smtClean="0"/>
              <a:t> to standards, </a:t>
            </a:r>
            <a:r>
              <a:rPr lang="fr-FR" sz="1900" dirty="0" err="1" smtClean="0"/>
              <a:t>repositories</a:t>
            </a:r>
            <a:r>
              <a:rPr lang="fr-FR" sz="1900" dirty="0" smtClean="0"/>
              <a:t> and </a:t>
            </a:r>
            <a:r>
              <a:rPr lang="fr-FR" sz="1900" dirty="0" err="1" smtClean="0"/>
              <a:t>policies</a:t>
            </a:r>
            <a:r>
              <a:rPr lang="fr-FR" sz="1900" dirty="0" smtClean="0"/>
              <a:t>. </a:t>
            </a:r>
            <a:r>
              <a:rPr lang="fr-FR" sz="1900" i="1" dirty="0" smtClean="0"/>
              <a:t>Nature </a:t>
            </a:r>
            <a:r>
              <a:rPr lang="fr-FR" sz="1900" i="1" dirty="0" err="1" smtClean="0"/>
              <a:t>Biotechnology</a:t>
            </a:r>
            <a:r>
              <a:rPr lang="fr-FR" sz="1900" dirty="0" smtClean="0"/>
              <a:t>, </a:t>
            </a:r>
            <a:r>
              <a:rPr lang="fr-FR" sz="1900" i="1" dirty="0" smtClean="0"/>
              <a:t>37</a:t>
            </a:r>
            <a:r>
              <a:rPr lang="fr-FR" sz="1900" dirty="0" smtClean="0"/>
              <a:t>(4), 358‑367. </a:t>
            </a:r>
            <a:r>
              <a:rPr lang="fr-FR" sz="1900" dirty="0" smtClean="0">
                <a:hlinkClick r:id="rId3"/>
              </a:rPr>
              <a:t>https://doi.org/10.1038/s41587-019-0080-8</a:t>
            </a:r>
            <a:endParaRPr lang="fr-FR" sz="1900" dirty="0" smtClean="0"/>
          </a:p>
          <a:p>
            <a:pPr marL="0" indent="0">
              <a:lnSpc>
                <a:spcPct val="110000"/>
              </a:lnSpc>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- 2022-06-28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28</a:t>
            </a:fld>
            <a:endParaRPr lang="fr-FR" dirty="0"/>
          </a:p>
        </p:txBody>
      </p:sp>
      <p:pic>
        <p:nvPicPr>
          <p:cNvPr id="7" name="Image 6"/>
          <p:cNvPicPr>
            <a:picLocks noChangeAspect="1"/>
          </p:cNvPicPr>
          <p:nvPr/>
        </p:nvPicPr>
        <p:blipFill rotWithShape="1">
          <a:blip r:embed="rId4">
            <a:extLst>
              <a:ext uri="{28A0092B-C50C-407E-A947-70E740481C1C}">
                <a14:useLocalDpi xmlns:a14="http://schemas.microsoft.com/office/drawing/2010/main" val="0"/>
              </a:ext>
            </a:extLst>
          </a:blip>
          <a:srcRect b="4646"/>
          <a:stretch/>
        </p:blipFill>
        <p:spPr>
          <a:xfrm>
            <a:off x="8092911" y="182129"/>
            <a:ext cx="3778577" cy="6539345"/>
          </a:xfrm>
          <a:prstGeom prst="rect">
            <a:avLst/>
          </a:prstGeom>
        </p:spPr>
      </p:pic>
    </p:spTree>
    <p:extLst>
      <p:ext uri="{BB962C8B-B14F-4D97-AF65-F5344CB8AC3E}">
        <p14:creationId xmlns:p14="http://schemas.microsoft.com/office/powerpoint/2010/main" val="2467158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Merci pour votre attention</a:t>
            </a:r>
            <a:endParaRPr lang="fr-FR" dirty="0"/>
          </a:p>
        </p:txBody>
      </p:sp>
      <p:sp>
        <p:nvSpPr>
          <p:cNvPr id="3" name="Espace réservé du contenu 2"/>
          <p:cNvSpPr>
            <a:spLocks noGrp="1"/>
          </p:cNvSpPr>
          <p:nvPr>
            <p:ph type="body" idx="1"/>
          </p:nvPr>
        </p:nvSpPr>
        <p:spPr/>
        <p:txBody>
          <a:bodyPr/>
          <a:lstStyle/>
          <a:p>
            <a:r>
              <a:rPr lang="fr-FR" dirty="0" smtClean="0"/>
              <a:t> Des questions?</a:t>
            </a:r>
          </a:p>
          <a:p>
            <a:r>
              <a:rPr lang="fr-FR" dirty="0"/>
              <a:t> </a:t>
            </a:r>
            <a:r>
              <a:rPr lang="fr-FR" dirty="0" smtClean="0"/>
              <a:t>Contact </a:t>
            </a:r>
            <a:r>
              <a:rPr lang="fr-FR" dirty="0" smtClean="0"/>
              <a:t>:</a:t>
            </a:r>
            <a:endParaRPr lang="fr-FR" dirty="0" smtClean="0"/>
          </a:p>
        </p:txBody>
      </p:sp>
      <p:sp>
        <p:nvSpPr>
          <p:cNvPr id="4" name="Espace réservé du pied de page 3"/>
          <p:cNvSpPr>
            <a:spLocks noGrp="1"/>
          </p:cNvSpPr>
          <p:nvPr>
            <p:ph type="ftr" sz="quarter" idx="11"/>
          </p:nvPr>
        </p:nvSpPr>
        <p:spPr/>
        <p:txBody>
          <a:bodyPr/>
          <a:lstStyle/>
          <a:p>
            <a:r>
              <a:rPr lang="fr-FR" smtClean="0"/>
              <a:t>F. Flamerie - Données de recherche : entrepôts - 2022-06-28</a:t>
            </a:r>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2905" y="198124"/>
            <a:ext cx="2183442" cy="3023228"/>
          </a:xfrm>
          <a:prstGeom prst="rect">
            <a:avLst/>
          </a:prstGeom>
        </p:spPr>
      </p:pic>
      <p:sp>
        <p:nvSpPr>
          <p:cNvPr id="5" name="Espace réservé du numéro de diapositive 4"/>
          <p:cNvSpPr>
            <a:spLocks noGrp="1"/>
          </p:cNvSpPr>
          <p:nvPr>
            <p:ph type="sldNum" sz="quarter" idx="12"/>
          </p:nvPr>
        </p:nvSpPr>
        <p:spPr/>
        <p:txBody>
          <a:bodyPr/>
          <a:lstStyle/>
          <a:p>
            <a:fld id="{99E13252-68E5-4994-B57B-B03F39B52C7D}" type="slidenum">
              <a:rPr lang="fr-FR" smtClean="0"/>
              <a:t>29</a:t>
            </a:fld>
            <a:endParaRPr lang="fr-FR"/>
          </a:p>
        </p:txBody>
      </p:sp>
    </p:spTree>
    <p:extLst>
      <p:ext uri="{BB962C8B-B14F-4D97-AF65-F5344CB8AC3E}">
        <p14:creationId xmlns:p14="http://schemas.microsoft.com/office/powerpoint/2010/main" val="11478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p:txBody>
          <a:bodyPr/>
          <a:lstStyle/>
          <a:p>
            <a:r>
              <a:rPr lang="fr-FR" dirty="0" smtClean="0"/>
              <a:t>Introduction</a:t>
            </a:r>
            <a:endParaRPr lang="fr-FR" dirty="0"/>
          </a:p>
        </p:txBody>
      </p:sp>
      <p:sp>
        <p:nvSpPr>
          <p:cNvPr id="8" name="Espace réservé du texte 7"/>
          <p:cNvSpPr>
            <a:spLocks noGrp="1"/>
          </p:cNvSpPr>
          <p:nvPr>
            <p:ph type="body" idx="1"/>
          </p:nvPr>
        </p:nvSpPr>
        <p:spPr/>
        <p:txBody>
          <a:bodyPr>
            <a:normAutofit fontScale="92500" lnSpcReduction="20000"/>
          </a:bodyPr>
          <a:lstStyle/>
          <a:p>
            <a:r>
              <a:rPr lang="fr-FR" dirty="0"/>
              <a:t>Terminologie : données de </a:t>
            </a:r>
            <a:r>
              <a:rPr lang="fr-FR" dirty="0" smtClean="0"/>
              <a:t>recherche</a:t>
            </a:r>
          </a:p>
          <a:p>
            <a:r>
              <a:rPr lang="fr-FR" dirty="0" smtClean="0"/>
              <a:t>Modes </a:t>
            </a:r>
            <a:r>
              <a:rPr lang="fr-FR" dirty="0"/>
              <a:t>de partage des données de </a:t>
            </a:r>
            <a:r>
              <a:rPr lang="fr-FR" dirty="0" smtClean="0"/>
              <a:t>recherche</a:t>
            </a:r>
          </a:p>
          <a:p>
            <a:r>
              <a:rPr lang="fr-FR" dirty="0" smtClean="0"/>
              <a:t>Enjeux</a:t>
            </a:r>
          </a:p>
          <a:p>
            <a:r>
              <a:rPr lang="fr-FR" dirty="0" smtClean="0"/>
              <a:t>Entrepôts de données et principes FAIR</a:t>
            </a:r>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- 2022-06-28</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3</a:t>
            </a:fld>
            <a:endParaRPr lang="fr-FR"/>
          </a:p>
        </p:txBody>
      </p:sp>
    </p:spTree>
    <p:extLst>
      <p:ext uri="{BB962C8B-B14F-4D97-AF65-F5344CB8AC3E}">
        <p14:creationId xmlns:p14="http://schemas.microsoft.com/office/powerpoint/2010/main" val="980970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Terminologie : données de recherche</a:t>
            </a:r>
          </a:p>
        </p:txBody>
      </p:sp>
      <p:sp>
        <p:nvSpPr>
          <p:cNvPr id="7" name="Espace réservé du contenu 6"/>
          <p:cNvSpPr>
            <a:spLocks noGrp="1"/>
          </p:cNvSpPr>
          <p:nvPr>
            <p:ph idx="1"/>
          </p:nvPr>
        </p:nvSpPr>
        <p:spPr>
          <a:xfrm>
            <a:off x="838200" y="1338886"/>
            <a:ext cx="10515600" cy="5033230"/>
          </a:xfrm>
        </p:spPr>
        <p:txBody>
          <a:bodyPr>
            <a:normAutofit lnSpcReduction="10000"/>
          </a:bodyPr>
          <a:lstStyle/>
          <a:p>
            <a:pPr>
              <a:lnSpc>
                <a:spcPct val="120000"/>
              </a:lnSpc>
            </a:pPr>
            <a:r>
              <a:rPr lang="fr-FR" dirty="0"/>
              <a:t>Définition large OCDE</a:t>
            </a:r>
          </a:p>
          <a:p>
            <a:pPr marL="0" indent="0">
              <a:lnSpc>
                <a:spcPct val="120000"/>
              </a:lnSpc>
              <a:buNone/>
            </a:pPr>
            <a:r>
              <a:rPr lang="fr-FR" dirty="0"/>
              <a:t>Enregistrements factuels (chiffres, textes, images et sons), qui sont utilisés comme sources principales pour la recherche scientifique et sont généralement reconnus par la communauté scientifique comme nécessaires pour valider des résultats de recherche. </a:t>
            </a:r>
          </a:p>
          <a:p>
            <a:pPr>
              <a:lnSpc>
                <a:spcPct val="120000"/>
              </a:lnSpc>
            </a:pPr>
            <a:r>
              <a:rPr lang="fr-FR" dirty="0"/>
              <a:t> Typologie</a:t>
            </a:r>
          </a:p>
          <a:p>
            <a:pPr lvl="1"/>
            <a:r>
              <a:rPr lang="fr-FR" dirty="0"/>
              <a:t>Données d'observation</a:t>
            </a:r>
          </a:p>
          <a:p>
            <a:pPr lvl="1"/>
            <a:r>
              <a:rPr lang="fr-FR" dirty="0"/>
              <a:t>Données expérimentales</a:t>
            </a:r>
          </a:p>
          <a:p>
            <a:pPr lvl="1"/>
            <a:r>
              <a:rPr lang="fr-FR" dirty="0"/>
              <a:t>Données de références</a:t>
            </a:r>
          </a:p>
          <a:p>
            <a:pPr lvl="1"/>
            <a:r>
              <a:rPr lang="fr-FR" dirty="0"/>
              <a:t>Données de simulation numériques</a:t>
            </a:r>
          </a:p>
          <a:p>
            <a:pPr lvl="1"/>
            <a:r>
              <a:rPr lang="fr-FR" dirty="0"/>
              <a:t>Données dérivées ou compilées</a:t>
            </a:r>
          </a:p>
          <a:p>
            <a:pPr>
              <a:lnSpc>
                <a:spcPct val="120000"/>
              </a:lnSpc>
            </a:pPr>
            <a:endParaRPr lang="fr-FR" dirty="0"/>
          </a:p>
          <a:p>
            <a:pPr marL="457200" lvl="1" indent="0">
              <a:buNone/>
            </a:pP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4</a:t>
            </a:fld>
            <a:endParaRPr lang="fr-FR"/>
          </a:p>
        </p:txBody>
      </p:sp>
      <p:sp>
        <p:nvSpPr>
          <p:cNvPr id="2" name="Espace réservé du pied de page 1"/>
          <p:cNvSpPr>
            <a:spLocks noGrp="1"/>
          </p:cNvSpPr>
          <p:nvPr>
            <p:ph type="ftr" sz="quarter" idx="11"/>
          </p:nvPr>
        </p:nvSpPr>
        <p:spPr/>
        <p:txBody>
          <a:bodyPr/>
          <a:lstStyle/>
          <a:p>
            <a:r>
              <a:rPr lang="fr-FR" smtClean="0"/>
              <a:t>F. Flamerie - Données de recherche : entrepôts - 2022-06-28</a:t>
            </a:r>
            <a:endParaRPr lang="fr-FR" dirty="0"/>
          </a:p>
        </p:txBody>
      </p:sp>
    </p:spTree>
    <p:extLst>
      <p:ext uri="{BB962C8B-B14F-4D97-AF65-F5344CB8AC3E}">
        <p14:creationId xmlns:p14="http://schemas.microsoft.com/office/powerpoint/2010/main" val="329207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550003" y="454546"/>
            <a:ext cx="4614422" cy="1325563"/>
          </a:xfrm>
        </p:spPr>
        <p:txBody>
          <a:bodyPr>
            <a:normAutofit fontScale="90000"/>
          </a:bodyPr>
          <a:lstStyle/>
          <a:p>
            <a:r>
              <a:rPr lang="fr-FR" dirty="0"/>
              <a:t>Terminologie : données de recherche</a:t>
            </a:r>
          </a:p>
        </p:txBody>
      </p:sp>
      <p:sp>
        <p:nvSpPr>
          <p:cNvPr id="7" name="Espace réservé du contenu 6"/>
          <p:cNvSpPr>
            <a:spLocks noGrp="1"/>
          </p:cNvSpPr>
          <p:nvPr>
            <p:ph idx="1"/>
          </p:nvPr>
        </p:nvSpPr>
        <p:spPr>
          <a:xfrm>
            <a:off x="550003" y="5902098"/>
            <a:ext cx="3804902" cy="771980"/>
          </a:xfrm>
        </p:spPr>
        <p:txBody>
          <a:bodyPr>
            <a:normAutofit fontScale="47500" lnSpcReduction="20000"/>
          </a:bodyPr>
          <a:lstStyle/>
          <a:p>
            <a:pPr marL="0" indent="0">
              <a:lnSpc>
                <a:spcPct val="120000"/>
              </a:lnSpc>
              <a:buNone/>
            </a:pPr>
            <a:r>
              <a:rPr lang="fr-FR" dirty="0"/>
              <a:t>Source : </a:t>
            </a:r>
            <a:r>
              <a:rPr lang="fr-FR" dirty="0" err="1"/>
              <a:t>Bracco</a:t>
            </a:r>
            <a:r>
              <a:rPr lang="fr-FR" dirty="0"/>
              <a:t>, L., Bouchet-</a:t>
            </a:r>
            <a:r>
              <a:rPr lang="fr-FR" dirty="0" err="1"/>
              <a:t>Moneret</a:t>
            </a:r>
            <a:r>
              <a:rPr lang="fr-FR" dirty="0"/>
              <a:t>, F., &amp; </a:t>
            </a:r>
            <a:r>
              <a:rPr lang="fr-FR" dirty="0" err="1"/>
              <a:t>Jouneau</a:t>
            </a:r>
            <a:r>
              <a:rPr lang="fr-FR" dirty="0"/>
              <a:t>, T. (2021). Que sont les données de la recherche ? </a:t>
            </a:r>
            <a:r>
              <a:rPr lang="fr-FR" dirty="0">
                <a:hlinkClick r:id="rId3"/>
              </a:rPr>
              <a:t>https://doi.org/10.5281/zenodo.5495210</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5</a:t>
            </a:fld>
            <a:endParaRPr lang="fr-FR"/>
          </a:p>
        </p:txBody>
      </p:sp>
      <p:pic>
        <p:nvPicPr>
          <p:cNvPr id="9" name="Image 8">
            <a:extLst>
              <a:ext uri="{FF2B5EF4-FFF2-40B4-BE49-F238E27FC236}">
                <a16:creationId xmlns:a16="http://schemas.microsoft.com/office/drawing/2014/main" xmlns="" id="{5C569CDF-83FD-4CEF-A36F-5E59EBDC2F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9886" y="68262"/>
            <a:ext cx="6998895" cy="6721475"/>
          </a:xfrm>
          <a:prstGeom prst="rect">
            <a:avLst/>
          </a:prstGeom>
        </p:spPr>
      </p:pic>
      <p:sp>
        <p:nvSpPr>
          <p:cNvPr id="2" name="Espace réservé du pied de page 1"/>
          <p:cNvSpPr>
            <a:spLocks noGrp="1"/>
          </p:cNvSpPr>
          <p:nvPr>
            <p:ph type="ftr" sz="quarter" idx="11"/>
          </p:nvPr>
        </p:nvSpPr>
        <p:spPr/>
        <p:txBody>
          <a:bodyPr/>
          <a:lstStyle/>
          <a:p>
            <a:r>
              <a:rPr lang="fr-FR" smtClean="0"/>
              <a:t>F. Flamerie - Données de recherche : entrepôts - 2022-06-28</a:t>
            </a:r>
            <a:endParaRPr lang="fr-FR" dirty="0"/>
          </a:p>
        </p:txBody>
      </p:sp>
    </p:spTree>
    <p:extLst>
      <p:ext uri="{BB962C8B-B14F-4D97-AF65-F5344CB8AC3E}">
        <p14:creationId xmlns:p14="http://schemas.microsoft.com/office/powerpoint/2010/main" val="40362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365125"/>
            <a:ext cx="10859815" cy="1325563"/>
          </a:xfrm>
        </p:spPr>
        <p:txBody>
          <a:bodyPr>
            <a:normAutofit/>
          </a:bodyPr>
          <a:lstStyle/>
          <a:p>
            <a:r>
              <a:rPr lang="fr-FR" dirty="0" smtClean="0"/>
              <a:t>Modes de partage des données de recherche</a:t>
            </a:r>
            <a:endParaRPr lang="fr-FR" dirty="0"/>
          </a:p>
        </p:txBody>
      </p:sp>
      <p:sp>
        <p:nvSpPr>
          <p:cNvPr id="3" name="Espace réservé du contenu 2"/>
          <p:cNvSpPr>
            <a:spLocks noGrp="1"/>
          </p:cNvSpPr>
          <p:nvPr>
            <p:ph idx="1"/>
          </p:nvPr>
        </p:nvSpPr>
        <p:spPr>
          <a:xfrm>
            <a:off x="679857" y="1690688"/>
            <a:ext cx="4574628" cy="5101557"/>
          </a:xfrm>
        </p:spPr>
        <p:txBody>
          <a:bodyPr>
            <a:normAutofit/>
          </a:bodyPr>
          <a:lstStyle/>
          <a:p>
            <a:r>
              <a:rPr lang="fr-FR" dirty="0" smtClean="0"/>
              <a:t> Répondre manuellement à des demandes</a:t>
            </a:r>
          </a:p>
          <a:p>
            <a:pPr marL="0" indent="0">
              <a:buNone/>
            </a:pPr>
            <a:r>
              <a:rPr lang="fr-FR" sz="1500" dirty="0" smtClean="0"/>
              <a:t>Exemple : </a:t>
            </a:r>
            <a:r>
              <a:rPr lang="fr-FR" sz="1500" dirty="0">
                <a:hlinkClick r:id="rId2"/>
              </a:rPr>
              <a:t>https://</a:t>
            </a:r>
            <a:r>
              <a:rPr lang="fr-FR" sz="1500" dirty="0" smtClean="0">
                <a:hlinkClick r:id="rId2"/>
              </a:rPr>
              <a:t>doi.org/10.1186/s12888-020-03010-3</a:t>
            </a:r>
            <a:endParaRPr lang="fr-FR" dirty="0" smtClean="0"/>
          </a:p>
          <a:p>
            <a:r>
              <a:rPr lang="fr-FR" dirty="0" smtClean="0"/>
              <a:t> Annexer </a:t>
            </a:r>
            <a:r>
              <a:rPr lang="fr-FR" dirty="0"/>
              <a:t>à un article </a:t>
            </a:r>
            <a:r>
              <a:rPr lang="fr-FR" dirty="0" smtClean="0"/>
              <a:t>des fichiers de </a:t>
            </a:r>
            <a:r>
              <a:rPr lang="fr-FR" i="1" dirty="0" err="1" smtClean="0"/>
              <a:t>Supplementary</a:t>
            </a:r>
            <a:r>
              <a:rPr lang="fr-FR" i="1" dirty="0" smtClean="0"/>
              <a:t> data</a:t>
            </a:r>
            <a:r>
              <a:rPr lang="fr-FR" dirty="0" smtClean="0"/>
              <a:t>, publiés sur le site de l’éditeur en même temps que l’article</a:t>
            </a:r>
          </a:p>
          <a:p>
            <a:r>
              <a:rPr lang="fr-FR" dirty="0" smtClean="0"/>
              <a:t> Déposer les données dans un entrepôt de données</a:t>
            </a:r>
          </a:p>
          <a:p>
            <a:pPr marL="0" indent="0">
              <a:buNone/>
            </a:pPr>
            <a:r>
              <a:rPr lang="fr-FR" sz="1500" dirty="0" smtClean="0"/>
              <a:t>Exemple : </a:t>
            </a:r>
            <a:r>
              <a:rPr lang="fr-FR" sz="1500" dirty="0">
                <a:hlinkClick r:id="rId3"/>
              </a:rPr>
              <a:t>https://doi.org/10.5061/DRYAD.QZ612JM91</a:t>
            </a:r>
            <a:endParaRPr lang="fr-FR" sz="1500" dirty="0" smtClean="0"/>
          </a:p>
          <a:p>
            <a:pPr marL="0"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- 2022-06-28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6</a:t>
            </a:fld>
            <a:endParaRPr lang="fr-FR" dirty="0"/>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4841" y="1318407"/>
            <a:ext cx="6082665" cy="1257872"/>
          </a:xfrm>
          <a:prstGeom prst="rect">
            <a:avLst/>
          </a:prstGeom>
          <a:ln>
            <a:solidFill>
              <a:srgbClr val="ED7F3D"/>
            </a:solidFill>
          </a:ln>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4841" y="2758313"/>
            <a:ext cx="6091618" cy="4033933"/>
          </a:xfrm>
          <a:prstGeom prst="rect">
            <a:avLst/>
          </a:prstGeom>
          <a:ln>
            <a:solidFill>
              <a:srgbClr val="ED7F3D"/>
            </a:solidFill>
          </a:ln>
        </p:spPr>
      </p:pic>
      <p:grpSp>
        <p:nvGrpSpPr>
          <p:cNvPr id="11" name="Arrow19" descr="{&quot;Key&quot;:&quot;POWER_USER_SHAPE_ICON&quot;,&quot;Value&quot;:&quot;POWER_USER_SHAPE_ICON_STYLE_1&quot;}"/>
          <p:cNvGrpSpPr>
            <a:grpSpLocks noChangeAspect="1"/>
          </p:cNvGrpSpPr>
          <p:nvPr/>
        </p:nvGrpSpPr>
        <p:grpSpPr>
          <a:xfrm>
            <a:off x="5282957" y="1760523"/>
            <a:ext cx="426762" cy="371182"/>
            <a:chOff x="1412032" y="2732632"/>
            <a:chExt cx="1016496" cy="884112"/>
          </a:xfrm>
          <a:solidFill>
            <a:srgbClr val="ED7F3D"/>
          </a:solidFill>
        </p:grpSpPr>
        <p:sp>
          <p:nvSpPr>
            <p:cNvPr id="12" name="Chevron 11"/>
            <p:cNvSpPr/>
            <p:nvPr/>
          </p:nvSpPr>
          <p:spPr>
            <a:xfrm>
              <a:off x="1412032"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Chevron 12"/>
            <p:cNvSpPr/>
            <p:nvPr/>
          </p:nvSpPr>
          <p:spPr>
            <a:xfrm>
              <a:off x="1852464"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 name="Arrow19" descr="{&quot;Key&quot;:&quot;POWER_USER_SHAPE_ICON&quot;,&quot;Value&quot;:&quot;POWER_USER_SHAPE_ICON_STYLE_1&quot;}"/>
          <p:cNvGrpSpPr>
            <a:grpSpLocks noChangeAspect="1"/>
          </p:cNvGrpSpPr>
          <p:nvPr/>
        </p:nvGrpSpPr>
        <p:grpSpPr>
          <a:xfrm>
            <a:off x="5254485" y="5017073"/>
            <a:ext cx="426762" cy="371182"/>
            <a:chOff x="1412032" y="2732632"/>
            <a:chExt cx="1016496" cy="884112"/>
          </a:xfrm>
          <a:solidFill>
            <a:srgbClr val="ED7F3D"/>
          </a:solidFill>
        </p:grpSpPr>
        <p:sp>
          <p:nvSpPr>
            <p:cNvPr id="15" name="Chevron 14"/>
            <p:cNvSpPr/>
            <p:nvPr/>
          </p:nvSpPr>
          <p:spPr>
            <a:xfrm>
              <a:off x="1412032"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Chevron 15"/>
            <p:cNvSpPr/>
            <p:nvPr/>
          </p:nvSpPr>
          <p:spPr>
            <a:xfrm>
              <a:off x="1852464"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55037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Modes de partage des données de recherche</a:t>
            </a:r>
            <a:endParaRPr lang="fr-FR" dirty="0"/>
          </a:p>
        </p:txBody>
      </p:sp>
      <p:sp>
        <p:nvSpPr>
          <p:cNvPr id="7" name="Espace réservé du contenu 6"/>
          <p:cNvSpPr>
            <a:spLocks noGrp="1"/>
          </p:cNvSpPr>
          <p:nvPr>
            <p:ph idx="1"/>
          </p:nvPr>
        </p:nvSpPr>
        <p:spPr/>
        <p:txBody>
          <a:bodyPr>
            <a:normAutofit/>
          </a:bodyPr>
          <a:lstStyle/>
          <a:p>
            <a:endParaRPr lang="fr-FR" dirty="0" smtClean="0"/>
          </a:p>
          <a:p>
            <a:pPr marL="0" indent="0">
              <a:buNone/>
            </a:pPr>
            <a:r>
              <a:rPr lang="fr-FR" sz="3200" dirty="0"/>
              <a:t>Quel mode de partage des données vous semble-t-il le plus fréquent</a:t>
            </a:r>
            <a:r>
              <a:rPr lang="fr-FR" sz="3200" dirty="0" smtClean="0"/>
              <a:t>? - réponse dans le sondage Zoom</a:t>
            </a:r>
            <a:endParaRPr lang="fr-FR" sz="3200" dirty="0"/>
          </a:p>
          <a:p>
            <a:r>
              <a:rPr lang="fr-FR" dirty="0" smtClean="0"/>
              <a:t> Fichiers </a:t>
            </a:r>
            <a:r>
              <a:rPr lang="fr-FR" dirty="0"/>
              <a:t>supplémentaires à un article </a:t>
            </a:r>
            <a:r>
              <a:rPr lang="fr-FR" dirty="0" smtClean="0"/>
              <a:t>scientifique</a:t>
            </a:r>
          </a:p>
          <a:p>
            <a:r>
              <a:rPr lang="fr-FR" dirty="0"/>
              <a:t> </a:t>
            </a:r>
            <a:r>
              <a:rPr lang="fr-FR" dirty="0" smtClean="0"/>
              <a:t>Dépôt </a:t>
            </a:r>
            <a:r>
              <a:rPr lang="fr-FR" dirty="0"/>
              <a:t>dans un entrepôt de données accessible </a:t>
            </a:r>
            <a:r>
              <a:rPr lang="fr-FR" dirty="0" smtClean="0"/>
              <a:t>publiquement</a:t>
            </a:r>
          </a:p>
          <a:p>
            <a:r>
              <a:rPr lang="fr-FR" dirty="0"/>
              <a:t> </a:t>
            </a:r>
            <a:r>
              <a:rPr lang="fr-FR" dirty="0" smtClean="0"/>
              <a:t>Privé</a:t>
            </a:r>
            <a:r>
              <a:rPr lang="fr-FR" dirty="0"/>
              <a:t>, sur </a:t>
            </a:r>
            <a:r>
              <a:rPr lang="fr-FR" dirty="0" smtClean="0"/>
              <a:t>demande</a:t>
            </a:r>
          </a:p>
          <a:p>
            <a:r>
              <a:rPr lang="fr-FR" dirty="0" smtClean="0"/>
              <a:t>Autre </a:t>
            </a:r>
            <a:r>
              <a:rPr lang="fr-FR" dirty="0"/>
              <a:t>(précisez dans la discussion </a:t>
            </a:r>
            <a:r>
              <a:rPr lang="fr-FR" dirty="0" smtClean="0"/>
              <a:t>Zoom)</a:t>
            </a:r>
          </a:p>
          <a:p>
            <a:r>
              <a:rPr lang="fr-FR" dirty="0" smtClean="0"/>
              <a:t>Aucun </a:t>
            </a:r>
            <a:r>
              <a:rPr lang="fr-FR" dirty="0"/>
              <a:t>partage</a:t>
            </a:r>
          </a:p>
          <a:p>
            <a:pPr lvl="1"/>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- 2022-06-28</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7</a:t>
            </a:fld>
            <a:endParaRPr lang="fr-FR"/>
          </a:p>
        </p:txBody>
      </p:sp>
    </p:spTree>
    <p:extLst>
      <p:ext uri="{BB962C8B-B14F-4D97-AF65-F5344CB8AC3E}">
        <p14:creationId xmlns:p14="http://schemas.microsoft.com/office/powerpoint/2010/main" val="6185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Modes de partage des données de recherche</a:t>
            </a:r>
            <a:endParaRPr lang="fr-FR" dirty="0"/>
          </a:p>
        </p:txBody>
      </p:sp>
      <p:sp>
        <p:nvSpPr>
          <p:cNvPr id="7" name="Espace réservé du contenu 6"/>
          <p:cNvSpPr>
            <a:spLocks noGrp="1"/>
          </p:cNvSpPr>
          <p:nvPr>
            <p:ph idx="1"/>
          </p:nvPr>
        </p:nvSpPr>
        <p:spPr>
          <a:xfrm>
            <a:off x="838200" y="1441312"/>
            <a:ext cx="10515600" cy="4351338"/>
          </a:xfrm>
        </p:spPr>
        <p:txBody>
          <a:bodyPr/>
          <a:lstStyle/>
          <a:p>
            <a:pPr lvl="1"/>
            <a:endParaRPr lang="fr-FR" dirty="0" smtClean="0"/>
          </a:p>
          <a:p>
            <a:pPr marL="0" indent="0">
              <a:buNone/>
            </a:pPr>
            <a:endParaRPr lang="fr-FR" dirty="0" smtClean="0">
              <a:solidFill>
                <a:srgbClr val="FF0000"/>
              </a:solidFill>
            </a:endParaRPr>
          </a:p>
          <a:p>
            <a:pPr marL="457200" lvl="1"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- 2022-06-28</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8</a:t>
            </a:fld>
            <a:endParaRPr lang="fr-FR"/>
          </a:p>
        </p:txBody>
      </p:sp>
      <p:pic>
        <p:nvPicPr>
          <p:cNvPr id="2" name="Image 1"/>
          <p:cNvPicPr>
            <a:picLocks noChangeAspect="1"/>
          </p:cNvPicPr>
          <p:nvPr/>
        </p:nvPicPr>
        <p:blipFill rotWithShape="1">
          <a:blip r:embed="rId3">
            <a:extLst>
              <a:ext uri="{28A0092B-C50C-407E-A947-70E740481C1C}">
                <a14:useLocalDpi xmlns:a14="http://schemas.microsoft.com/office/drawing/2010/main" val="0"/>
              </a:ext>
            </a:extLst>
          </a:blip>
          <a:srcRect l="706" t="3176" r="1432" b="2228"/>
          <a:stretch/>
        </p:blipFill>
        <p:spPr>
          <a:xfrm>
            <a:off x="989068" y="1932682"/>
            <a:ext cx="6892436" cy="4192595"/>
          </a:xfrm>
          <a:prstGeom prst="rect">
            <a:avLst/>
          </a:prstGeom>
        </p:spPr>
      </p:pic>
      <p:sp>
        <p:nvSpPr>
          <p:cNvPr id="3" name="Rectangle 2"/>
          <p:cNvSpPr/>
          <p:nvPr/>
        </p:nvSpPr>
        <p:spPr>
          <a:xfrm>
            <a:off x="8032372" y="5286706"/>
            <a:ext cx="4079588" cy="954107"/>
          </a:xfrm>
          <a:prstGeom prst="rect">
            <a:avLst/>
          </a:prstGeom>
        </p:spPr>
        <p:txBody>
          <a:bodyPr wrap="square">
            <a:spAutoFit/>
          </a:bodyPr>
          <a:lstStyle/>
          <a:p>
            <a:r>
              <a:rPr lang="en-US" sz="1400" dirty="0">
                <a:latin typeface="Corbel" panose="020B0503020204020204" pitchFamily="34" charset="0"/>
              </a:rPr>
              <a:t>Source : </a:t>
            </a:r>
            <a:r>
              <a:rPr lang="en-US" sz="1400" dirty="0" err="1">
                <a:latin typeface="Corbel" panose="020B0503020204020204" pitchFamily="34" charset="0"/>
              </a:rPr>
              <a:t>Hrynaszkiewicz</a:t>
            </a:r>
            <a:r>
              <a:rPr lang="en-US" sz="1400" dirty="0">
                <a:latin typeface="Corbel" panose="020B0503020204020204" pitchFamily="34" charset="0"/>
              </a:rPr>
              <a:t>, I., Harney, J., &amp; </a:t>
            </a:r>
            <a:r>
              <a:rPr lang="en-US" sz="1400" dirty="0" err="1">
                <a:latin typeface="Corbel" panose="020B0503020204020204" pitchFamily="34" charset="0"/>
              </a:rPr>
              <a:t>Cadwallader</a:t>
            </a:r>
            <a:r>
              <a:rPr lang="en-US" sz="1400" dirty="0">
                <a:latin typeface="Corbel" panose="020B0503020204020204" pitchFamily="34" charset="0"/>
              </a:rPr>
              <a:t>, L. (2021). </a:t>
            </a:r>
            <a:r>
              <a:rPr lang="en-US" sz="1400" i="1" dirty="0">
                <a:latin typeface="Corbel" panose="020B0503020204020204" pitchFamily="34" charset="0"/>
              </a:rPr>
              <a:t>A survey of researchers’ needs and priorities for data sharing</a:t>
            </a:r>
            <a:r>
              <a:rPr lang="en-US" sz="1400" dirty="0">
                <a:latin typeface="Corbel" panose="020B0503020204020204" pitchFamily="34" charset="0"/>
              </a:rPr>
              <a:t>. OSF Preprints. </a:t>
            </a:r>
            <a:r>
              <a:rPr lang="en-US" sz="1400" dirty="0">
                <a:latin typeface="Corbel" panose="020B0503020204020204" pitchFamily="34" charset="0"/>
                <a:hlinkClick r:id="rId4"/>
              </a:rPr>
              <a:t>https://doi.org/10.31219/osf.io/njr5u</a:t>
            </a:r>
            <a:endParaRPr lang="en-US" sz="1400" dirty="0">
              <a:latin typeface="Corbel" panose="020B0503020204020204" pitchFamily="34" charset="0"/>
            </a:endParaRPr>
          </a:p>
        </p:txBody>
      </p:sp>
    </p:spTree>
    <p:extLst>
      <p:ext uri="{BB962C8B-B14F-4D97-AF65-F5344CB8AC3E}">
        <p14:creationId xmlns:p14="http://schemas.microsoft.com/office/powerpoint/2010/main" val="4067012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Modes de partage des données de recherche</a:t>
            </a:r>
            <a:endParaRPr lang="fr-FR" dirty="0"/>
          </a:p>
        </p:txBody>
      </p:sp>
      <p:sp>
        <p:nvSpPr>
          <p:cNvPr id="7" name="Espace réservé du contenu 6"/>
          <p:cNvSpPr>
            <a:spLocks noGrp="1"/>
          </p:cNvSpPr>
          <p:nvPr>
            <p:ph idx="1"/>
          </p:nvPr>
        </p:nvSpPr>
        <p:spPr>
          <a:xfrm>
            <a:off x="838200" y="2359025"/>
            <a:ext cx="3479800" cy="4351338"/>
          </a:xfrm>
        </p:spPr>
        <p:txBody>
          <a:bodyPr>
            <a:normAutofit/>
          </a:bodyPr>
          <a:lstStyle/>
          <a:p>
            <a:r>
              <a:rPr lang="fr-FR" sz="2400" dirty="0" smtClean="0"/>
              <a:t>Enquête menée par PLOS</a:t>
            </a:r>
          </a:p>
          <a:p>
            <a:r>
              <a:rPr lang="fr-FR" sz="2400" dirty="0" smtClean="0"/>
              <a:t>1477 </a:t>
            </a:r>
            <a:r>
              <a:rPr lang="fr-FR" sz="2400" dirty="0"/>
              <a:t>réponses</a:t>
            </a:r>
          </a:p>
          <a:p>
            <a:pPr lvl="1"/>
            <a:r>
              <a:rPr lang="fr-FR" dirty="0"/>
              <a:t>20,9% Médecine et sciences de la santé</a:t>
            </a:r>
          </a:p>
          <a:p>
            <a:pPr lvl="1"/>
            <a:r>
              <a:rPr lang="fr-FR" dirty="0"/>
              <a:t>30,4% Biologie et sciences de la vie</a:t>
            </a:r>
          </a:p>
          <a:p>
            <a:pPr lvl="1"/>
            <a:r>
              <a:rPr lang="fr-FR" dirty="0"/>
              <a:t>9,7% Sciences </a:t>
            </a:r>
            <a:r>
              <a:rPr lang="fr-FR" dirty="0" smtClean="0"/>
              <a:t>sociales</a:t>
            </a:r>
            <a:endParaRPr lang="fr-FR" sz="2400" dirty="0" smtClean="0"/>
          </a:p>
          <a:p>
            <a:pPr lvl="1"/>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- 2022-06-28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9</a:t>
            </a:fld>
            <a:endParaRPr lang="fr-FR"/>
          </a:p>
        </p:txBody>
      </p:sp>
      <p:sp>
        <p:nvSpPr>
          <p:cNvPr id="12" name="Rectangle 11"/>
          <p:cNvSpPr/>
          <p:nvPr/>
        </p:nvSpPr>
        <p:spPr>
          <a:xfrm>
            <a:off x="4825700" y="1829931"/>
            <a:ext cx="7112600" cy="4708981"/>
          </a:xfrm>
          <a:prstGeom prst="rect">
            <a:avLst/>
          </a:prstGeom>
          <a:noFill/>
        </p:spPr>
        <p:txBody>
          <a:bodyPr wrap="square">
            <a:spAutoFit/>
          </a:bodyPr>
          <a:lstStyle/>
          <a:p>
            <a:r>
              <a:rPr lang="en-US" sz="2400" dirty="0" smtClean="0">
                <a:solidFill>
                  <a:schemeClr val="bg2">
                    <a:lumMod val="50000"/>
                  </a:schemeClr>
                </a:solidFill>
                <a:latin typeface="Corbel" panose="020B0503020204020204" pitchFamily="34" charset="0"/>
              </a:rPr>
              <a:t>“The </a:t>
            </a:r>
            <a:r>
              <a:rPr lang="en-US" sz="2400" dirty="0">
                <a:solidFill>
                  <a:schemeClr val="bg2">
                    <a:lumMod val="50000"/>
                  </a:schemeClr>
                </a:solidFill>
                <a:latin typeface="Corbel" panose="020B0503020204020204" pitchFamily="34" charset="0"/>
              </a:rPr>
              <a:t>question was answered by 1150 participants. Sharing data as supplemental </a:t>
            </a:r>
            <a:r>
              <a:rPr lang="en-US" sz="2400" dirty="0" smtClean="0">
                <a:solidFill>
                  <a:schemeClr val="bg2">
                    <a:lumMod val="50000"/>
                  </a:schemeClr>
                </a:solidFill>
                <a:latin typeface="Corbel" panose="020B0503020204020204" pitchFamily="34" charset="0"/>
              </a:rPr>
              <a:t>files alongside </a:t>
            </a:r>
            <a:r>
              <a:rPr lang="en-US" sz="2400" dirty="0">
                <a:solidFill>
                  <a:schemeClr val="bg2">
                    <a:lumMod val="50000"/>
                  </a:schemeClr>
                </a:solidFill>
                <a:latin typeface="Corbel" panose="020B0503020204020204" pitchFamily="34" charset="0"/>
              </a:rPr>
              <a:t>a research paper was the most common method for all career levels (63%), </a:t>
            </a:r>
            <a:r>
              <a:rPr lang="en-US" sz="2400" dirty="0" smtClean="0">
                <a:solidFill>
                  <a:schemeClr val="bg2">
                    <a:lumMod val="50000"/>
                  </a:schemeClr>
                </a:solidFill>
                <a:latin typeface="Corbel" panose="020B0503020204020204" pitchFamily="34" charset="0"/>
              </a:rPr>
              <a:t>followed by </a:t>
            </a:r>
            <a:r>
              <a:rPr lang="en-US" sz="2400" dirty="0">
                <a:solidFill>
                  <a:schemeClr val="bg2">
                    <a:lumMod val="50000"/>
                  </a:schemeClr>
                </a:solidFill>
                <a:latin typeface="Corbel" panose="020B0503020204020204" pitchFamily="34" charset="0"/>
              </a:rPr>
              <a:t>deposition in a public repository (56%) and sharing privately on request (47%). Only 12% </a:t>
            </a:r>
            <a:r>
              <a:rPr lang="en-US" sz="2400" dirty="0" smtClean="0">
                <a:solidFill>
                  <a:schemeClr val="bg2">
                    <a:lumMod val="50000"/>
                  </a:schemeClr>
                </a:solidFill>
                <a:latin typeface="Corbel" panose="020B0503020204020204" pitchFamily="34" charset="0"/>
              </a:rPr>
              <a:t>of respondents </a:t>
            </a:r>
            <a:r>
              <a:rPr lang="en-US" sz="2400" dirty="0">
                <a:solidFill>
                  <a:schemeClr val="bg2">
                    <a:lumMod val="50000"/>
                  </a:schemeClr>
                </a:solidFill>
                <a:latin typeface="Corbel" panose="020B0503020204020204" pitchFamily="34" charset="0"/>
              </a:rPr>
              <a:t>reported that they had never shared their research data - the largest proportion of whom (44%) work in Medicine and Health Science </a:t>
            </a:r>
            <a:r>
              <a:rPr lang="en-US" sz="2400" dirty="0" smtClean="0">
                <a:solidFill>
                  <a:schemeClr val="bg2">
                    <a:lumMod val="50000"/>
                  </a:schemeClr>
                </a:solidFill>
                <a:latin typeface="Corbel" panose="020B0503020204020204" pitchFamily="34" charset="0"/>
              </a:rPr>
              <a:t>disciplines.”</a:t>
            </a:r>
          </a:p>
          <a:p>
            <a:endParaRPr lang="en-US" sz="1600" dirty="0" smtClean="0">
              <a:latin typeface="Corbel" panose="020B0503020204020204" pitchFamily="34" charset="0"/>
            </a:endParaRPr>
          </a:p>
          <a:p>
            <a:r>
              <a:rPr lang="en-US" sz="1600" dirty="0" smtClean="0">
                <a:latin typeface="Corbel" panose="020B0503020204020204" pitchFamily="34" charset="0"/>
              </a:rPr>
              <a:t>Source : </a:t>
            </a:r>
            <a:r>
              <a:rPr lang="en-US" sz="1600" dirty="0" err="1" smtClean="0">
                <a:latin typeface="Corbel" panose="020B0503020204020204" pitchFamily="34" charset="0"/>
              </a:rPr>
              <a:t>Hrynaszkiewicz</a:t>
            </a:r>
            <a:r>
              <a:rPr lang="en-US" sz="1600" dirty="0">
                <a:latin typeface="Corbel" panose="020B0503020204020204" pitchFamily="34" charset="0"/>
              </a:rPr>
              <a:t>, I., Harney, J., &amp; </a:t>
            </a:r>
            <a:r>
              <a:rPr lang="en-US" sz="1600" dirty="0" err="1">
                <a:latin typeface="Corbel" panose="020B0503020204020204" pitchFamily="34" charset="0"/>
              </a:rPr>
              <a:t>Cadwallader</a:t>
            </a:r>
            <a:r>
              <a:rPr lang="en-US" sz="1600" dirty="0">
                <a:latin typeface="Corbel" panose="020B0503020204020204" pitchFamily="34" charset="0"/>
              </a:rPr>
              <a:t>, L. (2021). </a:t>
            </a:r>
            <a:r>
              <a:rPr lang="en-US" sz="1600" i="1" dirty="0">
                <a:latin typeface="Corbel" panose="020B0503020204020204" pitchFamily="34" charset="0"/>
              </a:rPr>
              <a:t>A survey of researchers’ needs and priorities for data sharing</a:t>
            </a:r>
            <a:r>
              <a:rPr lang="en-US" sz="1600" dirty="0">
                <a:latin typeface="Corbel" panose="020B0503020204020204" pitchFamily="34" charset="0"/>
              </a:rPr>
              <a:t>. OSF Preprints. </a:t>
            </a:r>
            <a:r>
              <a:rPr lang="en-US" sz="1600" dirty="0">
                <a:latin typeface="Corbel" panose="020B0503020204020204" pitchFamily="34" charset="0"/>
                <a:hlinkClick r:id="rId3"/>
              </a:rPr>
              <a:t>https://</a:t>
            </a:r>
            <a:r>
              <a:rPr lang="en-US" sz="1600" dirty="0" smtClean="0">
                <a:latin typeface="Corbel" panose="020B0503020204020204" pitchFamily="34" charset="0"/>
                <a:hlinkClick r:id="rId3"/>
              </a:rPr>
              <a:t>doi.org/10.31219/osf.io/njr5u</a:t>
            </a:r>
            <a:endParaRPr lang="en-US" sz="2000" dirty="0" smtClean="0">
              <a:solidFill>
                <a:schemeClr val="bg2">
                  <a:lumMod val="50000"/>
                </a:schemeClr>
              </a:solidFill>
              <a:latin typeface="Corbel" panose="020B0503020204020204" pitchFamily="34" charset="0"/>
            </a:endParaRPr>
          </a:p>
          <a:p>
            <a:endParaRPr lang="fr-FR" sz="2000" dirty="0">
              <a:latin typeface="Corbel" panose="020B0503020204020204" pitchFamily="34" charset="0"/>
            </a:endParaRPr>
          </a:p>
        </p:txBody>
      </p:sp>
    </p:spTree>
    <p:extLst>
      <p:ext uri="{BB962C8B-B14F-4D97-AF65-F5344CB8AC3E}">
        <p14:creationId xmlns:p14="http://schemas.microsoft.com/office/powerpoint/2010/main" val="94933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2246</TotalTime>
  <Words>2133</Words>
  <Application>Microsoft Office PowerPoint</Application>
  <PresentationFormat>Grand écran</PresentationFormat>
  <Paragraphs>224</Paragraphs>
  <Slides>29</Slides>
  <Notes>16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29</vt:i4>
      </vt:variant>
    </vt:vector>
  </HeadingPairs>
  <TitlesOfParts>
    <vt:vector size="35" baseType="lpstr">
      <vt:lpstr>Arial</vt:lpstr>
      <vt:lpstr>Calibri</vt:lpstr>
      <vt:lpstr>Calibri Light</vt:lpstr>
      <vt:lpstr>Corbel</vt:lpstr>
      <vt:lpstr>Tahoma</vt:lpstr>
      <vt:lpstr>Thème Office</vt:lpstr>
      <vt:lpstr>Zenodo, Figshare, etc.: rechercher et partager des données de recherche grâce aux entrepôts de données</vt:lpstr>
      <vt:lpstr>Programme</vt:lpstr>
      <vt:lpstr>Introduction</vt:lpstr>
      <vt:lpstr>Terminologie : données de recherche</vt:lpstr>
      <vt:lpstr>Terminologie : données de recherche</vt:lpstr>
      <vt:lpstr>Modes de partage des données de recherche</vt:lpstr>
      <vt:lpstr>Modes de partage des données de recherche</vt:lpstr>
      <vt:lpstr>Modes de partage des données de recherche</vt:lpstr>
      <vt:lpstr>Modes de partage des données de recherche</vt:lpstr>
      <vt:lpstr>Modes de partage des données de recherche</vt:lpstr>
      <vt:lpstr>Enjeux</vt:lpstr>
      <vt:lpstr>Enjeux</vt:lpstr>
      <vt:lpstr>Enjeux - France</vt:lpstr>
      <vt:lpstr>Enjeux - politique de l’ANR</vt:lpstr>
      <vt:lpstr>Entrepôts de données et principes FAIR</vt:lpstr>
      <vt:lpstr>Entrepôts de données et principes FAIR</vt:lpstr>
      <vt:lpstr>Critères de choix d’un entrepôt de données</vt:lpstr>
      <vt:lpstr>ICPSR - gestion fine des accès</vt:lpstr>
      <vt:lpstr>Zenodo - connexion GitHub</vt:lpstr>
      <vt:lpstr>Trouver un entrepôt de données généraliste</vt:lpstr>
      <vt:lpstr>Trouver un entrepôt de données généraliste</vt:lpstr>
      <vt:lpstr>Trouver un entrepôt de données généraliste</vt:lpstr>
      <vt:lpstr>Limites des entrepôts de données généralistes</vt:lpstr>
      <vt:lpstr>Trouver un entrepôt de données spécialisé</vt:lpstr>
      <vt:lpstr>Recommandations</vt:lpstr>
      <vt:lpstr>Annuaire re3data</vt:lpstr>
      <vt:lpstr>Annuaire re3data</vt:lpstr>
      <vt:lpstr>Service FAIRsharing</vt:lpstr>
      <vt:lpstr>Merci pour votre attention</vt:lpstr>
    </vt:vector>
  </TitlesOfParts>
  <Company>Direction de la Documentation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libre accès en bref : notions clés et modèles de libre accès</dc:title>
  <dc:creator>Frédérique Flamerie De Lachapelle</dc:creator>
  <cp:lastModifiedBy>Frédérique Flamerie De Lachapelle</cp:lastModifiedBy>
  <cp:revision>144</cp:revision>
  <dcterms:created xsi:type="dcterms:W3CDTF">2021-04-30T15:31:12Z</dcterms:created>
  <dcterms:modified xsi:type="dcterms:W3CDTF">2022-06-23T13:40:21Z</dcterms:modified>
</cp:coreProperties>
</file>