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sldIdLst>
    <p:sldId id="256" r:id="rId2"/>
    <p:sldId id="257" r:id="rId3"/>
    <p:sldId id="290" r:id="rId4"/>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284" r:id="rId2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F3D"/>
    <a:srgbClr val="B36700"/>
    <a:srgbClr val="F27D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26" autoAdjust="0"/>
    <p:restoredTop sz="94660"/>
  </p:normalViewPr>
  <p:slideViewPr>
    <p:cSldViewPr snapToGrid="0">
      <p:cViewPr varScale="1">
        <p:scale>
          <a:sx n="60" d="100"/>
          <a:sy n="60" d="100"/>
        </p:scale>
        <p:origin x="67" y="53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orbel" panose="020B0503020204020204" pitchFamily="34" charset="0"/>
              </a:defRPr>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orbel" panose="020B0503020204020204" pitchFamily="34" charset="0"/>
              </a:defRPr>
            </a:lvl1pPr>
          </a:lstStyle>
          <a:p>
            <a:fld id="{91E9DC1B-7AD4-4493-BE2D-19F04AF919E8}" type="datetimeFigureOut">
              <a:rPr lang="fr-FR" smtClean="0"/>
              <a:pPr/>
              <a:t>13/05/2021</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orbel" panose="020B0503020204020204"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orbel" panose="020B0503020204020204" pitchFamily="34" charset="0"/>
              </a:defRPr>
            </a:lvl1pPr>
          </a:lstStyle>
          <a:p>
            <a:fld id="{0145B376-959C-4F10-BF50-4FF0FAF5ADD9}" type="slidenum">
              <a:rPr lang="fr-FR" smtClean="0"/>
              <a:pPr/>
              <a:t>‹N°›</a:t>
            </a:fld>
            <a:endParaRPr lang="fr-FR" dirty="0"/>
          </a:p>
        </p:txBody>
      </p:sp>
    </p:spTree>
    <p:extLst>
      <p:ext uri="{BB962C8B-B14F-4D97-AF65-F5344CB8AC3E}">
        <p14:creationId xmlns:p14="http://schemas.microsoft.com/office/powerpoint/2010/main" val="1806691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orbel" panose="020B0503020204020204" pitchFamily="34" charset="0"/>
        <a:ea typeface="+mn-ea"/>
        <a:cs typeface="+mn-cs"/>
      </a:defRPr>
    </a:lvl1pPr>
    <a:lvl2pPr marL="457200" algn="l" defTabSz="914400" rtl="0" eaLnBrk="1" latinLnBrk="0" hangingPunct="1">
      <a:defRPr sz="1200" kern="1200">
        <a:solidFill>
          <a:schemeClr val="tx1"/>
        </a:solidFill>
        <a:latin typeface="Corbel" panose="020B0503020204020204" pitchFamily="34" charset="0"/>
        <a:ea typeface="+mn-ea"/>
        <a:cs typeface="+mn-cs"/>
      </a:defRPr>
    </a:lvl2pPr>
    <a:lvl3pPr marL="914400" algn="l" defTabSz="914400" rtl="0" eaLnBrk="1" latinLnBrk="0" hangingPunct="1">
      <a:defRPr sz="1200" kern="1200">
        <a:solidFill>
          <a:schemeClr val="tx1"/>
        </a:solidFill>
        <a:latin typeface="Corbel" panose="020B0503020204020204" pitchFamily="34" charset="0"/>
        <a:ea typeface="+mn-ea"/>
        <a:cs typeface="+mn-cs"/>
      </a:defRPr>
    </a:lvl3pPr>
    <a:lvl4pPr marL="1371600" algn="l" defTabSz="914400" rtl="0" eaLnBrk="1" latinLnBrk="0" hangingPunct="1">
      <a:defRPr sz="1200" kern="1200">
        <a:solidFill>
          <a:schemeClr val="tx1"/>
        </a:solidFill>
        <a:latin typeface="Corbel" panose="020B0503020204020204" pitchFamily="34" charset="0"/>
        <a:ea typeface="+mn-ea"/>
        <a:cs typeface="+mn-cs"/>
      </a:defRPr>
    </a:lvl4pPr>
    <a:lvl5pPr marL="1828800" algn="l" defTabSz="914400" rtl="0" eaLnBrk="1" latinLnBrk="0" hangingPunct="1">
      <a:defRPr sz="1200" kern="1200">
        <a:solidFill>
          <a:schemeClr val="tx1"/>
        </a:solidFill>
        <a:latin typeface="Corbel" panose="020B0503020204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a:t>
            </a:fld>
            <a:endParaRPr lang="fr-FR"/>
          </a:p>
        </p:txBody>
      </p:sp>
    </p:spTree>
    <p:extLst>
      <p:ext uri="{BB962C8B-B14F-4D97-AF65-F5344CB8AC3E}">
        <p14:creationId xmlns:p14="http://schemas.microsoft.com/office/powerpoint/2010/main" val="19820279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10</a:t>
            </a:fld>
            <a:endParaRPr lang="fr-FR"/>
          </a:p>
        </p:txBody>
      </p:sp>
    </p:spTree>
    <p:extLst>
      <p:ext uri="{BB962C8B-B14F-4D97-AF65-F5344CB8AC3E}">
        <p14:creationId xmlns:p14="http://schemas.microsoft.com/office/powerpoint/2010/main" val="3206509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11</a:t>
            </a:fld>
            <a:endParaRPr lang="fr-FR"/>
          </a:p>
        </p:txBody>
      </p:sp>
    </p:spTree>
    <p:extLst>
      <p:ext uri="{BB962C8B-B14F-4D97-AF65-F5344CB8AC3E}">
        <p14:creationId xmlns:p14="http://schemas.microsoft.com/office/powerpoint/2010/main" val="1514551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12</a:t>
            </a:fld>
            <a:endParaRPr lang="fr-FR"/>
          </a:p>
        </p:txBody>
      </p:sp>
    </p:spTree>
    <p:extLst>
      <p:ext uri="{BB962C8B-B14F-4D97-AF65-F5344CB8AC3E}">
        <p14:creationId xmlns:p14="http://schemas.microsoft.com/office/powerpoint/2010/main" val="3513174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13</a:t>
            </a:fld>
            <a:endParaRPr lang="fr-FR"/>
          </a:p>
        </p:txBody>
      </p:sp>
    </p:spTree>
    <p:extLst>
      <p:ext uri="{BB962C8B-B14F-4D97-AF65-F5344CB8AC3E}">
        <p14:creationId xmlns:p14="http://schemas.microsoft.com/office/powerpoint/2010/main" val="506688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14</a:t>
            </a:fld>
            <a:endParaRPr lang="fr-FR"/>
          </a:p>
        </p:txBody>
      </p:sp>
    </p:spTree>
    <p:extLst>
      <p:ext uri="{BB962C8B-B14F-4D97-AF65-F5344CB8AC3E}">
        <p14:creationId xmlns:p14="http://schemas.microsoft.com/office/powerpoint/2010/main" val="1887383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15</a:t>
            </a:fld>
            <a:endParaRPr lang="fr-FR"/>
          </a:p>
        </p:txBody>
      </p:sp>
    </p:spTree>
    <p:extLst>
      <p:ext uri="{BB962C8B-B14F-4D97-AF65-F5344CB8AC3E}">
        <p14:creationId xmlns:p14="http://schemas.microsoft.com/office/powerpoint/2010/main" val="3578851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16</a:t>
            </a:fld>
            <a:endParaRPr lang="fr-FR"/>
          </a:p>
        </p:txBody>
      </p:sp>
    </p:spTree>
    <p:extLst>
      <p:ext uri="{BB962C8B-B14F-4D97-AF65-F5344CB8AC3E}">
        <p14:creationId xmlns:p14="http://schemas.microsoft.com/office/powerpoint/2010/main" val="4030459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17</a:t>
            </a:fld>
            <a:endParaRPr lang="fr-FR"/>
          </a:p>
        </p:txBody>
      </p:sp>
    </p:spTree>
    <p:extLst>
      <p:ext uri="{BB962C8B-B14F-4D97-AF65-F5344CB8AC3E}">
        <p14:creationId xmlns:p14="http://schemas.microsoft.com/office/powerpoint/2010/main" val="6185132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18</a:t>
            </a:fld>
            <a:endParaRPr lang="fr-FR"/>
          </a:p>
        </p:txBody>
      </p:sp>
    </p:spTree>
    <p:extLst>
      <p:ext uri="{BB962C8B-B14F-4D97-AF65-F5344CB8AC3E}">
        <p14:creationId xmlns:p14="http://schemas.microsoft.com/office/powerpoint/2010/main" val="1105716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19</a:t>
            </a:fld>
            <a:endParaRPr lang="fr-FR"/>
          </a:p>
        </p:txBody>
      </p:sp>
    </p:spTree>
    <p:extLst>
      <p:ext uri="{BB962C8B-B14F-4D97-AF65-F5344CB8AC3E}">
        <p14:creationId xmlns:p14="http://schemas.microsoft.com/office/powerpoint/2010/main" val="3371032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a:t>
            </a:fld>
            <a:endParaRPr lang="fr-FR"/>
          </a:p>
        </p:txBody>
      </p:sp>
    </p:spTree>
    <p:extLst>
      <p:ext uri="{BB962C8B-B14F-4D97-AF65-F5344CB8AC3E}">
        <p14:creationId xmlns:p14="http://schemas.microsoft.com/office/powerpoint/2010/main" val="2776955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20</a:t>
            </a:fld>
            <a:endParaRPr lang="fr-FR"/>
          </a:p>
        </p:txBody>
      </p:sp>
    </p:spTree>
    <p:extLst>
      <p:ext uri="{BB962C8B-B14F-4D97-AF65-F5344CB8AC3E}">
        <p14:creationId xmlns:p14="http://schemas.microsoft.com/office/powerpoint/2010/main" val="3692996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21</a:t>
            </a:fld>
            <a:endParaRPr lang="fr-FR"/>
          </a:p>
        </p:txBody>
      </p:sp>
    </p:spTree>
    <p:extLst>
      <p:ext uri="{BB962C8B-B14F-4D97-AF65-F5344CB8AC3E}">
        <p14:creationId xmlns:p14="http://schemas.microsoft.com/office/powerpoint/2010/main" val="37626984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22</a:t>
            </a:fld>
            <a:endParaRPr lang="fr-FR"/>
          </a:p>
        </p:txBody>
      </p:sp>
    </p:spTree>
    <p:extLst>
      <p:ext uri="{BB962C8B-B14F-4D97-AF65-F5344CB8AC3E}">
        <p14:creationId xmlns:p14="http://schemas.microsoft.com/office/powerpoint/2010/main" val="34388556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23</a:t>
            </a:fld>
            <a:endParaRPr lang="fr-FR"/>
          </a:p>
        </p:txBody>
      </p:sp>
    </p:spTree>
    <p:extLst>
      <p:ext uri="{BB962C8B-B14F-4D97-AF65-F5344CB8AC3E}">
        <p14:creationId xmlns:p14="http://schemas.microsoft.com/office/powerpoint/2010/main" val="28183716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24</a:t>
            </a:fld>
            <a:endParaRPr lang="fr-FR"/>
          </a:p>
        </p:txBody>
      </p:sp>
    </p:spTree>
    <p:extLst>
      <p:ext uri="{BB962C8B-B14F-4D97-AF65-F5344CB8AC3E}">
        <p14:creationId xmlns:p14="http://schemas.microsoft.com/office/powerpoint/2010/main" val="16438654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25</a:t>
            </a:fld>
            <a:endParaRPr lang="fr-FR"/>
          </a:p>
        </p:txBody>
      </p:sp>
    </p:spTree>
    <p:extLst>
      <p:ext uri="{BB962C8B-B14F-4D97-AF65-F5344CB8AC3E}">
        <p14:creationId xmlns:p14="http://schemas.microsoft.com/office/powerpoint/2010/main" val="34461962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26</a:t>
            </a:fld>
            <a:endParaRPr lang="fr-FR"/>
          </a:p>
        </p:txBody>
      </p:sp>
    </p:spTree>
    <p:extLst>
      <p:ext uri="{BB962C8B-B14F-4D97-AF65-F5344CB8AC3E}">
        <p14:creationId xmlns:p14="http://schemas.microsoft.com/office/powerpoint/2010/main" val="27725415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27</a:t>
            </a:fld>
            <a:endParaRPr lang="fr-FR"/>
          </a:p>
        </p:txBody>
      </p:sp>
    </p:spTree>
    <p:extLst>
      <p:ext uri="{BB962C8B-B14F-4D97-AF65-F5344CB8AC3E}">
        <p14:creationId xmlns:p14="http://schemas.microsoft.com/office/powerpoint/2010/main" val="15629559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28</a:t>
            </a:fld>
            <a:endParaRPr lang="fr-FR"/>
          </a:p>
        </p:txBody>
      </p:sp>
    </p:spTree>
    <p:extLst>
      <p:ext uri="{BB962C8B-B14F-4D97-AF65-F5344CB8AC3E}">
        <p14:creationId xmlns:p14="http://schemas.microsoft.com/office/powerpoint/2010/main" val="1279356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3</a:t>
            </a:fld>
            <a:endParaRPr lang="fr-FR"/>
          </a:p>
        </p:txBody>
      </p:sp>
    </p:spTree>
    <p:extLst>
      <p:ext uri="{BB962C8B-B14F-4D97-AF65-F5344CB8AC3E}">
        <p14:creationId xmlns:p14="http://schemas.microsoft.com/office/powerpoint/2010/main" val="3746762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4</a:t>
            </a:fld>
            <a:endParaRPr lang="fr-FR"/>
          </a:p>
        </p:txBody>
      </p:sp>
    </p:spTree>
    <p:extLst>
      <p:ext uri="{BB962C8B-B14F-4D97-AF65-F5344CB8AC3E}">
        <p14:creationId xmlns:p14="http://schemas.microsoft.com/office/powerpoint/2010/main" val="1348401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5</a:t>
            </a:fld>
            <a:endParaRPr lang="fr-FR"/>
          </a:p>
        </p:txBody>
      </p:sp>
    </p:spTree>
    <p:extLst>
      <p:ext uri="{BB962C8B-B14F-4D97-AF65-F5344CB8AC3E}">
        <p14:creationId xmlns:p14="http://schemas.microsoft.com/office/powerpoint/2010/main" val="4018721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6</a:t>
            </a:fld>
            <a:endParaRPr lang="fr-FR"/>
          </a:p>
        </p:txBody>
      </p:sp>
    </p:spTree>
    <p:extLst>
      <p:ext uri="{BB962C8B-B14F-4D97-AF65-F5344CB8AC3E}">
        <p14:creationId xmlns:p14="http://schemas.microsoft.com/office/powerpoint/2010/main" val="1761466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7</a:t>
            </a:fld>
            <a:endParaRPr lang="fr-FR"/>
          </a:p>
        </p:txBody>
      </p:sp>
    </p:spTree>
    <p:extLst>
      <p:ext uri="{BB962C8B-B14F-4D97-AF65-F5344CB8AC3E}">
        <p14:creationId xmlns:p14="http://schemas.microsoft.com/office/powerpoint/2010/main" val="3581505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8</a:t>
            </a:fld>
            <a:endParaRPr lang="fr-FR"/>
          </a:p>
        </p:txBody>
      </p:sp>
    </p:spTree>
    <p:extLst>
      <p:ext uri="{BB962C8B-B14F-4D97-AF65-F5344CB8AC3E}">
        <p14:creationId xmlns:p14="http://schemas.microsoft.com/office/powerpoint/2010/main" val="793495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9</a:t>
            </a:fld>
            <a:endParaRPr lang="fr-FR"/>
          </a:p>
        </p:txBody>
      </p:sp>
    </p:spTree>
    <p:extLst>
      <p:ext uri="{BB962C8B-B14F-4D97-AF65-F5344CB8AC3E}">
        <p14:creationId xmlns:p14="http://schemas.microsoft.com/office/powerpoint/2010/main" val="2542795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smtClean="0"/>
              <a:t>Modifiez le style des sous-titres du masque</a:t>
            </a:r>
            <a:endParaRPr lang="fr-FR" dirty="0"/>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316FE22C-F8A4-413E-85FB-C1BA58749A1A}" type="datetime1">
              <a:rPr lang="fr-FR" smtClean="0"/>
              <a:pPr/>
              <a:t>13/05/2021</a:t>
            </a:fld>
            <a:endParaRPr lang="fr-FR" dirty="0"/>
          </a:p>
        </p:txBody>
      </p:sp>
      <p:sp>
        <p:nvSpPr>
          <p:cNvPr id="5" name="Espace réservé du pied de page 4"/>
          <p:cNvSpPr>
            <a:spLocks noGrp="1"/>
          </p:cNvSpPr>
          <p:nvPr>
            <p:ph type="ftr" sz="quarter" idx="11"/>
          </p:nvPr>
        </p:nvSpPr>
        <p:spPr/>
        <p:txBody>
          <a:bodyPr/>
          <a:lstStyle/>
          <a:p>
            <a:r>
              <a:rPr lang="fr-FR" smtClean="0"/>
              <a:t>F. Flamerie - medIST : J2 APM - 2021-06-08</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060360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6C9E6AA8-23B3-446B-A73D-8EF698A04564}" type="datetime1">
              <a:rPr lang="fr-FR" smtClean="0"/>
              <a:pPr/>
              <a:t>13/05/2021</a:t>
            </a:fld>
            <a:endParaRPr lang="fr-FR" dirty="0"/>
          </a:p>
        </p:txBody>
      </p:sp>
      <p:sp>
        <p:nvSpPr>
          <p:cNvPr id="5" name="Espace réservé du pied de page 4"/>
          <p:cNvSpPr>
            <a:spLocks noGrp="1"/>
          </p:cNvSpPr>
          <p:nvPr>
            <p:ph type="ftr" sz="quarter" idx="11"/>
          </p:nvPr>
        </p:nvSpPr>
        <p:spPr/>
        <p:txBody>
          <a:bodyPr/>
          <a:lstStyle/>
          <a:p>
            <a:r>
              <a:rPr lang="fr-FR" smtClean="0"/>
              <a:t>F. Flamerie - medIST : J2 APM - 2021-06-08</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417288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8C669925-5D2C-4035-BB75-0CC7D8C23CF7}" type="datetime1">
              <a:rPr lang="fr-FR" smtClean="0"/>
              <a:pPr/>
              <a:t>13/05/2021</a:t>
            </a:fld>
            <a:endParaRPr lang="fr-FR" dirty="0"/>
          </a:p>
        </p:txBody>
      </p:sp>
      <p:sp>
        <p:nvSpPr>
          <p:cNvPr id="5" name="Espace réservé du pied de page 4"/>
          <p:cNvSpPr>
            <a:spLocks noGrp="1"/>
          </p:cNvSpPr>
          <p:nvPr>
            <p:ph type="ftr" sz="quarter" idx="11"/>
          </p:nvPr>
        </p:nvSpPr>
        <p:spPr/>
        <p:txBody>
          <a:bodyPr/>
          <a:lstStyle/>
          <a:p>
            <a:r>
              <a:rPr lang="fr-FR" smtClean="0"/>
              <a:t>F. Flamerie - medIST : J2 APM - 2021-06-08</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216141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Espace réservé du contenu 2"/>
          <p:cNvSpPr>
            <a:spLocks noGrp="1"/>
          </p:cNvSpPr>
          <p:nvPr>
            <p:ph idx="1"/>
          </p:nvPr>
        </p:nvSpPr>
        <p:spPr/>
        <p:txBody>
          <a:bodyPr/>
          <a:lstStyle>
            <a:lvl1pPr marL="228600" indent="-228600">
              <a:buFont typeface="Calibri" panose="020F0502020204030204" pitchFamily="34" charset="0"/>
              <a:buChar char="→"/>
              <a:defRPr>
                <a:latin typeface="Corbel" panose="020B0503020204020204" pitchFamily="34" charset="0"/>
              </a:defRPr>
            </a:lvl1pPr>
            <a:lvl2pPr marL="685800" indent="-228600">
              <a:buFont typeface="Corbel" panose="020B0503020204020204" pitchFamily="34" charset="0"/>
              <a:buChar cha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4F335136-24C6-4464-86D1-A41C5ED1A6AD}" type="datetime1">
              <a:rPr lang="fr-FR" smtClean="0"/>
              <a:t>13/05/2021</a:t>
            </a:fld>
            <a:endParaRPr lang="fr-FR" dirty="0"/>
          </a:p>
        </p:txBody>
      </p:sp>
      <p:sp>
        <p:nvSpPr>
          <p:cNvPr id="5" name="Espace réservé du pied de page 4"/>
          <p:cNvSpPr>
            <a:spLocks noGrp="1"/>
          </p:cNvSpPr>
          <p:nvPr>
            <p:ph type="ftr" sz="quarter" idx="11"/>
          </p:nvPr>
        </p:nvSpPr>
        <p:spPr/>
        <p:txBody>
          <a:bodyPr/>
          <a:lstStyle>
            <a:lvl1pPr>
              <a:defRPr>
                <a:latin typeface="Corbel" panose="020B0503020204020204" pitchFamily="34" charset="0"/>
              </a:defRPr>
            </a:lvl1pPr>
          </a:lstStyle>
          <a:p>
            <a:r>
              <a:rPr lang="fr-FR" smtClean="0"/>
              <a:t>F. Flamerie - medIST : J2 APM - 2021-06-08</a:t>
            </a:r>
            <a:endParaRPr lang="fr-FR" dirty="0"/>
          </a:p>
        </p:txBody>
      </p:sp>
      <p:sp>
        <p:nvSpPr>
          <p:cNvPr id="6" name="Espace réservé du numéro de diapositive 5"/>
          <p:cNvSpPr>
            <a:spLocks noGrp="1"/>
          </p:cNvSpPr>
          <p:nvPr>
            <p:ph type="sldNum" sz="quarter" idx="12"/>
          </p:nvPr>
        </p:nvSpPr>
        <p:spPr/>
        <p:txBody>
          <a:bodyPr/>
          <a:lstStyle>
            <a:lvl1pPr>
              <a:defRPr>
                <a:latin typeface="Corbel" panose="020B0503020204020204" pitchFamily="34" charset="0"/>
              </a:defRPr>
            </a:lvl1pPr>
          </a:lstStyle>
          <a:p>
            <a:fld id="{99E13252-68E5-4994-B57B-B03F39B52C7D}" type="slidenum">
              <a:rPr lang="fr-FR" smtClean="0"/>
              <a:pPr/>
              <a:t>‹N°›</a:t>
            </a:fld>
            <a:endParaRPr lang="fr-FR" dirty="0"/>
          </a:p>
        </p:txBody>
      </p:sp>
    </p:spTree>
    <p:extLst>
      <p:ext uri="{BB962C8B-B14F-4D97-AF65-F5344CB8AC3E}">
        <p14:creationId xmlns:p14="http://schemas.microsoft.com/office/powerpoint/2010/main" val="3868352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smtClean="0"/>
              <a:t>Modifiez les styles du texte du masque</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6B21FDD7-AED0-4D8B-9013-C0623E51C47A}" type="datetime1">
              <a:rPr lang="fr-FR" smtClean="0"/>
              <a:pPr/>
              <a:t>13/05/2021</a:t>
            </a:fld>
            <a:endParaRPr lang="fr-FR" dirty="0"/>
          </a:p>
        </p:txBody>
      </p:sp>
      <p:sp>
        <p:nvSpPr>
          <p:cNvPr id="5" name="Espace réservé du pied de page 4"/>
          <p:cNvSpPr>
            <a:spLocks noGrp="1"/>
          </p:cNvSpPr>
          <p:nvPr>
            <p:ph type="ftr" sz="quarter" idx="11"/>
          </p:nvPr>
        </p:nvSpPr>
        <p:spPr/>
        <p:txBody>
          <a:bodyPr/>
          <a:lstStyle/>
          <a:p>
            <a:r>
              <a:rPr lang="fr-FR" smtClean="0"/>
              <a:t>F. Flamerie - medIST : J2 APM - 2021-06-08</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756150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Espace réservé du contenu 2"/>
          <p:cNvSpPr>
            <a:spLocks noGrp="1"/>
          </p:cNvSpPr>
          <p:nvPr>
            <p:ph sz="half" idx="1"/>
          </p:nvPr>
        </p:nvSpPr>
        <p:spPr>
          <a:xfrm>
            <a:off x="838200" y="1825625"/>
            <a:ext cx="5181600" cy="4351338"/>
          </a:xfrm>
        </p:spPr>
        <p:txBody>
          <a:bodyPr/>
          <a:lstStyle>
            <a:lvl1pPr marL="228600" indent="-228600">
              <a:buFont typeface="Calibri" panose="020F0502020204030204" pitchFamily="34" charset="0"/>
              <a:buChar char="→"/>
              <a:defRPr>
                <a:latin typeface="Corbel" panose="020B0503020204020204" pitchFamily="34" charset="0"/>
              </a:defRPr>
            </a:lvl1pPr>
            <a:lvl2pPr marL="685800" indent="-228600">
              <a:buFont typeface="Corbel" panose="020B0503020204020204" pitchFamily="34" charset="0"/>
              <a:buChar cha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contenu 3"/>
          <p:cNvSpPr>
            <a:spLocks noGrp="1"/>
          </p:cNvSpPr>
          <p:nvPr>
            <p:ph sz="half" idx="2"/>
          </p:nvPr>
        </p:nvSpPr>
        <p:spPr>
          <a:xfrm>
            <a:off x="6172200" y="1825625"/>
            <a:ext cx="5181600" cy="4351338"/>
          </a:xfrm>
        </p:spPr>
        <p:txBody>
          <a:bodyPr/>
          <a:lstStyle>
            <a:lvl1pPr>
              <a:defRPr>
                <a:latin typeface="Corbel" panose="020B0503020204020204" pitchFamily="34" charset="0"/>
              </a:defRPr>
            </a:lvl1pPr>
            <a:lvl2pP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D497924B-4FB0-482A-B8B5-20305792584B}" type="datetime1">
              <a:rPr lang="fr-FR" smtClean="0"/>
              <a:pPr/>
              <a:t>13/05/2021</a:t>
            </a:fld>
            <a:endParaRPr lang="fr-FR" dirty="0"/>
          </a:p>
        </p:txBody>
      </p:sp>
      <p:sp>
        <p:nvSpPr>
          <p:cNvPr id="6" name="Espace réservé du pied de page 5"/>
          <p:cNvSpPr>
            <a:spLocks noGrp="1"/>
          </p:cNvSpPr>
          <p:nvPr>
            <p:ph type="ftr" sz="quarter" idx="11"/>
          </p:nvPr>
        </p:nvSpPr>
        <p:spPr/>
        <p:txBody>
          <a:bodyPr/>
          <a:lstStyle/>
          <a:p>
            <a:r>
              <a:rPr lang="fr-FR" smtClean="0"/>
              <a:t>F. Flamerie - medIST : J2 APM - 2021-06-08</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2114924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E7953FF3-37B2-416A-9266-B135DE4A37DC}" type="datetime1">
              <a:rPr lang="fr-FR" smtClean="0"/>
              <a:pPr/>
              <a:t>13/05/2021</a:t>
            </a:fld>
            <a:endParaRPr lang="fr-FR" dirty="0"/>
          </a:p>
        </p:txBody>
      </p:sp>
      <p:sp>
        <p:nvSpPr>
          <p:cNvPr id="8" name="Espace réservé du pied de page 7"/>
          <p:cNvSpPr>
            <a:spLocks noGrp="1"/>
          </p:cNvSpPr>
          <p:nvPr>
            <p:ph type="ftr" sz="quarter" idx="11"/>
          </p:nvPr>
        </p:nvSpPr>
        <p:spPr/>
        <p:txBody>
          <a:bodyPr/>
          <a:lstStyle/>
          <a:p>
            <a:r>
              <a:rPr lang="fr-FR" smtClean="0"/>
              <a:t>F. Flamerie - medIST : J2 APM - 2021-06-08</a:t>
            </a:r>
            <a:endParaRPr lang="fr-FR"/>
          </a:p>
        </p:txBody>
      </p:sp>
      <p:sp>
        <p:nvSpPr>
          <p:cNvPr id="9" name="Espace réservé du numéro de diapositive 8"/>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622808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3DB2653D-4FB8-42BC-977E-04577018280D}" type="datetime1">
              <a:rPr lang="fr-FR" smtClean="0"/>
              <a:pPr/>
              <a:t>13/05/2021</a:t>
            </a:fld>
            <a:endParaRPr lang="fr-FR" dirty="0"/>
          </a:p>
        </p:txBody>
      </p:sp>
      <p:sp>
        <p:nvSpPr>
          <p:cNvPr id="4" name="Espace réservé du pied de page 3"/>
          <p:cNvSpPr>
            <a:spLocks noGrp="1"/>
          </p:cNvSpPr>
          <p:nvPr>
            <p:ph type="ftr" sz="quarter" idx="11"/>
          </p:nvPr>
        </p:nvSpPr>
        <p:spPr/>
        <p:txBody>
          <a:bodyPr/>
          <a:lstStyle/>
          <a:p>
            <a:r>
              <a:rPr lang="fr-FR" smtClean="0"/>
              <a:t>F. Flamerie - medIST : J2 APM - 2021-06-08</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908915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E4B87AF7-2160-434E-9CE0-19737F473D7F}" type="datetime1">
              <a:rPr lang="fr-FR" smtClean="0"/>
              <a:pPr/>
              <a:t>13/05/2021</a:t>
            </a:fld>
            <a:endParaRPr lang="fr-FR" dirty="0"/>
          </a:p>
        </p:txBody>
      </p:sp>
      <p:sp>
        <p:nvSpPr>
          <p:cNvPr id="3" name="Espace réservé du pied de page 2"/>
          <p:cNvSpPr>
            <a:spLocks noGrp="1"/>
          </p:cNvSpPr>
          <p:nvPr>
            <p:ph type="ftr" sz="quarter" idx="11"/>
          </p:nvPr>
        </p:nvSpPr>
        <p:spPr/>
        <p:txBody>
          <a:bodyPr/>
          <a:lstStyle/>
          <a:p>
            <a:r>
              <a:rPr lang="fr-FR" smtClean="0"/>
              <a:t>F. Flamerie - medIST : J2 APM - 2021-06-08</a:t>
            </a:r>
            <a:endParaRPr lang="fr-FR"/>
          </a:p>
        </p:txBody>
      </p:sp>
      <p:sp>
        <p:nvSpPr>
          <p:cNvPr id="4" name="Espace réservé du numéro de diapositive 3"/>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35420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257577F0-F7C0-438B-8E76-422B81A8DE4A}" type="datetime1">
              <a:rPr lang="fr-FR" smtClean="0"/>
              <a:pPr/>
              <a:t>13/05/2021</a:t>
            </a:fld>
            <a:endParaRPr lang="fr-FR" dirty="0"/>
          </a:p>
        </p:txBody>
      </p:sp>
      <p:sp>
        <p:nvSpPr>
          <p:cNvPr id="6" name="Espace réservé du pied de page 5"/>
          <p:cNvSpPr>
            <a:spLocks noGrp="1"/>
          </p:cNvSpPr>
          <p:nvPr>
            <p:ph type="ftr" sz="quarter" idx="11"/>
          </p:nvPr>
        </p:nvSpPr>
        <p:spPr/>
        <p:txBody>
          <a:bodyPr/>
          <a:lstStyle/>
          <a:p>
            <a:r>
              <a:rPr lang="fr-FR" smtClean="0"/>
              <a:t>F. Flamerie - medIST : J2 APM - 2021-06-08</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2853619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4FCE8F2B-BC48-42A5-9595-D34C9B3FEC11}" type="datetime1">
              <a:rPr lang="fr-FR" smtClean="0"/>
              <a:pPr/>
              <a:t>13/05/2021</a:t>
            </a:fld>
            <a:endParaRPr lang="fr-FR" dirty="0"/>
          </a:p>
        </p:txBody>
      </p:sp>
      <p:sp>
        <p:nvSpPr>
          <p:cNvPr id="6" name="Espace réservé du pied de page 5"/>
          <p:cNvSpPr>
            <a:spLocks noGrp="1"/>
          </p:cNvSpPr>
          <p:nvPr>
            <p:ph type="ftr" sz="quarter" idx="11"/>
          </p:nvPr>
        </p:nvSpPr>
        <p:spPr/>
        <p:txBody>
          <a:bodyPr/>
          <a:lstStyle/>
          <a:p>
            <a:r>
              <a:rPr lang="fr-FR" smtClean="0"/>
              <a:t>F. Flamerie - medIST : J2 APM - 2021-06-08</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581036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dirty="0" smtClean="0"/>
              <a:t>Modifiez le style du titre</a:t>
            </a:r>
            <a:endParaRPr lang="fr-FR" dirty="0"/>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orbel" panose="020B0503020204020204" pitchFamily="34" charset="0"/>
              </a:defRPr>
            </a:lvl1pPr>
          </a:lstStyle>
          <a:p>
            <a:r>
              <a:rPr lang="fr-FR" dirty="0" smtClean="0"/>
              <a:t>F. Flamerie - </a:t>
            </a:r>
            <a:r>
              <a:rPr lang="fr-FR" dirty="0" err="1" smtClean="0"/>
              <a:t>medIST</a:t>
            </a:r>
            <a:r>
              <a:rPr lang="fr-FR" dirty="0" smtClean="0"/>
              <a:t> : J2 APM - 2021-06-08</a:t>
            </a:r>
            <a:endParaRPr lang="fr-FR" dirty="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orbel" panose="020B0503020204020204" pitchFamily="34" charset="0"/>
              </a:defRPr>
            </a:lvl1pPr>
          </a:lstStyle>
          <a:p>
            <a:fld id="{99E13252-68E5-4994-B57B-B03F39B52C7D}" type="slidenum">
              <a:rPr lang="fr-FR" smtClean="0"/>
              <a:pPr/>
              <a:t>‹N°›</a:t>
            </a:fld>
            <a:endParaRPr lang="fr-FR" dirty="0"/>
          </a:p>
        </p:txBody>
      </p:sp>
    </p:spTree>
    <p:extLst>
      <p:ext uri="{BB962C8B-B14F-4D97-AF65-F5344CB8AC3E}">
        <p14:creationId xmlns:p14="http://schemas.microsoft.com/office/powerpoint/2010/main" val="4045307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Tahoma" panose="020B060403050404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sa/3.0/fr/"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201803021150"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factuel.univ-lorraine.fr/sites/factuel.univ-lorraine.fr/files/field/files/2019/03/schema_articles_scientifiques_2019_0.pdf"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www.rug.nl/library/_shared/pdf/how-to-get-the-pdf-ub.pdf" TargetMode="Externa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chronometre-en-ligne.com/compte-a-rebours.html"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framadate.org/RXIZBWxXLlWUbWUP"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www.chronometre-en-ligne.com/compte-a-rebours.html"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chronometre-en-ligne.com/compte-a-rebours.html"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www.chronometre-en-ligne.com/compte-a-rebours.htm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openworking.wordpress.com/2019/10/07/four-simple-tips-i-use-for-better-emails/"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youtu.be/X4dX6rzr_VM"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mailto:frederique.flamerie-de-lachapelle@u-bordeaux.fr"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hyperlink" Target="https://github.com/fflamerie/mediatiser_ist_2020/blob/master/content/img/orcid_logo.png" TargetMode="External"/><Relationship Id="rId4" Type="http://schemas.openxmlformats.org/officeDocument/2006/relationships/hyperlink" Target="https://orcid.org/0000-0001-6014-0134"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zotero.hypotheses.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twitter.com/OpenAccessHulk"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60029" y="596748"/>
            <a:ext cx="10869971" cy="2387600"/>
          </a:xfrm>
        </p:spPr>
        <p:txBody>
          <a:bodyPr>
            <a:normAutofit/>
          </a:bodyPr>
          <a:lstStyle/>
          <a:p>
            <a:pPr algn="l"/>
            <a:r>
              <a:rPr lang="fr-FR" sz="4800" dirty="0"/>
              <a:t>Communiquer à destination des chercheurs : </a:t>
            </a:r>
            <a:r>
              <a:rPr lang="fr-FR" sz="4800" dirty="0" smtClean="0"/>
              <a:t>médiatiser l'information </a:t>
            </a:r>
            <a:r>
              <a:rPr lang="fr-FR" sz="4800" dirty="0"/>
              <a:t>scientifique et technique</a:t>
            </a:r>
            <a:endParaRPr lang="fr-FR" sz="4800" dirty="0"/>
          </a:p>
        </p:txBody>
      </p:sp>
      <p:sp>
        <p:nvSpPr>
          <p:cNvPr id="3" name="Sous-titre 2"/>
          <p:cNvSpPr>
            <a:spLocks noGrp="1"/>
          </p:cNvSpPr>
          <p:nvPr>
            <p:ph type="subTitle" idx="1"/>
          </p:nvPr>
        </p:nvSpPr>
        <p:spPr>
          <a:xfrm>
            <a:off x="644005" y="3097790"/>
            <a:ext cx="9144000" cy="1655762"/>
          </a:xfrm>
        </p:spPr>
        <p:txBody>
          <a:bodyPr/>
          <a:lstStyle/>
          <a:p>
            <a:pPr algn="l"/>
            <a:r>
              <a:rPr lang="fr-FR" dirty="0" smtClean="0"/>
              <a:t>Applications en bibliothèque</a:t>
            </a:r>
          </a:p>
          <a:p>
            <a:pPr algn="l"/>
            <a:endParaRPr lang="fr-FR" dirty="0"/>
          </a:p>
          <a:p>
            <a:pPr algn="l"/>
            <a:r>
              <a:rPr lang="fr-FR" dirty="0" smtClean="0"/>
              <a:t>Stage </a:t>
            </a:r>
            <a:r>
              <a:rPr lang="fr-FR" dirty="0" err="1" smtClean="0"/>
              <a:t>Enssib</a:t>
            </a:r>
            <a:r>
              <a:rPr lang="fr-FR" dirty="0" smtClean="0"/>
              <a:t> 2021-06-08 </a:t>
            </a:r>
            <a:r>
              <a:rPr lang="fr-FR" dirty="0" err="1" smtClean="0"/>
              <a:t>apm</a:t>
            </a:r>
            <a:endParaRPr lang="fr-FR" dirty="0"/>
          </a:p>
        </p:txBody>
      </p:sp>
      <p:sp>
        <p:nvSpPr>
          <p:cNvPr id="11" name="Rectangle 14"/>
          <p:cNvSpPr>
            <a:spLocks noChangeArrowheads="1"/>
          </p:cNvSpPr>
          <p:nvPr/>
        </p:nvSpPr>
        <p:spPr bwMode="auto">
          <a:xfrm>
            <a:off x="953729"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latin typeface="Corbel" panose="020B0503020204020204" pitchFamily="34" charset="0"/>
            </a:endParaRPr>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0029" y="6181597"/>
            <a:ext cx="1227411" cy="429442"/>
          </a:xfrm>
          <a:prstGeom prst="rect">
            <a:avLst/>
          </a:prstGeom>
        </p:spPr>
      </p:pic>
      <p:sp>
        <p:nvSpPr>
          <p:cNvPr id="6" name="ZoneTexte 5"/>
          <p:cNvSpPr txBox="1"/>
          <p:nvPr/>
        </p:nvSpPr>
        <p:spPr>
          <a:xfrm>
            <a:off x="1882322" y="6126478"/>
            <a:ext cx="9386313" cy="584775"/>
          </a:xfrm>
          <a:prstGeom prst="rect">
            <a:avLst/>
          </a:prstGeom>
          <a:noFill/>
        </p:spPr>
        <p:txBody>
          <a:bodyPr wrap="square" rtlCol="0">
            <a:spAutoFit/>
          </a:bodyPr>
          <a:lstStyle/>
          <a:p>
            <a:r>
              <a:rPr lang="fr-FR" sz="1600" dirty="0">
                <a:solidFill>
                  <a:schemeClr val="bg1">
                    <a:lumMod val="50000"/>
                  </a:schemeClr>
                </a:solidFill>
                <a:latin typeface="Corbel" panose="020B0503020204020204" pitchFamily="34" charset="0"/>
              </a:rPr>
              <a:t>Ce contenu est mis à disposition selon les termes de la </a:t>
            </a:r>
            <a:r>
              <a:rPr lang="fr-FR" sz="1600" dirty="0">
                <a:solidFill>
                  <a:schemeClr val="bg1">
                    <a:lumMod val="50000"/>
                  </a:schemeClr>
                </a:solidFill>
                <a:latin typeface="Corbel" panose="020B0503020204020204" pitchFamily="34" charset="0"/>
                <a:hlinkClick r:id="rId4"/>
              </a:rPr>
              <a:t>Licence </a:t>
            </a:r>
            <a:r>
              <a:rPr lang="fr-FR" sz="1600" dirty="0" err="1">
                <a:solidFill>
                  <a:schemeClr val="bg1">
                    <a:lumMod val="50000"/>
                  </a:schemeClr>
                </a:solidFill>
                <a:latin typeface="Corbel" panose="020B0503020204020204" pitchFamily="34" charset="0"/>
                <a:hlinkClick r:id="rId4"/>
              </a:rPr>
              <a:t>Creative</a:t>
            </a:r>
            <a:r>
              <a:rPr lang="fr-FR" sz="1600" dirty="0">
                <a:solidFill>
                  <a:schemeClr val="bg1">
                    <a:lumMod val="50000"/>
                  </a:schemeClr>
                </a:solidFill>
                <a:latin typeface="Corbel" panose="020B0503020204020204" pitchFamily="34" charset="0"/>
                <a:hlinkClick r:id="rId4"/>
              </a:rPr>
              <a:t> Commons Attribution - Partage dans les Mêmes Conditions 3.0 France</a:t>
            </a:r>
            <a:r>
              <a:rPr lang="fr-FR" sz="1600" dirty="0">
                <a:solidFill>
                  <a:schemeClr val="bg1">
                    <a:lumMod val="50000"/>
                  </a:schemeClr>
                </a:solidFill>
                <a:latin typeface="Corbel" panose="020B0503020204020204" pitchFamily="34" charset="0"/>
              </a:rPr>
              <a:t>.</a:t>
            </a:r>
          </a:p>
        </p:txBody>
      </p:sp>
      <p:sp>
        <p:nvSpPr>
          <p:cNvPr id="4" name="ZoneTexte 3"/>
          <p:cNvSpPr txBox="1"/>
          <p:nvPr/>
        </p:nvSpPr>
        <p:spPr>
          <a:xfrm>
            <a:off x="560029" y="4981268"/>
            <a:ext cx="5842064" cy="1200329"/>
          </a:xfrm>
          <a:prstGeom prst="rect">
            <a:avLst/>
          </a:prstGeom>
          <a:noFill/>
        </p:spPr>
        <p:txBody>
          <a:bodyPr wrap="square" rtlCol="0">
            <a:spAutoFit/>
          </a:bodyPr>
          <a:lstStyle/>
          <a:p>
            <a:r>
              <a:rPr lang="fr-FR" i="1" dirty="0">
                <a:latin typeface="Corbel" panose="020B0503020204020204" pitchFamily="34" charset="0"/>
              </a:rPr>
              <a:t>Frédérique Flamerie</a:t>
            </a:r>
            <a:r>
              <a:rPr lang="fr-FR" dirty="0">
                <a:latin typeface="Corbel" panose="020B0503020204020204" pitchFamily="34" charset="0"/>
              </a:rPr>
              <a:t> </a:t>
            </a:r>
            <a:endParaRPr lang="fr-FR" dirty="0" smtClean="0">
              <a:latin typeface="Corbel" panose="020B0503020204020204" pitchFamily="34" charset="0"/>
            </a:endParaRPr>
          </a:p>
          <a:p>
            <a:r>
              <a:rPr lang="fr-FR" i="1" dirty="0" smtClean="0">
                <a:latin typeface="Corbel" panose="020B0503020204020204" pitchFamily="34" charset="0"/>
              </a:rPr>
              <a:t>chargée </a:t>
            </a:r>
            <a:r>
              <a:rPr lang="fr-FR" i="1" dirty="0">
                <a:latin typeface="Corbel" panose="020B0503020204020204" pitchFamily="34" charset="0"/>
              </a:rPr>
              <a:t>de </a:t>
            </a:r>
            <a:r>
              <a:rPr lang="fr-FR" i="1" dirty="0" smtClean="0">
                <a:latin typeface="Corbel" panose="020B0503020204020204" pitchFamily="34" charset="0"/>
              </a:rPr>
              <a:t>mission documentaire en santé publique</a:t>
            </a:r>
          </a:p>
          <a:p>
            <a:r>
              <a:rPr lang="fr-FR" i="1" dirty="0" smtClean="0">
                <a:latin typeface="Corbel" panose="020B0503020204020204" pitchFamily="34" charset="0"/>
              </a:rPr>
              <a:t>université </a:t>
            </a:r>
            <a:r>
              <a:rPr lang="fr-FR" i="1" dirty="0">
                <a:latin typeface="Corbel" panose="020B0503020204020204" pitchFamily="34" charset="0"/>
              </a:rPr>
              <a:t>de Bordeaux - </a:t>
            </a:r>
            <a:r>
              <a:rPr lang="fr-FR" i="1" dirty="0" smtClean="0">
                <a:latin typeface="Corbel" panose="020B0503020204020204" pitchFamily="34" charset="0"/>
              </a:rPr>
              <a:t>direction </a:t>
            </a:r>
            <a:r>
              <a:rPr lang="fr-FR" i="1" dirty="0">
                <a:latin typeface="Corbel" panose="020B0503020204020204" pitchFamily="34" charset="0"/>
              </a:rPr>
              <a:t>de la documentation</a:t>
            </a:r>
            <a:r>
              <a:rPr lang="fr-FR" dirty="0">
                <a:latin typeface="Corbel" panose="020B0503020204020204" pitchFamily="34" charset="0"/>
              </a:rPr>
              <a:t> </a:t>
            </a:r>
          </a:p>
          <a:p>
            <a:endParaRPr lang="fr-FR" dirty="0">
              <a:latin typeface="Corbel" panose="020B0503020204020204" pitchFamily="34" charset="0"/>
            </a:endParaRPr>
          </a:p>
        </p:txBody>
      </p:sp>
    </p:spTree>
    <p:extLst>
      <p:ext uri="{BB962C8B-B14F-4D97-AF65-F5344CB8AC3E}">
        <p14:creationId xmlns:p14="http://schemas.microsoft.com/office/powerpoint/2010/main" val="38368841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2.1 La </a:t>
            </a:r>
            <a:r>
              <a:rPr lang="fr-FR" dirty="0" smtClean="0"/>
              <a:t>neutralité</a:t>
            </a:r>
            <a:endParaRPr lang="fr-FR" dirty="0"/>
          </a:p>
        </p:txBody>
      </p:sp>
      <p:sp>
        <p:nvSpPr>
          <p:cNvPr id="3" name="Espace réservé du contenu 2"/>
          <p:cNvSpPr>
            <a:spLocks noGrp="1"/>
          </p:cNvSpPr>
          <p:nvPr>
            <p:ph idx="1"/>
          </p:nvPr>
        </p:nvSpPr>
        <p:spPr>
          <a:xfrm>
            <a:off x="838200" y="1601690"/>
            <a:ext cx="10515600" cy="4351338"/>
          </a:xfrm>
        </p:spPr>
        <p:txBody>
          <a:bodyPr>
            <a:normAutofit fontScale="70000" lnSpcReduction="20000"/>
          </a:bodyPr>
          <a:lstStyle/>
          <a:p>
            <a:pPr marL="0" indent="0">
              <a:lnSpc>
                <a:spcPct val="120000"/>
              </a:lnSpc>
              <a:buNone/>
            </a:pPr>
            <a:r>
              <a:rPr lang="fr-FR" sz="2900" dirty="0"/>
              <a:t>Le message des bibliothécaires de l'université de </a:t>
            </a:r>
            <a:r>
              <a:rPr lang="fr-FR" sz="2900" dirty="0" err="1"/>
              <a:t>Rutgers</a:t>
            </a:r>
            <a:r>
              <a:rPr lang="fr-FR" sz="2900" dirty="0"/>
              <a:t> (Royaume-Uni) se décompose en 18 points, est adapté à une durée de présentation de 12 à 15 minutes et propice à des spécifications en fonction de l'auditoire. Il évite les polémiques et reste toujours positif.</a:t>
            </a:r>
          </a:p>
          <a:p>
            <a:pPr>
              <a:lnSpc>
                <a:spcPct val="120000"/>
              </a:lnSpc>
            </a:pPr>
            <a:endParaRPr lang="fr-FR" dirty="0"/>
          </a:p>
          <a:p>
            <a:pPr marL="895350" indent="0">
              <a:lnSpc>
                <a:spcPct val="120000"/>
              </a:lnSpc>
              <a:buNone/>
            </a:pPr>
            <a:r>
              <a:rPr lang="fr-FR" sz="4000" dirty="0" err="1">
                <a:solidFill>
                  <a:schemeClr val="bg2">
                    <a:lumMod val="50000"/>
                  </a:schemeClr>
                </a:solidFill>
              </a:rPr>
              <a:t>We</a:t>
            </a:r>
            <a:r>
              <a:rPr lang="fr-FR" sz="4000" dirty="0">
                <a:solidFill>
                  <a:schemeClr val="bg2">
                    <a:lumMod val="50000"/>
                  </a:schemeClr>
                </a:solidFill>
              </a:rPr>
              <a:t> </a:t>
            </a:r>
            <a:r>
              <a:rPr lang="fr-FR" sz="4000" dirty="0">
                <a:solidFill>
                  <a:schemeClr val="bg2">
                    <a:lumMod val="50000"/>
                  </a:schemeClr>
                </a:solidFill>
              </a:rPr>
              <a:t>are </a:t>
            </a:r>
            <a:r>
              <a:rPr lang="fr-FR" sz="4000" dirty="0" err="1">
                <a:solidFill>
                  <a:schemeClr val="bg2">
                    <a:lumMod val="50000"/>
                  </a:schemeClr>
                </a:solidFill>
              </a:rPr>
              <a:t>neither</a:t>
            </a:r>
            <a:r>
              <a:rPr lang="fr-FR" sz="4000" dirty="0">
                <a:solidFill>
                  <a:schemeClr val="bg2">
                    <a:lumMod val="50000"/>
                  </a:schemeClr>
                </a:solidFill>
              </a:rPr>
              <a:t> promotors </a:t>
            </a:r>
            <a:r>
              <a:rPr lang="fr-FR" sz="4000" dirty="0" err="1">
                <a:solidFill>
                  <a:schemeClr val="bg2">
                    <a:lumMod val="50000"/>
                  </a:schemeClr>
                </a:solidFill>
              </a:rPr>
              <a:t>nor</a:t>
            </a:r>
            <a:r>
              <a:rPr lang="fr-FR" sz="4000" dirty="0">
                <a:solidFill>
                  <a:schemeClr val="bg2">
                    <a:lumMod val="50000"/>
                  </a:schemeClr>
                </a:solidFill>
              </a:rPr>
              <a:t> </a:t>
            </a:r>
            <a:r>
              <a:rPr lang="fr-FR" sz="4000" dirty="0" err="1">
                <a:solidFill>
                  <a:schemeClr val="bg2">
                    <a:lumMod val="50000"/>
                  </a:schemeClr>
                </a:solidFill>
              </a:rPr>
              <a:t>enforcers</a:t>
            </a:r>
            <a:r>
              <a:rPr lang="fr-FR" sz="4000" dirty="0">
                <a:solidFill>
                  <a:schemeClr val="bg2">
                    <a:lumMod val="50000"/>
                  </a:schemeClr>
                </a:solidFill>
              </a:rPr>
              <a:t>; </a:t>
            </a:r>
            <a:r>
              <a:rPr lang="fr-FR" sz="4000" dirty="0" err="1">
                <a:solidFill>
                  <a:schemeClr val="bg2">
                    <a:lumMod val="50000"/>
                  </a:schemeClr>
                </a:solidFill>
              </a:rPr>
              <a:t>we</a:t>
            </a:r>
            <a:r>
              <a:rPr lang="fr-FR" sz="4000" dirty="0">
                <a:solidFill>
                  <a:schemeClr val="bg2">
                    <a:lumMod val="50000"/>
                  </a:schemeClr>
                </a:solidFill>
              </a:rPr>
              <a:t> </a:t>
            </a:r>
            <a:r>
              <a:rPr lang="fr-FR" sz="4000" dirty="0" err="1">
                <a:solidFill>
                  <a:schemeClr val="bg2">
                    <a:lumMod val="50000"/>
                  </a:schemeClr>
                </a:solidFill>
              </a:rPr>
              <a:t>simply</a:t>
            </a:r>
            <a:r>
              <a:rPr lang="fr-FR" sz="4000" dirty="0">
                <a:solidFill>
                  <a:schemeClr val="bg2">
                    <a:lumMod val="50000"/>
                  </a:schemeClr>
                </a:solidFill>
              </a:rPr>
              <a:t> </a:t>
            </a:r>
            <a:r>
              <a:rPr lang="fr-FR" sz="4000" dirty="0" err="1">
                <a:solidFill>
                  <a:schemeClr val="bg2">
                    <a:lumMod val="50000"/>
                  </a:schemeClr>
                </a:solidFill>
              </a:rPr>
              <a:t>convey</a:t>
            </a:r>
            <a:r>
              <a:rPr lang="fr-FR" sz="4000" dirty="0">
                <a:solidFill>
                  <a:schemeClr val="bg2">
                    <a:lumMod val="50000"/>
                  </a:schemeClr>
                </a:solidFill>
              </a:rPr>
              <a:t> the </a:t>
            </a:r>
            <a:r>
              <a:rPr lang="fr-FR" sz="4000" dirty="0" err="1">
                <a:solidFill>
                  <a:schemeClr val="bg2">
                    <a:lumMod val="50000"/>
                  </a:schemeClr>
                </a:solidFill>
              </a:rPr>
              <a:t>fact</a:t>
            </a:r>
            <a:r>
              <a:rPr lang="fr-FR" sz="4000" dirty="0">
                <a:solidFill>
                  <a:schemeClr val="bg2">
                    <a:lumMod val="50000"/>
                  </a:schemeClr>
                </a:solidFill>
              </a:rPr>
              <a:t> of the Policy and a </a:t>
            </a:r>
            <a:r>
              <a:rPr lang="fr-FR" sz="4000" dirty="0" err="1">
                <a:solidFill>
                  <a:schemeClr val="bg2">
                    <a:lumMod val="50000"/>
                  </a:schemeClr>
                </a:solidFill>
              </a:rPr>
              <a:t>picture</a:t>
            </a:r>
            <a:r>
              <a:rPr lang="fr-FR" sz="4000" dirty="0">
                <a:solidFill>
                  <a:schemeClr val="bg2">
                    <a:lumMod val="50000"/>
                  </a:schemeClr>
                </a:solidFill>
              </a:rPr>
              <a:t> of the OA </a:t>
            </a:r>
            <a:r>
              <a:rPr lang="fr-FR" sz="4000" dirty="0" err="1">
                <a:solidFill>
                  <a:schemeClr val="bg2">
                    <a:lumMod val="50000"/>
                  </a:schemeClr>
                </a:solidFill>
              </a:rPr>
              <a:t>landscape</a:t>
            </a:r>
            <a:r>
              <a:rPr lang="fr-FR" sz="4000" dirty="0">
                <a:solidFill>
                  <a:schemeClr val="bg2">
                    <a:lumMod val="50000"/>
                  </a:schemeClr>
                </a:solidFill>
              </a:rPr>
              <a:t> as </a:t>
            </a:r>
            <a:r>
              <a:rPr lang="fr-FR" sz="4000" dirty="0" err="1">
                <a:solidFill>
                  <a:schemeClr val="bg2">
                    <a:lumMod val="50000"/>
                  </a:schemeClr>
                </a:solidFill>
              </a:rPr>
              <a:t>it</a:t>
            </a:r>
            <a:r>
              <a:rPr lang="fr-FR" sz="4000" dirty="0">
                <a:solidFill>
                  <a:schemeClr val="bg2">
                    <a:lumMod val="50000"/>
                  </a:schemeClr>
                </a:solidFill>
              </a:rPr>
              <a:t> stands; </a:t>
            </a:r>
            <a:r>
              <a:rPr lang="fr-FR" sz="4000" dirty="0" err="1">
                <a:solidFill>
                  <a:schemeClr val="bg2">
                    <a:lumMod val="50000"/>
                  </a:schemeClr>
                </a:solidFill>
              </a:rPr>
              <a:t>we</a:t>
            </a:r>
            <a:r>
              <a:rPr lang="fr-FR" sz="4000" dirty="0">
                <a:solidFill>
                  <a:schemeClr val="bg2">
                    <a:lumMod val="50000"/>
                  </a:schemeClr>
                </a:solidFill>
              </a:rPr>
              <a:t> </a:t>
            </a:r>
            <a:r>
              <a:rPr lang="fr-FR" sz="4000" dirty="0" err="1">
                <a:solidFill>
                  <a:schemeClr val="bg2">
                    <a:lumMod val="50000"/>
                  </a:schemeClr>
                </a:solidFill>
              </a:rPr>
              <a:t>deliver</a:t>
            </a:r>
            <a:r>
              <a:rPr lang="fr-FR" sz="4000" dirty="0">
                <a:solidFill>
                  <a:schemeClr val="bg2">
                    <a:lumMod val="50000"/>
                  </a:schemeClr>
                </a:solidFill>
              </a:rPr>
              <a:t> the </a:t>
            </a:r>
            <a:r>
              <a:rPr lang="fr-FR" sz="4000" dirty="0" err="1">
                <a:solidFill>
                  <a:schemeClr val="bg2">
                    <a:lumMod val="50000"/>
                  </a:schemeClr>
                </a:solidFill>
              </a:rPr>
              <a:t>facts</a:t>
            </a:r>
            <a:r>
              <a:rPr lang="fr-FR" sz="4000" dirty="0">
                <a:solidFill>
                  <a:schemeClr val="bg2">
                    <a:lumMod val="50000"/>
                  </a:schemeClr>
                </a:solidFill>
              </a:rPr>
              <a:t>, </a:t>
            </a:r>
            <a:r>
              <a:rPr lang="fr-FR" sz="4000" dirty="0" err="1">
                <a:solidFill>
                  <a:schemeClr val="bg2">
                    <a:lumMod val="50000"/>
                  </a:schemeClr>
                </a:solidFill>
              </a:rPr>
              <a:t>answer</a:t>
            </a:r>
            <a:r>
              <a:rPr lang="fr-FR" sz="4000" dirty="0">
                <a:solidFill>
                  <a:schemeClr val="bg2">
                    <a:lumMod val="50000"/>
                  </a:schemeClr>
                </a:solidFill>
              </a:rPr>
              <a:t> questions, and </a:t>
            </a:r>
            <a:r>
              <a:rPr lang="fr-FR" sz="4000" dirty="0" err="1">
                <a:solidFill>
                  <a:schemeClr val="bg2">
                    <a:lumMod val="50000"/>
                  </a:schemeClr>
                </a:solidFill>
              </a:rPr>
              <a:t>facilitate</a:t>
            </a:r>
            <a:r>
              <a:rPr lang="fr-FR" sz="4000" dirty="0">
                <a:solidFill>
                  <a:schemeClr val="bg2">
                    <a:lumMod val="50000"/>
                  </a:schemeClr>
                </a:solidFill>
              </a:rPr>
              <a:t>.</a:t>
            </a:r>
          </a:p>
          <a:p>
            <a:pPr>
              <a:lnSpc>
                <a:spcPct val="120000"/>
              </a:lnSpc>
            </a:pPr>
            <a:endParaRPr lang="fr-FR" dirty="0"/>
          </a:p>
          <a:p>
            <a:pPr marL="0" indent="0">
              <a:lnSpc>
                <a:spcPct val="120000"/>
              </a:lnSpc>
              <a:buNone/>
            </a:pPr>
            <a:r>
              <a:rPr lang="fr-FR" dirty="0"/>
              <a:t>Otto, J. (2016). A </a:t>
            </a:r>
            <a:r>
              <a:rPr lang="fr-FR" dirty="0" err="1"/>
              <a:t>Resonant</a:t>
            </a:r>
            <a:r>
              <a:rPr lang="fr-FR" dirty="0"/>
              <a:t> Message : </a:t>
            </a:r>
            <a:r>
              <a:rPr lang="fr-FR" dirty="0" err="1"/>
              <a:t>Aligning</a:t>
            </a:r>
            <a:r>
              <a:rPr lang="fr-FR" dirty="0"/>
              <a:t> </a:t>
            </a:r>
            <a:r>
              <a:rPr lang="fr-FR" dirty="0" err="1"/>
              <a:t>Scholar</a:t>
            </a:r>
            <a:r>
              <a:rPr lang="fr-FR" dirty="0"/>
              <a:t> Values and Open Access Objectives in OA Policy </a:t>
            </a:r>
            <a:r>
              <a:rPr lang="fr-FR" dirty="0" err="1"/>
              <a:t>Outreach</a:t>
            </a:r>
            <a:r>
              <a:rPr lang="fr-FR" dirty="0"/>
              <a:t> to </a:t>
            </a:r>
            <a:r>
              <a:rPr lang="fr-FR" dirty="0" err="1"/>
              <a:t>Faculty</a:t>
            </a:r>
            <a:r>
              <a:rPr lang="fr-FR" dirty="0"/>
              <a:t> and </a:t>
            </a:r>
            <a:r>
              <a:rPr lang="fr-FR" dirty="0" err="1"/>
              <a:t>Graduate</a:t>
            </a:r>
            <a:r>
              <a:rPr lang="fr-FR" dirty="0"/>
              <a:t> </a:t>
            </a:r>
            <a:r>
              <a:rPr lang="fr-FR" dirty="0" err="1"/>
              <a:t>Students</a:t>
            </a:r>
            <a:r>
              <a:rPr lang="fr-FR" dirty="0"/>
              <a:t>. </a:t>
            </a:r>
            <a:r>
              <a:rPr lang="fr-FR" i="1" dirty="0"/>
              <a:t>Journal of </a:t>
            </a:r>
            <a:r>
              <a:rPr lang="fr-FR" i="1" dirty="0" err="1"/>
              <a:t>Librarianship</a:t>
            </a:r>
            <a:r>
              <a:rPr lang="fr-FR" i="1" dirty="0"/>
              <a:t> and </a:t>
            </a:r>
            <a:r>
              <a:rPr lang="fr-FR" i="1" dirty="0" err="1"/>
              <a:t>Scholarly</a:t>
            </a:r>
            <a:r>
              <a:rPr lang="fr-FR" i="1" dirty="0"/>
              <a:t> Communication</a:t>
            </a:r>
            <a:r>
              <a:rPr lang="fr-FR" dirty="0"/>
              <a:t>, 4(0), eP2152. https://doi.org/201612190930</a:t>
            </a:r>
          </a:p>
        </p:txBody>
      </p:sp>
      <p:sp>
        <p:nvSpPr>
          <p:cNvPr id="4" name="Espace réservé du pied de page 3"/>
          <p:cNvSpPr>
            <a:spLocks noGrp="1"/>
          </p:cNvSpPr>
          <p:nvPr>
            <p:ph type="ftr" sz="quarter" idx="11"/>
          </p:nvPr>
        </p:nvSpPr>
        <p:spPr/>
        <p:txBody>
          <a:bodyPr/>
          <a:lstStyle/>
          <a:p>
            <a:r>
              <a:rPr lang="fr-FR" smtClean="0"/>
              <a:t>F. Flamerie - medIST : J2 APM - 2021-06-08</a:t>
            </a:r>
            <a:endParaRPr lang="fr-FR" dirty="0"/>
          </a:p>
        </p:txBody>
      </p:sp>
    </p:spTree>
    <p:extLst>
      <p:ext uri="{BB962C8B-B14F-4D97-AF65-F5344CB8AC3E}">
        <p14:creationId xmlns:p14="http://schemas.microsoft.com/office/powerpoint/2010/main" val="21847193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838199" y="365125"/>
            <a:ext cx="10918371" cy="1325563"/>
          </a:xfrm>
        </p:spPr>
        <p:txBody>
          <a:bodyPr>
            <a:normAutofit fontScale="90000"/>
          </a:bodyPr>
          <a:lstStyle/>
          <a:p>
            <a:r>
              <a:rPr lang="fr-FR" dirty="0" smtClean="0"/>
              <a:t>2.2 </a:t>
            </a:r>
            <a:r>
              <a:rPr lang="fr-FR" dirty="0"/>
              <a:t>Que pensez-vous </a:t>
            </a:r>
            <a:r>
              <a:rPr lang="fr-FR" dirty="0" smtClean="0"/>
              <a:t>de l’affiche </a:t>
            </a:r>
            <a:r>
              <a:rPr lang="fr-FR" dirty="0"/>
              <a:t>qui apparaîtra sur l'écran suivant ?</a:t>
            </a:r>
            <a:br>
              <a:rPr lang="fr-FR" dirty="0"/>
            </a:br>
            <a:endParaRPr lang="fr-FR" dirty="0"/>
          </a:p>
        </p:txBody>
      </p:sp>
      <p:sp>
        <p:nvSpPr>
          <p:cNvPr id="7" name="Espace réservé du contenu 6"/>
          <p:cNvSpPr>
            <a:spLocks noGrp="1"/>
          </p:cNvSpPr>
          <p:nvPr>
            <p:ph idx="1"/>
          </p:nvPr>
        </p:nvSpPr>
        <p:spPr>
          <a:xfrm>
            <a:off x="586273" y="1417281"/>
            <a:ext cx="11170298" cy="4939069"/>
          </a:xfrm>
        </p:spPr>
        <p:txBody>
          <a:bodyPr>
            <a:normAutofit fontScale="55000" lnSpcReduction="20000"/>
          </a:bodyPr>
          <a:lstStyle/>
          <a:p>
            <a:pPr marL="0" indent="0">
              <a:lnSpc>
                <a:spcPct val="120000"/>
              </a:lnSpc>
              <a:buNone/>
            </a:pPr>
            <a:r>
              <a:rPr lang="fr-FR" sz="3800" dirty="0" smtClean="0"/>
              <a:t>Vous </a:t>
            </a:r>
            <a:r>
              <a:rPr lang="fr-FR" sz="3800" dirty="0"/>
              <a:t>pourrez voter pour l'une des 3 options suivantes lorsque j'aurai lancé le sondage dans </a:t>
            </a:r>
            <a:r>
              <a:rPr lang="fr-FR" sz="3800" dirty="0" err="1"/>
              <a:t>BigBlueButton</a:t>
            </a:r>
            <a:r>
              <a:rPr lang="fr-FR" sz="3800" dirty="0"/>
              <a:t>. Vous pouvez consulter le poster en dimensions réelles sur Moodle pour mieux le lire : </a:t>
            </a:r>
            <a:endParaRPr lang="fr-FR" sz="3800" dirty="0" smtClean="0"/>
          </a:p>
          <a:p>
            <a:pPr marL="0" indent="0">
              <a:lnSpc>
                <a:spcPct val="120000"/>
              </a:lnSpc>
              <a:buNone/>
            </a:pPr>
            <a:r>
              <a:rPr lang="fr-FR" sz="3800" dirty="0" smtClean="0"/>
              <a:t>lien </a:t>
            </a:r>
            <a:r>
              <a:rPr lang="fr-FR" sz="3800" dirty="0"/>
              <a:t>direct </a:t>
            </a:r>
            <a:r>
              <a:rPr lang="fr-FR" sz="3800" dirty="0" smtClean="0"/>
              <a:t>affiche2-2.png  </a:t>
            </a:r>
            <a:r>
              <a:rPr lang="fr-FR" sz="3800" dirty="0" smtClean="0">
                <a:solidFill>
                  <a:srgbClr val="0070C0"/>
                </a:solidFill>
              </a:rPr>
              <a:t>📥</a:t>
            </a:r>
          </a:p>
          <a:p>
            <a:pPr marL="0" indent="0">
              <a:buNone/>
            </a:pPr>
            <a:endParaRPr lang="fr-FR" sz="3600" dirty="0" smtClean="0">
              <a:solidFill>
                <a:srgbClr val="00B050"/>
              </a:solidFill>
            </a:endParaRPr>
          </a:p>
          <a:p>
            <a:pPr marL="0" indent="0">
              <a:buNone/>
            </a:pPr>
            <a:r>
              <a:rPr lang="fr-FR" sz="5800" dirty="0" smtClean="0">
                <a:solidFill>
                  <a:srgbClr val="00B050"/>
                </a:solidFill>
              </a:rPr>
              <a:t>✅ </a:t>
            </a:r>
            <a:r>
              <a:rPr lang="fr-FR" sz="5800" dirty="0">
                <a:solidFill>
                  <a:srgbClr val="00B050"/>
                </a:solidFill>
              </a:rPr>
              <a:t>♻️ carton vert</a:t>
            </a:r>
          </a:p>
          <a:p>
            <a:pPr marL="0" indent="0">
              <a:buNone/>
            </a:pPr>
            <a:r>
              <a:rPr lang="fr-FR" sz="3800" dirty="0" smtClean="0"/>
              <a:t>Ce </a:t>
            </a:r>
            <a:r>
              <a:rPr lang="fr-FR" sz="3800" dirty="0"/>
              <a:t>contenu est très adapté, je peux le réutiliser immédiatement.</a:t>
            </a:r>
          </a:p>
          <a:p>
            <a:pPr marL="0" indent="0">
              <a:buNone/>
            </a:pPr>
            <a:endParaRPr lang="fr-FR" dirty="0" smtClean="0"/>
          </a:p>
          <a:p>
            <a:pPr marL="0" indent="0">
              <a:buNone/>
            </a:pPr>
            <a:r>
              <a:rPr lang="fr-FR" sz="5800" dirty="0" smtClean="0">
                <a:solidFill>
                  <a:schemeClr val="accent4"/>
                </a:solidFill>
              </a:rPr>
              <a:t>⚠️ </a:t>
            </a:r>
            <a:r>
              <a:rPr lang="fr-FR" sz="5800" dirty="0">
                <a:solidFill>
                  <a:schemeClr val="accent4"/>
                </a:solidFill>
              </a:rPr>
              <a:t>✏️ carton </a:t>
            </a:r>
            <a:r>
              <a:rPr lang="fr-FR" sz="5800" dirty="0" smtClean="0">
                <a:solidFill>
                  <a:schemeClr val="accent4"/>
                </a:solidFill>
              </a:rPr>
              <a:t>jaune</a:t>
            </a:r>
            <a:endParaRPr lang="fr-FR" sz="5800" dirty="0"/>
          </a:p>
          <a:p>
            <a:pPr marL="0" indent="0">
              <a:buNone/>
            </a:pPr>
            <a:r>
              <a:rPr lang="fr-FR" sz="3800" dirty="0"/>
              <a:t>Ce contenu m'intéresse, mais il faut lui apporter des modifications mineures de fond et/ou de forme.</a:t>
            </a:r>
          </a:p>
          <a:p>
            <a:pPr marL="0" indent="0">
              <a:buNone/>
            </a:pPr>
            <a:endParaRPr lang="fr-FR" sz="4600" dirty="0" smtClean="0">
              <a:solidFill>
                <a:srgbClr val="C00000"/>
              </a:solidFill>
            </a:endParaRPr>
          </a:p>
          <a:p>
            <a:pPr marL="0" indent="0">
              <a:buNone/>
            </a:pPr>
            <a:r>
              <a:rPr lang="fr-FR" sz="5800" dirty="0" smtClean="0">
                <a:solidFill>
                  <a:srgbClr val="C00000"/>
                </a:solidFill>
              </a:rPr>
              <a:t>❌</a:t>
            </a:r>
            <a:r>
              <a:rPr lang="fr-FR" sz="5800" dirty="0">
                <a:solidFill>
                  <a:srgbClr val="C00000"/>
                </a:solidFill>
              </a:rPr>
              <a:t>🚫 carton </a:t>
            </a:r>
            <a:r>
              <a:rPr lang="fr-FR" sz="5800" dirty="0" smtClean="0">
                <a:solidFill>
                  <a:srgbClr val="C00000"/>
                </a:solidFill>
              </a:rPr>
              <a:t>rouge</a:t>
            </a:r>
            <a:endParaRPr lang="fr-FR" sz="5800" dirty="0"/>
          </a:p>
          <a:p>
            <a:pPr marL="0" indent="0">
              <a:buNone/>
            </a:pPr>
            <a:r>
              <a:rPr lang="fr-FR" sz="3800" dirty="0" smtClean="0"/>
              <a:t>Je ne réutiliserai pas ce contenu, la forme et/ou le fond ne me paraissent pas du tout convenir.</a:t>
            </a:r>
            <a:endParaRPr lang="fr-FR" sz="3800" dirty="0"/>
          </a:p>
        </p:txBody>
      </p:sp>
      <p:sp>
        <p:nvSpPr>
          <p:cNvPr id="4" name="Espace réservé du pied de page 3"/>
          <p:cNvSpPr>
            <a:spLocks noGrp="1"/>
          </p:cNvSpPr>
          <p:nvPr>
            <p:ph type="ftr" sz="quarter" idx="11"/>
          </p:nvPr>
        </p:nvSpPr>
        <p:spPr/>
        <p:txBody>
          <a:bodyPr/>
          <a:lstStyle/>
          <a:p>
            <a:r>
              <a:rPr lang="fr-FR" smtClean="0"/>
              <a:t>F. Flamerie - medIST : J2 APM - 2021-06-08</a:t>
            </a:r>
            <a:endParaRPr lang="fr-FR"/>
          </a:p>
        </p:txBody>
      </p:sp>
    </p:spTree>
    <p:extLst>
      <p:ext uri="{BB962C8B-B14F-4D97-AF65-F5344CB8AC3E}">
        <p14:creationId xmlns:p14="http://schemas.microsoft.com/office/powerpoint/2010/main" val="5740442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fr-FR" smtClean="0"/>
              <a:t>F. Flamerie - medIST : J2 APM - 2021-06-08</a:t>
            </a:r>
            <a:endParaRPr lang="fr-FR"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4641" y="164504"/>
            <a:ext cx="4622717" cy="6528991"/>
          </a:xfrm>
          <a:prstGeom prst="rect">
            <a:avLst/>
          </a:prstGeom>
        </p:spPr>
      </p:pic>
    </p:spTree>
    <p:extLst>
      <p:ext uri="{BB962C8B-B14F-4D97-AF65-F5344CB8AC3E}">
        <p14:creationId xmlns:p14="http://schemas.microsoft.com/office/powerpoint/2010/main" val="11665761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F. Flamerie - medIST : J2 APM - 2021-06-08</a:t>
            </a:r>
            <a:endParaRPr lang="fr-F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1081" y="0"/>
            <a:ext cx="7914132" cy="6858000"/>
          </a:xfrm>
          <a:prstGeom prst="rect">
            <a:avLst/>
          </a:prstGeom>
        </p:spPr>
      </p:pic>
      <p:sp>
        <p:nvSpPr>
          <p:cNvPr id="5" name="ZoneTexte 4"/>
          <p:cNvSpPr txBox="1"/>
          <p:nvPr/>
        </p:nvSpPr>
        <p:spPr>
          <a:xfrm>
            <a:off x="120853" y="6308079"/>
            <a:ext cx="3571628" cy="461665"/>
          </a:xfrm>
          <a:prstGeom prst="rect">
            <a:avLst/>
          </a:prstGeom>
          <a:noFill/>
        </p:spPr>
        <p:txBody>
          <a:bodyPr wrap="square" rtlCol="0">
            <a:spAutoFit/>
          </a:bodyPr>
          <a:lstStyle/>
          <a:p>
            <a:r>
              <a:rPr lang="en-US" sz="1200" dirty="0">
                <a:solidFill>
                  <a:schemeClr val="bg1">
                    <a:lumMod val="50000"/>
                  </a:schemeClr>
                </a:solidFill>
                <a:latin typeface="Corbel" panose="020B0503020204020204" pitchFamily="34" charset="0"/>
              </a:rPr>
              <a:t>Lost in translation - par Alfonso - CC BY-NC - </a:t>
            </a:r>
            <a:r>
              <a:rPr lang="en-US" sz="1200" dirty="0" smtClean="0">
                <a:solidFill>
                  <a:schemeClr val="bg1">
                    <a:lumMod val="50000"/>
                  </a:schemeClr>
                </a:solidFill>
                <a:latin typeface="Corbel" panose="020B0503020204020204" pitchFamily="34" charset="0"/>
              </a:rPr>
              <a:t> Source </a:t>
            </a:r>
            <a:r>
              <a:rPr lang="en-US" sz="1200" dirty="0">
                <a:solidFill>
                  <a:schemeClr val="bg1">
                    <a:lumMod val="50000"/>
                  </a:schemeClr>
                </a:solidFill>
                <a:latin typeface="Corbel" panose="020B0503020204020204" pitchFamily="34" charset="0"/>
              </a:rPr>
              <a:t>: https://www.flickr.com/photos/tochis/3081093838/</a:t>
            </a:r>
            <a:endParaRPr lang="fr-FR" sz="1200" dirty="0">
              <a:solidFill>
                <a:schemeClr val="bg1">
                  <a:lumMod val="50000"/>
                </a:schemeClr>
              </a:solidFill>
              <a:latin typeface="Corbel" panose="020B0503020204020204" pitchFamily="34" charset="0"/>
            </a:endParaRPr>
          </a:p>
        </p:txBody>
      </p:sp>
    </p:spTree>
    <p:extLst>
      <p:ext uri="{BB962C8B-B14F-4D97-AF65-F5344CB8AC3E}">
        <p14:creationId xmlns:p14="http://schemas.microsoft.com/office/powerpoint/2010/main" val="32052465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2.2 Le contenu informatif </a:t>
            </a:r>
            <a:r>
              <a:rPr lang="fr-FR" dirty="0" smtClean="0"/>
              <a:t>minimal</a:t>
            </a:r>
            <a:endParaRPr lang="fr-FR" dirty="0"/>
          </a:p>
        </p:txBody>
      </p:sp>
      <p:sp>
        <p:nvSpPr>
          <p:cNvPr id="5" name="Espace réservé du contenu 4"/>
          <p:cNvSpPr>
            <a:spLocks noGrp="1"/>
          </p:cNvSpPr>
          <p:nvPr>
            <p:ph idx="1"/>
          </p:nvPr>
        </p:nvSpPr>
        <p:spPr/>
        <p:txBody>
          <a:bodyPr>
            <a:normAutofit/>
          </a:bodyPr>
          <a:lstStyle/>
          <a:p>
            <a:r>
              <a:rPr lang="fr-FR" sz="3600" dirty="0" smtClean="0"/>
              <a:t>Même </a:t>
            </a:r>
            <a:r>
              <a:rPr lang="fr-FR" sz="3600" dirty="0"/>
              <a:t>s'il est bref, le message doit rester compréhensible.</a:t>
            </a:r>
          </a:p>
          <a:p>
            <a:r>
              <a:rPr lang="fr-FR" sz="3600" dirty="0"/>
              <a:t>Quelles sont les qualités d'un message concernant, par exemple, le libre accès?</a:t>
            </a:r>
          </a:p>
          <a:p>
            <a:pPr marL="0" indent="0">
              <a:buNone/>
            </a:pPr>
            <a:endParaRPr lang="fr-FR" sz="3600" dirty="0"/>
          </a:p>
        </p:txBody>
      </p:sp>
      <p:sp>
        <p:nvSpPr>
          <p:cNvPr id="2" name="Espace réservé du pied de page 1"/>
          <p:cNvSpPr>
            <a:spLocks noGrp="1"/>
          </p:cNvSpPr>
          <p:nvPr>
            <p:ph type="ftr" sz="quarter" idx="11"/>
          </p:nvPr>
        </p:nvSpPr>
        <p:spPr/>
        <p:txBody>
          <a:bodyPr/>
          <a:lstStyle/>
          <a:p>
            <a:r>
              <a:rPr lang="fr-FR" smtClean="0"/>
              <a:t>F. Flamerie - medIST : J2 APM - 2021-06-08</a:t>
            </a:r>
            <a:endParaRPr lang="fr-FR"/>
          </a:p>
        </p:txBody>
      </p:sp>
    </p:spTree>
    <p:extLst>
      <p:ext uri="{BB962C8B-B14F-4D97-AF65-F5344CB8AC3E}">
        <p14:creationId xmlns:p14="http://schemas.microsoft.com/office/powerpoint/2010/main" val="22171070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2.2 Le contenu informatif </a:t>
            </a:r>
            <a:r>
              <a:rPr lang="fr-FR" dirty="0" smtClean="0"/>
              <a:t>minimal</a:t>
            </a:r>
            <a:endParaRPr lang="fr-FR" dirty="0"/>
          </a:p>
        </p:txBody>
      </p:sp>
      <p:sp>
        <p:nvSpPr>
          <p:cNvPr id="5" name="Espace réservé du contenu 4"/>
          <p:cNvSpPr>
            <a:spLocks noGrp="1"/>
          </p:cNvSpPr>
          <p:nvPr>
            <p:ph idx="1"/>
          </p:nvPr>
        </p:nvSpPr>
        <p:spPr>
          <a:xfrm>
            <a:off x="679578" y="1690688"/>
            <a:ext cx="10928221" cy="4837112"/>
          </a:xfrm>
        </p:spPr>
        <p:txBody>
          <a:bodyPr>
            <a:normAutofit fontScale="77500" lnSpcReduction="20000"/>
          </a:bodyPr>
          <a:lstStyle/>
          <a:p>
            <a:pPr marL="0" indent="0">
              <a:lnSpc>
                <a:spcPct val="120000"/>
              </a:lnSpc>
              <a:buNone/>
            </a:pPr>
            <a:r>
              <a:rPr lang="fr-FR" sz="2600" dirty="0"/>
              <a:t>Dawson, D. (</a:t>
            </a:r>
            <a:r>
              <a:rPr lang="fr-FR" sz="2600" dirty="0" err="1"/>
              <a:t>DeDe</a:t>
            </a:r>
            <a:r>
              <a:rPr lang="fr-FR" sz="2600" dirty="0"/>
              <a:t>). (2018). Effective Practices and </a:t>
            </a:r>
            <a:r>
              <a:rPr lang="fr-FR" sz="2600" dirty="0" err="1"/>
              <a:t>Strategies</a:t>
            </a:r>
            <a:r>
              <a:rPr lang="fr-FR" sz="2600" dirty="0"/>
              <a:t> for Open Access </a:t>
            </a:r>
            <a:r>
              <a:rPr lang="fr-FR" sz="2600" dirty="0" err="1"/>
              <a:t>Outreach</a:t>
            </a:r>
            <a:r>
              <a:rPr lang="fr-FR" sz="2600" dirty="0"/>
              <a:t> : A Qualitative </a:t>
            </a:r>
            <a:r>
              <a:rPr lang="fr-FR" sz="2600" dirty="0" err="1"/>
              <a:t>Study</a:t>
            </a:r>
            <a:r>
              <a:rPr lang="fr-FR" sz="2600" dirty="0"/>
              <a:t>. </a:t>
            </a:r>
            <a:r>
              <a:rPr lang="fr-FR" sz="2600" i="1" dirty="0"/>
              <a:t>Journal of </a:t>
            </a:r>
            <a:r>
              <a:rPr lang="fr-FR" sz="2600" i="1" dirty="0" err="1"/>
              <a:t>Librarianship</a:t>
            </a:r>
            <a:r>
              <a:rPr lang="fr-FR" sz="2600" i="1" dirty="0"/>
              <a:t> and </a:t>
            </a:r>
            <a:r>
              <a:rPr lang="fr-FR" sz="2600" i="1" dirty="0" err="1"/>
              <a:t>Scholarly</a:t>
            </a:r>
            <a:r>
              <a:rPr lang="fr-FR" sz="2600" i="1" dirty="0"/>
              <a:t> Communication</a:t>
            </a:r>
            <a:r>
              <a:rPr lang="fr-FR" sz="2600" dirty="0"/>
              <a:t>, 6(1). https://doi.org/201803021150</a:t>
            </a:r>
          </a:p>
          <a:p>
            <a:pPr marL="0" indent="0">
              <a:lnSpc>
                <a:spcPct val="120000"/>
              </a:lnSpc>
              <a:buNone/>
            </a:pPr>
            <a:r>
              <a:rPr lang="fr-FR" sz="3600" dirty="0" smtClean="0"/>
              <a:t>Synthèse </a:t>
            </a:r>
            <a:r>
              <a:rPr lang="fr-FR" sz="3600" dirty="0"/>
              <a:t>d'une enquête menée auprès de 14 bibliothécaires ou personnels en charge de la communication scientifique dans 7 grandes universités de recherche au Royaume-Uni</a:t>
            </a:r>
            <a:r>
              <a:rPr lang="fr-FR" sz="3600" dirty="0" smtClean="0"/>
              <a:t>.</a:t>
            </a:r>
          </a:p>
          <a:p>
            <a:pPr lvl="1">
              <a:lnSpc>
                <a:spcPct val="120000"/>
              </a:lnSpc>
            </a:pPr>
            <a:r>
              <a:rPr lang="fr-FR" sz="3400" b="1" dirty="0" smtClean="0"/>
              <a:t>Le </a:t>
            </a:r>
            <a:r>
              <a:rPr lang="fr-FR" sz="3400" b="1" dirty="0"/>
              <a:t>message </a:t>
            </a:r>
            <a:r>
              <a:rPr lang="fr-FR" sz="3400" dirty="0"/>
              <a:t>= thème </a:t>
            </a:r>
            <a:r>
              <a:rPr lang="fr-FR" sz="3400" dirty="0" smtClean="0"/>
              <a:t>1</a:t>
            </a:r>
          </a:p>
          <a:p>
            <a:pPr lvl="1">
              <a:lnSpc>
                <a:spcPct val="120000"/>
              </a:lnSpc>
            </a:pPr>
            <a:r>
              <a:rPr lang="fr-FR" sz="3400" dirty="0" smtClean="0"/>
              <a:t>puis </a:t>
            </a:r>
            <a:r>
              <a:rPr lang="fr-FR" sz="3400" dirty="0"/>
              <a:t>: </a:t>
            </a:r>
            <a:r>
              <a:rPr lang="fr-FR" sz="3400" dirty="0" smtClean="0"/>
              <a:t>thème 2 </a:t>
            </a:r>
            <a:r>
              <a:rPr lang="fr-FR" sz="3400" b="1" dirty="0" smtClean="0"/>
              <a:t>les </a:t>
            </a:r>
            <a:r>
              <a:rPr lang="fr-FR" sz="3400" b="1" dirty="0"/>
              <a:t>contacts clés et les relations </a:t>
            </a:r>
            <a:endParaRPr lang="fr-FR" sz="3400" b="1" dirty="0" smtClean="0"/>
          </a:p>
          <a:p>
            <a:pPr lvl="1">
              <a:lnSpc>
                <a:spcPct val="120000"/>
              </a:lnSpc>
            </a:pPr>
            <a:r>
              <a:rPr lang="fr-FR" sz="3400" dirty="0" smtClean="0"/>
              <a:t>Thème 3 les </a:t>
            </a:r>
            <a:r>
              <a:rPr lang="fr-FR" sz="3400" b="1" dirty="0" smtClean="0"/>
              <a:t>qualités </a:t>
            </a:r>
            <a:r>
              <a:rPr lang="fr-FR" sz="3400" b="1" dirty="0"/>
              <a:t>du "praticien" </a:t>
            </a:r>
            <a:r>
              <a:rPr lang="fr-FR" sz="3400" dirty="0"/>
              <a:t>du libre accès </a:t>
            </a:r>
            <a:endParaRPr lang="fr-FR" sz="3400" dirty="0" smtClean="0"/>
          </a:p>
          <a:p>
            <a:pPr lvl="1">
              <a:lnSpc>
                <a:spcPct val="120000"/>
              </a:lnSpc>
            </a:pPr>
            <a:r>
              <a:rPr lang="fr-FR" sz="3400" dirty="0" smtClean="0"/>
              <a:t>Thème 4 la question </a:t>
            </a:r>
            <a:r>
              <a:rPr lang="fr-FR" sz="3400" dirty="0"/>
              <a:t>du </a:t>
            </a:r>
            <a:r>
              <a:rPr lang="fr-FR" sz="3400" b="1" dirty="0"/>
              <a:t>plaidoyer vs. la conformité </a:t>
            </a:r>
            <a:r>
              <a:rPr lang="fr-FR" sz="3400" dirty="0"/>
              <a:t>- </a:t>
            </a:r>
            <a:r>
              <a:rPr lang="fr-FR" sz="3400" i="1" dirty="0" err="1"/>
              <a:t>advocacy</a:t>
            </a:r>
            <a:r>
              <a:rPr lang="fr-FR" sz="3400" dirty="0"/>
              <a:t> versus </a:t>
            </a:r>
            <a:r>
              <a:rPr lang="fr-FR" sz="3400" i="1" dirty="0"/>
              <a:t>compliance</a:t>
            </a:r>
          </a:p>
        </p:txBody>
      </p:sp>
      <p:sp>
        <p:nvSpPr>
          <p:cNvPr id="2" name="Espace réservé du pied de page 1"/>
          <p:cNvSpPr>
            <a:spLocks noGrp="1"/>
          </p:cNvSpPr>
          <p:nvPr>
            <p:ph type="ftr" sz="quarter" idx="11"/>
          </p:nvPr>
        </p:nvSpPr>
        <p:spPr/>
        <p:txBody>
          <a:bodyPr/>
          <a:lstStyle/>
          <a:p>
            <a:r>
              <a:rPr lang="fr-FR" smtClean="0"/>
              <a:t>F. Flamerie - medIST : J2 APM - 2021-06-08</a:t>
            </a:r>
            <a:endParaRPr lang="fr-FR"/>
          </a:p>
        </p:txBody>
      </p:sp>
    </p:spTree>
    <p:extLst>
      <p:ext uri="{BB962C8B-B14F-4D97-AF65-F5344CB8AC3E}">
        <p14:creationId xmlns:p14="http://schemas.microsoft.com/office/powerpoint/2010/main" val="41741302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2.2 Le contenu informatif </a:t>
            </a:r>
            <a:r>
              <a:rPr lang="fr-FR" dirty="0" smtClean="0"/>
              <a:t>minimal</a:t>
            </a:r>
            <a:endParaRPr lang="fr-FR" dirty="0"/>
          </a:p>
        </p:txBody>
      </p:sp>
      <p:sp>
        <p:nvSpPr>
          <p:cNvPr id="5" name="Espace réservé du contenu 4"/>
          <p:cNvSpPr>
            <a:spLocks noGrp="1"/>
          </p:cNvSpPr>
          <p:nvPr>
            <p:ph idx="1"/>
          </p:nvPr>
        </p:nvSpPr>
        <p:spPr>
          <a:xfrm>
            <a:off x="707571" y="1410768"/>
            <a:ext cx="10515600" cy="5030787"/>
          </a:xfrm>
        </p:spPr>
        <p:txBody>
          <a:bodyPr>
            <a:normAutofit fontScale="92500" lnSpcReduction="10000"/>
          </a:bodyPr>
          <a:lstStyle/>
          <a:p>
            <a:pPr marL="0" indent="0">
              <a:lnSpc>
                <a:spcPct val="120000"/>
              </a:lnSpc>
              <a:buNone/>
            </a:pPr>
            <a:r>
              <a:rPr lang="fr-FR" sz="2100" dirty="0"/>
              <a:t>Dawson, D. (</a:t>
            </a:r>
            <a:r>
              <a:rPr lang="fr-FR" sz="2100" dirty="0" err="1"/>
              <a:t>DeDe</a:t>
            </a:r>
            <a:r>
              <a:rPr lang="fr-FR" sz="2100" dirty="0"/>
              <a:t>). (2018). Effective Practices and </a:t>
            </a:r>
            <a:r>
              <a:rPr lang="fr-FR" sz="2100" dirty="0" err="1"/>
              <a:t>Strategies</a:t>
            </a:r>
            <a:r>
              <a:rPr lang="fr-FR" sz="2100" dirty="0"/>
              <a:t> for Open Access </a:t>
            </a:r>
            <a:r>
              <a:rPr lang="fr-FR" sz="2100" dirty="0" err="1"/>
              <a:t>Outreach</a:t>
            </a:r>
            <a:r>
              <a:rPr lang="fr-FR" sz="2100" dirty="0"/>
              <a:t> : A Qualitative </a:t>
            </a:r>
            <a:r>
              <a:rPr lang="fr-FR" sz="2100" dirty="0" err="1"/>
              <a:t>Study</a:t>
            </a:r>
            <a:r>
              <a:rPr lang="fr-FR" sz="2100" dirty="0"/>
              <a:t>. </a:t>
            </a:r>
            <a:r>
              <a:rPr lang="fr-FR" sz="2100" i="1" dirty="0"/>
              <a:t>Journal of </a:t>
            </a:r>
            <a:r>
              <a:rPr lang="fr-FR" sz="2100" i="1" dirty="0" err="1"/>
              <a:t>Librarianship</a:t>
            </a:r>
            <a:r>
              <a:rPr lang="fr-FR" sz="2100" i="1" dirty="0"/>
              <a:t> and </a:t>
            </a:r>
            <a:r>
              <a:rPr lang="fr-FR" sz="2100" i="1" dirty="0" err="1"/>
              <a:t>Scholarly</a:t>
            </a:r>
            <a:r>
              <a:rPr lang="fr-FR" sz="2100" i="1" dirty="0"/>
              <a:t> Communication</a:t>
            </a:r>
            <a:r>
              <a:rPr lang="fr-FR" sz="2100" dirty="0"/>
              <a:t>, 6(1). </a:t>
            </a:r>
            <a:r>
              <a:rPr lang="fr-FR" sz="2100" dirty="0">
                <a:hlinkClick r:id="rId3"/>
              </a:rPr>
              <a:t>https://</a:t>
            </a:r>
            <a:r>
              <a:rPr lang="fr-FR" sz="2100" dirty="0" smtClean="0">
                <a:hlinkClick r:id="rId3"/>
              </a:rPr>
              <a:t>doi.org/201803021150</a:t>
            </a:r>
            <a:endParaRPr lang="fr-FR" sz="2100" dirty="0" smtClean="0"/>
          </a:p>
          <a:p>
            <a:pPr marL="0" indent="0">
              <a:lnSpc>
                <a:spcPct val="120000"/>
              </a:lnSpc>
              <a:buNone/>
            </a:pPr>
            <a:r>
              <a:rPr lang="en-US" sz="2400" dirty="0"/>
              <a:t>Conclusion </a:t>
            </a:r>
            <a:r>
              <a:rPr lang="en-US" sz="2400" dirty="0" err="1"/>
              <a:t>concernant</a:t>
            </a:r>
            <a:r>
              <a:rPr lang="en-US" sz="2400" dirty="0"/>
              <a:t> le </a:t>
            </a:r>
            <a:r>
              <a:rPr lang="en-US" sz="2400" dirty="0" smtClean="0"/>
              <a:t>message</a:t>
            </a:r>
          </a:p>
          <a:p>
            <a:pPr marL="801688" indent="271463">
              <a:lnSpc>
                <a:spcPct val="120000"/>
              </a:lnSpc>
              <a:buFont typeface="Arial" panose="020B0604020202020204" pitchFamily="34" charset="0"/>
              <a:buChar char="•"/>
            </a:pPr>
            <a:r>
              <a:rPr lang="en-US" sz="2600" dirty="0" smtClean="0">
                <a:solidFill>
                  <a:schemeClr val="bg1">
                    <a:lumMod val="50000"/>
                  </a:schemeClr>
                </a:solidFill>
              </a:rPr>
              <a:t>Make </a:t>
            </a:r>
            <a:r>
              <a:rPr lang="en-US" sz="2600" dirty="0">
                <a:solidFill>
                  <a:schemeClr val="bg1">
                    <a:lumMod val="50000"/>
                  </a:schemeClr>
                </a:solidFill>
              </a:rPr>
              <a:t>messages as brief as possible, and use simple, clear, jargon-free </a:t>
            </a:r>
            <a:r>
              <a:rPr lang="en-US" sz="2600" dirty="0" smtClean="0">
                <a:solidFill>
                  <a:schemeClr val="bg1">
                    <a:lumMod val="50000"/>
                  </a:schemeClr>
                </a:solidFill>
              </a:rPr>
              <a:t>language.</a:t>
            </a:r>
          </a:p>
          <a:p>
            <a:pPr marL="801688" indent="271463">
              <a:lnSpc>
                <a:spcPct val="120000"/>
              </a:lnSpc>
              <a:buFont typeface="Arial" panose="020B0604020202020204" pitchFamily="34" charset="0"/>
              <a:buChar char="•"/>
            </a:pPr>
            <a:r>
              <a:rPr lang="en-US" sz="2600" dirty="0" smtClean="0">
                <a:solidFill>
                  <a:schemeClr val="bg1">
                    <a:lumMod val="50000"/>
                  </a:schemeClr>
                </a:solidFill>
              </a:rPr>
              <a:t>Tie </a:t>
            </a:r>
            <a:r>
              <a:rPr lang="en-US" sz="2600" dirty="0">
                <a:solidFill>
                  <a:schemeClr val="bg1">
                    <a:lumMod val="50000"/>
                  </a:schemeClr>
                </a:solidFill>
              </a:rPr>
              <a:t>the messages to important developments or timelines, if </a:t>
            </a:r>
            <a:r>
              <a:rPr lang="en-US" sz="2600" dirty="0" smtClean="0">
                <a:solidFill>
                  <a:schemeClr val="bg1">
                    <a:lumMod val="50000"/>
                  </a:schemeClr>
                </a:solidFill>
              </a:rPr>
              <a:t>applicable.</a:t>
            </a:r>
          </a:p>
          <a:p>
            <a:pPr marL="801688" indent="271463">
              <a:lnSpc>
                <a:spcPct val="120000"/>
              </a:lnSpc>
              <a:buFont typeface="Arial" panose="020B0604020202020204" pitchFamily="34" charset="0"/>
              <a:buChar char="•"/>
            </a:pPr>
            <a:r>
              <a:rPr lang="en-US" sz="2600" dirty="0" smtClean="0">
                <a:solidFill>
                  <a:schemeClr val="bg1">
                    <a:lumMod val="50000"/>
                  </a:schemeClr>
                </a:solidFill>
              </a:rPr>
              <a:t>Make </a:t>
            </a:r>
            <a:r>
              <a:rPr lang="en-US" sz="2600" dirty="0">
                <a:solidFill>
                  <a:schemeClr val="bg1">
                    <a:lumMod val="50000"/>
                  </a:schemeClr>
                </a:solidFill>
              </a:rPr>
              <a:t>the messages flexible or creative in format and content; and adapt them to suit the audience (either by discipline or the person’s role in the institution</a:t>
            </a:r>
            <a:r>
              <a:rPr lang="en-US" sz="2600" dirty="0" smtClean="0">
                <a:solidFill>
                  <a:schemeClr val="bg1">
                    <a:lumMod val="50000"/>
                  </a:schemeClr>
                </a:solidFill>
              </a:rPr>
              <a:t>).</a:t>
            </a:r>
          </a:p>
          <a:p>
            <a:pPr marL="801688" indent="271463">
              <a:lnSpc>
                <a:spcPct val="120000"/>
              </a:lnSpc>
              <a:buFont typeface="Arial" panose="020B0604020202020204" pitchFamily="34" charset="0"/>
              <a:buChar char="•"/>
            </a:pPr>
            <a:r>
              <a:rPr lang="en-US" sz="2600" dirty="0" smtClean="0">
                <a:solidFill>
                  <a:schemeClr val="bg1">
                    <a:lumMod val="50000"/>
                  </a:schemeClr>
                </a:solidFill>
              </a:rPr>
              <a:t>Deliver </a:t>
            </a:r>
            <a:r>
              <a:rPr lang="en-US" sz="2600" dirty="0">
                <a:solidFill>
                  <a:schemeClr val="bg1">
                    <a:lumMod val="50000"/>
                  </a:schemeClr>
                </a:solidFill>
              </a:rPr>
              <a:t>the messages often, and repeat them often, but not necessarily in exactly the same way or you risk being tuned out.</a:t>
            </a:r>
          </a:p>
          <a:p>
            <a:pPr marL="0" indent="0">
              <a:lnSpc>
                <a:spcPct val="120000"/>
              </a:lnSpc>
              <a:buNone/>
            </a:pPr>
            <a:endParaRPr lang="en-US" sz="2600" dirty="0"/>
          </a:p>
          <a:p>
            <a:pPr marL="0" indent="0">
              <a:lnSpc>
                <a:spcPct val="120000"/>
              </a:lnSpc>
              <a:buNone/>
            </a:pPr>
            <a:endParaRPr lang="fr-FR" sz="2600" dirty="0"/>
          </a:p>
        </p:txBody>
      </p:sp>
      <p:sp>
        <p:nvSpPr>
          <p:cNvPr id="2" name="Espace réservé du pied de page 1"/>
          <p:cNvSpPr>
            <a:spLocks noGrp="1"/>
          </p:cNvSpPr>
          <p:nvPr>
            <p:ph type="ftr" sz="quarter" idx="11"/>
          </p:nvPr>
        </p:nvSpPr>
        <p:spPr/>
        <p:txBody>
          <a:bodyPr/>
          <a:lstStyle/>
          <a:p>
            <a:r>
              <a:rPr lang="fr-FR" smtClean="0"/>
              <a:t>F. Flamerie - medIST : J2 APM - 2021-06-08</a:t>
            </a:r>
            <a:endParaRPr lang="fr-FR"/>
          </a:p>
        </p:txBody>
      </p:sp>
    </p:spTree>
    <p:extLst>
      <p:ext uri="{BB962C8B-B14F-4D97-AF65-F5344CB8AC3E}">
        <p14:creationId xmlns:p14="http://schemas.microsoft.com/office/powerpoint/2010/main" val="37865705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fontScale="90000"/>
          </a:bodyPr>
          <a:lstStyle/>
          <a:p>
            <a:r>
              <a:rPr lang="fr-FR" smtClean="0"/>
              <a:t>2.2 Ressources sur le même thème que l'affiche présentée, mais plus informatives </a:t>
            </a:r>
            <a:r>
              <a:rPr lang="fr-FR" b="1" smtClean="0">
                <a:solidFill>
                  <a:srgbClr val="00B050"/>
                </a:solidFill>
              </a:rPr>
              <a:t>✅</a:t>
            </a:r>
            <a:br>
              <a:rPr lang="fr-FR" b="1" smtClean="0">
                <a:solidFill>
                  <a:srgbClr val="00B050"/>
                </a:solidFill>
              </a:rPr>
            </a:br>
            <a:endParaRPr lang="fr-FR" dirty="0">
              <a:solidFill>
                <a:srgbClr val="00B050"/>
              </a:solidFill>
            </a:endParaRPr>
          </a:p>
        </p:txBody>
      </p:sp>
      <p:sp>
        <p:nvSpPr>
          <p:cNvPr id="5" name="Espace réservé du contenu 4"/>
          <p:cNvSpPr>
            <a:spLocks noGrp="1"/>
          </p:cNvSpPr>
          <p:nvPr>
            <p:ph idx="1"/>
          </p:nvPr>
        </p:nvSpPr>
        <p:spPr/>
        <p:txBody>
          <a:bodyPr>
            <a:normAutofit/>
          </a:bodyPr>
          <a:lstStyle/>
          <a:p>
            <a:pPr marL="0" indent="0">
              <a:lnSpc>
                <a:spcPct val="120000"/>
              </a:lnSpc>
              <a:buNone/>
            </a:pPr>
            <a:endParaRPr lang="en-US" sz="2600" dirty="0" smtClean="0"/>
          </a:p>
          <a:p>
            <a:pPr marL="0" indent="0">
              <a:lnSpc>
                <a:spcPct val="120000"/>
              </a:lnSpc>
              <a:buNone/>
            </a:pPr>
            <a:endParaRPr lang="fr-FR" sz="2600" dirty="0"/>
          </a:p>
        </p:txBody>
      </p:sp>
      <p:sp>
        <p:nvSpPr>
          <p:cNvPr id="2" name="Espace réservé du pied de page 1"/>
          <p:cNvSpPr>
            <a:spLocks noGrp="1"/>
          </p:cNvSpPr>
          <p:nvPr>
            <p:ph type="ftr" sz="quarter" idx="11"/>
          </p:nvPr>
        </p:nvSpPr>
        <p:spPr/>
        <p:txBody>
          <a:bodyPr/>
          <a:lstStyle/>
          <a:p>
            <a:r>
              <a:rPr lang="fr-FR" smtClean="0"/>
              <a:t>F. Flamerie - medIST : J2 APM - 2021-06-08</a:t>
            </a:r>
            <a:endParaRPr lang="fr-FR"/>
          </a:p>
        </p:txBody>
      </p:sp>
      <p:sp>
        <p:nvSpPr>
          <p:cNvPr id="10" name="Rectangle 9"/>
          <p:cNvSpPr/>
          <p:nvPr/>
        </p:nvSpPr>
        <p:spPr>
          <a:xfrm>
            <a:off x="566444" y="1825625"/>
            <a:ext cx="11358855" cy="3539430"/>
          </a:xfrm>
          <a:prstGeom prst="rect">
            <a:avLst/>
          </a:prstGeom>
        </p:spPr>
        <p:txBody>
          <a:bodyPr wrap="square">
            <a:spAutoFit/>
          </a:bodyPr>
          <a:lstStyle/>
          <a:p>
            <a:pPr marL="342900" indent="-342900">
              <a:buFont typeface="Calibri" panose="020F0502020204030204" pitchFamily="34" charset="0"/>
              <a:buChar char="→"/>
            </a:pPr>
            <a:r>
              <a:rPr lang="fr-FR" sz="2800" b="1" dirty="0">
                <a:latin typeface="Corbel" panose="020B0503020204020204" pitchFamily="34" charset="0"/>
              </a:rPr>
              <a:t>Un schéma commenté en 1 </a:t>
            </a:r>
            <a:r>
              <a:rPr lang="fr-FR" sz="2800" b="1" dirty="0" smtClean="0">
                <a:latin typeface="Corbel" panose="020B0503020204020204" pitchFamily="34" charset="0"/>
              </a:rPr>
              <a:t>page</a:t>
            </a:r>
          </a:p>
          <a:p>
            <a:r>
              <a:rPr lang="fr-FR" sz="2800" dirty="0">
                <a:latin typeface="Corbel" panose="020B0503020204020204" pitchFamily="34" charset="0"/>
              </a:rPr>
              <a:t>Université de Lorraine - Bibliothèques universitaires. (2019). </a:t>
            </a:r>
            <a:r>
              <a:rPr lang="fr-FR" sz="2800" i="1" dirty="0">
                <a:latin typeface="Corbel" panose="020B0503020204020204" pitchFamily="34" charset="0"/>
              </a:rPr>
              <a:t>Trouver des articles scientifiques...</a:t>
            </a:r>
            <a:r>
              <a:rPr lang="fr-FR" sz="2800" dirty="0">
                <a:latin typeface="Corbel" panose="020B0503020204020204" pitchFamily="34" charset="0"/>
              </a:rPr>
              <a:t>. </a:t>
            </a:r>
            <a:r>
              <a:rPr lang="fr-FR" sz="2800" dirty="0">
                <a:latin typeface="Corbel" panose="020B0503020204020204" pitchFamily="34" charset="0"/>
                <a:hlinkClick r:id="rId3"/>
              </a:rPr>
              <a:t>http://factuel.univ-lorraine.fr/sites/factuel.univ-lorraine.fr/files/field/files/2019/03/schema_articles_scientifiques_2019_0.pdf</a:t>
            </a:r>
            <a:endParaRPr lang="fr-FR" sz="2800" dirty="0">
              <a:latin typeface="Corbel" panose="020B0503020204020204" pitchFamily="34" charset="0"/>
            </a:endParaRPr>
          </a:p>
          <a:p>
            <a:endParaRPr lang="fr-FR" sz="2800" b="1" dirty="0" smtClean="0">
              <a:latin typeface="Corbel" panose="020B0503020204020204" pitchFamily="34" charset="0"/>
            </a:endParaRPr>
          </a:p>
          <a:p>
            <a:pPr marL="342900" indent="-342900">
              <a:buFont typeface="Calibri" panose="020F0502020204030204" pitchFamily="34" charset="0"/>
              <a:buChar char="→"/>
            </a:pPr>
            <a:r>
              <a:rPr lang="fr-FR" sz="2800" b="1" dirty="0">
                <a:latin typeface="Corbel" panose="020B0503020204020204" pitchFamily="34" charset="0"/>
              </a:rPr>
              <a:t>Une ressource exhaustive en 4 pages</a:t>
            </a:r>
          </a:p>
          <a:p>
            <a:r>
              <a:rPr lang="fr-FR" sz="2800" dirty="0" err="1" smtClean="0">
                <a:latin typeface="Corbel" panose="020B0503020204020204" pitchFamily="34" charset="0"/>
              </a:rPr>
              <a:t>University</a:t>
            </a:r>
            <a:r>
              <a:rPr lang="fr-FR" sz="2800" dirty="0" smtClean="0">
                <a:latin typeface="Corbel" panose="020B0503020204020204" pitchFamily="34" charset="0"/>
              </a:rPr>
              <a:t> </a:t>
            </a:r>
            <a:r>
              <a:rPr lang="fr-FR" sz="2800" dirty="0">
                <a:latin typeface="Corbel" panose="020B0503020204020204" pitchFamily="34" charset="0"/>
              </a:rPr>
              <a:t>of </a:t>
            </a:r>
            <a:r>
              <a:rPr lang="fr-FR" sz="2800" dirty="0" err="1">
                <a:latin typeface="Corbel" panose="020B0503020204020204" pitchFamily="34" charset="0"/>
              </a:rPr>
              <a:t>Gröningen</a:t>
            </a:r>
            <a:r>
              <a:rPr lang="fr-FR" sz="2800" dirty="0">
                <a:latin typeface="Corbel" panose="020B0503020204020204" pitchFamily="34" charset="0"/>
              </a:rPr>
              <a:t> Library. (2020). </a:t>
            </a:r>
            <a:r>
              <a:rPr lang="fr-FR" sz="2800" i="1" dirty="0">
                <a:latin typeface="Corbel" panose="020B0503020204020204" pitchFamily="34" charset="0"/>
              </a:rPr>
              <a:t>How to </a:t>
            </a:r>
            <a:r>
              <a:rPr lang="fr-FR" sz="2800" i="1" dirty="0" err="1">
                <a:latin typeface="Corbel" panose="020B0503020204020204" pitchFamily="34" charset="0"/>
              </a:rPr>
              <a:t>get</a:t>
            </a:r>
            <a:r>
              <a:rPr lang="fr-FR" sz="2800" i="1" dirty="0">
                <a:latin typeface="Corbel" panose="020B0503020204020204" pitchFamily="34" charset="0"/>
              </a:rPr>
              <a:t> the PDF?</a:t>
            </a:r>
            <a:r>
              <a:rPr lang="fr-FR" sz="2800" dirty="0">
                <a:latin typeface="Corbel" panose="020B0503020204020204" pitchFamily="34" charset="0"/>
              </a:rPr>
              <a:t>. </a:t>
            </a:r>
            <a:r>
              <a:rPr lang="fr-FR" sz="2800" dirty="0">
                <a:latin typeface="Corbel" panose="020B0503020204020204" pitchFamily="34" charset="0"/>
                <a:hlinkClick r:id="rId4"/>
              </a:rPr>
              <a:t>http://www.rug.nl/library/_shared/pdf/how-to-get-the-pdf-ub.pdf</a:t>
            </a:r>
            <a:endParaRPr lang="fr-FR" sz="2800" dirty="0">
              <a:latin typeface="Corbel" panose="020B0503020204020204" pitchFamily="34" charset="0"/>
            </a:endParaRPr>
          </a:p>
        </p:txBody>
      </p:sp>
    </p:spTree>
    <p:extLst>
      <p:ext uri="{BB962C8B-B14F-4D97-AF65-F5344CB8AC3E}">
        <p14:creationId xmlns:p14="http://schemas.microsoft.com/office/powerpoint/2010/main" val="34074172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2.3 Que faites-vous dans la situation suivante?</a:t>
            </a:r>
            <a:br>
              <a:rPr lang="fr-FR" dirty="0"/>
            </a:br>
            <a:endParaRPr lang="fr-FR" dirty="0"/>
          </a:p>
        </p:txBody>
      </p:sp>
      <p:sp>
        <p:nvSpPr>
          <p:cNvPr id="3" name="Espace réservé du contenu 2"/>
          <p:cNvSpPr>
            <a:spLocks noGrp="1"/>
          </p:cNvSpPr>
          <p:nvPr>
            <p:ph idx="1"/>
          </p:nvPr>
        </p:nvSpPr>
        <p:spPr>
          <a:xfrm>
            <a:off x="1034815" y="1557548"/>
            <a:ext cx="10922000" cy="4931942"/>
          </a:xfrm>
        </p:spPr>
        <p:txBody>
          <a:bodyPr>
            <a:normAutofit fontScale="85000" lnSpcReduction="20000"/>
          </a:bodyPr>
          <a:lstStyle/>
          <a:p>
            <a:pPr marL="0" indent="0">
              <a:lnSpc>
                <a:spcPct val="110000"/>
              </a:lnSpc>
              <a:buNone/>
            </a:pPr>
            <a:r>
              <a:rPr lang="fr-FR" sz="3300" dirty="0" smtClean="0"/>
              <a:t>Depuis </a:t>
            </a:r>
            <a:r>
              <a:rPr lang="fr-FR" sz="3300" dirty="0"/>
              <a:t>2 ans, vous organisez de courtes formations d'une durée d'1h environ à l'heure de la pause méridienne, sur différents thèmes en lien avec l'information scientifique. L'affluence est très modérée et ne dépasse pas 3 personnes ; des séances sont régulièrement annulés faute d'inscrits ou de participants.</a:t>
            </a:r>
          </a:p>
          <a:p>
            <a:pPr>
              <a:lnSpc>
                <a:spcPct val="110000"/>
              </a:lnSpc>
            </a:pPr>
            <a:endParaRPr lang="fr-FR" dirty="0"/>
          </a:p>
          <a:p>
            <a:pPr marL="0" indent="0">
              <a:lnSpc>
                <a:spcPct val="110000"/>
              </a:lnSpc>
              <a:buNone/>
            </a:pPr>
            <a:r>
              <a:rPr lang="fr-FR" dirty="0"/>
              <a:t>Vous pourrez voter pour l'une des 2 options suivantes lorsque j'aurai lancé le sondage dans </a:t>
            </a:r>
            <a:r>
              <a:rPr lang="fr-FR" dirty="0" err="1"/>
              <a:t>BigBlueButton</a:t>
            </a:r>
            <a:r>
              <a:rPr lang="fr-FR" dirty="0"/>
              <a:t>.</a:t>
            </a:r>
          </a:p>
          <a:p>
            <a:pPr marL="0" indent="0">
              <a:lnSpc>
                <a:spcPct val="220000"/>
              </a:lnSpc>
              <a:buNone/>
            </a:pPr>
            <a:r>
              <a:rPr lang="fr-FR" sz="3800" dirty="0" smtClean="0">
                <a:solidFill>
                  <a:srgbClr val="00B050"/>
                </a:solidFill>
              </a:rPr>
              <a:t>	vous continuez</a:t>
            </a:r>
          </a:p>
          <a:p>
            <a:pPr marL="0" indent="0">
              <a:lnSpc>
                <a:spcPct val="110000"/>
              </a:lnSpc>
              <a:buNone/>
            </a:pPr>
            <a:r>
              <a:rPr lang="fr-FR" sz="3800" dirty="0" smtClean="0">
                <a:solidFill>
                  <a:srgbClr val="C00000"/>
                </a:solidFill>
              </a:rPr>
              <a:t>	vous </a:t>
            </a:r>
            <a:r>
              <a:rPr lang="fr-FR" sz="3800" dirty="0">
                <a:solidFill>
                  <a:srgbClr val="C00000"/>
                </a:solidFill>
              </a:rPr>
              <a:t>arrêtez</a:t>
            </a:r>
          </a:p>
        </p:txBody>
      </p:sp>
      <p:sp>
        <p:nvSpPr>
          <p:cNvPr id="4" name="Espace réservé du pied de page 3"/>
          <p:cNvSpPr>
            <a:spLocks noGrp="1"/>
          </p:cNvSpPr>
          <p:nvPr>
            <p:ph type="ftr" sz="quarter" idx="11"/>
          </p:nvPr>
        </p:nvSpPr>
        <p:spPr/>
        <p:txBody>
          <a:bodyPr/>
          <a:lstStyle/>
          <a:p>
            <a:r>
              <a:rPr lang="fr-FR" smtClean="0"/>
              <a:t>F. Flamerie - medIST : J2 APM - 2021-06-08</a:t>
            </a:r>
            <a:endParaRPr lang="fr-FR" dirty="0"/>
          </a:p>
        </p:txBody>
      </p:sp>
      <p:grpSp>
        <p:nvGrpSpPr>
          <p:cNvPr id="6" name="Play2" descr="{&quot;Key&quot;:&quot;POWER_USER_SHAPE_ICON&quot;,&quot;Value&quot;:&quot;POWER_USER_SHAPE_ICON_STYLE_1&quot;}"/>
          <p:cNvGrpSpPr>
            <a:grpSpLocks noChangeAspect="1"/>
          </p:cNvGrpSpPr>
          <p:nvPr>
            <p:custDataLst>
              <p:tags r:id="rId1"/>
            </p:custDataLst>
          </p:nvPr>
        </p:nvGrpSpPr>
        <p:grpSpPr bwMode="auto">
          <a:xfrm>
            <a:off x="1034815" y="5124905"/>
            <a:ext cx="541808" cy="542925"/>
            <a:chOff x="2347" y="664"/>
            <a:chExt cx="2910" cy="2916"/>
          </a:xfrm>
          <a:solidFill>
            <a:srgbClr val="00B050"/>
          </a:solidFill>
        </p:grpSpPr>
        <p:sp>
          <p:nvSpPr>
            <p:cNvPr id="7" name="Freeform 496"/>
            <p:cNvSpPr>
              <a:spLocks noEditPoints="1"/>
            </p:cNvSpPr>
            <p:nvPr/>
          </p:nvSpPr>
          <p:spPr bwMode="auto">
            <a:xfrm>
              <a:off x="2347" y="664"/>
              <a:ext cx="2910" cy="2916"/>
            </a:xfrm>
            <a:custGeom>
              <a:avLst/>
              <a:gdLst>
                <a:gd name="T0" fmla="*/ 366 w 733"/>
                <a:gd name="T1" fmla="*/ 66 h 733"/>
                <a:gd name="T2" fmla="*/ 666 w 733"/>
                <a:gd name="T3" fmla="*/ 366 h 733"/>
                <a:gd name="T4" fmla="*/ 366 w 733"/>
                <a:gd name="T5" fmla="*/ 666 h 733"/>
                <a:gd name="T6" fmla="*/ 66 w 733"/>
                <a:gd name="T7" fmla="*/ 366 h 733"/>
                <a:gd name="T8" fmla="*/ 366 w 733"/>
                <a:gd name="T9" fmla="*/ 66 h 733"/>
                <a:gd name="T10" fmla="*/ 366 w 733"/>
                <a:gd name="T11" fmla="*/ 733 h 733"/>
                <a:gd name="T12" fmla="*/ 733 w 733"/>
                <a:gd name="T13" fmla="*/ 366 h 733"/>
                <a:gd name="T14" fmla="*/ 366 w 733"/>
                <a:gd name="T15" fmla="*/ 0 h 733"/>
                <a:gd name="T16" fmla="*/ 0 w 733"/>
                <a:gd name="T17" fmla="*/ 366 h 733"/>
                <a:gd name="T18" fmla="*/ 366 w 733"/>
                <a:gd name="T19" fmla="*/ 733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3" h="733">
                  <a:moveTo>
                    <a:pt x="366" y="66"/>
                  </a:moveTo>
                  <a:cubicBezTo>
                    <a:pt x="532" y="66"/>
                    <a:pt x="666" y="201"/>
                    <a:pt x="666" y="366"/>
                  </a:cubicBezTo>
                  <a:cubicBezTo>
                    <a:pt x="666" y="532"/>
                    <a:pt x="532" y="666"/>
                    <a:pt x="366" y="666"/>
                  </a:cubicBezTo>
                  <a:cubicBezTo>
                    <a:pt x="201" y="666"/>
                    <a:pt x="66" y="532"/>
                    <a:pt x="66" y="366"/>
                  </a:cubicBezTo>
                  <a:cubicBezTo>
                    <a:pt x="66" y="201"/>
                    <a:pt x="201" y="66"/>
                    <a:pt x="366" y="66"/>
                  </a:cubicBezTo>
                  <a:close/>
                  <a:moveTo>
                    <a:pt x="366" y="733"/>
                  </a:moveTo>
                  <a:cubicBezTo>
                    <a:pt x="569" y="733"/>
                    <a:pt x="733" y="569"/>
                    <a:pt x="733" y="366"/>
                  </a:cubicBezTo>
                  <a:cubicBezTo>
                    <a:pt x="733" y="164"/>
                    <a:pt x="569" y="0"/>
                    <a:pt x="366" y="0"/>
                  </a:cubicBezTo>
                  <a:cubicBezTo>
                    <a:pt x="164" y="0"/>
                    <a:pt x="0" y="164"/>
                    <a:pt x="0" y="366"/>
                  </a:cubicBezTo>
                  <a:cubicBezTo>
                    <a:pt x="0" y="569"/>
                    <a:pt x="164" y="733"/>
                    <a:pt x="366" y="73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B050"/>
                </a:solidFill>
                <a:effectLst/>
                <a:uLnTx/>
                <a:uFillTx/>
                <a:latin typeface="Corbel" panose="020B0503020204020204" pitchFamily="34" charset="0"/>
                <a:ea typeface="+mn-ea"/>
                <a:cs typeface="+mn-cs"/>
              </a:endParaRPr>
            </a:p>
          </p:txBody>
        </p:sp>
        <p:sp>
          <p:nvSpPr>
            <p:cNvPr id="8" name="Freeform 497"/>
            <p:cNvSpPr>
              <a:spLocks/>
            </p:cNvSpPr>
            <p:nvPr/>
          </p:nvSpPr>
          <p:spPr bwMode="auto">
            <a:xfrm>
              <a:off x="3403" y="1412"/>
              <a:ext cx="1060" cy="1412"/>
            </a:xfrm>
            <a:custGeom>
              <a:avLst/>
              <a:gdLst>
                <a:gd name="T0" fmla="*/ 17 w 267"/>
                <a:gd name="T1" fmla="*/ 351 h 355"/>
                <a:gd name="T2" fmla="*/ 34 w 267"/>
                <a:gd name="T3" fmla="*/ 355 h 355"/>
                <a:gd name="T4" fmla="*/ 50 w 267"/>
                <a:gd name="T5" fmla="*/ 351 h 355"/>
                <a:gd name="T6" fmla="*/ 250 w 267"/>
                <a:gd name="T7" fmla="*/ 207 h 355"/>
                <a:gd name="T8" fmla="*/ 267 w 267"/>
                <a:gd name="T9" fmla="*/ 178 h 355"/>
                <a:gd name="T10" fmla="*/ 250 w 267"/>
                <a:gd name="T11" fmla="*/ 149 h 355"/>
                <a:gd name="T12" fmla="*/ 50 w 267"/>
                <a:gd name="T13" fmla="*/ 6 h 355"/>
                <a:gd name="T14" fmla="*/ 17 w 267"/>
                <a:gd name="T15" fmla="*/ 6 h 355"/>
                <a:gd name="T16" fmla="*/ 0 w 267"/>
                <a:gd name="T17" fmla="*/ 35 h 355"/>
                <a:gd name="T18" fmla="*/ 0 w 267"/>
                <a:gd name="T19" fmla="*/ 322 h 355"/>
                <a:gd name="T20" fmla="*/ 17 w 267"/>
                <a:gd name="T21" fmla="*/ 351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7" h="355">
                  <a:moveTo>
                    <a:pt x="17" y="351"/>
                  </a:moveTo>
                  <a:cubicBezTo>
                    <a:pt x="22" y="354"/>
                    <a:pt x="28" y="355"/>
                    <a:pt x="34" y="355"/>
                  </a:cubicBezTo>
                  <a:cubicBezTo>
                    <a:pt x="39" y="355"/>
                    <a:pt x="45" y="354"/>
                    <a:pt x="50" y="351"/>
                  </a:cubicBezTo>
                  <a:lnTo>
                    <a:pt x="250" y="207"/>
                  </a:lnTo>
                  <a:cubicBezTo>
                    <a:pt x="261" y="201"/>
                    <a:pt x="267" y="190"/>
                    <a:pt x="267" y="178"/>
                  </a:cubicBezTo>
                  <a:cubicBezTo>
                    <a:pt x="267" y="166"/>
                    <a:pt x="261" y="155"/>
                    <a:pt x="250" y="149"/>
                  </a:cubicBezTo>
                  <a:lnTo>
                    <a:pt x="50" y="6"/>
                  </a:lnTo>
                  <a:cubicBezTo>
                    <a:pt x="40" y="0"/>
                    <a:pt x="27" y="0"/>
                    <a:pt x="17" y="6"/>
                  </a:cubicBezTo>
                  <a:cubicBezTo>
                    <a:pt x="7" y="12"/>
                    <a:pt x="0" y="23"/>
                    <a:pt x="0" y="35"/>
                  </a:cubicBezTo>
                  <a:lnTo>
                    <a:pt x="0" y="322"/>
                  </a:lnTo>
                  <a:cubicBezTo>
                    <a:pt x="0" y="334"/>
                    <a:pt x="7" y="345"/>
                    <a:pt x="17" y="35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B050"/>
                </a:solidFill>
                <a:effectLst/>
                <a:uLnTx/>
                <a:uFillTx/>
                <a:latin typeface="Corbel" panose="020B0503020204020204" pitchFamily="34" charset="0"/>
                <a:ea typeface="+mn-ea"/>
                <a:cs typeface="+mn-cs"/>
              </a:endParaRPr>
            </a:p>
          </p:txBody>
        </p:sp>
      </p:grpSp>
      <p:grpSp>
        <p:nvGrpSpPr>
          <p:cNvPr id="9" name="Stop_looking" descr="{&quot;Key&quot;:&quot;POWER_USER_SHAPE_ICON&quot;,&quot;Value&quot;:&quot;POWER_USER_SHAPE_ICON_STYLE_1&quot;}"/>
          <p:cNvGrpSpPr>
            <a:grpSpLocks noChangeAspect="1"/>
          </p:cNvGrpSpPr>
          <p:nvPr>
            <p:custDataLst>
              <p:tags r:id="rId2"/>
            </p:custDataLst>
          </p:nvPr>
        </p:nvGrpSpPr>
        <p:grpSpPr>
          <a:xfrm>
            <a:off x="1034815" y="5813425"/>
            <a:ext cx="657017" cy="542925"/>
            <a:chOff x="8386763" y="3098800"/>
            <a:chExt cx="795337" cy="657226"/>
          </a:xfrm>
          <a:solidFill>
            <a:srgbClr val="C00000"/>
          </a:solidFill>
        </p:grpSpPr>
        <p:sp>
          <p:nvSpPr>
            <p:cNvPr id="10" name="Freeform 160"/>
            <p:cNvSpPr>
              <a:spLocks/>
            </p:cNvSpPr>
            <p:nvPr/>
          </p:nvSpPr>
          <p:spPr bwMode="auto">
            <a:xfrm>
              <a:off x="8386763" y="3098800"/>
              <a:ext cx="566738" cy="636588"/>
            </a:xfrm>
            <a:custGeom>
              <a:avLst/>
              <a:gdLst>
                <a:gd name="T0" fmla="*/ 54 w 796"/>
                <a:gd name="T1" fmla="*/ 844 h 896"/>
                <a:gd name="T2" fmla="*/ 237 w 796"/>
                <a:gd name="T3" fmla="*/ 837 h 896"/>
                <a:gd name="T4" fmla="*/ 399 w 796"/>
                <a:gd name="T5" fmla="*/ 643 h 896"/>
                <a:gd name="T6" fmla="*/ 511 w 796"/>
                <a:gd name="T7" fmla="*/ 676 h 896"/>
                <a:gd name="T8" fmla="*/ 442 w 796"/>
                <a:gd name="T9" fmla="*/ 576 h 896"/>
                <a:gd name="T10" fmla="*/ 322 w 796"/>
                <a:gd name="T11" fmla="*/ 464 h 896"/>
                <a:gd name="T12" fmla="*/ 425 w 796"/>
                <a:gd name="T13" fmla="*/ 111 h 896"/>
                <a:gd name="T14" fmla="*/ 550 w 796"/>
                <a:gd name="T15" fmla="*/ 79 h 896"/>
                <a:gd name="T16" fmla="*/ 732 w 796"/>
                <a:gd name="T17" fmla="*/ 154 h 896"/>
                <a:gd name="T18" fmla="*/ 749 w 796"/>
                <a:gd name="T19" fmla="*/ 131 h 896"/>
                <a:gd name="T20" fmla="*/ 796 w 796"/>
                <a:gd name="T21" fmla="*/ 106 h 896"/>
                <a:gd name="T22" fmla="*/ 550 w 796"/>
                <a:gd name="T23" fmla="*/ 0 h 896"/>
                <a:gd name="T24" fmla="*/ 387 w 796"/>
                <a:gd name="T25" fmla="*/ 42 h 896"/>
                <a:gd name="T26" fmla="*/ 251 w 796"/>
                <a:gd name="T27" fmla="*/ 499 h 896"/>
                <a:gd name="T28" fmla="*/ 60 w 796"/>
                <a:gd name="T29" fmla="*/ 661 h 896"/>
                <a:gd name="T30" fmla="*/ 54 w 796"/>
                <a:gd name="T31" fmla="*/ 844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6" h="896">
                  <a:moveTo>
                    <a:pt x="54" y="844"/>
                  </a:moveTo>
                  <a:cubicBezTo>
                    <a:pt x="108" y="896"/>
                    <a:pt x="189" y="895"/>
                    <a:pt x="237" y="837"/>
                  </a:cubicBezTo>
                  <a:lnTo>
                    <a:pt x="399" y="643"/>
                  </a:lnTo>
                  <a:cubicBezTo>
                    <a:pt x="434" y="660"/>
                    <a:pt x="472" y="671"/>
                    <a:pt x="511" y="676"/>
                  </a:cubicBezTo>
                  <a:cubicBezTo>
                    <a:pt x="488" y="628"/>
                    <a:pt x="462" y="598"/>
                    <a:pt x="442" y="576"/>
                  </a:cubicBezTo>
                  <a:cubicBezTo>
                    <a:pt x="392" y="553"/>
                    <a:pt x="350" y="515"/>
                    <a:pt x="322" y="464"/>
                  </a:cubicBezTo>
                  <a:cubicBezTo>
                    <a:pt x="253" y="338"/>
                    <a:pt x="299" y="180"/>
                    <a:pt x="425" y="111"/>
                  </a:cubicBezTo>
                  <a:cubicBezTo>
                    <a:pt x="465" y="89"/>
                    <a:pt x="508" y="79"/>
                    <a:pt x="550" y="79"/>
                  </a:cubicBezTo>
                  <a:cubicBezTo>
                    <a:pt x="617" y="79"/>
                    <a:pt x="683" y="105"/>
                    <a:pt x="732" y="154"/>
                  </a:cubicBezTo>
                  <a:cubicBezTo>
                    <a:pt x="737" y="145"/>
                    <a:pt x="742" y="137"/>
                    <a:pt x="749" y="131"/>
                  </a:cubicBezTo>
                  <a:cubicBezTo>
                    <a:pt x="762" y="118"/>
                    <a:pt x="778" y="110"/>
                    <a:pt x="796" y="106"/>
                  </a:cubicBezTo>
                  <a:cubicBezTo>
                    <a:pt x="732" y="38"/>
                    <a:pt x="642" y="0"/>
                    <a:pt x="550" y="0"/>
                  </a:cubicBezTo>
                  <a:cubicBezTo>
                    <a:pt x="495" y="0"/>
                    <a:pt x="439" y="13"/>
                    <a:pt x="387" y="42"/>
                  </a:cubicBezTo>
                  <a:cubicBezTo>
                    <a:pt x="224" y="131"/>
                    <a:pt x="164" y="335"/>
                    <a:pt x="251" y="499"/>
                  </a:cubicBezTo>
                  <a:lnTo>
                    <a:pt x="60" y="661"/>
                  </a:lnTo>
                  <a:cubicBezTo>
                    <a:pt x="6" y="707"/>
                    <a:pt x="0" y="791"/>
                    <a:pt x="54" y="84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C00000"/>
                </a:solidFill>
                <a:effectLst/>
                <a:uLnTx/>
                <a:uFillTx/>
                <a:latin typeface="Corbel" panose="020B0503020204020204" pitchFamily="34" charset="0"/>
                <a:ea typeface="+mn-ea"/>
                <a:cs typeface="+mn-cs"/>
              </a:endParaRPr>
            </a:p>
          </p:txBody>
        </p:sp>
        <p:sp>
          <p:nvSpPr>
            <p:cNvPr id="11" name="Freeform 161"/>
            <p:cNvSpPr>
              <a:spLocks/>
            </p:cNvSpPr>
            <p:nvPr/>
          </p:nvSpPr>
          <p:spPr bwMode="auto">
            <a:xfrm>
              <a:off x="8624888" y="3186113"/>
              <a:ext cx="239713" cy="261938"/>
            </a:xfrm>
            <a:custGeom>
              <a:avLst/>
              <a:gdLst>
                <a:gd name="T0" fmla="*/ 130 w 337"/>
                <a:gd name="T1" fmla="*/ 307 h 369"/>
                <a:gd name="T2" fmla="*/ 90 w 337"/>
                <a:gd name="T3" fmla="*/ 216 h 369"/>
                <a:gd name="T4" fmla="*/ 216 w 337"/>
                <a:gd name="T5" fmla="*/ 91 h 369"/>
                <a:gd name="T6" fmla="*/ 261 w 337"/>
                <a:gd name="T7" fmla="*/ 99 h 369"/>
                <a:gd name="T8" fmla="*/ 337 w 337"/>
                <a:gd name="T9" fmla="*/ 37 h 369"/>
                <a:gd name="T10" fmla="*/ 216 w 337"/>
                <a:gd name="T11" fmla="*/ 0 h 369"/>
                <a:gd name="T12" fmla="*/ 0 w 337"/>
                <a:gd name="T13" fmla="*/ 216 h 369"/>
                <a:gd name="T14" fmla="*/ 63 w 337"/>
                <a:gd name="T15" fmla="*/ 369 h 369"/>
                <a:gd name="T16" fmla="*/ 130 w 337"/>
                <a:gd name="T17" fmla="*/ 307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7" h="369">
                  <a:moveTo>
                    <a:pt x="130" y="307"/>
                  </a:moveTo>
                  <a:cubicBezTo>
                    <a:pt x="105" y="284"/>
                    <a:pt x="90" y="252"/>
                    <a:pt x="90" y="216"/>
                  </a:cubicBezTo>
                  <a:cubicBezTo>
                    <a:pt x="90" y="147"/>
                    <a:pt x="147" y="91"/>
                    <a:pt x="216" y="91"/>
                  </a:cubicBezTo>
                  <a:cubicBezTo>
                    <a:pt x="232" y="91"/>
                    <a:pt x="247" y="94"/>
                    <a:pt x="261" y="99"/>
                  </a:cubicBezTo>
                  <a:cubicBezTo>
                    <a:pt x="272" y="68"/>
                    <a:pt x="299" y="41"/>
                    <a:pt x="337" y="37"/>
                  </a:cubicBezTo>
                  <a:cubicBezTo>
                    <a:pt x="303" y="14"/>
                    <a:pt x="261" y="0"/>
                    <a:pt x="216" y="0"/>
                  </a:cubicBezTo>
                  <a:cubicBezTo>
                    <a:pt x="97" y="0"/>
                    <a:pt x="0" y="97"/>
                    <a:pt x="0" y="216"/>
                  </a:cubicBezTo>
                  <a:cubicBezTo>
                    <a:pt x="0" y="276"/>
                    <a:pt x="24" y="330"/>
                    <a:pt x="63" y="369"/>
                  </a:cubicBezTo>
                  <a:cubicBezTo>
                    <a:pt x="66" y="352"/>
                    <a:pt x="88" y="318"/>
                    <a:pt x="130" y="307"/>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C00000"/>
                </a:solidFill>
                <a:effectLst/>
                <a:uLnTx/>
                <a:uFillTx/>
                <a:latin typeface="Corbel" panose="020B0503020204020204" pitchFamily="34" charset="0"/>
                <a:ea typeface="+mn-ea"/>
                <a:cs typeface="+mn-cs"/>
              </a:endParaRPr>
            </a:p>
          </p:txBody>
        </p:sp>
        <p:sp>
          <p:nvSpPr>
            <p:cNvPr id="12" name="Freeform 162"/>
            <p:cNvSpPr>
              <a:spLocks/>
            </p:cNvSpPr>
            <p:nvPr/>
          </p:nvSpPr>
          <p:spPr bwMode="auto">
            <a:xfrm>
              <a:off x="8718550" y="3279775"/>
              <a:ext cx="88900" cy="120650"/>
            </a:xfrm>
            <a:custGeom>
              <a:avLst/>
              <a:gdLst>
                <a:gd name="T0" fmla="*/ 16 w 125"/>
                <a:gd name="T1" fmla="*/ 68 h 169"/>
                <a:gd name="T2" fmla="*/ 2 w 125"/>
                <a:gd name="T3" fmla="*/ 65 h 169"/>
                <a:gd name="T4" fmla="*/ 0 w 125"/>
                <a:gd name="T5" fmla="*/ 84 h 169"/>
                <a:gd name="T6" fmla="*/ 84 w 125"/>
                <a:gd name="T7" fmla="*/ 169 h 169"/>
                <a:gd name="T8" fmla="*/ 125 w 125"/>
                <a:gd name="T9" fmla="*/ 158 h 169"/>
                <a:gd name="T10" fmla="*/ 125 w 125"/>
                <a:gd name="T11" fmla="*/ 10 h 169"/>
                <a:gd name="T12" fmla="*/ 84 w 125"/>
                <a:gd name="T13" fmla="*/ 0 h 169"/>
                <a:gd name="T14" fmla="*/ 45 w 125"/>
                <a:gd name="T15" fmla="*/ 9 h 169"/>
                <a:gd name="T16" fmla="*/ 53 w 125"/>
                <a:gd name="T17" fmla="*/ 32 h 169"/>
                <a:gd name="T18" fmla="*/ 16 w 125"/>
                <a:gd name="T19" fmla="*/ 6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69">
                  <a:moveTo>
                    <a:pt x="16" y="68"/>
                  </a:moveTo>
                  <a:cubicBezTo>
                    <a:pt x="11" y="68"/>
                    <a:pt x="6" y="67"/>
                    <a:pt x="2" y="65"/>
                  </a:cubicBezTo>
                  <a:cubicBezTo>
                    <a:pt x="0" y="71"/>
                    <a:pt x="0" y="78"/>
                    <a:pt x="0" y="84"/>
                  </a:cubicBezTo>
                  <a:cubicBezTo>
                    <a:pt x="0" y="131"/>
                    <a:pt x="37" y="169"/>
                    <a:pt x="84" y="169"/>
                  </a:cubicBezTo>
                  <a:cubicBezTo>
                    <a:pt x="99" y="169"/>
                    <a:pt x="112" y="165"/>
                    <a:pt x="125" y="158"/>
                  </a:cubicBezTo>
                  <a:lnTo>
                    <a:pt x="125" y="10"/>
                  </a:lnTo>
                  <a:cubicBezTo>
                    <a:pt x="112" y="4"/>
                    <a:pt x="99" y="0"/>
                    <a:pt x="84" y="0"/>
                  </a:cubicBezTo>
                  <a:cubicBezTo>
                    <a:pt x="70" y="0"/>
                    <a:pt x="57" y="3"/>
                    <a:pt x="45" y="9"/>
                  </a:cubicBezTo>
                  <a:cubicBezTo>
                    <a:pt x="50" y="15"/>
                    <a:pt x="53" y="23"/>
                    <a:pt x="53" y="32"/>
                  </a:cubicBezTo>
                  <a:cubicBezTo>
                    <a:pt x="53" y="52"/>
                    <a:pt x="37" y="68"/>
                    <a:pt x="16" y="6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C00000"/>
                </a:solidFill>
                <a:effectLst/>
                <a:uLnTx/>
                <a:uFillTx/>
                <a:latin typeface="Corbel" panose="020B0503020204020204" pitchFamily="34" charset="0"/>
                <a:ea typeface="+mn-ea"/>
                <a:cs typeface="+mn-cs"/>
              </a:endParaRPr>
            </a:p>
          </p:txBody>
        </p:sp>
        <p:sp>
          <p:nvSpPr>
            <p:cNvPr id="13" name="Freeform 163"/>
            <p:cNvSpPr>
              <a:spLocks/>
            </p:cNvSpPr>
            <p:nvPr/>
          </p:nvSpPr>
          <p:spPr bwMode="auto">
            <a:xfrm>
              <a:off x="8693150" y="3201988"/>
              <a:ext cx="488950" cy="554038"/>
            </a:xfrm>
            <a:custGeom>
              <a:avLst/>
              <a:gdLst>
                <a:gd name="T0" fmla="*/ 302 w 688"/>
                <a:gd name="T1" fmla="*/ 105 h 779"/>
                <a:gd name="T2" fmla="*/ 253 w 688"/>
                <a:gd name="T3" fmla="*/ 55 h 779"/>
                <a:gd name="T4" fmla="*/ 203 w 688"/>
                <a:gd name="T5" fmla="*/ 105 h 779"/>
                <a:gd name="T6" fmla="*/ 203 w 688"/>
                <a:gd name="T7" fmla="*/ 437 h 779"/>
                <a:gd name="T8" fmla="*/ 172 w 688"/>
                <a:gd name="T9" fmla="*/ 391 h 779"/>
                <a:gd name="T10" fmla="*/ 72 w 688"/>
                <a:gd name="T11" fmla="*/ 321 h 779"/>
                <a:gd name="T12" fmla="*/ 8 w 688"/>
                <a:gd name="T13" fmla="*/ 353 h 779"/>
                <a:gd name="T14" fmla="*/ 138 w 688"/>
                <a:gd name="T15" fmla="*/ 555 h 779"/>
                <a:gd name="T16" fmla="*/ 439 w 688"/>
                <a:gd name="T17" fmla="*/ 779 h 779"/>
                <a:gd name="T18" fmla="*/ 439 w 688"/>
                <a:gd name="T19" fmla="*/ 779 h 779"/>
                <a:gd name="T20" fmla="*/ 439 w 688"/>
                <a:gd name="T21" fmla="*/ 779 h 779"/>
                <a:gd name="T22" fmla="*/ 688 w 688"/>
                <a:gd name="T23" fmla="*/ 545 h 779"/>
                <a:gd name="T24" fmla="*/ 687 w 688"/>
                <a:gd name="T25" fmla="*/ 163 h 779"/>
                <a:gd name="T26" fmla="*/ 642 w 688"/>
                <a:gd name="T27" fmla="*/ 118 h 779"/>
                <a:gd name="T28" fmla="*/ 597 w 688"/>
                <a:gd name="T29" fmla="*/ 163 h 779"/>
                <a:gd name="T30" fmla="*/ 597 w 688"/>
                <a:gd name="T31" fmla="*/ 384 h 779"/>
                <a:gd name="T32" fmla="*/ 565 w 688"/>
                <a:gd name="T33" fmla="*/ 366 h 779"/>
                <a:gd name="T34" fmla="*/ 565 w 688"/>
                <a:gd name="T35" fmla="*/ 76 h 779"/>
                <a:gd name="T36" fmla="*/ 515 w 688"/>
                <a:gd name="T37" fmla="*/ 26 h 779"/>
                <a:gd name="T38" fmla="*/ 515 w 688"/>
                <a:gd name="T39" fmla="*/ 26 h 779"/>
                <a:gd name="T40" fmla="*/ 515 w 688"/>
                <a:gd name="T41" fmla="*/ 26 h 779"/>
                <a:gd name="T42" fmla="*/ 465 w 688"/>
                <a:gd name="T43" fmla="*/ 76 h 779"/>
                <a:gd name="T44" fmla="*/ 465 w 688"/>
                <a:gd name="T45" fmla="*/ 340 h 779"/>
                <a:gd name="T46" fmla="*/ 443 w 688"/>
                <a:gd name="T47" fmla="*/ 339 h 779"/>
                <a:gd name="T48" fmla="*/ 434 w 688"/>
                <a:gd name="T49" fmla="*/ 339 h 779"/>
                <a:gd name="T50" fmla="*/ 434 w 688"/>
                <a:gd name="T51" fmla="*/ 50 h 779"/>
                <a:gd name="T52" fmla="*/ 384 w 688"/>
                <a:gd name="T53" fmla="*/ 0 h 779"/>
                <a:gd name="T54" fmla="*/ 384 w 688"/>
                <a:gd name="T55" fmla="*/ 0 h 779"/>
                <a:gd name="T56" fmla="*/ 334 w 688"/>
                <a:gd name="T57" fmla="*/ 50 h 779"/>
                <a:gd name="T58" fmla="*/ 334 w 688"/>
                <a:gd name="T59" fmla="*/ 357 h 779"/>
                <a:gd name="T60" fmla="*/ 302 w 688"/>
                <a:gd name="T61" fmla="*/ 372 h 779"/>
                <a:gd name="T62" fmla="*/ 302 w 688"/>
                <a:gd name="T63" fmla="*/ 105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8" h="779">
                  <a:moveTo>
                    <a:pt x="302" y="105"/>
                  </a:moveTo>
                  <a:cubicBezTo>
                    <a:pt x="302" y="77"/>
                    <a:pt x="280" y="55"/>
                    <a:pt x="253" y="55"/>
                  </a:cubicBezTo>
                  <a:cubicBezTo>
                    <a:pt x="220" y="55"/>
                    <a:pt x="203" y="84"/>
                    <a:pt x="203" y="105"/>
                  </a:cubicBezTo>
                  <a:lnTo>
                    <a:pt x="203" y="437"/>
                  </a:lnTo>
                  <a:cubicBezTo>
                    <a:pt x="193" y="424"/>
                    <a:pt x="182" y="409"/>
                    <a:pt x="172" y="391"/>
                  </a:cubicBezTo>
                  <a:cubicBezTo>
                    <a:pt x="142" y="338"/>
                    <a:pt x="104" y="321"/>
                    <a:pt x="72" y="321"/>
                  </a:cubicBezTo>
                  <a:cubicBezTo>
                    <a:pt x="40" y="321"/>
                    <a:pt x="14" y="338"/>
                    <a:pt x="8" y="353"/>
                  </a:cubicBezTo>
                  <a:cubicBezTo>
                    <a:pt x="0" y="376"/>
                    <a:pt x="83" y="410"/>
                    <a:pt x="138" y="555"/>
                  </a:cubicBezTo>
                  <a:cubicBezTo>
                    <a:pt x="189" y="690"/>
                    <a:pt x="258" y="779"/>
                    <a:pt x="439" y="779"/>
                  </a:cubicBezTo>
                  <a:lnTo>
                    <a:pt x="439" y="779"/>
                  </a:lnTo>
                  <a:lnTo>
                    <a:pt x="439" y="779"/>
                  </a:lnTo>
                  <a:cubicBezTo>
                    <a:pt x="570" y="779"/>
                    <a:pt x="688" y="705"/>
                    <a:pt x="688" y="545"/>
                  </a:cubicBezTo>
                  <a:lnTo>
                    <a:pt x="687" y="163"/>
                  </a:lnTo>
                  <a:cubicBezTo>
                    <a:pt x="687" y="138"/>
                    <a:pt x="667" y="118"/>
                    <a:pt x="642" y="118"/>
                  </a:cubicBezTo>
                  <a:cubicBezTo>
                    <a:pt x="614" y="118"/>
                    <a:pt x="597" y="141"/>
                    <a:pt x="597" y="163"/>
                  </a:cubicBezTo>
                  <a:lnTo>
                    <a:pt x="597" y="384"/>
                  </a:lnTo>
                  <a:cubicBezTo>
                    <a:pt x="587" y="377"/>
                    <a:pt x="576" y="372"/>
                    <a:pt x="565" y="366"/>
                  </a:cubicBezTo>
                  <a:lnTo>
                    <a:pt x="565" y="76"/>
                  </a:lnTo>
                  <a:cubicBezTo>
                    <a:pt x="565" y="48"/>
                    <a:pt x="542" y="26"/>
                    <a:pt x="515" y="26"/>
                  </a:cubicBezTo>
                  <a:lnTo>
                    <a:pt x="515" y="26"/>
                  </a:lnTo>
                  <a:lnTo>
                    <a:pt x="515" y="26"/>
                  </a:lnTo>
                  <a:cubicBezTo>
                    <a:pt x="483" y="26"/>
                    <a:pt x="465" y="52"/>
                    <a:pt x="465" y="76"/>
                  </a:cubicBezTo>
                  <a:lnTo>
                    <a:pt x="465" y="340"/>
                  </a:lnTo>
                  <a:cubicBezTo>
                    <a:pt x="457" y="339"/>
                    <a:pt x="449" y="339"/>
                    <a:pt x="443" y="339"/>
                  </a:cubicBezTo>
                  <a:cubicBezTo>
                    <a:pt x="438" y="339"/>
                    <a:pt x="434" y="339"/>
                    <a:pt x="434" y="339"/>
                  </a:cubicBezTo>
                  <a:lnTo>
                    <a:pt x="434" y="50"/>
                  </a:lnTo>
                  <a:cubicBezTo>
                    <a:pt x="434" y="23"/>
                    <a:pt x="411" y="0"/>
                    <a:pt x="384" y="0"/>
                  </a:cubicBezTo>
                  <a:lnTo>
                    <a:pt x="384" y="0"/>
                  </a:lnTo>
                  <a:cubicBezTo>
                    <a:pt x="351" y="0"/>
                    <a:pt x="334" y="29"/>
                    <a:pt x="334" y="50"/>
                  </a:cubicBezTo>
                  <a:lnTo>
                    <a:pt x="334" y="357"/>
                  </a:lnTo>
                  <a:cubicBezTo>
                    <a:pt x="323" y="362"/>
                    <a:pt x="313" y="366"/>
                    <a:pt x="302" y="372"/>
                  </a:cubicBezTo>
                  <a:lnTo>
                    <a:pt x="302" y="105"/>
                  </a:ln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C00000"/>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29329038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fr-FR" smtClean="0"/>
              <a:t>F. Flamerie - medIST : J2 APM - 2021-06-08</a:t>
            </a:r>
            <a:endParaRPr lang="fr-FR" dirty="0"/>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5750" y="160705"/>
            <a:ext cx="3357700" cy="6560770"/>
          </a:xfrm>
          <a:prstGeom prst="rect">
            <a:avLst/>
          </a:prstGeom>
        </p:spPr>
      </p:pic>
      <p:sp>
        <p:nvSpPr>
          <p:cNvPr id="8" name="ZoneTexte 7"/>
          <p:cNvSpPr txBox="1"/>
          <p:nvPr/>
        </p:nvSpPr>
        <p:spPr>
          <a:xfrm>
            <a:off x="120853" y="6033184"/>
            <a:ext cx="3917747" cy="646331"/>
          </a:xfrm>
          <a:prstGeom prst="rect">
            <a:avLst/>
          </a:prstGeom>
          <a:noFill/>
        </p:spPr>
        <p:txBody>
          <a:bodyPr wrap="square" rtlCol="0">
            <a:spAutoFit/>
          </a:bodyPr>
          <a:lstStyle/>
          <a:p>
            <a:r>
              <a:rPr lang="en-US" sz="1200" dirty="0" smtClean="0">
                <a:solidFill>
                  <a:schemeClr val="bg1">
                    <a:lumMod val="50000"/>
                  </a:schemeClr>
                </a:solidFill>
                <a:latin typeface="Corbel" panose="020B0503020204020204" pitchFamily="34" charset="0"/>
              </a:rPr>
              <a:t>Japanese </a:t>
            </a:r>
            <a:r>
              <a:rPr lang="en-US" sz="1200" dirty="0">
                <a:solidFill>
                  <a:schemeClr val="bg1">
                    <a:lumMod val="50000"/>
                  </a:schemeClr>
                </a:solidFill>
                <a:latin typeface="Corbel" panose="020B0503020204020204" pitchFamily="34" charset="0"/>
              </a:rPr>
              <a:t>Koi Fish Drawing - CC BY-NC - Source : http://getdrawings.com/japanese-koi-fish-drawing#japanese-koi-fish-drawing-57.jpg </a:t>
            </a:r>
            <a:endParaRPr lang="fr-FR" sz="1200" dirty="0">
              <a:solidFill>
                <a:schemeClr val="bg1">
                  <a:lumMod val="50000"/>
                </a:schemeClr>
              </a:solidFill>
              <a:latin typeface="Corbel" panose="020B0503020204020204" pitchFamily="34" charset="0"/>
            </a:endParaRPr>
          </a:p>
        </p:txBody>
      </p:sp>
    </p:spTree>
    <p:extLst>
      <p:ext uri="{BB962C8B-B14F-4D97-AF65-F5344CB8AC3E}">
        <p14:creationId xmlns:p14="http://schemas.microsoft.com/office/powerpoint/2010/main" val="38318326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63586"/>
            <a:ext cx="10515600" cy="1325563"/>
          </a:xfrm>
        </p:spPr>
        <p:txBody>
          <a:bodyPr/>
          <a:lstStyle/>
          <a:p>
            <a:r>
              <a:rPr lang="fr-FR" dirty="0" smtClean="0"/>
              <a:t>Programme</a:t>
            </a:r>
            <a:endParaRPr lang="fr-FR" dirty="0"/>
          </a:p>
        </p:txBody>
      </p:sp>
      <p:sp>
        <p:nvSpPr>
          <p:cNvPr id="3" name="Espace réservé du contenu 2"/>
          <p:cNvSpPr>
            <a:spLocks noGrp="1"/>
          </p:cNvSpPr>
          <p:nvPr>
            <p:ph idx="1"/>
          </p:nvPr>
        </p:nvSpPr>
        <p:spPr>
          <a:xfrm>
            <a:off x="838200" y="1589149"/>
            <a:ext cx="11023600" cy="4351338"/>
          </a:xfrm>
        </p:spPr>
        <p:txBody>
          <a:bodyPr>
            <a:noAutofit/>
          </a:bodyPr>
          <a:lstStyle/>
          <a:p>
            <a:pPr marL="0" indent="0">
              <a:buNone/>
            </a:pPr>
            <a:r>
              <a:rPr lang="fr-FR" sz="3600" dirty="0" smtClean="0"/>
              <a:t>1. Introduction</a:t>
            </a:r>
            <a:endParaRPr lang="fr-FR" sz="3600" dirty="0"/>
          </a:p>
          <a:p>
            <a:pPr marL="0" indent="0">
              <a:buNone/>
            </a:pPr>
            <a:r>
              <a:rPr lang="fr-FR" sz="3600" dirty="0" smtClean="0"/>
              <a:t>2. Quelles </a:t>
            </a:r>
            <a:r>
              <a:rPr lang="fr-FR" sz="3600" dirty="0"/>
              <a:t>valeurs partageons-nous et comment pouvons-nous les </a:t>
            </a:r>
            <a:r>
              <a:rPr lang="fr-FR" sz="3600" dirty="0" smtClean="0"/>
              <a:t>véhiculer?</a:t>
            </a:r>
          </a:p>
          <a:p>
            <a:pPr marL="0" indent="0">
              <a:buNone/>
            </a:pPr>
            <a:r>
              <a:rPr lang="fr-FR" i="1" dirty="0" smtClean="0"/>
              <a:t>Pause brève </a:t>
            </a:r>
            <a:r>
              <a:rPr lang="fr-FR" dirty="0" smtClean="0"/>
              <a:t>🎬</a:t>
            </a:r>
          </a:p>
          <a:p>
            <a:pPr marL="0" indent="0">
              <a:buNone/>
            </a:pPr>
            <a:r>
              <a:rPr lang="fr-FR" sz="3600" dirty="0" smtClean="0"/>
              <a:t>3</a:t>
            </a:r>
            <a:r>
              <a:rPr lang="fr-FR" sz="3600" dirty="0"/>
              <a:t>. Focus sur un sujet : ORCID</a:t>
            </a:r>
          </a:p>
          <a:p>
            <a:pPr marL="0" indent="0">
              <a:buNone/>
            </a:pPr>
            <a:r>
              <a:rPr lang="fr-FR" i="1" dirty="0"/>
              <a:t>Pause</a:t>
            </a:r>
            <a:r>
              <a:rPr lang="fr-FR" dirty="0"/>
              <a:t> ☕ </a:t>
            </a:r>
            <a:r>
              <a:rPr lang="fr-FR" i="1" dirty="0"/>
              <a:t>ou</a:t>
            </a:r>
            <a:r>
              <a:rPr lang="fr-FR" dirty="0"/>
              <a:t> 🍵 </a:t>
            </a:r>
            <a:r>
              <a:rPr lang="fr-FR" i="1" dirty="0"/>
              <a:t>ou</a:t>
            </a:r>
            <a:r>
              <a:rPr lang="fr-FR" dirty="0"/>
              <a:t> 🍹</a:t>
            </a:r>
          </a:p>
          <a:p>
            <a:pPr marL="0" indent="0">
              <a:buNone/>
            </a:pPr>
            <a:r>
              <a:rPr lang="fr-FR" sz="3600" dirty="0"/>
              <a:t>4. Réflexion et travail sur un thème au choix</a:t>
            </a:r>
          </a:p>
          <a:p>
            <a:pPr marL="0" indent="0">
              <a:buNone/>
            </a:pPr>
            <a:r>
              <a:rPr lang="fr-FR" sz="3600" dirty="0"/>
              <a:t>5. Conclusion</a:t>
            </a:r>
          </a:p>
        </p:txBody>
      </p:sp>
      <p:sp>
        <p:nvSpPr>
          <p:cNvPr id="4" name="Espace réservé du pied de page 3"/>
          <p:cNvSpPr>
            <a:spLocks noGrp="1"/>
          </p:cNvSpPr>
          <p:nvPr>
            <p:ph type="ftr" sz="quarter" idx="11"/>
          </p:nvPr>
        </p:nvSpPr>
        <p:spPr/>
        <p:txBody>
          <a:bodyPr/>
          <a:lstStyle/>
          <a:p>
            <a:r>
              <a:rPr lang="fr-FR" smtClean="0"/>
              <a:t>F. Flamerie - medIST : J2 APM - 2021-06-08</a:t>
            </a:r>
            <a:endParaRPr lang="fr-FR" dirty="0"/>
          </a:p>
        </p:txBody>
      </p:sp>
    </p:spTree>
    <p:extLst>
      <p:ext uri="{BB962C8B-B14F-4D97-AF65-F5344CB8AC3E}">
        <p14:creationId xmlns:p14="http://schemas.microsoft.com/office/powerpoint/2010/main" val="41477711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8200" y="246063"/>
            <a:ext cx="10515600" cy="1325563"/>
          </a:xfrm>
        </p:spPr>
        <p:txBody>
          <a:bodyPr/>
          <a:lstStyle/>
          <a:p>
            <a:r>
              <a:rPr lang="fr-FR" dirty="0"/>
              <a:t>2.3 Persévérance</a:t>
            </a:r>
            <a:br>
              <a:rPr lang="fr-FR" dirty="0"/>
            </a:br>
            <a:endParaRPr lang="fr-FR" dirty="0"/>
          </a:p>
        </p:txBody>
      </p:sp>
      <p:sp>
        <p:nvSpPr>
          <p:cNvPr id="5" name="Espace réservé du contenu 4"/>
          <p:cNvSpPr>
            <a:spLocks noGrp="1"/>
          </p:cNvSpPr>
          <p:nvPr>
            <p:ph idx="1"/>
          </p:nvPr>
        </p:nvSpPr>
        <p:spPr>
          <a:xfrm>
            <a:off x="546100" y="838200"/>
            <a:ext cx="11061700" cy="6019799"/>
          </a:xfrm>
        </p:spPr>
        <p:txBody>
          <a:bodyPr>
            <a:normAutofit fontScale="32500" lnSpcReduction="20000"/>
          </a:bodyPr>
          <a:lstStyle/>
          <a:p>
            <a:endParaRPr lang="en-US" dirty="0"/>
          </a:p>
          <a:p>
            <a:pPr marL="0" indent="0">
              <a:lnSpc>
                <a:spcPct val="120000"/>
              </a:lnSpc>
              <a:buNone/>
            </a:pPr>
            <a:r>
              <a:rPr lang="en-US" sz="5500" dirty="0"/>
              <a:t>Un </a:t>
            </a:r>
            <a:r>
              <a:rPr lang="en-US" sz="5500" dirty="0" err="1"/>
              <a:t>exemple</a:t>
            </a:r>
            <a:r>
              <a:rPr lang="en-US" sz="5500" dirty="0"/>
              <a:t> </a:t>
            </a:r>
            <a:r>
              <a:rPr lang="en-US" sz="5500" dirty="0" err="1"/>
              <a:t>australien</a:t>
            </a:r>
            <a:r>
              <a:rPr lang="en-US" sz="5500" dirty="0"/>
              <a:t> et </a:t>
            </a:r>
            <a:r>
              <a:rPr lang="en-US" sz="5500" dirty="0" err="1"/>
              <a:t>néerlandais</a:t>
            </a:r>
            <a:r>
              <a:rPr lang="en-US" sz="5500" dirty="0"/>
              <a:t> </a:t>
            </a:r>
            <a:r>
              <a:rPr lang="en-US" sz="5500" dirty="0" smtClean="0"/>
              <a:t>: </a:t>
            </a:r>
            <a:r>
              <a:rPr lang="en-US" sz="5500" dirty="0" err="1" smtClean="0"/>
              <a:t>Teperek</a:t>
            </a:r>
            <a:r>
              <a:rPr lang="en-US" sz="5500" dirty="0"/>
              <a:t>, M. (2020, mars 11). Day 2 : Data Fluency, BRIDGES, </a:t>
            </a:r>
            <a:r>
              <a:rPr lang="en-US" sz="5500" dirty="0" err="1"/>
              <a:t>MeRC</a:t>
            </a:r>
            <a:r>
              <a:rPr lang="en-US" sz="5500" dirty="0"/>
              <a:t>, and reverse Data Management Plans. </a:t>
            </a:r>
            <a:r>
              <a:rPr lang="en-US" sz="5500" i="1" dirty="0"/>
              <a:t>Open Working</a:t>
            </a:r>
            <a:r>
              <a:rPr lang="en-US" sz="5500" dirty="0"/>
              <a:t>. https://openworking.wordpress.com/2020/03/11/day-2-data-fluency-bridges-merc-and-reverse-data-management-plans/</a:t>
            </a:r>
          </a:p>
          <a:p>
            <a:pPr>
              <a:lnSpc>
                <a:spcPct val="120000"/>
              </a:lnSpc>
            </a:pPr>
            <a:endParaRPr lang="en-US" dirty="0"/>
          </a:p>
          <a:p>
            <a:pPr marL="812800" indent="0">
              <a:lnSpc>
                <a:spcPct val="120000"/>
              </a:lnSpc>
              <a:buNone/>
            </a:pPr>
            <a:r>
              <a:rPr lang="en-US" sz="7400" dirty="0" smtClean="0">
                <a:solidFill>
                  <a:schemeClr val="bg1">
                    <a:lumMod val="50000"/>
                  </a:schemeClr>
                </a:solidFill>
              </a:rPr>
              <a:t>At </a:t>
            </a:r>
            <a:r>
              <a:rPr lang="en-US" sz="7400" dirty="0">
                <a:solidFill>
                  <a:schemeClr val="bg1">
                    <a:lumMod val="50000"/>
                  </a:schemeClr>
                </a:solidFill>
              </a:rPr>
              <a:t>TU Delft we also tried running our Coding Lunch and Data Crunch sessions (monthly) as drop-in opportunities for any code and data questions. However, not many researchers attended these sessions and as a result, they are now on hold. Interestingly, colleagues from Monash explained to me that in their case perseverance was key. They also experienced sessions where no researchers turned up. Instead of stopping the sessions, they experimented with locations. Turned out that rooms with glass windows (so that passersby can see that the inside is not scary), proximity to cafeterias, and </a:t>
            </a:r>
            <a:r>
              <a:rPr lang="en-US" sz="7400" dirty="0" err="1">
                <a:solidFill>
                  <a:schemeClr val="bg1">
                    <a:lumMod val="50000"/>
                  </a:schemeClr>
                </a:solidFill>
              </a:rPr>
              <a:t>organising</a:t>
            </a:r>
            <a:r>
              <a:rPr lang="en-US" sz="7400" dirty="0">
                <a:solidFill>
                  <a:schemeClr val="bg1">
                    <a:lumMod val="50000"/>
                  </a:schemeClr>
                </a:solidFill>
              </a:rPr>
              <a:t> the sessions in locations which don’t require researchers to make a lot of effort to get to, worked best.</a:t>
            </a:r>
          </a:p>
          <a:p>
            <a:pPr marL="0" indent="0">
              <a:buNone/>
            </a:pPr>
            <a:endParaRPr lang="fr-FR" dirty="0"/>
          </a:p>
        </p:txBody>
      </p:sp>
      <p:sp>
        <p:nvSpPr>
          <p:cNvPr id="2" name="Espace réservé du pied de page 1"/>
          <p:cNvSpPr>
            <a:spLocks noGrp="1"/>
          </p:cNvSpPr>
          <p:nvPr>
            <p:ph type="ftr" sz="quarter" idx="11"/>
          </p:nvPr>
        </p:nvSpPr>
        <p:spPr/>
        <p:txBody>
          <a:bodyPr/>
          <a:lstStyle/>
          <a:p>
            <a:r>
              <a:rPr lang="fr-FR" smtClean="0"/>
              <a:t>F. Flamerie - medIST : J2 APM - 2021-06-08</a:t>
            </a:r>
            <a:endParaRPr lang="fr-FR"/>
          </a:p>
        </p:txBody>
      </p:sp>
    </p:spTree>
    <p:extLst>
      <p:ext uri="{BB962C8B-B14F-4D97-AF65-F5344CB8AC3E}">
        <p14:creationId xmlns:p14="http://schemas.microsoft.com/office/powerpoint/2010/main" val="33966663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a:t>Pause brève </a:t>
            </a:r>
            <a:r>
              <a:rPr lang="fr-FR" dirty="0" smtClean="0"/>
              <a:t>🎬</a:t>
            </a:r>
            <a:endParaRPr lang="fr-FR" dirty="0"/>
          </a:p>
        </p:txBody>
      </p:sp>
      <p:sp>
        <p:nvSpPr>
          <p:cNvPr id="7" name="Espace réservé du texte 6"/>
          <p:cNvSpPr>
            <a:spLocks noGrp="1"/>
          </p:cNvSpPr>
          <p:nvPr>
            <p:ph type="body" idx="1"/>
          </p:nvPr>
        </p:nvSpPr>
        <p:spPr/>
        <p:txBody>
          <a:bodyPr/>
          <a:lstStyle/>
          <a:p>
            <a:r>
              <a:rPr lang="fr-FR" dirty="0">
                <a:hlinkClick r:id="rId3"/>
              </a:rPr>
              <a:t>5 minutes</a:t>
            </a:r>
            <a:endParaRPr lang="fr-FR" dirty="0"/>
          </a:p>
        </p:txBody>
      </p:sp>
      <p:sp>
        <p:nvSpPr>
          <p:cNvPr id="4" name="Espace réservé du pied de page 3"/>
          <p:cNvSpPr>
            <a:spLocks noGrp="1"/>
          </p:cNvSpPr>
          <p:nvPr>
            <p:ph type="ftr" sz="quarter" idx="11"/>
          </p:nvPr>
        </p:nvSpPr>
        <p:spPr/>
        <p:txBody>
          <a:bodyPr/>
          <a:lstStyle/>
          <a:p>
            <a:r>
              <a:rPr lang="fr-FR" smtClean="0"/>
              <a:t>F. Flamerie - medIST : J2 APM - 2021-06-08</a:t>
            </a:r>
            <a:endParaRPr lang="fr-FR" dirty="0"/>
          </a:p>
        </p:txBody>
      </p:sp>
    </p:spTree>
    <p:extLst>
      <p:ext uri="{BB962C8B-B14F-4D97-AF65-F5344CB8AC3E}">
        <p14:creationId xmlns:p14="http://schemas.microsoft.com/office/powerpoint/2010/main" val="22004701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838200" y="0"/>
            <a:ext cx="10515600" cy="1325563"/>
          </a:xfrm>
        </p:spPr>
        <p:txBody>
          <a:bodyPr/>
          <a:lstStyle/>
          <a:p>
            <a:r>
              <a:rPr lang="fr-FR" dirty="0"/>
              <a:t>3. Focus sur un sujet : ORCID</a:t>
            </a:r>
          </a:p>
        </p:txBody>
      </p:sp>
      <p:sp>
        <p:nvSpPr>
          <p:cNvPr id="7" name="Espace réservé du contenu 6"/>
          <p:cNvSpPr>
            <a:spLocks noGrp="1"/>
          </p:cNvSpPr>
          <p:nvPr>
            <p:ph idx="1"/>
          </p:nvPr>
        </p:nvSpPr>
        <p:spPr>
          <a:xfrm>
            <a:off x="838200" y="1147764"/>
            <a:ext cx="10655300" cy="5395912"/>
          </a:xfrm>
        </p:spPr>
        <p:txBody>
          <a:bodyPr>
            <a:normAutofit/>
          </a:bodyPr>
          <a:lstStyle/>
          <a:p>
            <a:pPr marL="0" indent="0">
              <a:lnSpc>
                <a:spcPct val="100000"/>
              </a:lnSpc>
              <a:buNone/>
            </a:pPr>
            <a:r>
              <a:rPr lang="fr-FR" dirty="0"/>
              <a:t>Rendez-vous sur Moodle : Activité "Focus sur un sujet : ORCID"</a:t>
            </a:r>
          </a:p>
          <a:p>
            <a:pPr marL="0" indent="0">
              <a:lnSpc>
                <a:spcPct val="100000"/>
              </a:lnSpc>
              <a:buNone/>
            </a:pPr>
            <a:r>
              <a:rPr lang="fr-FR" dirty="0"/>
              <a:t>Vous souhaitez communiquer concernant ORCID ou plus largement le thème des "identifiants chercheur". Parmi les ressources disponibles sur Moodle :</a:t>
            </a:r>
          </a:p>
          <a:p>
            <a:pPr lvl="1">
              <a:lnSpc>
                <a:spcPct val="100000"/>
              </a:lnSpc>
            </a:pPr>
            <a:r>
              <a:rPr lang="fr-FR" sz="2800" dirty="0" smtClean="0">
                <a:solidFill>
                  <a:srgbClr val="00B050"/>
                </a:solidFill>
              </a:rPr>
              <a:t>lesquelles réutiliseriez-vous en l'état? vote </a:t>
            </a:r>
            <a:r>
              <a:rPr lang="fr-FR" sz="2800" b="1" dirty="0" smtClean="0">
                <a:solidFill>
                  <a:srgbClr val="00B050"/>
                </a:solidFill>
              </a:rPr>
              <a:t>oui</a:t>
            </a:r>
            <a:endParaRPr lang="fr-FR" sz="2800" dirty="0" smtClean="0">
              <a:solidFill>
                <a:srgbClr val="00B050"/>
              </a:solidFill>
            </a:endParaRPr>
          </a:p>
          <a:p>
            <a:pPr lvl="1">
              <a:lnSpc>
                <a:spcPct val="100000"/>
              </a:lnSpc>
            </a:pPr>
            <a:r>
              <a:rPr lang="fr-FR" sz="2800" dirty="0" smtClean="0">
                <a:solidFill>
                  <a:srgbClr val="FFC000"/>
                </a:solidFill>
              </a:rPr>
              <a:t>lesquelles réutiliseriez-vous moyennant des modifications (de fond et/ou de forme)? vote </a:t>
            </a:r>
            <a:r>
              <a:rPr lang="fr-FR" sz="2800" b="1" dirty="0" smtClean="0">
                <a:solidFill>
                  <a:srgbClr val="FFC000"/>
                </a:solidFill>
              </a:rPr>
              <a:t>si nécessaire</a:t>
            </a:r>
            <a:endParaRPr lang="fr-FR" sz="2800" dirty="0" smtClean="0">
              <a:solidFill>
                <a:srgbClr val="FFC000"/>
              </a:solidFill>
            </a:endParaRPr>
          </a:p>
          <a:p>
            <a:pPr lvl="1">
              <a:lnSpc>
                <a:spcPct val="100000"/>
              </a:lnSpc>
            </a:pPr>
            <a:r>
              <a:rPr lang="fr-FR" sz="2800" dirty="0" smtClean="0">
                <a:solidFill>
                  <a:srgbClr val="C00000"/>
                </a:solidFill>
              </a:rPr>
              <a:t>lesquelles </a:t>
            </a:r>
            <a:r>
              <a:rPr lang="fr-FR" sz="2800" dirty="0">
                <a:solidFill>
                  <a:srgbClr val="C00000"/>
                </a:solidFill>
              </a:rPr>
              <a:t>ne réutiliseriez-vous pas du tout? </a:t>
            </a:r>
            <a:r>
              <a:rPr lang="fr-FR" sz="2800" dirty="0" smtClean="0">
                <a:solidFill>
                  <a:srgbClr val="C00000"/>
                </a:solidFill>
              </a:rPr>
              <a:t>vote </a:t>
            </a:r>
            <a:r>
              <a:rPr lang="fr-FR" sz="2800" b="1" dirty="0">
                <a:solidFill>
                  <a:srgbClr val="C00000"/>
                </a:solidFill>
              </a:rPr>
              <a:t>non</a:t>
            </a:r>
            <a:endParaRPr lang="fr-FR" sz="2800" dirty="0">
              <a:solidFill>
                <a:srgbClr val="C00000"/>
              </a:solidFill>
            </a:endParaRPr>
          </a:p>
          <a:p>
            <a:pPr marL="0" indent="0">
              <a:lnSpc>
                <a:spcPct val="100000"/>
              </a:lnSpc>
              <a:buNone/>
            </a:pPr>
            <a:r>
              <a:rPr lang="fr-FR" dirty="0" smtClean="0"/>
              <a:t>🗳 </a:t>
            </a:r>
            <a:r>
              <a:rPr lang="fr-FR" dirty="0">
                <a:hlinkClick r:id="rId3"/>
              </a:rPr>
              <a:t>Sondage </a:t>
            </a:r>
            <a:r>
              <a:rPr lang="fr-FR" dirty="0" err="1">
                <a:hlinkClick r:id="rId3"/>
              </a:rPr>
              <a:t>Framadate</a:t>
            </a:r>
            <a:r>
              <a:rPr lang="fr-FR" dirty="0">
                <a:hlinkClick r:id="rId3"/>
              </a:rPr>
              <a:t> à utiliser pour voter</a:t>
            </a:r>
            <a:endParaRPr lang="fr-FR" dirty="0"/>
          </a:p>
          <a:p>
            <a:pPr marL="0" indent="0">
              <a:lnSpc>
                <a:spcPct val="100000"/>
              </a:lnSpc>
              <a:buNone/>
            </a:pPr>
            <a:r>
              <a:rPr lang="fr-FR" dirty="0"/>
              <a:t>⌚ </a:t>
            </a:r>
            <a:r>
              <a:rPr lang="fr-FR" b="1" dirty="0">
                <a:hlinkClick r:id="rId4"/>
              </a:rPr>
              <a:t>Rendez-vous dans 10 minutes</a:t>
            </a:r>
            <a:r>
              <a:rPr lang="fr-FR" dirty="0"/>
              <a:t> pour une synthèse et des échanges à partir de vos votes</a:t>
            </a:r>
            <a:r>
              <a:rPr lang="fr-FR" dirty="0" smtClean="0"/>
              <a:t>.</a:t>
            </a:r>
            <a:endParaRPr lang="fr-FR" dirty="0"/>
          </a:p>
        </p:txBody>
      </p:sp>
      <p:sp>
        <p:nvSpPr>
          <p:cNvPr id="4" name="Espace réservé du pied de page 3"/>
          <p:cNvSpPr>
            <a:spLocks noGrp="1"/>
          </p:cNvSpPr>
          <p:nvPr>
            <p:ph type="ftr" sz="quarter" idx="11"/>
          </p:nvPr>
        </p:nvSpPr>
        <p:spPr/>
        <p:txBody>
          <a:bodyPr/>
          <a:lstStyle/>
          <a:p>
            <a:r>
              <a:rPr lang="fr-FR" smtClean="0"/>
              <a:t>F. Flamerie - medIST : J2 APM - 2021-06-08</a:t>
            </a:r>
            <a:endParaRPr lang="fr-FR"/>
          </a:p>
        </p:txBody>
      </p:sp>
    </p:spTree>
    <p:extLst>
      <p:ext uri="{BB962C8B-B14F-4D97-AF65-F5344CB8AC3E}">
        <p14:creationId xmlns:p14="http://schemas.microsoft.com/office/powerpoint/2010/main" val="25987195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a:t>Pause 🍵, ☕ ou 🍹</a:t>
            </a:r>
          </a:p>
        </p:txBody>
      </p:sp>
      <p:sp>
        <p:nvSpPr>
          <p:cNvPr id="7" name="Espace réservé du texte 6"/>
          <p:cNvSpPr>
            <a:spLocks noGrp="1"/>
          </p:cNvSpPr>
          <p:nvPr>
            <p:ph type="body" idx="1"/>
          </p:nvPr>
        </p:nvSpPr>
        <p:spPr/>
        <p:txBody>
          <a:bodyPr/>
          <a:lstStyle/>
          <a:p>
            <a:r>
              <a:rPr lang="fr-FR" dirty="0" smtClean="0">
                <a:hlinkClick r:id="rId3"/>
              </a:rPr>
              <a:t>15 </a:t>
            </a:r>
            <a:r>
              <a:rPr lang="fr-FR" dirty="0">
                <a:hlinkClick r:id="rId3"/>
              </a:rPr>
              <a:t>minutes</a:t>
            </a:r>
            <a:endParaRPr lang="fr-FR" dirty="0"/>
          </a:p>
        </p:txBody>
      </p:sp>
      <p:sp>
        <p:nvSpPr>
          <p:cNvPr id="4" name="Espace réservé du pied de page 3"/>
          <p:cNvSpPr>
            <a:spLocks noGrp="1"/>
          </p:cNvSpPr>
          <p:nvPr>
            <p:ph type="ftr" sz="quarter" idx="11"/>
          </p:nvPr>
        </p:nvSpPr>
        <p:spPr/>
        <p:txBody>
          <a:bodyPr/>
          <a:lstStyle/>
          <a:p>
            <a:r>
              <a:rPr lang="fr-FR" smtClean="0"/>
              <a:t>F. Flamerie - medIST : J2 APM - 2021-06-08</a:t>
            </a:r>
            <a:endParaRPr lang="fr-FR" dirty="0"/>
          </a:p>
        </p:txBody>
      </p:sp>
    </p:spTree>
    <p:extLst>
      <p:ext uri="{BB962C8B-B14F-4D97-AF65-F5344CB8AC3E}">
        <p14:creationId xmlns:p14="http://schemas.microsoft.com/office/powerpoint/2010/main" val="29047432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838200" y="174625"/>
            <a:ext cx="11112500" cy="1325563"/>
          </a:xfrm>
        </p:spPr>
        <p:txBody>
          <a:bodyPr/>
          <a:lstStyle/>
          <a:p>
            <a:r>
              <a:rPr lang="fr-FR" dirty="0"/>
              <a:t>4. Réflexion et travail sur un thème au choix</a:t>
            </a:r>
          </a:p>
        </p:txBody>
      </p:sp>
      <p:sp>
        <p:nvSpPr>
          <p:cNvPr id="7" name="Espace réservé du contenu 6"/>
          <p:cNvSpPr>
            <a:spLocks noGrp="1"/>
          </p:cNvSpPr>
          <p:nvPr>
            <p:ph idx="1"/>
          </p:nvPr>
        </p:nvSpPr>
        <p:spPr/>
        <p:txBody>
          <a:bodyPr>
            <a:normAutofit/>
          </a:bodyPr>
          <a:lstStyle/>
          <a:p>
            <a:pPr marL="0" indent="0">
              <a:lnSpc>
                <a:spcPct val="100000"/>
              </a:lnSpc>
              <a:buNone/>
            </a:pPr>
            <a:r>
              <a:rPr lang="fr-FR" dirty="0" smtClean="0"/>
              <a:t>Rendez-vous </a:t>
            </a:r>
            <a:r>
              <a:rPr lang="fr-FR" dirty="0"/>
              <a:t>sur Moodle : Activité </a:t>
            </a:r>
            <a:r>
              <a:rPr lang="fr-FR" dirty="0" smtClean="0"/>
              <a:t>"</a:t>
            </a:r>
            <a:r>
              <a:rPr lang="fr-FR" dirty="0"/>
              <a:t>Réflexion et travail sur un thème au choix</a:t>
            </a:r>
            <a:r>
              <a:rPr lang="fr-FR" dirty="0" smtClean="0"/>
              <a:t>"</a:t>
            </a:r>
            <a:endParaRPr lang="fr-FR" dirty="0"/>
          </a:p>
          <a:p>
            <a:pPr lvl="1">
              <a:lnSpc>
                <a:spcPct val="100000"/>
              </a:lnSpc>
            </a:pPr>
            <a:r>
              <a:rPr lang="fr-FR" sz="2800" dirty="0"/>
              <a:t>Avez-vous pu avancer sur ce point pendant la semaine entre les 2 journées du stage?</a:t>
            </a:r>
          </a:p>
          <a:p>
            <a:pPr lvl="1">
              <a:lnSpc>
                <a:spcPct val="100000"/>
              </a:lnSpc>
            </a:pPr>
            <a:r>
              <a:rPr lang="fr-FR" sz="2800" dirty="0"/>
              <a:t>Souhaitez-vous travailler en groupe?</a:t>
            </a:r>
          </a:p>
          <a:p>
            <a:pPr marL="0" indent="0">
              <a:lnSpc>
                <a:spcPct val="100000"/>
              </a:lnSpc>
              <a:buNone/>
            </a:pPr>
            <a:r>
              <a:rPr lang="fr-FR" dirty="0"/>
              <a:t>⌚ </a:t>
            </a:r>
            <a:r>
              <a:rPr lang="fr-FR" b="1" dirty="0">
                <a:hlinkClick r:id="rId3"/>
              </a:rPr>
              <a:t>Rendez-vous dans 20 minutes</a:t>
            </a:r>
            <a:r>
              <a:rPr lang="fr-FR" dirty="0"/>
              <a:t> pour une restitution et des échanges.</a:t>
            </a:r>
          </a:p>
          <a:p>
            <a:pPr marL="0" indent="0">
              <a:lnSpc>
                <a:spcPct val="100000"/>
              </a:lnSpc>
              <a:buNone/>
            </a:pPr>
            <a:r>
              <a:rPr lang="fr-FR" dirty="0"/>
              <a:t>💬 Si vous souhaitez présenter un document lors de la restitution, veillez à prévoir un fichier au format PDF pour faciliter sa présentation.</a:t>
            </a:r>
          </a:p>
          <a:p>
            <a:pPr marL="0" indent="0">
              <a:lnSpc>
                <a:spcPct val="100000"/>
              </a:lnSpc>
              <a:buNone/>
            </a:pPr>
            <a:endParaRPr lang="fr-FR" dirty="0"/>
          </a:p>
        </p:txBody>
      </p:sp>
      <p:sp>
        <p:nvSpPr>
          <p:cNvPr id="4" name="Espace réservé du pied de page 3"/>
          <p:cNvSpPr>
            <a:spLocks noGrp="1"/>
          </p:cNvSpPr>
          <p:nvPr>
            <p:ph type="ftr" sz="quarter" idx="11"/>
          </p:nvPr>
        </p:nvSpPr>
        <p:spPr/>
        <p:txBody>
          <a:bodyPr/>
          <a:lstStyle/>
          <a:p>
            <a:r>
              <a:rPr lang="fr-FR" smtClean="0"/>
              <a:t>F. Flamerie - medIST : J2 APM - 2021-06-08</a:t>
            </a:r>
            <a:endParaRPr lang="fr-FR"/>
          </a:p>
        </p:txBody>
      </p:sp>
    </p:spTree>
    <p:extLst>
      <p:ext uri="{BB962C8B-B14F-4D97-AF65-F5344CB8AC3E}">
        <p14:creationId xmlns:p14="http://schemas.microsoft.com/office/powerpoint/2010/main" val="21697376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5. Conclusion</a:t>
            </a:r>
            <a:endParaRPr lang="fr-FR" dirty="0"/>
          </a:p>
        </p:txBody>
      </p:sp>
      <p:pic>
        <p:nvPicPr>
          <p:cNvPr id="6" name="Espace réservé du contenu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5670" y="1690688"/>
            <a:ext cx="7620660" cy="4633362"/>
          </a:xfrm>
        </p:spPr>
      </p:pic>
      <p:sp>
        <p:nvSpPr>
          <p:cNvPr id="4" name="Espace réservé du pied de page 3"/>
          <p:cNvSpPr>
            <a:spLocks noGrp="1"/>
          </p:cNvSpPr>
          <p:nvPr>
            <p:ph type="ftr" sz="quarter" idx="11"/>
          </p:nvPr>
        </p:nvSpPr>
        <p:spPr/>
        <p:txBody>
          <a:bodyPr/>
          <a:lstStyle/>
          <a:p>
            <a:r>
              <a:rPr lang="fr-FR" smtClean="0"/>
              <a:t>F. Flamerie - medIST : J2 APM - 2021-06-08</a:t>
            </a:r>
            <a:endParaRPr lang="fr-FR" dirty="0"/>
          </a:p>
        </p:txBody>
      </p:sp>
    </p:spTree>
    <p:extLst>
      <p:ext uri="{BB962C8B-B14F-4D97-AF65-F5344CB8AC3E}">
        <p14:creationId xmlns:p14="http://schemas.microsoft.com/office/powerpoint/2010/main" val="32557911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5. Conclusion</a:t>
            </a:r>
            <a:endParaRPr lang="fr-FR" dirty="0"/>
          </a:p>
        </p:txBody>
      </p:sp>
      <p:sp>
        <p:nvSpPr>
          <p:cNvPr id="3" name="Espace réservé du contenu 2"/>
          <p:cNvSpPr>
            <a:spLocks noGrp="1"/>
          </p:cNvSpPr>
          <p:nvPr>
            <p:ph idx="1"/>
          </p:nvPr>
        </p:nvSpPr>
        <p:spPr>
          <a:xfrm>
            <a:off x="711200" y="1474788"/>
            <a:ext cx="10960100" cy="5149850"/>
          </a:xfrm>
        </p:spPr>
        <p:txBody>
          <a:bodyPr>
            <a:normAutofit fontScale="62500" lnSpcReduction="20000"/>
          </a:bodyPr>
          <a:lstStyle/>
          <a:p>
            <a:pPr marL="0" indent="0">
              <a:lnSpc>
                <a:spcPct val="120000"/>
              </a:lnSpc>
              <a:buNone/>
            </a:pPr>
            <a:r>
              <a:rPr lang="fr-FR" sz="3400" dirty="0" smtClean="0"/>
              <a:t>De </a:t>
            </a:r>
            <a:r>
              <a:rPr lang="fr-FR" sz="3400" dirty="0"/>
              <a:t>l'avis des bibliothécaires et des chercheurs, les courriels restent le moyen de faire savoir (</a:t>
            </a:r>
            <a:r>
              <a:rPr lang="fr-FR" sz="3400" i="1" dirty="0" err="1"/>
              <a:t>outreach</a:t>
            </a:r>
            <a:r>
              <a:rPr lang="fr-FR" sz="3400" dirty="0"/>
              <a:t>) le plus </a:t>
            </a:r>
            <a:r>
              <a:rPr lang="fr-FR" sz="3400" dirty="0" smtClean="0"/>
              <a:t>efficace. C'est </a:t>
            </a:r>
            <a:r>
              <a:rPr lang="fr-FR" sz="3400" dirty="0"/>
              <a:t>ce que soulignent notamment les résultats de l'enquête menée par des collègues de </a:t>
            </a:r>
            <a:r>
              <a:rPr lang="fr-FR" sz="3400" dirty="0" err="1"/>
              <a:t>North</a:t>
            </a:r>
            <a:r>
              <a:rPr lang="fr-FR" sz="3400" dirty="0"/>
              <a:t> Carolina State </a:t>
            </a:r>
            <a:r>
              <a:rPr lang="fr-FR" sz="3400" dirty="0" err="1"/>
              <a:t>University</a:t>
            </a:r>
            <a:r>
              <a:rPr lang="fr-FR" sz="3400" dirty="0"/>
              <a:t>, auprès de bibliothécaires et de chercheurs.</a:t>
            </a:r>
          </a:p>
          <a:p>
            <a:pPr marL="0" indent="0">
              <a:lnSpc>
                <a:spcPct val="120000"/>
              </a:lnSpc>
              <a:buNone/>
            </a:pPr>
            <a:r>
              <a:rPr lang="fr-FR" sz="3400" dirty="0" smtClean="0"/>
              <a:t>L'avis </a:t>
            </a:r>
            <a:r>
              <a:rPr lang="fr-FR" sz="3400" dirty="0"/>
              <a:t>des chercheurs à propos des courriels :</a:t>
            </a:r>
          </a:p>
          <a:p>
            <a:pPr>
              <a:lnSpc>
                <a:spcPct val="120000"/>
              </a:lnSpc>
            </a:pPr>
            <a:endParaRPr lang="fr-FR" dirty="0"/>
          </a:p>
          <a:p>
            <a:pPr marL="901700" indent="0">
              <a:lnSpc>
                <a:spcPct val="120000"/>
              </a:lnSpc>
              <a:buNone/>
            </a:pPr>
            <a:r>
              <a:rPr lang="fr-FR" sz="3800" dirty="0" err="1" smtClean="0">
                <a:solidFill>
                  <a:schemeClr val="bg1">
                    <a:lumMod val="50000"/>
                  </a:schemeClr>
                </a:solidFill>
              </a:rPr>
              <a:t>They</a:t>
            </a:r>
            <a:r>
              <a:rPr lang="fr-FR" sz="3800" dirty="0" smtClean="0">
                <a:solidFill>
                  <a:schemeClr val="bg1">
                    <a:lumMod val="50000"/>
                  </a:schemeClr>
                </a:solidFill>
              </a:rPr>
              <a:t> </a:t>
            </a:r>
            <a:r>
              <a:rPr lang="fr-FR" sz="3800" dirty="0" err="1">
                <a:solidFill>
                  <a:schemeClr val="bg1">
                    <a:lumMod val="50000"/>
                  </a:schemeClr>
                </a:solidFill>
              </a:rPr>
              <a:t>cited</a:t>
            </a:r>
            <a:r>
              <a:rPr lang="fr-FR" sz="3800" dirty="0">
                <a:solidFill>
                  <a:schemeClr val="bg1">
                    <a:lumMod val="50000"/>
                  </a:schemeClr>
                </a:solidFill>
              </a:rPr>
              <a:t> </a:t>
            </a:r>
            <a:r>
              <a:rPr lang="fr-FR" sz="3800" dirty="0" err="1">
                <a:solidFill>
                  <a:schemeClr val="bg1">
                    <a:lumMod val="50000"/>
                  </a:schemeClr>
                </a:solidFill>
              </a:rPr>
              <a:t>irrelevant</a:t>
            </a:r>
            <a:r>
              <a:rPr lang="fr-FR" sz="3800" dirty="0">
                <a:solidFill>
                  <a:schemeClr val="bg1">
                    <a:lumMod val="50000"/>
                  </a:schemeClr>
                </a:solidFill>
              </a:rPr>
              <a:t> extra information as the </a:t>
            </a:r>
            <a:r>
              <a:rPr lang="fr-FR" sz="3800" dirty="0" err="1">
                <a:solidFill>
                  <a:schemeClr val="bg1">
                    <a:lumMod val="50000"/>
                  </a:schemeClr>
                </a:solidFill>
              </a:rPr>
              <a:t>primary</a:t>
            </a:r>
            <a:r>
              <a:rPr lang="fr-FR" sz="3800" dirty="0">
                <a:solidFill>
                  <a:schemeClr val="bg1">
                    <a:lumMod val="50000"/>
                  </a:schemeClr>
                </a:solidFill>
              </a:rPr>
              <a:t> </a:t>
            </a:r>
            <a:r>
              <a:rPr lang="fr-FR" sz="3800" dirty="0" err="1">
                <a:solidFill>
                  <a:schemeClr val="bg1">
                    <a:lumMod val="50000"/>
                  </a:schemeClr>
                </a:solidFill>
              </a:rPr>
              <a:t>problem</a:t>
            </a:r>
            <a:r>
              <a:rPr lang="fr-FR" sz="3800" dirty="0">
                <a:solidFill>
                  <a:schemeClr val="bg1">
                    <a:lumMod val="50000"/>
                  </a:schemeClr>
                </a:solidFill>
              </a:rPr>
              <a:t> </a:t>
            </a:r>
            <a:r>
              <a:rPr lang="fr-FR" sz="3800" dirty="0" err="1">
                <a:solidFill>
                  <a:schemeClr val="bg1">
                    <a:lumMod val="50000"/>
                  </a:schemeClr>
                </a:solidFill>
              </a:rPr>
              <a:t>with</a:t>
            </a:r>
            <a:r>
              <a:rPr lang="fr-FR" sz="3800" dirty="0">
                <a:solidFill>
                  <a:schemeClr val="bg1">
                    <a:lumMod val="50000"/>
                  </a:schemeClr>
                </a:solidFill>
              </a:rPr>
              <a:t> e-mail as a </a:t>
            </a:r>
            <a:r>
              <a:rPr lang="fr-FR" sz="3800" dirty="0" err="1">
                <a:solidFill>
                  <a:schemeClr val="bg1">
                    <a:lumMod val="50000"/>
                  </a:schemeClr>
                </a:solidFill>
              </a:rPr>
              <a:t>vehicle</a:t>
            </a:r>
            <a:r>
              <a:rPr lang="fr-FR" sz="3800" dirty="0">
                <a:solidFill>
                  <a:schemeClr val="bg1">
                    <a:lumMod val="50000"/>
                  </a:schemeClr>
                </a:solidFill>
              </a:rPr>
              <a:t> for </a:t>
            </a:r>
            <a:r>
              <a:rPr lang="fr-FR" sz="3800" dirty="0" err="1">
                <a:solidFill>
                  <a:schemeClr val="bg1">
                    <a:lumMod val="50000"/>
                  </a:schemeClr>
                </a:solidFill>
              </a:rPr>
              <a:t>outreach</a:t>
            </a:r>
            <a:r>
              <a:rPr lang="fr-FR" sz="3800" dirty="0">
                <a:solidFill>
                  <a:schemeClr val="bg1">
                    <a:lumMod val="50000"/>
                  </a:schemeClr>
                </a:solidFill>
              </a:rPr>
              <a:t> </a:t>
            </a:r>
            <a:r>
              <a:rPr lang="fr-FR" sz="3800" dirty="0" err="1">
                <a:solidFill>
                  <a:schemeClr val="bg1">
                    <a:lumMod val="50000"/>
                  </a:schemeClr>
                </a:solidFill>
              </a:rPr>
              <a:t>directed</a:t>
            </a:r>
            <a:r>
              <a:rPr lang="fr-FR" sz="3800" dirty="0">
                <a:solidFill>
                  <a:schemeClr val="bg1">
                    <a:lumMod val="50000"/>
                  </a:schemeClr>
                </a:solidFill>
              </a:rPr>
              <a:t> to </a:t>
            </a:r>
            <a:r>
              <a:rPr lang="fr-FR" sz="3800" dirty="0" err="1">
                <a:solidFill>
                  <a:schemeClr val="bg1">
                    <a:lumMod val="50000"/>
                  </a:schemeClr>
                </a:solidFill>
              </a:rPr>
              <a:t>them</a:t>
            </a:r>
            <a:r>
              <a:rPr lang="fr-FR" sz="3800" dirty="0">
                <a:solidFill>
                  <a:schemeClr val="bg1">
                    <a:lumMod val="50000"/>
                  </a:schemeClr>
                </a:solidFill>
              </a:rPr>
              <a:t>. </a:t>
            </a:r>
            <a:r>
              <a:rPr lang="fr-FR" sz="3800" dirty="0" err="1">
                <a:solidFill>
                  <a:schemeClr val="bg1">
                    <a:lumMod val="50000"/>
                  </a:schemeClr>
                </a:solidFill>
              </a:rPr>
              <a:t>Researchers</a:t>
            </a:r>
            <a:r>
              <a:rPr lang="fr-FR" sz="3800" dirty="0">
                <a:solidFill>
                  <a:schemeClr val="bg1">
                    <a:lumMod val="50000"/>
                  </a:schemeClr>
                </a:solidFill>
              </a:rPr>
              <a:t> do not </a:t>
            </a:r>
            <a:r>
              <a:rPr lang="fr-FR" sz="3800" dirty="0" err="1">
                <a:solidFill>
                  <a:schemeClr val="bg1">
                    <a:lumMod val="50000"/>
                  </a:schemeClr>
                </a:solidFill>
              </a:rPr>
              <a:t>want</a:t>
            </a:r>
            <a:r>
              <a:rPr lang="fr-FR" sz="3800" dirty="0">
                <a:solidFill>
                  <a:schemeClr val="bg1">
                    <a:lumMod val="50000"/>
                  </a:schemeClr>
                </a:solidFill>
              </a:rPr>
              <a:t> to </a:t>
            </a:r>
            <a:r>
              <a:rPr lang="fr-FR" sz="3800" dirty="0" err="1">
                <a:solidFill>
                  <a:schemeClr val="bg1">
                    <a:lumMod val="50000"/>
                  </a:schemeClr>
                </a:solidFill>
              </a:rPr>
              <a:t>see</a:t>
            </a:r>
            <a:r>
              <a:rPr lang="fr-FR" sz="3800" dirty="0">
                <a:solidFill>
                  <a:schemeClr val="bg1">
                    <a:lumMod val="50000"/>
                  </a:schemeClr>
                </a:solidFill>
              </a:rPr>
              <a:t> ‘</a:t>
            </a:r>
            <a:r>
              <a:rPr lang="fr-FR" sz="3800" dirty="0" err="1">
                <a:solidFill>
                  <a:schemeClr val="bg1">
                    <a:lumMod val="50000"/>
                  </a:schemeClr>
                </a:solidFill>
              </a:rPr>
              <a:t>walls</a:t>
            </a:r>
            <a:r>
              <a:rPr lang="fr-FR" sz="3800" dirty="0">
                <a:solidFill>
                  <a:schemeClr val="bg1">
                    <a:lumMod val="50000"/>
                  </a:schemeClr>
                </a:solidFill>
              </a:rPr>
              <a:t> of </a:t>
            </a:r>
            <a:r>
              <a:rPr lang="fr-FR" sz="3800" dirty="0" err="1">
                <a:solidFill>
                  <a:schemeClr val="bg1">
                    <a:lumMod val="50000"/>
                  </a:schemeClr>
                </a:solidFill>
              </a:rPr>
              <a:t>text</a:t>
            </a:r>
            <a:r>
              <a:rPr lang="fr-FR" sz="3800" dirty="0">
                <a:solidFill>
                  <a:schemeClr val="bg1">
                    <a:lumMod val="50000"/>
                  </a:schemeClr>
                </a:solidFill>
              </a:rPr>
              <a:t>’ and </a:t>
            </a:r>
            <a:r>
              <a:rPr lang="fr-FR" sz="3800" dirty="0" err="1">
                <a:solidFill>
                  <a:schemeClr val="bg1">
                    <a:lumMod val="50000"/>
                  </a:schemeClr>
                </a:solidFill>
              </a:rPr>
              <a:t>they</a:t>
            </a:r>
            <a:r>
              <a:rPr lang="fr-FR" sz="3800" dirty="0">
                <a:solidFill>
                  <a:schemeClr val="bg1">
                    <a:lumMod val="50000"/>
                  </a:schemeClr>
                </a:solidFill>
              </a:rPr>
              <a:t> </a:t>
            </a:r>
            <a:r>
              <a:rPr lang="fr-FR" sz="3800" dirty="0" err="1">
                <a:solidFill>
                  <a:schemeClr val="bg1">
                    <a:lumMod val="50000"/>
                  </a:schemeClr>
                </a:solidFill>
              </a:rPr>
              <a:t>want</a:t>
            </a:r>
            <a:r>
              <a:rPr lang="fr-FR" sz="3800" dirty="0">
                <a:solidFill>
                  <a:schemeClr val="bg1">
                    <a:lumMod val="50000"/>
                  </a:schemeClr>
                </a:solidFill>
              </a:rPr>
              <a:t> more images and white </a:t>
            </a:r>
            <a:r>
              <a:rPr lang="fr-FR" sz="3800" dirty="0" err="1">
                <a:solidFill>
                  <a:schemeClr val="bg1">
                    <a:lumMod val="50000"/>
                  </a:schemeClr>
                </a:solidFill>
              </a:rPr>
              <a:t>space</a:t>
            </a:r>
            <a:r>
              <a:rPr lang="fr-FR" sz="3800" dirty="0">
                <a:solidFill>
                  <a:schemeClr val="bg1">
                    <a:lumMod val="50000"/>
                  </a:schemeClr>
                </a:solidFill>
              </a:rPr>
              <a:t> in communications </a:t>
            </a:r>
            <a:r>
              <a:rPr lang="fr-FR" sz="3800" dirty="0" err="1">
                <a:solidFill>
                  <a:schemeClr val="bg1">
                    <a:lumMod val="50000"/>
                  </a:schemeClr>
                </a:solidFill>
              </a:rPr>
              <a:t>they</a:t>
            </a:r>
            <a:r>
              <a:rPr lang="fr-FR" sz="3800" dirty="0">
                <a:solidFill>
                  <a:schemeClr val="bg1">
                    <a:lumMod val="50000"/>
                  </a:schemeClr>
                </a:solidFill>
              </a:rPr>
              <a:t> </a:t>
            </a:r>
            <a:r>
              <a:rPr lang="fr-FR" sz="3800" dirty="0" err="1">
                <a:solidFill>
                  <a:schemeClr val="bg1">
                    <a:lumMod val="50000"/>
                  </a:schemeClr>
                </a:solidFill>
              </a:rPr>
              <a:t>receive</a:t>
            </a:r>
            <a:r>
              <a:rPr lang="fr-FR" sz="3800" dirty="0">
                <a:solidFill>
                  <a:schemeClr val="bg1">
                    <a:lumMod val="50000"/>
                  </a:schemeClr>
                </a:solidFill>
              </a:rPr>
              <a:t>, </a:t>
            </a:r>
            <a:r>
              <a:rPr lang="fr-FR" sz="3800" dirty="0" err="1">
                <a:solidFill>
                  <a:schemeClr val="bg1">
                    <a:lumMod val="50000"/>
                  </a:schemeClr>
                </a:solidFill>
              </a:rPr>
              <a:t>along</a:t>
            </a:r>
            <a:r>
              <a:rPr lang="fr-FR" sz="3800" dirty="0">
                <a:solidFill>
                  <a:schemeClr val="bg1">
                    <a:lumMod val="50000"/>
                  </a:schemeClr>
                </a:solidFill>
              </a:rPr>
              <a:t> </a:t>
            </a:r>
            <a:r>
              <a:rPr lang="fr-FR" sz="3800" dirty="0" err="1">
                <a:solidFill>
                  <a:schemeClr val="bg1">
                    <a:lumMod val="50000"/>
                  </a:schemeClr>
                </a:solidFill>
              </a:rPr>
              <a:t>with</a:t>
            </a:r>
            <a:r>
              <a:rPr lang="fr-FR" sz="3800" dirty="0">
                <a:solidFill>
                  <a:schemeClr val="bg1">
                    <a:lumMod val="50000"/>
                  </a:schemeClr>
                </a:solidFill>
              </a:rPr>
              <a:t> more informative </a:t>
            </a:r>
            <a:r>
              <a:rPr lang="fr-FR" sz="3800" dirty="0" err="1">
                <a:solidFill>
                  <a:schemeClr val="bg1">
                    <a:lumMod val="50000"/>
                  </a:schemeClr>
                </a:solidFill>
              </a:rPr>
              <a:t>subject</a:t>
            </a:r>
            <a:r>
              <a:rPr lang="fr-FR" sz="3800" dirty="0">
                <a:solidFill>
                  <a:schemeClr val="bg1">
                    <a:lumMod val="50000"/>
                  </a:schemeClr>
                </a:solidFill>
              </a:rPr>
              <a:t> </a:t>
            </a:r>
            <a:r>
              <a:rPr lang="fr-FR" sz="3800" dirty="0" err="1">
                <a:solidFill>
                  <a:schemeClr val="bg1">
                    <a:lumMod val="50000"/>
                  </a:schemeClr>
                </a:solidFill>
              </a:rPr>
              <a:t>lines</a:t>
            </a:r>
            <a:r>
              <a:rPr lang="fr-FR" sz="3800" dirty="0">
                <a:solidFill>
                  <a:schemeClr val="bg1">
                    <a:lumMod val="50000"/>
                  </a:schemeClr>
                </a:solidFill>
              </a:rPr>
              <a:t>.</a:t>
            </a:r>
          </a:p>
          <a:p>
            <a:pPr>
              <a:lnSpc>
                <a:spcPct val="120000"/>
              </a:lnSpc>
            </a:pPr>
            <a:endParaRPr lang="fr-FR" dirty="0"/>
          </a:p>
          <a:p>
            <a:pPr marL="0" indent="0">
              <a:lnSpc>
                <a:spcPct val="120000"/>
              </a:lnSpc>
              <a:buNone/>
            </a:pPr>
            <a:r>
              <a:rPr lang="fr-FR" sz="2600" dirty="0"/>
              <a:t>Nickels, C., &amp; Davis, H. (2020). </a:t>
            </a:r>
            <a:r>
              <a:rPr lang="fr-FR" sz="2600" dirty="0" err="1"/>
              <a:t>Understanding</a:t>
            </a:r>
            <a:r>
              <a:rPr lang="fr-FR" sz="2600" dirty="0"/>
              <a:t> </a:t>
            </a:r>
            <a:r>
              <a:rPr lang="fr-FR" sz="2600" dirty="0" err="1"/>
              <a:t>researcher</a:t>
            </a:r>
            <a:r>
              <a:rPr lang="fr-FR" sz="2600" dirty="0"/>
              <a:t> </a:t>
            </a:r>
            <a:r>
              <a:rPr lang="fr-FR" sz="2600" dirty="0" err="1"/>
              <a:t>needs</a:t>
            </a:r>
            <a:r>
              <a:rPr lang="fr-FR" sz="2600" dirty="0"/>
              <a:t> and </a:t>
            </a:r>
            <a:r>
              <a:rPr lang="fr-FR" sz="2600" dirty="0" err="1"/>
              <a:t>raising</a:t>
            </a:r>
            <a:r>
              <a:rPr lang="fr-FR" sz="2600" dirty="0"/>
              <a:t> the profile of </a:t>
            </a:r>
            <a:r>
              <a:rPr lang="fr-FR" sz="2600" dirty="0" err="1"/>
              <a:t>library</a:t>
            </a:r>
            <a:r>
              <a:rPr lang="fr-FR" sz="2600" dirty="0"/>
              <a:t> </a:t>
            </a:r>
            <a:r>
              <a:rPr lang="fr-FR" sz="2600" dirty="0" err="1"/>
              <a:t>research</a:t>
            </a:r>
            <a:r>
              <a:rPr lang="fr-FR" sz="2600" dirty="0"/>
              <a:t> support. </a:t>
            </a:r>
            <a:r>
              <a:rPr lang="fr-FR" sz="2600" i="1" dirty="0"/>
              <a:t>Insights</a:t>
            </a:r>
            <a:r>
              <a:rPr lang="fr-FR" sz="2600" dirty="0"/>
              <a:t>, 33(1), 4. https://doi.org/10.1629/uksg.493</a:t>
            </a:r>
          </a:p>
        </p:txBody>
      </p:sp>
      <p:sp>
        <p:nvSpPr>
          <p:cNvPr id="4" name="Espace réservé du pied de page 3"/>
          <p:cNvSpPr>
            <a:spLocks noGrp="1"/>
          </p:cNvSpPr>
          <p:nvPr>
            <p:ph type="ftr" sz="quarter" idx="11"/>
          </p:nvPr>
        </p:nvSpPr>
        <p:spPr/>
        <p:txBody>
          <a:bodyPr/>
          <a:lstStyle/>
          <a:p>
            <a:r>
              <a:rPr lang="fr-FR" smtClean="0"/>
              <a:t>F. Flamerie - medIST : J2 APM - 2021-06-08</a:t>
            </a:r>
            <a:endParaRPr lang="fr-FR" dirty="0"/>
          </a:p>
        </p:txBody>
      </p:sp>
    </p:spTree>
    <p:extLst>
      <p:ext uri="{BB962C8B-B14F-4D97-AF65-F5344CB8AC3E}">
        <p14:creationId xmlns:p14="http://schemas.microsoft.com/office/powerpoint/2010/main" val="26510872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01625"/>
            <a:ext cx="10515600" cy="1325563"/>
          </a:xfrm>
        </p:spPr>
        <p:txBody>
          <a:bodyPr/>
          <a:lstStyle/>
          <a:p>
            <a:r>
              <a:rPr lang="fr-FR" dirty="0" smtClean="0"/>
              <a:t>5. Conclusion</a:t>
            </a:r>
            <a:endParaRPr lang="fr-FR" dirty="0"/>
          </a:p>
        </p:txBody>
      </p:sp>
      <p:sp>
        <p:nvSpPr>
          <p:cNvPr id="3" name="Espace réservé du contenu 2"/>
          <p:cNvSpPr>
            <a:spLocks noGrp="1"/>
          </p:cNvSpPr>
          <p:nvPr>
            <p:ph idx="1"/>
          </p:nvPr>
        </p:nvSpPr>
        <p:spPr>
          <a:xfrm>
            <a:off x="838200" y="1506537"/>
            <a:ext cx="10515600" cy="5032375"/>
          </a:xfrm>
        </p:spPr>
        <p:txBody>
          <a:bodyPr>
            <a:normAutofit/>
          </a:bodyPr>
          <a:lstStyle/>
          <a:p>
            <a:r>
              <a:rPr lang="fr-FR" dirty="0" smtClean="0"/>
              <a:t> </a:t>
            </a:r>
            <a:r>
              <a:rPr lang="fr-FR" sz="3200" dirty="0" smtClean="0"/>
              <a:t>Les </a:t>
            </a:r>
            <a:r>
              <a:rPr lang="fr-FR" sz="3200" dirty="0"/>
              <a:t>courriels sont aussi le moyen le plus simple et le plus économique de communiquer, soignons-les!</a:t>
            </a:r>
          </a:p>
          <a:p>
            <a:r>
              <a:rPr lang="fr-FR" sz="3200" dirty="0" smtClean="0"/>
              <a:t> Des </a:t>
            </a:r>
            <a:r>
              <a:rPr lang="fr-FR" sz="3200" dirty="0"/>
              <a:t>sources d'inspiration pour les améliorer :</a:t>
            </a:r>
          </a:p>
          <a:p>
            <a:pPr lvl="1"/>
            <a:r>
              <a:rPr lang="fr-FR" sz="2800" dirty="0" err="1"/>
              <a:t>Dunning</a:t>
            </a:r>
            <a:r>
              <a:rPr lang="fr-FR" sz="2800" dirty="0"/>
              <a:t>, A. (2019, octobre 7). </a:t>
            </a:r>
            <a:r>
              <a:rPr lang="fr-FR" sz="2800" i="1" dirty="0"/>
              <a:t>Four Simple Tips (I use) for </a:t>
            </a:r>
            <a:r>
              <a:rPr lang="fr-FR" sz="2800" i="1" dirty="0" err="1"/>
              <a:t>Better</a:t>
            </a:r>
            <a:r>
              <a:rPr lang="fr-FR" sz="2800" i="1" dirty="0"/>
              <a:t> Emails</a:t>
            </a:r>
            <a:r>
              <a:rPr lang="fr-FR" sz="2800" dirty="0"/>
              <a:t>. </a:t>
            </a:r>
            <a:r>
              <a:rPr lang="fr-FR" sz="2800" dirty="0" err="1"/>
              <a:t>Presentation</a:t>
            </a:r>
            <a:r>
              <a:rPr lang="fr-FR" sz="2800" dirty="0"/>
              <a:t> </a:t>
            </a:r>
            <a:r>
              <a:rPr lang="fr-FR" sz="2800" dirty="0" err="1"/>
              <a:t>given</a:t>
            </a:r>
            <a:r>
              <a:rPr lang="fr-FR" sz="2800" dirty="0"/>
              <a:t> in TU Delft Library, Delft. </a:t>
            </a:r>
            <a:r>
              <a:rPr lang="fr-FR" sz="2800" dirty="0">
                <a:hlinkClick r:id="rId3"/>
              </a:rPr>
              <a:t>https://openworking.wordpress.com/2019/10/07/four-simple-tips-i-use-for-better-emails/</a:t>
            </a:r>
            <a:endParaRPr lang="fr-FR" sz="2800" dirty="0"/>
          </a:p>
          <a:p>
            <a:pPr lvl="1"/>
            <a:r>
              <a:rPr lang="fr-FR" sz="2800" dirty="0" err="1"/>
              <a:t>Hursh</a:t>
            </a:r>
            <a:r>
              <a:rPr lang="fr-FR" sz="2800" dirty="0"/>
              <a:t>, A. (2020, juin 3). Email vs. Social Media : </a:t>
            </a:r>
            <a:r>
              <a:rPr lang="fr-FR" sz="2800" dirty="0" err="1"/>
              <a:t>Which</a:t>
            </a:r>
            <a:r>
              <a:rPr lang="fr-FR" sz="2800" dirty="0"/>
              <a:t> </a:t>
            </a:r>
            <a:r>
              <a:rPr lang="fr-FR" sz="2800" dirty="0" err="1"/>
              <a:t>is</a:t>
            </a:r>
            <a:r>
              <a:rPr lang="fr-FR" sz="2800" dirty="0"/>
              <a:t> </a:t>
            </a:r>
            <a:r>
              <a:rPr lang="fr-FR" sz="2800" dirty="0" err="1"/>
              <a:t>Better</a:t>
            </a:r>
            <a:r>
              <a:rPr lang="fr-FR" sz="2800" dirty="0"/>
              <a:t> for #</a:t>
            </a:r>
            <a:r>
              <a:rPr lang="fr-FR" sz="2800" dirty="0" err="1"/>
              <a:t>LibraryMarketing</a:t>
            </a:r>
            <a:r>
              <a:rPr lang="fr-FR" sz="2800" dirty="0"/>
              <a:t> Right </a:t>
            </a:r>
            <a:r>
              <a:rPr lang="fr-FR" sz="2800" dirty="0" err="1"/>
              <a:t>Now</a:t>
            </a:r>
            <a:r>
              <a:rPr lang="fr-FR" sz="2800" dirty="0"/>
              <a:t>?⚔️. </a:t>
            </a:r>
            <a:r>
              <a:rPr lang="fr-FR" sz="2800" dirty="0">
                <a:hlinkClick r:id="rId4"/>
              </a:rPr>
              <a:t>https://youtu.be/X4dX6rzr_VM</a:t>
            </a:r>
            <a:endParaRPr lang="fr-FR" sz="2800" dirty="0"/>
          </a:p>
          <a:p>
            <a:pPr marL="0" indent="0">
              <a:buNone/>
            </a:pPr>
            <a:endParaRPr lang="fr-FR" dirty="0"/>
          </a:p>
        </p:txBody>
      </p:sp>
      <p:sp>
        <p:nvSpPr>
          <p:cNvPr id="4" name="Espace réservé du pied de page 3"/>
          <p:cNvSpPr>
            <a:spLocks noGrp="1"/>
          </p:cNvSpPr>
          <p:nvPr>
            <p:ph type="ftr" sz="quarter" idx="11"/>
          </p:nvPr>
        </p:nvSpPr>
        <p:spPr/>
        <p:txBody>
          <a:bodyPr/>
          <a:lstStyle/>
          <a:p>
            <a:r>
              <a:rPr lang="fr-FR" smtClean="0"/>
              <a:t>F. Flamerie - medIST : J2 APM - 2021-06-08</a:t>
            </a:r>
            <a:endParaRPr lang="fr-FR" dirty="0"/>
          </a:p>
        </p:txBody>
      </p:sp>
    </p:spTree>
    <p:extLst>
      <p:ext uri="{BB962C8B-B14F-4D97-AF65-F5344CB8AC3E}">
        <p14:creationId xmlns:p14="http://schemas.microsoft.com/office/powerpoint/2010/main" val="32143130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Merci pour votre attention</a:t>
            </a:r>
            <a:endParaRPr lang="fr-FR" dirty="0"/>
          </a:p>
        </p:txBody>
      </p:sp>
      <p:sp>
        <p:nvSpPr>
          <p:cNvPr id="3" name="Espace réservé du contenu 2"/>
          <p:cNvSpPr>
            <a:spLocks noGrp="1"/>
          </p:cNvSpPr>
          <p:nvPr>
            <p:ph type="body" idx="1"/>
          </p:nvPr>
        </p:nvSpPr>
        <p:spPr/>
        <p:txBody>
          <a:bodyPr/>
          <a:lstStyle/>
          <a:p>
            <a:r>
              <a:rPr lang="fr-FR" dirty="0" smtClean="0"/>
              <a:t> Des questions?</a:t>
            </a:r>
          </a:p>
          <a:p>
            <a:r>
              <a:rPr lang="fr-FR" dirty="0"/>
              <a:t> </a:t>
            </a:r>
            <a:r>
              <a:rPr lang="fr-FR" dirty="0" smtClean="0"/>
              <a:t>Contact : </a:t>
            </a:r>
            <a:r>
              <a:rPr lang="fr-FR" dirty="0"/>
              <a:t>✉️ </a:t>
            </a:r>
            <a:r>
              <a:rPr lang="fr-FR" dirty="0" smtClean="0">
                <a:hlinkClick r:id="rId3"/>
              </a:rPr>
              <a:t>frederique.flamerie-de-lachapelle@u-bordeaux.fr</a:t>
            </a:r>
            <a:endParaRPr lang="fr-FR" dirty="0" smtClean="0"/>
          </a:p>
          <a:p>
            <a:r>
              <a:rPr lang="fr-FR" dirty="0" smtClean="0"/>
              <a:t> </a:t>
            </a:r>
            <a:endParaRPr lang="fr-FR" dirty="0" smtClean="0"/>
          </a:p>
        </p:txBody>
      </p:sp>
      <p:sp>
        <p:nvSpPr>
          <p:cNvPr id="4" name="Espace réservé du pied de page 3"/>
          <p:cNvSpPr>
            <a:spLocks noGrp="1"/>
          </p:cNvSpPr>
          <p:nvPr>
            <p:ph type="ftr" sz="quarter" idx="11"/>
          </p:nvPr>
        </p:nvSpPr>
        <p:spPr/>
        <p:txBody>
          <a:bodyPr/>
          <a:lstStyle/>
          <a:p>
            <a:r>
              <a:rPr lang="fr-FR" smtClean="0"/>
              <a:t>F. Flamerie - medIST : J2 APM - 2021-06-08</a:t>
            </a:r>
            <a:endParaRPr lang="fr-FR" dirty="0"/>
          </a:p>
        </p:txBody>
      </p:sp>
      <p:sp>
        <p:nvSpPr>
          <p:cNvPr id="8" name="Rectangle 3"/>
          <p:cNvSpPr>
            <a:spLocks noChangeArrowheads="1"/>
          </p:cNvSpPr>
          <p:nvPr/>
        </p:nvSpPr>
        <p:spPr bwMode="auto">
          <a:xfrm>
            <a:off x="1597025" y="5747306"/>
            <a:ext cx="32712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smtClean="0">
                <a:ln>
                  <a:noFill/>
                </a:ln>
                <a:solidFill>
                  <a:schemeClr val="bg1">
                    <a:lumMod val="50000"/>
                  </a:schemeClr>
                </a:solidFill>
                <a:effectLst/>
                <a:latin typeface="Corbel" panose="020B0503020204020204" pitchFamily="34" charset="0"/>
              </a:rPr>
              <a:t>  </a:t>
            </a:r>
            <a:r>
              <a:rPr kumimoji="0" lang="fr-FR" altLang="fr-FR" sz="1800" b="0" i="0" u="none" strike="noStrike" cap="none" normalizeH="0" baseline="0" dirty="0" smtClean="0">
                <a:ln>
                  <a:noFill/>
                </a:ln>
                <a:solidFill>
                  <a:schemeClr val="bg1">
                    <a:lumMod val="50000"/>
                  </a:schemeClr>
                </a:solidFill>
                <a:effectLst/>
                <a:latin typeface="Corbel" panose="020B0503020204020204" pitchFamily="34" charset="0"/>
                <a:hlinkClick r:id="rId4"/>
              </a:rPr>
              <a:t>orcid.org/0000-0001-6014-0134</a:t>
            </a:r>
            <a:endParaRPr kumimoji="0" lang="fr-FR" altLang="fr-FR" sz="1800" b="0" i="0" u="none" strike="noStrike" cap="none" normalizeH="0" baseline="0" dirty="0" smtClean="0">
              <a:ln>
                <a:noFill/>
              </a:ln>
              <a:solidFill>
                <a:schemeClr val="bg1">
                  <a:lumMod val="50000"/>
                </a:schemeClr>
              </a:solidFill>
              <a:effectLst/>
              <a:latin typeface="Corbel" panose="020B0503020204020204" pitchFamily="34" charset="0"/>
            </a:endParaRPr>
          </a:p>
        </p:txBody>
      </p:sp>
      <p:pic>
        <p:nvPicPr>
          <p:cNvPr id="5124" name="Picture 4" descr="orcid_logo 30%">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7425" y="5613400"/>
            <a:ext cx="609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849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1. Tour de table en 3 questions</a:t>
            </a:r>
            <a:br>
              <a:rPr lang="fr-FR" dirty="0"/>
            </a:br>
            <a:endParaRPr lang="fr-FR" dirty="0"/>
          </a:p>
        </p:txBody>
      </p:sp>
      <p:sp>
        <p:nvSpPr>
          <p:cNvPr id="3" name="Espace réservé du contenu 2"/>
          <p:cNvSpPr>
            <a:spLocks noGrp="1"/>
          </p:cNvSpPr>
          <p:nvPr>
            <p:ph idx="1"/>
          </p:nvPr>
        </p:nvSpPr>
        <p:spPr>
          <a:xfrm>
            <a:off x="838200" y="1601690"/>
            <a:ext cx="10283890" cy="4351338"/>
          </a:xfrm>
        </p:spPr>
        <p:txBody>
          <a:bodyPr>
            <a:normAutofit/>
          </a:bodyPr>
          <a:lstStyle/>
          <a:p>
            <a:r>
              <a:rPr lang="fr-FR" sz="3200" dirty="0"/>
              <a:t>📯 Quel est votre </a:t>
            </a:r>
            <a:r>
              <a:rPr lang="fr-FR" sz="3200" b="1" dirty="0"/>
              <a:t>support ou votre mode de médiatisation préféré</a:t>
            </a:r>
            <a:r>
              <a:rPr lang="fr-FR" sz="3200" dirty="0"/>
              <a:t> ?</a:t>
            </a:r>
          </a:p>
          <a:p>
            <a:pPr marL="0" indent="0">
              <a:buNone/>
            </a:pPr>
            <a:r>
              <a:rPr lang="fr-FR" sz="3200" dirty="0"/>
              <a:t/>
            </a:r>
            <a:br>
              <a:rPr lang="fr-FR" sz="3200" dirty="0"/>
            </a:br>
            <a:r>
              <a:rPr lang="fr-FR" sz="3200" dirty="0"/>
              <a:t>Lorsqu'il s'agit de communiquer avec des chercheurs, des doctorants, des collègues de votre établissement non bibliothécaires ou documentalistes...</a:t>
            </a:r>
          </a:p>
          <a:p>
            <a:r>
              <a:rPr lang="fr-FR" sz="3200" dirty="0">
                <a:solidFill>
                  <a:srgbClr val="00B050"/>
                </a:solidFill>
              </a:rPr>
              <a:t>🏄 ... avec quel sujet vous sentez-vous </a:t>
            </a:r>
            <a:r>
              <a:rPr lang="fr-FR" sz="3200" b="1" dirty="0">
                <a:solidFill>
                  <a:srgbClr val="00B050"/>
                </a:solidFill>
              </a:rPr>
              <a:t>le plus à l'aise </a:t>
            </a:r>
            <a:r>
              <a:rPr lang="fr-FR" sz="3200" dirty="0">
                <a:solidFill>
                  <a:srgbClr val="00B050"/>
                </a:solidFill>
              </a:rPr>
              <a:t>?</a:t>
            </a:r>
          </a:p>
          <a:p>
            <a:r>
              <a:rPr lang="fr-FR" sz="3200" dirty="0">
                <a:solidFill>
                  <a:srgbClr val="ED7F3D"/>
                </a:solidFill>
              </a:rPr>
              <a:t>🚣 ... avec quel sujet vous sentez-vous </a:t>
            </a:r>
            <a:r>
              <a:rPr lang="fr-FR" sz="3200" b="1" dirty="0">
                <a:solidFill>
                  <a:srgbClr val="ED7F3D"/>
                </a:solidFill>
              </a:rPr>
              <a:t>le moins à l'aise </a:t>
            </a:r>
            <a:r>
              <a:rPr lang="fr-FR" sz="3200" dirty="0">
                <a:solidFill>
                  <a:srgbClr val="ED7F3D"/>
                </a:solidFill>
              </a:rPr>
              <a:t>?</a:t>
            </a:r>
          </a:p>
          <a:p>
            <a:endParaRPr lang="fr-FR" sz="3200" dirty="0"/>
          </a:p>
        </p:txBody>
      </p:sp>
      <p:sp>
        <p:nvSpPr>
          <p:cNvPr id="4" name="Espace réservé du pied de page 3"/>
          <p:cNvSpPr>
            <a:spLocks noGrp="1"/>
          </p:cNvSpPr>
          <p:nvPr>
            <p:ph type="ftr" sz="quarter" idx="11"/>
          </p:nvPr>
        </p:nvSpPr>
        <p:spPr/>
        <p:txBody>
          <a:bodyPr/>
          <a:lstStyle/>
          <a:p>
            <a:r>
              <a:rPr lang="fr-FR" smtClean="0"/>
              <a:t>F. Flamerie - medIST : J2 APM - 2021-06-08</a:t>
            </a:r>
            <a:endParaRPr lang="fr-FR" dirty="0"/>
          </a:p>
        </p:txBody>
      </p:sp>
    </p:spTree>
    <p:extLst>
      <p:ext uri="{BB962C8B-B14F-4D97-AF65-F5344CB8AC3E}">
        <p14:creationId xmlns:p14="http://schemas.microsoft.com/office/powerpoint/2010/main" val="16660599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1. A propos</a:t>
            </a:r>
            <a:br>
              <a:rPr lang="fr-FR" dirty="0"/>
            </a:br>
            <a:endParaRPr lang="fr-FR" dirty="0"/>
          </a:p>
        </p:txBody>
      </p:sp>
      <p:sp>
        <p:nvSpPr>
          <p:cNvPr id="3" name="Espace réservé du contenu 2"/>
          <p:cNvSpPr>
            <a:spLocks noGrp="1"/>
          </p:cNvSpPr>
          <p:nvPr>
            <p:ph idx="1"/>
          </p:nvPr>
        </p:nvSpPr>
        <p:spPr>
          <a:xfrm>
            <a:off x="838200" y="1266824"/>
            <a:ext cx="10515600" cy="5210175"/>
          </a:xfrm>
        </p:spPr>
        <p:txBody>
          <a:bodyPr>
            <a:noAutofit/>
          </a:bodyPr>
          <a:lstStyle/>
          <a:p>
            <a:r>
              <a:rPr lang="fr-FR" sz="2400" dirty="0" smtClean="0"/>
              <a:t>Accès </a:t>
            </a:r>
            <a:r>
              <a:rPr lang="fr-FR" sz="2400" dirty="0"/>
              <a:t>à la </a:t>
            </a:r>
            <a:r>
              <a:rPr lang="fr-FR" sz="2400" dirty="0" smtClean="0"/>
              <a:t>documentation</a:t>
            </a:r>
            <a:endParaRPr lang="fr-FR" sz="2400" dirty="0"/>
          </a:p>
          <a:p>
            <a:pPr lvl="1"/>
            <a:r>
              <a:rPr lang="fr-FR" sz="2000" dirty="0"/>
              <a:t>2011-2012 : responsable bib. </a:t>
            </a:r>
            <a:r>
              <a:rPr lang="fr-FR" sz="2000" dirty="0" err="1"/>
              <a:t>num</a:t>
            </a:r>
            <a:r>
              <a:rPr lang="fr-FR" sz="2000" dirty="0"/>
              <a:t>. - choix, acquisition et paramétrage de SFX </a:t>
            </a:r>
            <a:endParaRPr lang="fr-FR" sz="2000" dirty="0" smtClean="0"/>
          </a:p>
          <a:p>
            <a:pPr lvl="1"/>
            <a:r>
              <a:rPr lang="fr-FR" sz="2000" dirty="0" smtClean="0"/>
              <a:t>2015-</a:t>
            </a:r>
            <a:r>
              <a:rPr lang="fr-FR" sz="2000" dirty="0"/>
              <a:t>... : contribution à des revues et cartes systématiques en sciences de l'environnement</a:t>
            </a:r>
          </a:p>
          <a:p>
            <a:r>
              <a:rPr lang="fr-FR" sz="2400" dirty="0"/>
              <a:t>Libre accès</a:t>
            </a:r>
          </a:p>
          <a:p>
            <a:pPr lvl="1"/>
            <a:r>
              <a:rPr lang="fr-FR" sz="2000" dirty="0" smtClean="0"/>
              <a:t>2010-2017 </a:t>
            </a:r>
            <a:r>
              <a:rPr lang="fr-FR" sz="2000" dirty="0"/>
              <a:t>: ouverture et administration du portail HAL-UPMC </a:t>
            </a:r>
            <a:endParaRPr lang="fr-FR" sz="2000" dirty="0" smtClean="0"/>
          </a:p>
          <a:p>
            <a:pPr lvl="1"/>
            <a:r>
              <a:rPr lang="fr-FR" sz="2000" dirty="0" smtClean="0"/>
              <a:t>2017-</a:t>
            </a:r>
            <a:r>
              <a:rPr lang="fr-FR" sz="2000" dirty="0"/>
              <a:t>... : chargée de mission science ouverte/données de recherche à l'université de Bordeaux</a:t>
            </a:r>
          </a:p>
          <a:p>
            <a:r>
              <a:rPr lang="fr-FR" sz="2400" dirty="0"/>
              <a:t>En </a:t>
            </a:r>
            <a:r>
              <a:rPr lang="fr-FR" sz="2400" dirty="0" smtClean="0"/>
              <a:t>vrac</a:t>
            </a:r>
          </a:p>
          <a:p>
            <a:pPr lvl="1"/>
            <a:r>
              <a:rPr lang="fr-FR" sz="2000" dirty="0" smtClean="0"/>
              <a:t>2007-2017 </a:t>
            </a:r>
            <a:r>
              <a:rPr lang="fr-FR" sz="2000" dirty="0"/>
              <a:t>: responsable des formations biblio pour les doctorants à </a:t>
            </a:r>
            <a:r>
              <a:rPr lang="fr-FR" sz="2000" dirty="0" smtClean="0"/>
              <a:t>l'UPMC</a:t>
            </a:r>
          </a:p>
          <a:p>
            <a:pPr lvl="1"/>
            <a:r>
              <a:rPr lang="fr-FR" sz="2000" dirty="0" smtClean="0"/>
              <a:t>2015-</a:t>
            </a:r>
            <a:r>
              <a:rPr lang="fr-FR" sz="2000" dirty="0"/>
              <a:t>... : membre de la rédaction du </a:t>
            </a:r>
            <a:r>
              <a:rPr lang="fr-FR" sz="2000" dirty="0">
                <a:hlinkClick r:id="rId3"/>
              </a:rPr>
              <a:t>blog Zotero </a:t>
            </a:r>
            <a:r>
              <a:rPr lang="fr-FR" sz="2000" dirty="0" smtClean="0">
                <a:hlinkClick r:id="rId3"/>
              </a:rPr>
              <a:t>francophone</a:t>
            </a:r>
            <a:endParaRPr lang="fr-FR" sz="2000" dirty="0" smtClean="0"/>
          </a:p>
          <a:p>
            <a:pPr lvl="1"/>
            <a:r>
              <a:rPr lang="fr-FR" sz="2000" dirty="0" smtClean="0"/>
              <a:t>2020-… : responsable de la bibliothèque de l’</a:t>
            </a:r>
            <a:r>
              <a:rPr lang="fr-FR" sz="2000" dirty="0" err="1" smtClean="0"/>
              <a:t>Isped</a:t>
            </a:r>
            <a:r>
              <a:rPr lang="fr-FR" sz="2000" dirty="0" smtClean="0"/>
              <a:t>/BPH = Institut de santé publique, d’épidémiologie et de développement/Bordeaux Population </a:t>
            </a:r>
            <a:r>
              <a:rPr lang="fr-FR" sz="2000" dirty="0" err="1" smtClean="0"/>
              <a:t>Health</a:t>
            </a:r>
            <a:endParaRPr lang="fr-FR" sz="2000" dirty="0"/>
          </a:p>
          <a:p>
            <a:endParaRPr lang="fr-FR" sz="2000" dirty="0"/>
          </a:p>
          <a:p>
            <a:pPr marL="0" indent="0">
              <a:buNone/>
            </a:pPr>
            <a:r>
              <a:rPr lang="fr-FR" sz="2400" dirty="0" smtClean="0"/>
              <a:t>Des </a:t>
            </a:r>
            <a:r>
              <a:rPr lang="fr-FR" sz="2400" dirty="0"/>
              <a:t>moments de solitude, des essais, des erreurs 🚣 ... et quelques satisfactions 🏄</a:t>
            </a:r>
          </a:p>
        </p:txBody>
      </p:sp>
      <p:sp>
        <p:nvSpPr>
          <p:cNvPr id="4" name="Espace réservé du pied de page 3"/>
          <p:cNvSpPr>
            <a:spLocks noGrp="1"/>
          </p:cNvSpPr>
          <p:nvPr>
            <p:ph type="ftr" sz="quarter" idx="11"/>
          </p:nvPr>
        </p:nvSpPr>
        <p:spPr/>
        <p:txBody>
          <a:bodyPr/>
          <a:lstStyle/>
          <a:p>
            <a:r>
              <a:rPr lang="fr-FR" smtClean="0"/>
              <a:t>F. Flamerie - medIST : J2 APM - 2021-06-08</a:t>
            </a:r>
            <a:endParaRPr lang="fr-FR" dirty="0"/>
          </a:p>
        </p:txBody>
      </p:sp>
    </p:spTree>
    <p:extLst>
      <p:ext uri="{BB962C8B-B14F-4D97-AF65-F5344CB8AC3E}">
        <p14:creationId xmlns:p14="http://schemas.microsoft.com/office/powerpoint/2010/main" val="28317655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normAutofit/>
          </a:bodyPr>
          <a:lstStyle/>
          <a:p>
            <a:r>
              <a:rPr lang="fr-FR" dirty="0"/>
              <a:t>2. Quelles valeurs partageons-nous et comment pouvons-nous les véhiculer</a:t>
            </a:r>
            <a:r>
              <a:rPr lang="fr-FR" dirty="0" smtClean="0"/>
              <a:t>?</a:t>
            </a:r>
            <a:endParaRPr lang="fr-FR" dirty="0"/>
          </a:p>
        </p:txBody>
      </p:sp>
      <p:sp>
        <p:nvSpPr>
          <p:cNvPr id="7" name="Espace réservé du texte 6"/>
          <p:cNvSpPr>
            <a:spLocks noGrp="1"/>
          </p:cNvSpPr>
          <p:nvPr>
            <p:ph type="body" idx="1"/>
          </p:nvPr>
        </p:nvSpPr>
        <p:spPr/>
        <p:txBody>
          <a:bodyPr>
            <a:normAutofit fontScale="85000" lnSpcReduction="10000"/>
          </a:bodyPr>
          <a:lstStyle/>
          <a:p>
            <a:r>
              <a:rPr lang="fr-FR" dirty="0"/>
              <a:t>A partir de quelques exemples concrets, nous discuterons de 3 valeurs ou principes </a:t>
            </a:r>
            <a:r>
              <a:rPr lang="fr-FR" dirty="0" smtClean="0"/>
              <a:t>:</a:t>
            </a:r>
          </a:p>
          <a:p>
            <a:pPr marL="342900" indent="-342900">
              <a:buFont typeface="Calibri" panose="020F0502020204030204" pitchFamily="34" charset="0"/>
              <a:buChar char="→"/>
            </a:pPr>
            <a:r>
              <a:rPr lang="fr-FR" dirty="0" smtClean="0"/>
              <a:t>applicables </a:t>
            </a:r>
            <a:r>
              <a:rPr lang="fr-FR" dirty="0"/>
              <a:t>quel que soit le sujet traité, de l'accès à la documentation au libre </a:t>
            </a:r>
            <a:r>
              <a:rPr lang="fr-FR" dirty="0" smtClean="0"/>
              <a:t>accès,</a:t>
            </a:r>
          </a:p>
          <a:p>
            <a:pPr marL="342900" indent="-342900">
              <a:buFont typeface="Calibri" panose="020F0502020204030204" pitchFamily="34" charset="0"/>
              <a:buChar char="→"/>
            </a:pPr>
            <a:r>
              <a:rPr lang="fr-FR" dirty="0" smtClean="0"/>
              <a:t>que </a:t>
            </a:r>
            <a:r>
              <a:rPr lang="fr-FR" dirty="0"/>
              <a:t>j'ai identifiés comme des facteurs de non échec.</a:t>
            </a:r>
          </a:p>
        </p:txBody>
      </p:sp>
      <p:sp>
        <p:nvSpPr>
          <p:cNvPr id="4" name="Espace réservé du pied de page 3"/>
          <p:cNvSpPr>
            <a:spLocks noGrp="1"/>
          </p:cNvSpPr>
          <p:nvPr>
            <p:ph type="ftr" sz="quarter" idx="11"/>
          </p:nvPr>
        </p:nvSpPr>
        <p:spPr/>
        <p:txBody>
          <a:bodyPr/>
          <a:lstStyle/>
          <a:p>
            <a:r>
              <a:rPr lang="fr-FR" smtClean="0"/>
              <a:t>F. Flamerie - medIST : J2 APM - 2021-06-08</a:t>
            </a:r>
            <a:endParaRPr lang="fr-FR" dirty="0"/>
          </a:p>
        </p:txBody>
      </p:sp>
    </p:spTree>
    <p:extLst>
      <p:ext uri="{BB962C8B-B14F-4D97-AF65-F5344CB8AC3E}">
        <p14:creationId xmlns:p14="http://schemas.microsoft.com/office/powerpoint/2010/main" val="18333800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normAutofit fontScale="90000"/>
          </a:bodyPr>
          <a:lstStyle/>
          <a:p>
            <a:r>
              <a:rPr lang="fr-FR" dirty="0"/>
              <a:t>2.1 Que pensez-vous du poster qui apparaîtra sur l'écran suivant ?</a:t>
            </a:r>
            <a:br>
              <a:rPr lang="fr-FR" dirty="0"/>
            </a:br>
            <a:endParaRPr lang="fr-FR" dirty="0"/>
          </a:p>
        </p:txBody>
      </p:sp>
      <p:sp>
        <p:nvSpPr>
          <p:cNvPr id="7" name="Espace réservé du contenu 6"/>
          <p:cNvSpPr>
            <a:spLocks noGrp="1"/>
          </p:cNvSpPr>
          <p:nvPr>
            <p:ph idx="1"/>
          </p:nvPr>
        </p:nvSpPr>
        <p:spPr>
          <a:xfrm>
            <a:off x="586273" y="1417281"/>
            <a:ext cx="11170298" cy="4939069"/>
          </a:xfrm>
        </p:spPr>
        <p:txBody>
          <a:bodyPr>
            <a:normAutofit fontScale="55000" lnSpcReduction="20000"/>
          </a:bodyPr>
          <a:lstStyle/>
          <a:p>
            <a:pPr marL="0" indent="0">
              <a:lnSpc>
                <a:spcPct val="120000"/>
              </a:lnSpc>
              <a:buNone/>
            </a:pPr>
            <a:r>
              <a:rPr lang="fr-FR" sz="3800" dirty="0" smtClean="0"/>
              <a:t>Vous </a:t>
            </a:r>
            <a:r>
              <a:rPr lang="fr-FR" sz="3800" dirty="0"/>
              <a:t>pourrez voter pour l'une des 3 options suivantes lorsque j'aurai lancé le sondage dans </a:t>
            </a:r>
            <a:r>
              <a:rPr lang="fr-FR" sz="3800" dirty="0" err="1"/>
              <a:t>BigBlueButton</a:t>
            </a:r>
            <a:r>
              <a:rPr lang="fr-FR" sz="3800" dirty="0"/>
              <a:t>. Vous pouvez consulter le poster en dimensions réelles sur Moodle pour mieux le lire : </a:t>
            </a:r>
            <a:endParaRPr lang="fr-FR" sz="3800" dirty="0" smtClean="0"/>
          </a:p>
          <a:p>
            <a:pPr marL="0" indent="0">
              <a:lnSpc>
                <a:spcPct val="120000"/>
              </a:lnSpc>
              <a:buNone/>
            </a:pPr>
            <a:r>
              <a:rPr lang="fr-FR" sz="3800" dirty="0" smtClean="0"/>
              <a:t>lien </a:t>
            </a:r>
            <a:r>
              <a:rPr lang="fr-FR" sz="3800" dirty="0"/>
              <a:t>direct </a:t>
            </a:r>
            <a:r>
              <a:rPr lang="fr-FR" sz="3800" dirty="0" smtClean="0"/>
              <a:t>poster2-1.pdf </a:t>
            </a:r>
            <a:r>
              <a:rPr lang="fr-FR" sz="3800" dirty="0" smtClean="0">
                <a:solidFill>
                  <a:srgbClr val="0070C0"/>
                </a:solidFill>
              </a:rPr>
              <a:t>📥</a:t>
            </a:r>
            <a:endParaRPr lang="fr-FR" sz="3800" dirty="0">
              <a:solidFill>
                <a:srgbClr val="0070C0"/>
              </a:solidFill>
            </a:endParaRPr>
          </a:p>
          <a:p>
            <a:pPr marL="0" indent="0">
              <a:buNone/>
            </a:pPr>
            <a:endParaRPr lang="fr-FR" sz="3600" dirty="0" smtClean="0">
              <a:solidFill>
                <a:srgbClr val="00B050"/>
              </a:solidFill>
            </a:endParaRPr>
          </a:p>
          <a:p>
            <a:pPr marL="0" indent="0">
              <a:buNone/>
            </a:pPr>
            <a:r>
              <a:rPr lang="fr-FR" sz="5800" dirty="0" smtClean="0">
                <a:solidFill>
                  <a:srgbClr val="00B050"/>
                </a:solidFill>
              </a:rPr>
              <a:t>✅ </a:t>
            </a:r>
            <a:r>
              <a:rPr lang="fr-FR" sz="5800" dirty="0">
                <a:solidFill>
                  <a:srgbClr val="00B050"/>
                </a:solidFill>
              </a:rPr>
              <a:t>♻️ carton vert</a:t>
            </a:r>
          </a:p>
          <a:p>
            <a:pPr marL="0" indent="0">
              <a:buNone/>
            </a:pPr>
            <a:r>
              <a:rPr lang="fr-FR" sz="3800" dirty="0" smtClean="0"/>
              <a:t>Ce </a:t>
            </a:r>
            <a:r>
              <a:rPr lang="fr-FR" sz="3800" dirty="0"/>
              <a:t>contenu est très adapté, je peux le réutiliser immédiatement.</a:t>
            </a:r>
          </a:p>
          <a:p>
            <a:pPr marL="0" indent="0">
              <a:buNone/>
            </a:pPr>
            <a:endParaRPr lang="fr-FR" dirty="0" smtClean="0"/>
          </a:p>
          <a:p>
            <a:pPr marL="0" indent="0">
              <a:buNone/>
            </a:pPr>
            <a:r>
              <a:rPr lang="fr-FR" sz="5800" dirty="0" smtClean="0">
                <a:solidFill>
                  <a:schemeClr val="accent4"/>
                </a:solidFill>
              </a:rPr>
              <a:t>⚠️ </a:t>
            </a:r>
            <a:r>
              <a:rPr lang="fr-FR" sz="5800" dirty="0">
                <a:solidFill>
                  <a:schemeClr val="accent4"/>
                </a:solidFill>
              </a:rPr>
              <a:t>✏️ carton </a:t>
            </a:r>
            <a:r>
              <a:rPr lang="fr-FR" sz="5800" dirty="0" smtClean="0">
                <a:solidFill>
                  <a:schemeClr val="accent4"/>
                </a:solidFill>
              </a:rPr>
              <a:t>jaune</a:t>
            </a:r>
            <a:endParaRPr lang="fr-FR" sz="5800" dirty="0"/>
          </a:p>
          <a:p>
            <a:pPr marL="0" indent="0">
              <a:buNone/>
            </a:pPr>
            <a:r>
              <a:rPr lang="fr-FR" sz="3800" dirty="0"/>
              <a:t>Ce contenu m'intéresse, mais il faut lui apporter des modifications mineures de fond et/ou de forme.</a:t>
            </a:r>
          </a:p>
          <a:p>
            <a:pPr marL="0" indent="0">
              <a:buNone/>
            </a:pPr>
            <a:endParaRPr lang="fr-FR" sz="4600" dirty="0" smtClean="0">
              <a:solidFill>
                <a:srgbClr val="C00000"/>
              </a:solidFill>
            </a:endParaRPr>
          </a:p>
          <a:p>
            <a:pPr marL="0" indent="0">
              <a:buNone/>
            </a:pPr>
            <a:r>
              <a:rPr lang="fr-FR" sz="5800" dirty="0" smtClean="0">
                <a:solidFill>
                  <a:srgbClr val="C00000"/>
                </a:solidFill>
              </a:rPr>
              <a:t>❌</a:t>
            </a:r>
            <a:r>
              <a:rPr lang="fr-FR" sz="5800" dirty="0">
                <a:solidFill>
                  <a:srgbClr val="C00000"/>
                </a:solidFill>
              </a:rPr>
              <a:t>🚫 carton </a:t>
            </a:r>
            <a:r>
              <a:rPr lang="fr-FR" sz="5800" dirty="0" smtClean="0">
                <a:solidFill>
                  <a:srgbClr val="C00000"/>
                </a:solidFill>
              </a:rPr>
              <a:t>rouge</a:t>
            </a:r>
            <a:endParaRPr lang="fr-FR" sz="5800" dirty="0"/>
          </a:p>
          <a:p>
            <a:pPr marL="0" indent="0">
              <a:buNone/>
            </a:pPr>
            <a:r>
              <a:rPr lang="fr-FR" sz="3800" dirty="0"/>
              <a:t>Je ne réutiliserai pas ce contenu, la forme et/ou le fond ne me paraissent pas du tout convenir.</a:t>
            </a:r>
          </a:p>
        </p:txBody>
      </p:sp>
      <p:sp>
        <p:nvSpPr>
          <p:cNvPr id="4" name="Espace réservé du pied de page 3"/>
          <p:cNvSpPr>
            <a:spLocks noGrp="1"/>
          </p:cNvSpPr>
          <p:nvPr>
            <p:ph type="ftr" sz="quarter" idx="11"/>
          </p:nvPr>
        </p:nvSpPr>
        <p:spPr/>
        <p:txBody>
          <a:bodyPr/>
          <a:lstStyle/>
          <a:p>
            <a:r>
              <a:rPr lang="fr-FR" smtClean="0"/>
              <a:t>F. Flamerie - medIST : J2 APM - 2021-06-08</a:t>
            </a:r>
            <a:endParaRPr lang="fr-FR"/>
          </a:p>
        </p:txBody>
      </p:sp>
    </p:spTree>
    <p:extLst>
      <p:ext uri="{BB962C8B-B14F-4D97-AF65-F5344CB8AC3E}">
        <p14:creationId xmlns:p14="http://schemas.microsoft.com/office/powerpoint/2010/main" val="16646247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fr-FR" smtClean="0"/>
              <a:t>F. Flamerie - medIST : J2 APM - 2021-06-08</a:t>
            </a:r>
            <a:endParaRPr lang="fr-F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2823" y="0"/>
            <a:ext cx="8386354" cy="6858000"/>
          </a:xfrm>
          <a:prstGeom prst="rect">
            <a:avLst/>
          </a:prstGeom>
        </p:spPr>
      </p:pic>
    </p:spTree>
    <p:extLst>
      <p:ext uri="{BB962C8B-B14F-4D97-AF65-F5344CB8AC3E}">
        <p14:creationId xmlns:p14="http://schemas.microsoft.com/office/powerpoint/2010/main" val="1482635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F. Flamerie - medIST : J2 APM - 2021-06-08</a:t>
            </a:r>
            <a:endParaRPr lang="fr-F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8500" y="571500"/>
            <a:ext cx="5715000" cy="5715000"/>
          </a:xfrm>
          <a:prstGeom prst="rect">
            <a:avLst/>
          </a:prstGeom>
        </p:spPr>
      </p:pic>
      <p:sp>
        <p:nvSpPr>
          <p:cNvPr id="5" name="ZoneTexte 4"/>
          <p:cNvSpPr txBox="1"/>
          <p:nvPr/>
        </p:nvSpPr>
        <p:spPr>
          <a:xfrm>
            <a:off x="83974" y="6308079"/>
            <a:ext cx="4310744" cy="646331"/>
          </a:xfrm>
          <a:prstGeom prst="rect">
            <a:avLst/>
          </a:prstGeom>
          <a:noFill/>
        </p:spPr>
        <p:txBody>
          <a:bodyPr wrap="square" rtlCol="0">
            <a:spAutoFit/>
          </a:bodyPr>
          <a:lstStyle/>
          <a:p>
            <a:r>
              <a:rPr lang="en-US" sz="1200" dirty="0">
                <a:solidFill>
                  <a:schemeClr val="bg1">
                    <a:lumMod val="50000"/>
                  </a:schemeClr>
                </a:solidFill>
                <a:latin typeface="Corbel" panose="020B0503020204020204" pitchFamily="34" charset="0"/>
              </a:rPr>
              <a:t>Source : </a:t>
            </a:r>
            <a:r>
              <a:rPr lang="en-US" sz="1200" dirty="0" err="1">
                <a:solidFill>
                  <a:schemeClr val="bg1">
                    <a:lumMod val="50000"/>
                  </a:schemeClr>
                </a:solidFill>
                <a:latin typeface="Corbel" panose="020B0503020204020204" pitchFamily="34" charset="0"/>
              </a:rPr>
              <a:t>Wikimedias</a:t>
            </a:r>
            <a:r>
              <a:rPr lang="en-US" sz="1200" dirty="0">
                <a:solidFill>
                  <a:schemeClr val="bg1">
                    <a:lumMod val="50000"/>
                  </a:schemeClr>
                </a:solidFill>
                <a:latin typeface="Corbel" panose="020B0503020204020204" pitchFamily="34" charset="0"/>
              </a:rPr>
              <a:t> Commons - https://commons.wikimedia.org/wiki/File:Flag_of_Switzerland.svg</a:t>
            </a:r>
            <a:endParaRPr lang="fr-FR" sz="1200" dirty="0">
              <a:solidFill>
                <a:schemeClr val="bg1">
                  <a:lumMod val="50000"/>
                </a:schemeClr>
              </a:solidFill>
              <a:latin typeface="Corbel" panose="020B0503020204020204" pitchFamily="34" charset="0"/>
            </a:endParaRPr>
          </a:p>
        </p:txBody>
      </p:sp>
    </p:spTree>
    <p:extLst>
      <p:ext uri="{BB962C8B-B14F-4D97-AF65-F5344CB8AC3E}">
        <p14:creationId xmlns:p14="http://schemas.microsoft.com/office/powerpoint/2010/main" val="28644845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698241" y="0"/>
            <a:ext cx="10515600" cy="1325563"/>
          </a:xfrm>
        </p:spPr>
        <p:txBody>
          <a:bodyPr/>
          <a:lstStyle/>
          <a:p>
            <a:r>
              <a:rPr lang="fr-FR" dirty="0"/>
              <a:t>2.1 La </a:t>
            </a:r>
            <a:r>
              <a:rPr lang="fr-FR" dirty="0" smtClean="0"/>
              <a:t>neutralité</a:t>
            </a:r>
            <a:endParaRPr lang="fr-FR" dirty="0"/>
          </a:p>
        </p:txBody>
      </p:sp>
      <p:sp>
        <p:nvSpPr>
          <p:cNvPr id="6" name="Espace réservé du contenu 5"/>
          <p:cNvSpPr>
            <a:spLocks noGrp="1"/>
          </p:cNvSpPr>
          <p:nvPr>
            <p:ph idx="1"/>
          </p:nvPr>
        </p:nvSpPr>
        <p:spPr>
          <a:xfrm>
            <a:off x="558280" y="1286961"/>
            <a:ext cx="11235613" cy="4903949"/>
          </a:xfrm>
        </p:spPr>
        <p:txBody>
          <a:bodyPr>
            <a:normAutofit fontScale="62500" lnSpcReduction="20000"/>
          </a:bodyPr>
          <a:lstStyle/>
          <a:p>
            <a:pPr marL="0" indent="0">
              <a:lnSpc>
                <a:spcPct val="120000"/>
              </a:lnSpc>
              <a:buNone/>
            </a:pPr>
            <a:r>
              <a:rPr lang="fr-FR" dirty="0" smtClean="0"/>
              <a:t>J'ai </a:t>
            </a:r>
            <a:r>
              <a:rPr lang="fr-FR" dirty="0"/>
              <a:t>trouvé ce poster en lisant l'article dans lequel son auteur décrit l'évolution de sa stratégie de communication, et le recours à Open Access Hulk, </a:t>
            </a:r>
            <a:r>
              <a:rPr lang="fr-FR" dirty="0">
                <a:hlinkClick r:id="rId3"/>
              </a:rPr>
              <a:t>@</a:t>
            </a:r>
            <a:r>
              <a:rPr lang="fr-FR" dirty="0" err="1">
                <a:hlinkClick r:id="rId3"/>
              </a:rPr>
              <a:t>openaccesshulk</a:t>
            </a:r>
            <a:r>
              <a:rPr lang="fr-FR" dirty="0">
                <a:hlinkClick r:id="rId3"/>
              </a:rPr>
              <a:t> </a:t>
            </a:r>
            <a:r>
              <a:rPr lang="fr-FR" dirty="0"/>
              <a:t>sur Twitter, pour l'aider à identifier sur quels aspects du libre accès insister auprès de quels publics.</a:t>
            </a:r>
          </a:p>
          <a:p>
            <a:pPr>
              <a:lnSpc>
                <a:spcPct val="120000"/>
              </a:lnSpc>
            </a:pPr>
            <a:endParaRPr lang="fr-FR" dirty="0"/>
          </a:p>
          <a:p>
            <a:pPr marL="801688" indent="0">
              <a:lnSpc>
                <a:spcPct val="120000"/>
              </a:lnSpc>
              <a:buNone/>
              <a:tabLst>
                <a:tab pos="354013" algn="l"/>
              </a:tabLst>
            </a:pPr>
            <a:r>
              <a:rPr lang="fr-FR" sz="3800" dirty="0" err="1" smtClean="0">
                <a:solidFill>
                  <a:schemeClr val="bg2">
                    <a:lumMod val="50000"/>
                  </a:schemeClr>
                </a:solidFill>
              </a:rPr>
              <a:t>Among</a:t>
            </a:r>
            <a:r>
              <a:rPr lang="fr-FR" sz="3800" dirty="0" smtClean="0">
                <a:solidFill>
                  <a:schemeClr val="bg2">
                    <a:lumMod val="50000"/>
                  </a:schemeClr>
                </a:solidFill>
              </a:rPr>
              <a:t> </a:t>
            </a:r>
            <a:r>
              <a:rPr lang="fr-FR" sz="3800" dirty="0" err="1">
                <a:solidFill>
                  <a:schemeClr val="bg2">
                    <a:lumMod val="50000"/>
                  </a:schemeClr>
                </a:solidFill>
              </a:rPr>
              <a:t>my</a:t>
            </a:r>
            <a:r>
              <a:rPr lang="fr-FR" sz="3800" dirty="0">
                <a:solidFill>
                  <a:schemeClr val="bg2">
                    <a:lumMod val="50000"/>
                  </a:schemeClr>
                </a:solidFill>
              </a:rPr>
              <a:t> OA </a:t>
            </a:r>
            <a:r>
              <a:rPr lang="fr-FR" sz="3800" dirty="0" err="1">
                <a:solidFill>
                  <a:schemeClr val="bg2">
                    <a:lumMod val="50000"/>
                  </a:schemeClr>
                </a:solidFill>
              </a:rPr>
              <a:t>compatriots</a:t>
            </a:r>
            <a:r>
              <a:rPr lang="fr-FR" sz="3800" dirty="0">
                <a:solidFill>
                  <a:schemeClr val="bg2">
                    <a:lumMod val="50000"/>
                  </a:schemeClr>
                </a:solidFill>
              </a:rPr>
              <a:t>, </a:t>
            </a:r>
            <a:r>
              <a:rPr lang="fr-FR" sz="3800" dirty="0" err="1">
                <a:solidFill>
                  <a:schemeClr val="bg2">
                    <a:lumMod val="50000"/>
                  </a:schemeClr>
                </a:solidFill>
              </a:rPr>
              <a:t>my</a:t>
            </a:r>
            <a:r>
              <a:rPr lang="fr-FR" sz="3800" dirty="0">
                <a:solidFill>
                  <a:schemeClr val="bg2">
                    <a:lumMod val="50000"/>
                  </a:schemeClr>
                </a:solidFill>
              </a:rPr>
              <a:t> vitriol </a:t>
            </a:r>
            <a:r>
              <a:rPr lang="fr-FR" sz="3800" dirty="0" err="1">
                <a:solidFill>
                  <a:schemeClr val="bg2">
                    <a:lumMod val="50000"/>
                  </a:schemeClr>
                </a:solidFill>
              </a:rPr>
              <a:t>was</a:t>
            </a:r>
            <a:r>
              <a:rPr lang="fr-FR" sz="3800" dirty="0">
                <a:solidFill>
                  <a:schemeClr val="bg2">
                    <a:lumMod val="50000"/>
                  </a:schemeClr>
                </a:solidFill>
              </a:rPr>
              <a:t> a hit. But for the </a:t>
            </a:r>
            <a:r>
              <a:rPr lang="fr-FR" sz="3800" dirty="0" err="1">
                <a:solidFill>
                  <a:schemeClr val="bg2">
                    <a:lumMod val="50000"/>
                  </a:schemeClr>
                </a:solidFill>
              </a:rPr>
              <a:t>unfamiliar</a:t>
            </a:r>
            <a:r>
              <a:rPr lang="fr-FR" sz="3800" dirty="0">
                <a:solidFill>
                  <a:schemeClr val="bg2">
                    <a:lumMod val="50000"/>
                  </a:schemeClr>
                </a:solidFill>
              </a:rPr>
              <a:t> and </a:t>
            </a:r>
            <a:r>
              <a:rPr lang="fr-FR" sz="3800" dirty="0" err="1">
                <a:solidFill>
                  <a:schemeClr val="bg2">
                    <a:lumMod val="50000"/>
                  </a:schemeClr>
                </a:solidFill>
              </a:rPr>
              <a:t>unconverted</a:t>
            </a:r>
            <a:r>
              <a:rPr lang="fr-FR" sz="3800" dirty="0">
                <a:solidFill>
                  <a:schemeClr val="bg2">
                    <a:lumMod val="50000"/>
                  </a:schemeClr>
                </a:solidFill>
              </a:rPr>
              <a:t>, </a:t>
            </a:r>
            <a:r>
              <a:rPr lang="fr-FR" sz="3800" dirty="0" err="1">
                <a:solidFill>
                  <a:schemeClr val="bg2">
                    <a:lumMod val="50000"/>
                  </a:schemeClr>
                </a:solidFill>
              </a:rPr>
              <a:t>it</a:t>
            </a:r>
            <a:r>
              <a:rPr lang="fr-FR" sz="3800" dirty="0">
                <a:solidFill>
                  <a:schemeClr val="bg2">
                    <a:lumMod val="50000"/>
                  </a:schemeClr>
                </a:solidFill>
              </a:rPr>
              <a:t> </a:t>
            </a:r>
            <a:r>
              <a:rPr lang="fr-FR" sz="3800" dirty="0" err="1" smtClean="0">
                <a:solidFill>
                  <a:schemeClr val="bg2">
                    <a:lumMod val="50000"/>
                  </a:schemeClr>
                </a:solidFill>
              </a:rPr>
              <a:t>was</a:t>
            </a:r>
            <a:r>
              <a:rPr lang="fr-FR" sz="3800" dirty="0" smtClean="0">
                <a:solidFill>
                  <a:schemeClr val="bg2">
                    <a:lumMod val="50000"/>
                  </a:schemeClr>
                </a:solidFill>
              </a:rPr>
              <a:t> </a:t>
            </a:r>
            <a:r>
              <a:rPr lang="fr-FR" sz="3800" dirty="0" err="1">
                <a:solidFill>
                  <a:schemeClr val="bg2">
                    <a:lumMod val="50000"/>
                  </a:schemeClr>
                </a:solidFill>
              </a:rPr>
              <a:t>too</a:t>
            </a:r>
            <a:r>
              <a:rPr lang="fr-FR" sz="3800" dirty="0">
                <a:solidFill>
                  <a:schemeClr val="bg2">
                    <a:lumMod val="50000"/>
                  </a:schemeClr>
                </a:solidFill>
              </a:rPr>
              <a:t> </a:t>
            </a:r>
            <a:r>
              <a:rPr lang="fr-FR" sz="3800" dirty="0" err="1">
                <a:solidFill>
                  <a:schemeClr val="bg2">
                    <a:lumMod val="50000"/>
                  </a:schemeClr>
                </a:solidFill>
              </a:rPr>
              <a:t>strong</a:t>
            </a:r>
            <a:r>
              <a:rPr lang="fr-FR" sz="3800" dirty="0">
                <a:solidFill>
                  <a:schemeClr val="bg2">
                    <a:lumMod val="50000"/>
                  </a:schemeClr>
                </a:solidFill>
              </a:rPr>
              <a:t>, a </a:t>
            </a:r>
            <a:r>
              <a:rPr lang="fr-FR" sz="3800" dirty="0" err="1">
                <a:solidFill>
                  <a:schemeClr val="bg2">
                    <a:lumMod val="50000"/>
                  </a:schemeClr>
                </a:solidFill>
              </a:rPr>
              <a:t>turn</a:t>
            </a:r>
            <a:r>
              <a:rPr lang="fr-FR" sz="3800" dirty="0">
                <a:solidFill>
                  <a:schemeClr val="bg2">
                    <a:lumMod val="50000"/>
                  </a:schemeClr>
                </a:solidFill>
              </a:rPr>
              <a:t>-off. “I </a:t>
            </a:r>
            <a:r>
              <a:rPr lang="fr-FR" sz="3800" dirty="0" err="1">
                <a:solidFill>
                  <a:schemeClr val="bg2">
                    <a:lumMod val="50000"/>
                  </a:schemeClr>
                </a:solidFill>
              </a:rPr>
              <a:t>can</a:t>
            </a:r>
            <a:r>
              <a:rPr lang="fr-FR" sz="3800" dirty="0">
                <a:solidFill>
                  <a:schemeClr val="bg2">
                    <a:lumMod val="50000"/>
                  </a:schemeClr>
                </a:solidFill>
              </a:rPr>
              <a:t> </a:t>
            </a:r>
            <a:r>
              <a:rPr lang="fr-FR" sz="3800" dirty="0" err="1">
                <a:solidFill>
                  <a:schemeClr val="bg2">
                    <a:lumMod val="50000"/>
                  </a:schemeClr>
                </a:solidFill>
              </a:rPr>
              <a:t>see</a:t>
            </a:r>
            <a:r>
              <a:rPr lang="fr-FR" sz="3800" dirty="0">
                <a:solidFill>
                  <a:schemeClr val="bg2">
                    <a:lumMod val="50000"/>
                  </a:schemeClr>
                </a:solidFill>
              </a:rPr>
              <a:t> </a:t>
            </a:r>
            <a:r>
              <a:rPr lang="fr-FR" sz="3800" dirty="0" err="1">
                <a:solidFill>
                  <a:schemeClr val="bg2">
                    <a:lumMod val="50000"/>
                  </a:schemeClr>
                </a:solidFill>
              </a:rPr>
              <a:t>you</a:t>
            </a:r>
            <a:r>
              <a:rPr lang="fr-FR" sz="3800" dirty="0">
                <a:solidFill>
                  <a:schemeClr val="bg2">
                    <a:lumMod val="50000"/>
                  </a:schemeClr>
                </a:solidFill>
              </a:rPr>
              <a:t> have an opinion,” one </a:t>
            </a:r>
            <a:r>
              <a:rPr lang="fr-FR" sz="3800" dirty="0" err="1">
                <a:solidFill>
                  <a:schemeClr val="bg2">
                    <a:lumMod val="50000"/>
                  </a:schemeClr>
                </a:solidFill>
              </a:rPr>
              <a:t>faculty</a:t>
            </a:r>
            <a:r>
              <a:rPr lang="fr-FR" sz="3800" dirty="0">
                <a:solidFill>
                  <a:schemeClr val="bg2">
                    <a:lumMod val="50000"/>
                  </a:schemeClr>
                </a:solidFill>
              </a:rPr>
              <a:t> </a:t>
            </a:r>
            <a:r>
              <a:rPr lang="fr-FR" sz="3800" dirty="0" err="1">
                <a:solidFill>
                  <a:schemeClr val="bg2">
                    <a:lumMod val="50000"/>
                  </a:schemeClr>
                </a:solidFill>
              </a:rPr>
              <a:t>member</a:t>
            </a:r>
            <a:r>
              <a:rPr lang="fr-FR" sz="3800" dirty="0">
                <a:solidFill>
                  <a:schemeClr val="bg2">
                    <a:lumMod val="50000"/>
                  </a:schemeClr>
                </a:solidFill>
              </a:rPr>
              <a:t> </a:t>
            </a:r>
            <a:r>
              <a:rPr lang="fr-FR" sz="3800" dirty="0" err="1">
                <a:solidFill>
                  <a:schemeClr val="bg2">
                    <a:lumMod val="50000"/>
                  </a:schemeClr>
                </a:solidFill>
              </a:rPr>
              <a:t>said</a:t>
            </a:r>
            <a:r>
              <a:rPr lang="fr-FR" sz="3800" dirty="0">
                <a:solidFill>
                  <a:schemeClr val="bg2">
                    <a:lumMod val="50000"/>
                  </a:schemeClr>
                </a:solidFill>
              </a:rPr>
              <a:t> as </a:t>
            </a:r>
            <a:r>
              <a:rPr lang="fr-FR" sz="3800" dirty="0" err="1">
                <a:solidFill>
                  <a:schemeClr val="bg2">
                    <a:lumMod val="50000"/>
                  </a:schemeClr>
                </a:solidFill>
              </a:rPr>
              <a:t>he</a:t>
            </a:r>
            <a:r>
              <a:rPr lang="fr-FR" sz="3800" dirty="0">
                <a:solidFill>
                  <a:schemeClr val="bg2">
                    <a:lumMod val="50000"/>
                  </a:schemeClr>
                </a:solidFill>
              </a:rPr>
              <a:t> </a:t>
            </a:r>
            <a:r>
              <a:rPr lang="fr-FR" sz="3800" dirty="0" err="1" smtClean="0">
                <a:solidFill>
                  <a:schemeClr val="bg2">
                    <a:lumMod val="50000"/>
                  </a:schemeClr>
                </a:solidFill>
              </a:rPr>
              <a:t>backed</a:t>
            </a:r>
            <a:r>
              <a:rPr lang="fr-FR" sz="3800" dirty="0" smtClean="0">
                <a:solidFill>
                  <a:schemeClr val="bg2">
                    <a:lumMod val="50000"/>
                  </a:schemeClr>
                </a:solidFill>
              </a:rPr>
              <a:t> </a:t>
            </a:r>
            <a:r>
              <a:rPr lang="fr-FR" sz="3800" dirty="0" err="1">
                <a:solidFill>
                  <a:schemeClr val="bg2">
                    <a:lumMod val="50000"/>
                  </a:schemeClr>
                </a:solidFill>
              </a:rPr>
              <a:t>away</a:t>
            </a:r>
            <a:r>
              <a:rPr lang="fr-FR" sz="3800" dirty="0">
                <a:solidFill>
                  <a:schemeClr val="bg2">
                    <a:lumMod val="50000"/>
                  </a:schemeClr>
                </a:solidFill>
              </a:rPr>
              <a:t> </a:t>
            </a:r>
            <a:r>
              <a:rPr lang="fr-FR" sz="3800" dirty="0" err="1">
                <a:solidFill>
                  <a:schemeClr val="bg2">
                    <a:lumMod val="50000"/>
                  </a:schemeClr>
                </a:solidFill>
              </a:rPr>
              <a:t>from</a:t>
            </a:r>
            <a:r>
              <a:rPr lang="fr-FR" sz="3800" dirty="0">
                <a:solidFill>
                  <a:schemeClr val="bg2">
                    <a:lumMod val="50000"/>
                  </a:schemeClr>
                </a:solidFill>
              </a:rPr>
              <a:t> a poster </a:t>
            </a:r>
            <a:r>
              <a:rPr lang="fr-FR" sz="3800" dirty="0" err="1">
                <a:solidFill>
                  <a:schemeClr val="bg2">
                    <a:lumMod val="50000"/>
                  </a:schemeClr>
                </a:solidFill>
              </a:rPr>
              <a:t>featuring</a:t>
            </a:r>
            <a:r>
              <a:rPr lang="fr-FR" sz="3800" dirty="0">
                <a:solidFill>
                  <a:schemeClr val="bg2">
                    <a:lumMod val="50000"/>
                  </a:schemeClr>
                </a:solidFill>
              </a:rPr>
              <a:t> a large </a:t>
            </a:r>
            <a:r>
              <a:rPr lang="fr-FR" sz="3800" dirty="0" err="1">
                <a:solidFill>
                  <a:schemeClr val="bg2">
                    <a:lumMod val="50000"/>
                  </a:schemeClr>
                </a:solidFill>
              </a:rPr>
              <a:t>octopus</a:t>
            </a:r>
            <a:r>
              <a:rPr lang="fr-FR" sz="3800" dirty="0">
                <a:solidFill>
                  <a:schemeClr val="bg2">
                    <a:lumMod val="50000"/>
                  </a:schemeClr>
                </a:solidFill>
              </a:rPr>
              <a:t> </a:t>
            </a:r>
            <a:r>
              <a:rPr lang="fr-FR" sz="3800" dirty="0" err="1">
                <a:solidFill>
                  <a:schemeClr val="bg2">
                    <a:lumMod val="50000"/>
                  </a:schemeClr>
                </a:solidFill>
              </a:rPr>
              <a:t>labeled</a:t>
            </a:r>
            <a:r>
              <a:rPr lang="fr-FR" sz="3800" dirty="0">
                <a:solidFill>
                  <a:schemeClr val="bg2">
                    <a:lumMod val="50000"/>
                  </a:schemeClr>
                </a:solidFill>
              </a:rPr>
              <a:t> “</a:t>
            </a:r>
            <a:r>
              <a:rPr lang="fr-FR" sz="3800" dirty="0" err="1">
                <a:solidFill>
                  <a:schemeClr val="bg2">
                    <a:lumMod val="50000"/>
                  </a:schemeClr>
                </a:solidFill>
              </a:rPr>
              <a:t>Profiteering</a:t>
            </a:r>
            <a:r>
              <a:rPr lang="fr-FR" sz="3800" dirty="0">
                <a:solidFill>
                  <a:schemeClr val="bg2">
                    <a:lumMod val="50000"/>
                  </a:schemeClr>
                </a:solidFill>
              </a:rPr>
              <a:t> </a:t>
            </a:r>
            <a:r>
              <a:rPr lang="fr-FR" sz="3800" dirty="0" err="1">
                <a:solidFill>
                  <a:schemeClr val="bg2">
                    <a:lumMod val="50000"/>
                  </a:schemeClr>
                </a:solidFill>
              </a:rPr>
              <a:t>Publishers</a:t>
            </a:r>
            <a:r>
              <a:rPr lang="fr-FR" sz="3800" dirty="0">
                <a:solidFill>
                  <a:schemeClr val="bg2">
                    <a:lumMod val="50000"/>
                  </a:schemeClr>
                </a:solidFill>
              </a:rPr>
              <a:t>.” At </a:t>
            </a:r>
            <a:r>
              <a:rPr lang="fr-FR" sz="3800" dirty="0" err="1" smtClean="0">
                <a:solidFill>
                  <a:schemeClr val="bg2">
                    <a:lumMod val="50000"/>
                  </a:schemeClr>
                </a:solidFill>
              </a:rPr>
              <a:t>another</a:t>
            </a:r>
            <a:r>
              <a:rPr lang="fr-FR" sz="3800" dirty="0" smtClean="0">
                <a:solidFill>
                  <a:schemeClr val="bg2">
                    <a:lumMod val="50000"/>
                  </a:schemeClr>
                </a:solidFill>
              </a:rPr>
              <a:t> </a:t>
            </a:r>
            <a:r>
              <a:rPr lang="fr-FR" sz="3800" dirty="0" err="1">
                <a:solidFill>
                  <a:schemeClr val="bg2">
                    <a:lumMod val="50000"/>
                  </a:schemeClr>
                </a:solidFill>
              </a:rPr>
              <a:t>event</a:t>
            </a:r>
            <a:r>
              <a:rPr lang="fr-FR" sz="3800" dirty="0">
                <a:solidFill>
                  <a:schemeClr val="bg2">
                    <a:lumMod val="50000"/>
                  </a:schemeClr>
                </a:solidFill>
              </a:rPr>
              <a:t>, an </a:t>
            </a:r>
            <a:r>
              <a:rPr lang="fr-FR" sz="3800" dirty="0" err="1">
                <a:solidFill>
                  <a:schemeClr val="bg2">
                    <a:lumMod val="50000"/>
                  </a:schemeClr>
                </a:solidFill>
              </a:rPr>
              <a:t>officer</a:t>
            </a:r>
            <a:r>
              <a:rPr lang="fr-FR" sz="3800" dirty="0">
                <a:solidFill>
                  <a:schemeClr val="bg2">
                    <a:lumMod val="50000"/>
                  </a:schemeClr>
                </a:solidFill>
              </a:rPr>
              <a:t> of a </a:t>
            </a:r>
            <a:r>
              <a:rPr lang="fr-FR" sz="3800" dirty="0" err="1">
                <a:solidFill>
                  <a:schemeClr val="bg2">
                    <a:lumMod val="50000"/>
                  </a:schemeClr>
                </a:solidFill>
              </a:rPr>
              <a:t>grant-funding</a:t>
            </a:r>
            <a:r>
              <a:rPr lang="fr-FR" sz="3800" dirty="0">
                <a:solidFill>
                  <a:schemeClr val="bg2">
                    <a:lumMod val="50000"/>
                  </a:schemeClr>
                </a:solidFill>
              </a:rPr>
              <a:t> </a:t>
            </a:r>
            <a:r>
              <a:rPr lang="fr-FR" sz="3800" dirty="0" err="1">
                <a:solidFill>
                  <a:schemeClr val="bg2">
                    <a:lumMod val="50000"/>
                  </a:schemeClr>
                </a:solidFill>
              </a:rPr>
              <a:t>agency</a:t>
            </a:r>
            <a:r>
              <a:rPr lang="fr-FR" sz="3800" dirty="0">
                <a:solidFill>
                  <a:schemeClr val="bg2">
                    <a:lumMod val="50000"/>
                  </a:schemeClr>
                </a:solidFill>
              </a:rPr>
              <a:t> </a:t>
            </a:r>
            <a:r>
              <a:rPr lang="fr-FR" sz="3800" dirty="0" err="1">
                <a:solidFill>
                  <a:schemeClr val="bg2">
                    <a:lumMod val="50000"/>
                  </a:schemeClr>
                </a:solidFill>
              </a:rPr>
              <a:t>interrupted</a:t>
            </a:r>
            <a:r>
              <a:rPr lang="fr-FR" sz="3800" dirty="0">
                <a:solidFill>
                  <a:schemeClr val="bg2">
                    <a:lumMod val="50000"/>
                  </a:schemeClr>
                </a:solidFill>
              </a:rPr>
              <a:t> me to </a:t>
            </a:r>
            <a:r>
              <a:rPr lang="fr-FR" sz="3800" dirty="0" err="1">
                <a:solidFill>
                  <a:schemeClr val="bg2">
                    <a:lumMod val="50000"/>
                  </a:schemeClr>
                </a:solidFill>
              </a:rPr>
              <a:t>snap</a:t>
            </a:r>
            <a:r>
              <a:rPr lang="fr-FR" sz="3800" dirty="0">
                <a:solidFill>
                  <a:schemeClr val="bg2">
                    <a:lumMod val="50000"/>
                  </a:schemeClr>
                </a:solidFill>
              </a:rPr>
              <a:t>, “</a:t>
            </a:r>
            <a:r>
              <a:rPr lang="fr-FR" sz="3800" dirty="0" err="1">
                <a:solidFill>
                  <a:schemeClr val="bg2">
                    <a:lumMod val="50000"/>
                  </a:schemeClr>
                </a:solidFill>
              </a:rPr>
              <a:t>You’re</a:t>
            </a:r>
            <a:r>
              <a:rPr lang="fr-FR" sz="3800" dirty="0">
                <a:solidFill>
                  <a:schemeClr val="bg2">
                    <a:lumMod val="50000"/>
                  </a:schemeClr>
                </a:solidFill>
              </a:rPr>
              <a:t> </a:t>
            </a:r>
            <a:r>
              <a:rPr lang="fr-FR" sz="3800" dirty="0" err="1" smtClean="0">
                <a:solidFill>
                  <a:schemeClr val="bg2">
                    <a:lumMod val="50000"/>
                  </a:schemeClr>
                </a:solidFill>
              </a:rPr>
              <a:t>espousing</a:t>
            </a:r>
            <a:r>
              <a:rPr lang="fr-FR" sz="3800" dirty="0" smtClean="0">
                <a:solidFill>
                  <a:schemeClr val="bg2">
                    <a:lumMod val="50000"/>
                  </a:schemeClr>
                </a:solidFill>
              </a:rPr>
              <a:t> </a:t>
            </a:r>
            <a:r>
              <a:rPr lang="fr-FR" sz="3800" dirty="0" err="1">
                <a:solidFill>
                  <a:schemeClr val="bg2">
                    <a:lumMod val="50000"/>
                  </a:schemeClr>
                </a:solidFill>
              </a:rPr>
              <a:t>Venezuelan</a:t>
            </a:r>
            <a:r>
              <a:rPr lang="fr-FR" sz="3800" dirty="0">
                <a:solidFill>
                  <a:schemeClr val="bg2">
                    <a:lumMod val="50000"/>
                  </a:schemeClr>
                </a:solidFill>
              </a:rPr>
              <a:t> </a:t>
            </a:r>
            <a:r>
              <a:rPr lang="fr-FR" sz="3800" dirty="0" err="1">
                <a:solidFill>
                  <a:schemeClr val="bg2">
                    <a:lumMod val="50000"/>
                  </a:schemeClr>
                </a:solidFill>
              </a:rPr>
              <a:t>economics</a:t>
            </a:r>
            <a:r>
              <a:rPr lang="fr-FR" sz="3800" dirty="0">
                <a:solidFill>
                  <a:schemeClr val="bg2">
                    <a:lumMod val="50000"/>
                  </a:schemeClr>
                </a:solidFill>
              </a:rPr>
              <a:t>!” </a:t>
            </a:r>
            <a:r>
              <a:rPr lang="fr-FR" sz="3800" dirty="0" err="1">
                <a:solidFill>
                  <a:schemeClr val="bg2">
                    <a:lumMod val="50000"/>
                  </a:schemeClr>
                </a:solidFill>
              </a:rPr>
              <a:t>Again</a:t>
            </a:r>
            <a:r>
              <a:rPr lang="fr-FR" sz="3800" dirty="0">
                <a:solidFill>
                  <a:schemeClr val="bg2">
                    <a:lumMod val="50000"/>
                  </a:schemeClr>
                </a:solidFill>
              </a:rPr>
              <a:t>, I </a:t>
            </a:r>
            <a:r>
              <a:rPr lang="fr-FR" sz="3800" dirty="0" err="1">
                <a:solidFill>
                  <a:schemeClr val="bg2">
                    <a:lumMod val="50000"/>
                  </a:schemeClr>
                </a:solidFill>
              </a:rPr>
              <a:t>had</a:t>
            </a:r>
            <a:r>
              <a:rPr lang="fr-FR" sz="3800" dirty="0">
                <a:solidFill>
                  <a:schemeClr val="bg2">
                    <a:lumMod val="50000"/>
                  </a:schemeClr>
                </a:solidFill>
              </a:rPr>
              <a:t> </a:t>
            </a:r>
            <a:r>
              <a:rPr lang="fr-FR" sz="3800" dirty="0" err="1">
                <a:solidFill>
                  <a:schemeClr val="bg2">
                    <a:lumMod val="50000"/>
                  </a:schemeClr>
                </a:solidFill>
              </a:rPr>
              <a:t>gotten</a:t>
            </a:r>
            <a:r>
              <a:rPr lang="fr-FR" sz="3800" dirty="0">
                <a:solidFill>
                  <a:schemeClr val="bg2">
                    <a:lumMod val="50000"/>
                  </a:schemeClr>
                </a:solidFill>
              </a:rPr>
              <a:t> </a:t>
            </a:r>
            <a:r>
              <a:rPr lang="fr-FR" sz="3800" dirty="0" err="1">
                <a:solidFill>
                  <a:schemeClr val="bg2">
                    <a:lumMod val="50000"/>
                  </a:schemeClr>
                </a:solidFill>
              </a:rPr>
              <a:t>it</a:t>
            </a:r>
            <a:r>
              <a:rPr lang="fr-FR" sz="3800" dirty="0">
                <a:solidFill>
                  <a:schemeClr val="bg2">
                    <a:lumMod val="50000"/>
                  </a:schemeClr>
                </a:solidFill>
              </a:rPr>
              <a:t> </a:t>
            </a:r>
            <a:r>
              <a:rPr lang="fr-FR" sz="3800" dirty="0" err="1">
                <a:solidFill>
                  <a:schemeClr val="bg2">
                    <a:lumMod val="50000"/>
                  </a:schemeClr>
                </a:solidFill>
              </a:rPr>
              <a:t>wrong</a:t>
            </a:r>
            <a:r>
              <a:rPr lang="fr-FR" sz="3800" dirty="0">
                <a:solidFill>
                  <a:schemeClr val="bg2">
                    <a:lumMod val="50000"/>
                  </a:schemeClr>
                </a:solidFill>
              </a:rPr>
              <a:t>: </a:t>
            </a:r>
            <a:r>
              <a:rPr lang="fr-FR" sz="3800" dirty="0" err="1">
                <a:solidFill>
                  <a:schemeClr val="bg2">
                    <a:lumMod val="50000"/>
                  </a:schemeClr>
                </a:solidFill>
              </a:rPr>
              <a:t>what</a:t>
            </a:r>
            <a:r>
              <a:rPr lang="fr-FR" sz="3800" dirty="0">
                <a:solidFill>
                  <a:schemeClr val="bg2">
                    <a:lumMod val="50000"/>
                  </a:schemeClr>
                </a:solidFill>
              </a:rPr>
              <a:t> </a:t>
            </a:r>
            <a:r>
              <a:rPr lang="fr-FR" sz="3800" dirty="0" err="1">
                <a:solidFill>
                  <a:schemeClr val="bg2">
                    <a:lumMod val="50000"/>
                  </a:schemeClr>
                </a:solidFill>
              </a:rPr>
              <a:t>had</a:t>
            </a:r>
            <a:r>
              <a:rPr lang="fr-FR" sz="3800" dirty="0">
                <a:solidFill>
                  <a:schemeClr val="bg2">
                    <a:lumMod val="50000"/>
                  </a:schemeClr>
                </a:solidFill>
              </a:rPr>
              <a:t> </a:t>
            </a:r>
            <a:r>
              <a:rPr lang="fr-FR" sz="3800" dirty="0" err="1">
                <a:solidFill>
                  <a:schemeClr val="bg2">
                    <a:lumMod val="50000"/>
                  </a:schemeClr>
                </a:solidFill>
              </a:rPr>
              <a:t>galvanized</a:t>
            </a:r>
            <a:r>
              <a:rPr lang="fr-FR" sz="3800" dirty="0">
                <a:solidFill>
                  <a:schemeClr val="bg2">
                    <a:lumMod val="50000"/>
                  </a:schemeClr>
                </a:solidFill>
              </a:rPr>
              <a:t> me </a:t>
            </a:r>
            <a:r>
              <a:rPr lang="fr-FR" sz="3800" dirty="0" err="1" smtClean="0">
                <a:solidFill>
                  <a:schemeClr val="bg2">
                    <a:lumMod val="50000"/>
                  </a:schemeClr>
                </a:solidFill>
              </a:rPr>
              <a:t>had</a:t>
            </a:r>
            <a:r>
              <a:rPr lang="fr-FR" sz="3800" dirty="0" smtClean="0">
                <a:solidFill>
                  <a:schemeClr val="bg2">
                    <a:lumMod val="50000"/>
                  </a:schemeClr>
                </a:solidFill>
              </a:rPr>
              <a:t> </a:t>
            </a:r>
            <a:r>
              <a:rPr lang="fr-FR" sz="3800" dirty="0" err="1">
                <a:solidFill>
                  <a:schemeClr val="bg2">
                    <a:lumMod val="50000"/>
                  </a:schemeClr>
                </a:solidFill>
              </a:rPr>
              <a:t>alienated</a:t>
            </a:r>
            <a:r>
              <a:rPr lang="fr-FR" sz="3800" dirty="0">
                <a:solidFill>
                  <a:schemeClr val="bg2">
                    <a:lumMod val="50000"/>
                  </a:schemeClr>
                </a:solidFill>
              </a:rPr>
              <a:t> </a:t>
            </a:r>
            <a:r>
              <a:rPr lang="fr-FR" sz="3800" dirty="0" err="1">
                <a:solidFill>
                  <a:schemeClr val="bg2">
                    <a:lumMod val="50000"/>
                  </a:schemeClr>
                </a:solidFill>
              </a:rPr>
              <a:t>my</a:t>
            </a:r>
            <a:r>
              <a:rPr lang="fr-FR" sz="3800" dirty="0">
                <a:solidFill>
                  <a:schemeClr val="bg2">
                    <a:lumMod val="50000"/>
                  </a:schemeClr>
                </a:solidFill>
              </a:rPr>
              <a:t> audiences.</a:t>
            </a:r>
          </a:p>
          <a:p>
            <a:pPr>
              <a:lnSpc>
                <a:spcPct val="120000"/>
              </a:lnSpc>
            </a:pPr>
            <a:endParaRPr lang="fr-FR" dirty="0"/>
          </a:p>
          <a:p>
            <a:pPr marL="0" indent="0">
              <a:lnSpc>
                <a:spcPct val="120000"/>
              </a:lnSpc>
              <a:buNone/>
            </a:pPr>
            <a:r>
              <a:rPr lang="fr-FR" dirty="0" err="1"/>
              <a:t>Cirasella</a:t>
            </a:r>
            <a:r>
              <a:rPr lang="fr-FR" dirty="0"/>
              <a:t>, J. (2017). Open </a:t>
            </a:r>
            <a:r>
              <a:rPr lang="fr-FR" dirty="0" err="1"/>
              <a:t>access</a:t>
            </a:r>
            <a:r>
              <a:rPr lang="fr-FR" dirty="0"/>
              <a:t> </a:t>
            </a:r>
            <a:r>
              <a:rPr lang="fr-FR" dirty="0" err="1"/>
              <a:t>outreach</a:t>
            </a:r>
            <a:r>
              <a:rPr lang="fr-FR" dirty="0"/>
              <a:t> : SMASH vs. </a:t>
            </a:r>
            <a:r>
              <a:rPr lang="fr-FR" dirty="0" err="1"/>
              <a:t>Suasion</a:t>
            </a:r>
            <a:r>
              <a:rPr lang="fr-FR" dirty="0"/>
              <a:t>. </a:t>
            </a:r>
            <a:r>
              <a:rPr lang="fr-FR" i="1" dirty="0" err="1"/>
              <a:t>College</a:t>
            </a:r>
            <a:r>
              <a:rPr lang="fr-FR" i="1" dirty="0"/>
              <a:t> &amp; </a:t>
            </a:r>
            <a:r>
              <a:rPr lang="fr-FR" i="1" dirty="0" err="1"/>
              <a:t>Research</a:t>
            </a:r>
            <a:r>
              <a:rPr lang="fr-FR" i="1" dirty="0"/>
              <a:t> </a:t>
            </a:r>
            <a:r>
              <a:rPr lang="fr-FR" i="1" dirty="0" err="1"/>
              <a:t>Libraries</a:t>
            </a:r>
            <a:r>
              <a:rPr lang="fr-FR" i="1" dirty="0"/>
              <a:t> News</a:t>
            </a:r>
            <a:r>
              <a:rPr lang="fr-FR" dirty="0"/>
              <a:t>, 78(6), </a:t>
            </a:r>
            <a:r>
              <a:rPr lang="fr-FR" dirty="0" smtClean="0"/>
              <a:t>323. </a:t>
            </a:r>
            <a:r>
              <a:rPr lang="fr-FR" dirty="0"/>
              <a:t>https://</a:t>
            </a:r>
            <a:r>
              <a:rPr lang="fr-FR" dirty="0" smtClean="0"/>
              <a:t>doi.org/10.5860/crln.78.6.323</a:t>
            </a:r>
            <a:endParaRPr lang="fr-FR" dirty="0"/>
          </a:p>
        </p:txBody>
      </p:sp>
      <p:sp>
        <p:nvSpPr>
          <p:cNvPr id="2" name="Espace réservé du pied de page 1"/>
          <p:cNvSpPr>
            <a:spLocks noGrp="1"/>
          </p:cNvSpPr>
          <p:nvPr>
            <p:ph type="ftr" sz="quarter" idx="11"/>
          </p:nvPr>
        </p:nvSpPr>
        <p:spPr/>
        <p:txBody>
          <a:bodyPr/>
          <a:lstStyle/>
          <a:p>
            <a:r>
              <a:rPr lang="fr-FR" smtClean="0"/>
              <a:t>F. Flamerie - medIST : J2 APM - 2021-06-08</a:t>
            </a:r>
            <a:endParaRPr lang="fr-FR"/>
          </a:p>
        </p:txBody>
      </p:sp>
    </p:spTree>
    <p:extLst>
      <p:ext uri="{BB962C8B-B14F-4D97-AF65-F5344CB8AC3E}">
        <p14:creationId xmlns:p14="http://schemas.microsoft.com/office/powerpoint/2010/main" val="358343072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2.xml><?xml version="1.0" encoding="utf-8"?>
<p:tagLst xmlns:a="http://schemas.openxmlformats.org/drawingml/2006/main" xmlns:r="http://schemas.openxmlformats.org/officeDocument/2006/relationships" xmlns:p="http://schemas.openxmlformats.org/presentationml/2006/main">
  <p:tag name="POWER_USER_TAGS_ICONS" val="stop looking*magnifying glass*hand*surveillance*"/>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800</TotalTime>
  <Words>1776</Words>
  <Application>Microsoft Office PowerPoint</Application>
  <PresentationFormat>Grand écran</PresentationFormat>
  <Paragraphs>202</Paragraphs>
  <Slides>28</Slides>
  <Notes>28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28</vt:i4>
      </vt:variant>
    </vt:vector>
  </HeadingPairs>
  <TitlesOfParts>
    <vt:vector size="33" baseType="lpstr">
      <vt:lpstr>Arial</vt:lpstr>
      <vt:lpstr>Calibri</vt:lpstr>
      <vt:lpstr>Corbel</vt:lpstr>
      <vt:lpstr>Tahoma</vt:lpstr>
      <vt:lpstr>Thème Office</vt:lpstr>
      <vt:lpstr>Communiquer à destination des chercheurs : médiatiser l'information scientifique et technique</vt:lpstr>
      <vt:lpstr>Programme</vt:lpstr>
      <vt:lpstr>1. Tour de table en 3 questions </vt:lpstr>
      <vt:lpstr>1. A propos </vt:lpstr>
      <vt:lpstr>2. Quelles valeurs partageons-nous et comment pouvons-nous les véhiculer?</vt:lpstr>
      <vt:lpstr>2.1 Que pensez-vous du poster qui apparaîtra sur l'écran suivant ? </vt:lpstr>
      <vt:lpstr>Présentation PowerPoint</vt:lpstr>
      <vt:lpstr>Présentation PowerPoint</vt:lpstr>
      <vt:lpstr>2.1 La neutralité</vt:lpstr>
      <vt:lpstr>2.1 La neutralité</vt:lpstr>
      <vt:lpstr>2.2 Que pensez-vous de l’affiche qui apparaîtra sur l'écran suivant ? </vt:lpstr>
      <vt:lpstr>Présentation PowerPoint</vt:lpstr>
      <vt:lpstr>Présentation PowerPoint</vt:lpstr>
      <vt:lpstr>2.2 Le contenu informatif minimal</vt:lpstr>
      <vt:lpstr>2.2 Le contenu informatif minimal</vt:lpstr>
      <vt:lpstr>2.2 Le contenu informatif minimal</vt:lpstr>
      <vt:lpstr>2.2 Ressources sur le même thème que l'affiche présentée, mais plus informatives ✅ </vt:lpstr>
      <vt:lpstr>2.3 Que faites-vous dans la situation suivante? </vt:lpstr>
      <vt:lpstr>Présentation PowerPoint</vt:lpstr>
      <vt:lpstr>2.3 Persévérance </vt:lpstr>
      <vt:lpstr>Pause brève 🎬</vt:lpstr>
      <vt:lpstr>3. Focus sur un sujet : ORCID</vt:lpstr>
      <vt:lpstr>Pause 🍵, ☕ ou 🍹</vt:lpstr>
      <vt:lpstr>4. Réflexion et travail sur un thème au choix</vt:lpstr>
      <vt:lpstr>5. Conclusion</vt:lpstr>
      <vt:lpstr>5. Conclusion</vt:lpstr>
      <vt:lpstr>5. Conclusion</vt:lpstr>
      <vt:lpstr>Merci pour votre attention</vt:lpstr>
    </vt:vector>
  </TitlesOfParts>
  <Company>Direction de la Documentation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libre accès en bref : notions clés et modèles de libre accès</dc:title>
  <dc:creator>Frédérique Flamerie De Lachapelle</dc:creator>
  <cp:lastModifiedBy>Frédérique Flamerie De Lachapelle</cp:lastModifiedBy>
  <cp:revision>53</cp:revision>
  <dcterms:created xsi:type="dcterms:W3CDTF">2021-04-30T15:31:12Z</dcterms:created>
  <dcterms:modified xsi:type="dcterms:W3CDTF">2021-05-13T15:14:23Z</dcterms:modified>
</cp:coreProperties>
</file>