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9" r:id="rId3"/>
    <p:sldId id="272" r:id="rId4"/>
    <p:sldId id="285" r:id="rId5"/>
    <p:sldId id="288" r:id="rId6"/>
    <p:sldId id="295" r:id="rId7"/>
    <p:sldId id="298" r:id="rId8"/>
    <p:sldId id="290" r:id="rId9"/>
    <p:sldId id="291" r:id="rId10"/>
    <p:sldId id="297" r:id="rId11"/>
    <p:sldId id="293" r:id="rId12"/>
    <p:sldId id="292" r:id="rId13"/>
    <p:sldId id="294" r:id="rId14"/>
    <p:sldId id="296" r:id="rId15"/>
    <p:sldId id="276" r:id="rId16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6299004-DD97-8948-A582-246F6C250F5C}">
          <p14:sldIdLst>
            <p14:sldId id="264"/>
            <p14:sldId id="269"/>
            <p14:sldId id="272"/>
            <p14:sldId id="285"/>
            <p14:sldId id="288"/>
            <p14:sldId id="295"/>
            <p14:sldId id="298"/>
            <p14:sldId id="290"/>
            <p14:sldId id="291"/>
            <p14:sldId id="297"/>
            <p14:sldId id="293"/>
            <p14:sldId id="292"/>
            <p14:sldId id="294"/>
            <p14:sldId id="29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-GOFF Mélanie" initials="LM" lastIdx="3" clrIdx="0">
    <p:extLst>
      <p:ext uri="{19B8F6BF-5375-455C-9EA6-DF929625EA0E}">
        <p15:presenceInfo xmlns:p15="http://schemas.microsoft.com/office/powerpoint/2012/main" userId="S-1-5-21-2140803266-724856210-402028614-2957" providerId="AD"/>
      </p:ext>
    </p:extLst>
  </p:cmAuthor>
  <p:cmAuthor id="2" name="SAVES Marianne" initials="SM" lastIdx="8" clrIdx="1">
    <p:extLst>
      <p:ext uri="{19B8F6BF-5375-455C-9EA6-DF929625EA0E}">
        <p15:presenceInfo xmlns:p15="http://schemas.microsoft.com/office/powerpoint/2012/main" userId="SAVES Marianne" providerId="None"/>
      </p:ext>
    </p:extLst>
  </p:cmAuthor>
  <p:cmAuthor id="3" name="Frédérique Flamerie De Lachapelle" initials="FFDL" lastIdx="10" clrIdx="2">
    <p:extLst>
      <p:ext uri="{19B8F6BF-5375-455C-9EA6-DF929625EA0E}">
        <p15:presenceInfo xmlns:p15="http://schemas.microsoft.com/office/powerpoint/2012/main" userId="S-1-5-21-27507750-1476877928-2106512898-18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C43"/>
    <a:srgbClr val="FFFFFF"/>
    <a:srgbClr val="44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93" autoAdjust="0"/>
    <p:restoredTop sz="92629" autoAdjust="0"/>
  </p:normalViewPr>
  <p:slideViewPr>
    <p:cSldViewPr snapToGrid="0" snapToObjects="1">
      <p:cViewPr>
        <p:scale>
          <a:sx n="66" d="100"/>
          <a:sy n="66" d="100"/>
        </p:scale>
        <p:origin x="288" y="7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0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BEBB-F44D-CF4B-945A-E001D4E1E70B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BCF9D-7F3B-4649-888F-15D4131D5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69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8C027-D3C9-2B47-81BB-928693030552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9B548-856E-3E4D-B177-C57894C96C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56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441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92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9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00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0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3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61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76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36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02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B548-856E-3E4D-B177-C57894C96CE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96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608646"/>
            <a:ext cx="9144000" cy="159947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68376" y="2556272"/>
            <a:ext cx="7281863" cy="14799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780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608646"/>
            <a:ext cx="9144000" cy="159947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3695" y="4935934"/>
            <a:ext cx="2623066" cy="207565"/>
          </a:xfrm>
          <a:prstGeom prst="rect">
            <a:avLst/>
          </a:prstGeo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608646"/>
            <a:ext cx="9144000" cy="159947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42" y="2346905"/>
            <a:ext cx="9143059" cy="0"/>
          </a:xfrm>
          <a:prstGeom prst="line">
            <a:avLst/>
          </a:prstGeom>
          <a:ln w="31750">
            <a:solidFill>
              <a:srgbClr val="EE835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942" y="2454797"/>
            <a:ext cx="9143059" cy="0"/>
          </a:xfrm>
          <a:prstGeom prst="line">
            <a:avLst/>
          </a:prstGeom>
          <a:ln w="31750">
            <a:solidFill>
              <a:srgbClr val="009DE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68376" y="2556272"/>
            <a:ext cx="7281863" cy="14799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3695" y="4935934"/>
            <a:ext cx="2623066" cy="207565"/>
          </a:xfrm>
          <a:prstGeom prst="rect">
            <a:avLst/>
          </a:prstGeo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3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608646"/>
            <a:ext cx="9144000" cy="159947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42" y="2346905"/>
            <a:ext cx="9143059" cy="0"/>
          </a:xfrm>
          <a:prstGeom prst="line">
            <a:avLst/>
          </a:prstGeom>
          <a:ln w="31750">
            <a:solidFill>
              <a:srgbClr val="EE835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942" y="2454797"/>
            <a:ext cx="9143059" cy="0"/>
          </a:xfrm>
          <a:prstGeom prst="line">
            <a:avLst/>
          </a:prstGeom>
          <a:ln w="31750">
            <a:solidFill>
              <a:srgbClr val="009DE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68376" y="2556272"/>
            <a:ext cx="7281863" cy="14799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3695" y="4935934"/>
            <a:ext cx="2623066" cy="207565"/>
          </a:xfrm>
          <a:prstGeom prst="rect">
            <a:avLst/>
          </a:prstGeo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pic>
        <p:nvPicPr>
          <p:cNvPr id="16" name="Image 15" descr="jeton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0" y="3816000"/>
            <a:ext cx="1007503" cy="972000"/>
          </a:xfrm>
          <a:prstGeom prst="rect">
            <a:avLst/>
          </a:prstGeom>
        </p:spPr>
      </p:pic>
      <p:pic>
        <p:nvPicPr>
          <p:cNvPr id="8" name="Shape 23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868143" y="21439"/>
            <a:ext cx="3080385" cy="655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57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608646"/>
            <a:ext cx="9144000" cy="159947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42" y="2346905"/>
            <a:ext cx="9143059" cy="0"/>
          </a:xfrm>
          <a:prstGeom prst="line">
            <a:avLst/>
          </a:prstGeom>
          <a:ln w="31750">
            <a:solidFill>
              <a:srgbClr val="EE835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942" y="2454797"/>
            <a:ext cx="9143059" cy="0"/>
          </a:xfrm>
          <a:prstGeom prst="line">
            <a:avLst/>
          </a:prstGeom>
          <a:ln w="31750">
            <a:solidFill>
              <a:srgbClr val="009DE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68376" y="2556272"/>
            <a:ext cx="7281863" cy="14799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3695" y="4935934"/>
            <a:ext cx="2623066" cy="207565"/>
          </a:xfrm>
          <a:prstGeom prst="rect">
            <a:avLst/>
          </a:prstGeo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pic>
        <p:nvPicPr>
          <p:cNvPr id="17" name="Image 16" descr="jeton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99" y="3816000"/>
            <a:ext cx="1007502" cy="972000"/>
          </a:xfrm>
          <a:prstGeom prst="rect">
            <a:avLst/>
          </a:prstGeom>
        </p:spPr>
      </p:pic>
      <p:pic>
        <p:nvPicPr>
          <p:cNvPr id="8" name="Shape 23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868143" y="21439"/>
            <a:ext cx="3080385" cy="655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3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608646"/>
            <a:ext cx="9144000" cy="159947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42" y="2346905"/>
            <a:ext cx="9143059" cy="0"/>
          </a:xfrm>
          <a:prstGeom prst="line">
            <a:avLst/>
          </a:prstGeom>
          <a:ln w="31750">
            <a:solidFill>
              <a:srgbClr val="EE835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942" y="2454797"/>
            <a:ext cx="9143059" cy="0"/>
          </a:xfrm>
          <a:prstGeom prst="line">
            <a:avLst/>
          </a:prstGeom>
          <a:ln w="31750">
            <a:solidFill>
              <a:srgbClr val="009DE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68376" y="2556272"/>
            <a:ext cx="7281863" cy="14799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3695" y="4935934"/>
            <a:ext cx="2623066" cy="207565"/>
          </a:xfrm>
          <a:prstGeom prst="rect">
            <a:avLst/>
          </a:prstGeo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pic>
        <p:nvPicPr>
          <p:cNvPr id="18" name="Image 17" descr="jeton-0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0" y="3816000"/>
            <a:ext cx="1007502" cy="972000"/>
          </a:xfrm>
          <a:prstGeom prst="rect">
            <a:avLst/>
          </a:prstGeom>
        </p:spPr>
      </p:pic>
      <p:pic>
        <p:nvPicPr>
          <p:cNvPr id="8" name="Shape 23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868143" y="21439"/>
            <a:ext cx="3080385" cy="655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608646"/>
            <a:ext cx="9144000" cy="159947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42" y="2346905"/>
            <a:ext cx="9143059" cy="0"/>
          </a:xfrm>
          <a:prstGeom prst="line">
            <a:avLst/>
          </a:prstGeom>
          <a:ln w="31750">
            <a:solidFill>
              <a:srgbClr val="EE835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942" y="2454797"/>
            <a:ext cx="9143059" cy="0"/>
          </a:xfrm>
          <a:prstGeom prst="line">
            <a:avLst/>
          </a:prstGeom>
          <a:ln w="31750">
            <a:solidFill>
              <a:srgbClr val="009DE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68376" y="2556272"/>
            <a:ext cx="7281863" cy="14799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3695" y="4935934"/>
            <a:ext cx="2623066" cy="207565"/>
          </a:xfrm>
          <a:prstGeom prst="rect">
            <a:avLst/>
          </a:prstGeo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pic>
        <p:nvPicPr>
          <p:cNvPr id="20" name="Image 19" descr="jeto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0" y="3816000"/>
            <a:ext cx="1007502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607" y="95937"/>
            <a:ext cx="8983095" cy="463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180000" tIns="46800" rIns="180000" bIns="46800" rtlCol="0" anchor="t" anchorCtr="0">
            <a:sp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991" y="780384"/>
            <a:ext cx="8749568" cy="373243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6"/>
              </a:buClr>
              <a:buSzPct val="108000"/>
              <a:buFont typeface="Lucida Grande"/>
              <a:buChar char="❯"/>
              <a:defRPr/>
            </a:lvl1pPr>
            <a:lvl2pPr marL="237600" indent="-176400">
              <a:spcBef>
                <a:spcPts val="600"/>
              </a:spcBef>
              <a:buClr>
                <a:schemeClr val="accent6"/>
              </a:buClr>
              <a:buFont typeface="Wingdings" charset="2"/>
              <a:buChar char="§"/>
              <a:defRPr/>
            </a:lvl2pPr>
            <a:lvl3pPr marL="424800" indent="-158400">
              <a:buClr>
                <a:schemeClr val="accent6"/>
              </a:buClr>
              <a:buFont typeface="Wingdings" charset="2"/>
              <a:buChar char="§"/>
              <a:defRPr/>
            </a:lvl3pPr>
            <a:lvl4pPr marL="702000">
              <a:buClr>
                <a:schemeClr val="accent6"/>
              </a:buClr>
              <a:defRPr/>
            </a:lvl4pPr>
            <a:lvl5pPr marL="1044000" indent="-228600">
              <a:buClr>
                <a:schemeClr val="accent6"/>
              </a:buClr>
              <a:buFont typeface="Arial"/>
              <a:buChar char="•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41137" y="4869657"/>
            <a:ext cx="2623066" cy="207565"/>
          </a:xfrm>
          <a:prstGeom prst="rect">
            <a:avLst/>
          </a:prstGeo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22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8101" y="0"/>
            <a:ext cx="3680972" cy="4925519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tIns="720000"/>
          <a:lstStyle>
            <a:lvl1pPr>
              <a:buClr>
                <a:schemeClr val="accent6"/>
              </a:buClr>
              <a:defRPr sz="2400">
                <a:solidFill>
                  <a:srgbClr val="443A31"/>
                </a:solidFill>
              </a:defRPr>
            </a:lvl1pPr>
            <a:lvl2pPr marL="742950" indent="-285750">
              <a:buClr>
                <a:schemeClr val="accent6"/>
              </a:buClr>
              <a:buFont typeface="Wingdings" charset="2"/>
              <a:buChar char="§"/>
              <a:defRPr sz="2000">
                <a:solidFill>
                  <a:srgbClr val="443A3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charset="2"/>
              <a:buChar char="§"/>
              <a:defRPr sz="2000">
                <a:solidFill>
                  <a:srgbClr val="443A31"/>
                </a:solidFill>
              </a:defRPr>
            </a:lvl3pPr>
            <a:lvl4pPr marL="1600200" indent="-228600">
              <a:buClr>
                <a:schemeClr val="accent6"/>
              </a:buClr>
              <a:buFont typeface="Wingdings" charset="2"/>
              <a:buChar char="§"/>
              <a:defRPr sz="1600">
                <a:solidFill>
                  <a:srgbClr val="443A31"/>
                </a:solidFill>
              </a:defRPr>
            </a:lvl4pPr>
            <a:lvl5pPr marL="2057400" indent="-228600">
              <a:buClr>
                <a:schemeClr val="accent6"/>
              </a:buClr>
              <a:buFont typeface="Wingdings" charset="2"/>
              <a:buChar char="§"/>
              <a:defRPr sz="1600">
                <a:solidFill>
                  <a:srgbClr val="443A3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6"/>
              </a:buClr>
              <a:buFont typeface="Lucida Grande"/>
              <a:buNone/>
              <a:defRPr lang="fr-FR" sz="24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lang="fr-FR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lang="fr-FR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2057400" indent="-228600">
              <a:defRPr sz="1800"/>
            </a:lvl4pPr>
            <a:lvl5pPr marL="2057400" indent="-228600">
              <a:buFont typeface="Wingdings" charset="2"/>
              <a:buChar char="§"/>
              <a:defRPr lang="fr-FR" sz="16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marL="2057400" lvl="4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»"/>
            </a:pPr>
            <a:r>
              <a:rPr lang="fr-FR" dirty="0"/>
              <a:t>Quatrième niveau</a:t>
            </a:r>
          </a:p>
          <a:p>
            <a:pPr marL="2057400" lvl="4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»"/>
            </a:pPr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73607" y="95937"/>
            <a:ext cx="8983095" cy="463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180000" tIns="46800" rIns="180000" bIns="46800" rtlCol="0" anchor="t" anchorCtr="0">
            <a:sp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51796" y="4935934"/>
            <a:ext cx="2623066" cy="207565"/>
          </a:xfrm>
          <a:prstGeom prst="rect">
            <a:avLst/>
          </a:prstGeo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95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03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0" r:id="rId8"/>
    <p:sldLayoutId id="2147483652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lang="fr-FR" sz="2400" b="1" kern="1200" dirty="0">
          <a:solidFill>
            <a:srgbClr val="FFFFFF"/>
          </a:solidFill>
          <a:latin typeface="Arial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›"/>
        <a:defRPr sz="16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base-search.net/" TargetMode="External"/><Relationship Id="rId3" Type="http://schemas.openxmlformats.org/officeDocument/2006/relationships/tags" Target="../tags/tag34.xml"/><Relationship Id="rId7" Type="http://schemas.openxmlformats.org/officeDocument/2006/relationships/hyperlink" Target="https://scholar.google.fr/" TargetMode="Externa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hyperlink" Target="https://www.zotero.org/" TargetMode="External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9.jpg"/><Relationship Id="rId4" Type="http://schemas.openxmlformats.org/officeDocument/2006/relationships/slideLayout" Target="../slideLayouts/slideLayout8.xml"/><Relationship Id="rId9" Type="http://schemas.openxmlformats.org/officeDocument/2006/relationships/hyperlink" Target="https://core.ac.uk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hyperlink" Target="https://hetop.eu/" TargetMode="External"/><Relationship Id="rId5" Type="http://schemas.openxmlformats.org/officeDocument/2006/relationships/hyperlink" Target="https://www.academie-medecine.fr/dictionnaire/" TargetMode="External"/><Relationship Id="rId4" Type="http://schemas.openxmlformats.org/officeDocument/2006/relationships/hyperlink" Target="https://gdt.oqlf.gouv.qc.ca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s://callisto-formation.fr/course/view.php?id=219" TargetMode="Externa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8376" y="722946"/>
            <a:ext cx="9144000" cy="1599470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Comment mener une recherche bibliographique?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4294967295"/>
          </p:nvPr>
        </p:nvSpPr>
        <p:spPr>
          <a:xfrm>
            <a:off x="968376" y="2556272"/>
            <a:ext cx="7281863" cy="1479947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Frédérique Flamerie</a:t>
            </a:r>
          </a:p>
          <a:p>
            <a:r>
              <a:rPr lang="fr-FR" dirty="0" smtClean="0"/>
              <a:t>2022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0" y="4500838"/>
            <a:ext cx="1288284" cy="4507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88784" y="4445719"/>
            <a:ext cx="676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contenu est mis à disposition selon les termes de la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Licence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Creative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Commons Attribution - Partage dans les Mêmes Conditions 3.0 France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3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choisir et interroger les outils de recherche - 4/7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991" y="780384"/>
            <a:ext cx="7509209" cy="37235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Comment bien interroger ces outils de recherche ?</a:t>
            </a:r>
          </a:p>
          <a:p>
            <a:pPr lvl="1"/>
            <a:r>
              <a:rPr lang="fr-FR" sz="2000" dirty="0"/>
              <a:t>Recourir si possible au </a:t>
            </a:r>
            <a:r>
              <a:rPr lang="fr-FR" sz="2000" dirty="0">
                <a:solidFill>
                  <a:srgbClr val="EC6C43"/>
                </a:solidFill>
              </a:rPr>
              <a:t>formulaire de recherche avancée </a:t>
            </a:r>
            <a:r>
              <a:rPr lang="fr-FR" sz="2000" dirty="0"/>
              <a:t>pour préciser la recherche</a:t>
            </a:r>
          </a:p>
          <a:p>
            <a:pPr lvl="1"/>
            <a:r>
              <a:rPr lang="fr-FR" sz="2000" dirty="0"/>
              <a:t>Utiliser les </a:t>
            </a:r>
            <a:r>
              <a:rPr lang="fr-FR" sz="2000" dirty="0">
                <a:solidFill>
                  <a:srgbClr val="EC6C43"/>
                </a:solidFill>
              </a:rPr>
              <a:t>filtres</a:t>
            </a:r>
            <a:r>
              <a:rPr lang="fr-FR" sz="2000" dirty="0"/>
              <a:t> pour affiner les listes de résultat</a:t>
            </a:r>
          </a:p>
          <a:p>
            <a:pPr lvl="1"/>
            <a:r>
              <a:rPr lang="fr-FR" sz="2000" dirty="0">
                <a:solidFill>
                  <a:srgbClr val="EC6C43"/>
                </a:solidFill>
              </a:rPr>
              <a:t>Trop de silence ou trop de bruit ? </a:t>
            </a:r>
            <a:r>
              <a:rPr lang="fr-FR" sz="2000" dirty="0"/>
              <a:t>Retour à l’étape 1 pour réviser les mots-clés, en ajoutant des synonymes, des termes plus génériques ou spécifiques, etc.</a:t>
            </a:r>
          </a:p>
          <a:p>
            <a:pPr lvl="1"/>
            <a:r>
              <a:rPr lang="fr-FR" sz="2000" dirty="0"/>
              <a:t>Utiliser les </a:t>
            </a:r>
            <a:r>
              <a:rPr lang="fr-FR" sz="2000" dirty="0">
                <a:solidFill>
                  <a:srgbClr val="EC6C43"/>
                </a:solidFill>
              </a:rPr>
              <a:t>guillemets</a:t>
            </a:r>
            <a:r>
              <a:rPr lang="fr-FR" sz="2000" dirty="0"/>
              <a:t> pour encadrer les expressions exactes et rechercher précisément la chaîne de caractères ainsi délimitée : par exemple « activité physique »… cette astuce fonctionne aussi dans Google ;)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3931823" cy="207565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pSp>
        <p:nvGrpSpPr>
          <p:cNvPr id="5" name="Zoom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F1DFC035-8F31-4427-98FE-A4AB03928BA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162926" y="654502"/>
            <a:ext cx="844620" cy="846440"/>
            <a:chOff x="8" y="8"/>
            <a:chExt cx="464" cy="465"/>
          </a:xfrm>
          <a:solidFill>
            <a:srgbClr val="EC6C43"/>
          </a:solidFill>
        </p:grpSpPr>
        <p:sp>
          <p:nvSpPr>
            <p:cNvPr id="6" name="Zoom">
              <a:extLst>
                <a:ext uri="{FF2B5EF4-FFF2-40B4-BE49-F238E27FC236}">
                  <a16:creationId xmlns="" xmlns:a16="http://schemas.microsoft.com/office/drawing/2014/main" id="{63619F26-F6D8-4BC0-A77A-223166086309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" y="8"/>
              <a:ext cx="464" cy="465"/>
            </a:xfrm>
            <a:custGeom>
              <a:avLst/>
              <a:gdLst>
                <a:gd name="T0" fmla="*/ 928 w 1053"/>
                <a:gd name="T1" fmla="*/ 125 h 1052"/>
                <a:gd name="T2" fmla="*/ 625 w 1053"/>
                <a:gd name="T3" fmla="*/ 0 h 1052"/>
                <a:gd name="T4" fmla="*/ 323 w 1053"/>
                <a:gd name="T5" fmla="*/ 125 h 1052"/>
                <a:gd name="T6" fmla="*/ 198 w 1053"/>
                <a:gd name="T7" fmla="*/ 428 h 1052"/>
                <a:gd name="T8" fmla="*/ 279 w 1053"/>
                <a:gd name="T9" fmla="*/ 679 h 1052"/>
                <a:gd name="T10" fmla="*/ 0 w 1053"/>
                <a:gd name="T11" fmla="*/ 957 h 1052"/>
                <a:gd name="T12" fmla="*/ 95 w 1053"/>
                <a:gd name="T13" fmla="*/ 1052 h 1052"/>
                <a:gd name="T14" fmla="*/ 374 w 1053"/>
                <a:gd name="T15" fmla="*/ 775 h 1052"/>
                <a:gd name="T16" fmla="*/ 624 w 1053"/>
                <a:gd name="T17" fmla="*/ 856 h 1052"/>
                <a:gd name="T18" fmla="*/ 926 w 1053"/>
                <a:gd name="T19" fmla="*/ 731 h 1052"/>
                <a:gd name="T20" fmla="*/ 1051 w 1053"/>
                <a:gd name="T21" fmla="*/ 429 h 1052"/>
                <a:gd name="T22" fmla="*/ 928 w 1053"/>
                <a:gd name="T23" fmla="*/ 125 h 1052"/>
                <a:gd name="T24" fmla="*/ 874 w 1053"/>
                <a:gd name="T25" fmla="*/ 676 h 1052"/>
                <a:gd name="T26" fmla="*/ 625 w 1053"/>
                <a:gd name="T27" fmla="*/ 779 h 1052"/>
                <a:gd name="T28" fmla="*/ 376 w 1053"/>
                <a:gd name="T29" fmla="*/ 676 h 1052"/>
                <a:gd name="T30" fmla="*/ 274 w 1053"/>
                <a:gd name="T31" fmla="*/ 427 h 1052"/>
                <a:gd name="T32" fmla="*/ 376 w 1053"/>
                <a:gd name="T33" fmla="*/ 179 h 1052"/>
                <a:gd name="T34" fmla="*/ 625 w 1053"/>
                <a:gd name="T35" fmla="*/ 76 h 1052"/>
                <a:gd name="T36" fmla="*/ 874 w 1053"/>
                <a:gd name="T37" fmla="*/ 179 h 1052"/>
                <a:gd name="T38" fmla="*/ 976 w 1053"/>
                <a:gd name="T39" fmla="*/ 428 h 1052"/>
                <a:gd name="T40" fmla="*/ 874 w 1053"/>
                <a:gd name="T41" fmla="*/ 67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3" h="1052">
                  <a:moveTo>
                    <a:pt x="928" y="125"/>
                  </a:moveTo>
                  <a:cubicBezTo>
                    <a:pt x="846" y="45"/>
                    <a:pt x="739" y="0"/>
                    <a:pt x="625" y="0"/>
                  </a:cubicBezTo>
                  <a:cubicBezTo>
                    <a:pt x="511" y="0"/>
                    <a:pt x="404" y="45"/>
                    <a:pt x="323" y="125"/>
                  </a:cubicBezTo>
                  <a:cubicBezTo>
                    <a:pt x="241" y="206"/>
                    <a:pt x="198" y="314"/>
                    <a:pt x="198" y="428"/>
                  </a:cubicBezTo>
                  <a:cubicBezTo>
                    <a:pt x="198" y="519"/>
                    <a:pt x="226" y="606"/>
                    <a:pt x="279" y="679"/>
                  </a:cubicBezTo>
                  <a:lnTo>
                    <a:pt x="0" y="957"/>
                  </a:lnTo>
                  <a:lnTo>
                    <a:pt x="95" y="1052"/>
                  </a:lnTo>
                  <a:lnTo>
                    <a:pt x="374" y="775"/>
                  </a:lnTo>
                  <a:cubicBezTo>
                    <a:pt x="446" y="828"/>
                    <a:pt x="532" y="856"/>
                    <a:pt x="624" y="856"/>
                  </a:cubicBezTo>
                  <a:cubicBezTo>
                    <a:pt x="738" y="856"/>
                    <a:pt x="845" y="811"/>
                    <a:pt x="926" y="731"/>
                  </a:cubicBezTo>
                  <a:cubicBezTo>
                    <a:pt x="1007" y="650"/>
                    <a:pt x="1051" y="543"/>
                    <a:pt x="1051" y="429"/>
                  </a:cubicBezTo>
                  <a:cubicBezTo>
                    <a:pt x="1053" y="314"/>
                    <a:pt x="1009" y="206"/>
                    <a:pt x="928" y="125"/>
                  </a:cubicBezTo>
                  <a:close/>
                  <a:moveTo>
                    <a:pt x="874" y="676"/>
                  </a:moveTo>
                  <a:cubicBezTo>
                    <a:pt x="808" y="743"/>
                    <a:pt x="719" y="779"/>
                    <a:pt x="625" y="779"/>
                  </a:cubicBezTo>
                  <a:cubicBezTo>
                    <a:pt x="531" y="779"/>
                    <a:pt x="443" y="743"/>
                    <a:pt x="376" y="676"/>
                  </a:cubicBezTo>
                  <a:cubicBezTo>
                    <a:pt x="310" y="610"/>
                    <a:pt x="274" y="521"/>
                    <a:pt x="274" y="427"/>
                  </a:cubicBezTo>
                  <a:cubicBezTo>
                    <a:pt x="274" y="334"/>
                    <a:pt x="310" y="245"/>
                    <a:pt x="376" y="179"/>
                  </a:cubicBezTo>
                  <a:cubicBezTo>
                    <a:pt x="443" y="113"/>
                    <a:pt x="531" y="76"/>
                    <a:pt x="625" y="76"/>
                  </a:cubicBezTo>
                  <a:cubicBezTo>
                    <a:pt x="719" y="76"/>
                    <a:pt x="807" y="113"/>
                    <a:pt x="874" y="179"/>
                  </a:cubicBezTo>
                  <a:cubicBezTo>
                    <a:pt x="940" y="245"/>
                    <a:pt x="976" y="334"/>
                    <a:pt x="976" y="428"/>
                  </a:cubicBezTo>
                  <a:cubicBezTo>
                    <a:pt x="976" y="521"/>
                    <a:pt x="940" y="610"/>
                    <a:pt x="874" y="6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Zoom">
              <a:extLst>
                <a:ext uri="{FF2B5EF4-FFF2-40B4-BE49-F238E27FC236}">
                  <a16:creationId xmlns="" xmlns:a16="http://schemas.microsoft.com/office/drawing/2014/main" id="{E6F08A49-DCB5-4ED7-A181-10AEAFC1EF59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4" y="118"/>
              <a:ext cx="161" cy="160"/>
            </a:xfrm>
            <a:custGeom>
              <a:avLst/>
              <a:gdLst>
                <a:gd name="T0" fmla="*/ 231 w 364"/>
                <a:gd name="T1" fmla="*/ 0 h 363"/>
                <a:gd name="T2" fmla="*/ 133 w 364"/>
                <a:gd name="T3" fmla="*/ 0 h 363"/>
                <a:gd name="T4" fmla="*/ 133 w 364"/>
                <a:gd name="T5" fmla="*/ 132 h 363"/>
                <a:gd name="T6" fmla="*/ 0 w 364"/>
                <a:gd name="T7" fmla="*/ 132 h 363"/>
                <a:gd name="T8" fmla="*/ 0 w 364"/>
                <a:gd name="T9" fmla="*/ 231 h 363"/>
                <a:gd name="T10" fmla="*/ 133 w 364"/>
                <a:gd name="T11" fmla="*/ 231 h 363"/>
                <a:gd name="T12" fmla="*/ 133 w 364"/>
                <a:gd name="T13" fmla="*/ 363 h 363"/>
                <a:gd name="T14" fmla="*/ 231 w 364"/>
                <a:gd name="T15" fmla="*/ 363 h 363"/>
                <a:gd name="T16" fmla="*/ 231 w 364"/>
                <a:gd name="T17" fmla="*/ 231 h 363"/>
                <a:gd name="T18" fmla="*/ 364 w 364"/>
                <a:gd name="T19" fmla="*/ 231 h 363"/>
                <a:gd name="T20" fmla="*/ 364 w 364"/>
                <a:gd name="T21" fmla="*/ 132 h 363"/>
                <a:gd name="T22" fmla="*/ 231 w 364"/>
                <a:gd name="T23" fmla="*/ 132 h 363"/>
                <a:gd name="T24" fmla="*/ 231 w 364"/>
                <a:gd name="T2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363">
                  <a:moveTo>
                    <a:pt x="231" y="0"/>
                  </a:moveTo>
                  <a:lnTo>
                    <a:pt x="133" y="0"/>
                  </a:lnTo>
                  <a:lnTo>
                    <a:pt x="133" y="132"/>
                  </a:lnTo>
                  <a:lnTo>
                    <a:pt x="0" y="132"/>
                  </a:lnTo>
                  <a:lnTo>
                    <a:pt x="0" y="231"/>
                  </a:lnTo>
                  <a:lnTo>
                    <a:pt x="133" y="231"/>
                  </a:lnTo>
                  <a:lnTo>
                    <a:pt x="133" y="363"/>
                  </a:lnTo>
                  <a:lnTo>
                    <a:pt x="231" y="363"/>
                  </a:lnTo>
                  <a:lnTo>
                    <a:pt x="231" y="231"/>
                  </a:lnTo>
                  <a:lnTo>
                    <a:pt x="364" y="231"/>
                  </a:lnTo>
                  <a:lnTo>
                    <a:pt x="364" y="132"/>
                  </a:lnTo>
                  <a:lnTo>
                    <a:pt x="231" y="13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2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choisir et interroger les outils de recherche - 5/7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961" y="679512"/>
            <a:ext cx="7509209" cy="72055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formulaire de recherche avancée de PubMed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7" y="4869657"/>
            <a:ext cx="4039650" cy="231245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pSp>
        <p:nvGrpSpPr>
          <p:cNvPr id="5" name="Zoom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F1DFC035-8F31-4427-98FE-A4AB03928BA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162926" y="654502"/>
            <a:ext cx="844620" cy="846440"/>
            <a:chOff x="8" y="8"/>
            <a:chExt cx="464" cy="465"/>
          </a:xfrm>
          <a:solidFill>
            <a:srgbClr val="EC6C43"/>
          </a:solidFill>
        </p:grpSpPr>
        <p:sp>
          <p:nvSpPr>
            <p:cNvPr id="6" name="Zoom">
              <a:extLst>
                <a:ext uri="{FF2B5EF4-FFF2-40B4-BE49-F238E27FC236}">
                  <a16:creationId xmlns="" xmlns:a16="http://schemas.microsoft.com/office/drawing/2014/main" id="{63619F26-F6D8-4BC0-A77A-223166086309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" y="8"/>
              <a:ext cx="464" cy="465"/>
            </a:xfrm>
            <a:custGeom>
              <a:avLst/>
              <a:gdLst>
                <a:gd name="T0" fmla="*/ 928 w 1053"/>
                <a:gd name="T1" fmla="*/ 125 h 1052"/>
                <a:gd name="T2" fmla="*/ 625 w 1053"/>
                <a:gd name="T3" fmla="*/ 0 h 1052"/>
                <a:gd name="T4" fmla="*/ 323 w 1053"/>
                <a:gd name="T5" fmla="*/ 125 h 1052"/>
                <a:gd name="T6" fmla="*/ 198 w 1053"/>
                <a:gd name="T7" fmla="*/ 428 h 1052"/>
                <a:gd name="T8" fmla="*/ 279 w 1053"/>
                <a:gd name="T9" fmla="*/ 679 h 1052"/>
                <a:gd name="T10" fmla="*/ 0 w 1053"/>
                <a:gd name="T11" fmla="*/ 957 h 1052"/>
                <a:gd name="T12" fmla="*/ 95 w 1053"/>
                <a:gd name="T13" fmla="*/ 1052 h 1052"/>
                <a:gd name="T14" fmla="*/ 374 w 1053"/>
                <a:gd name="T15" fmla="*/ 775 h 1052"/>
                <a:gd name="T16" fmla="*/ 624 w 1053"/>
                <a:gd name="T17" fmla="*/ 856 h 1052"/>
                <a:gd name="T18" fmla="*/ 926 w 1053"/>
                <a:gd name="T19" fmla="*/ 731 h 1052"/>
                <a:gd name="T20" fmla="*/ 1051 w 1053"/>
                <a:gd name="T21" fmla="*/ 429 h 1052"/>
                <a:gd name="T22" fmla="*/ 928 w 1053"/>
                <a:gd name="T23" fmla="*/ 125 h 1052"/>
                <a:gd name="T24" fmla="*/ 874 w 1053"/>
                <a:gd name="T25" fmla="*/ 676 h 1052"/>
                <a:gd name="T26" fmla="*/ 625 w 1053"/>
                <a:gd name="T27" fmla="*/ 779 h 1052"/>
                <a:gd name="T28" fmla="*/ 376 w 1053"/>
                <a:gd name="T29" fmla="*/ 676 h 1052"/>
                <a:gd name="T30" fmla="*/ 274 w 1053"/>
                <a:gd name="T31" fmla="*/ 427 h 1052"/>
                <a:gd name="T32" fmla="*/ 376 w 1053"/>
                <a:gd name="T33" fmla="*/ 179 h 1052"/>
                <a:gd name="T34" fmla="*/ 625 w 1053"/>
                <a:gd name="T35" fmla="*/ 76 h 1052"/>
                <a:gd name="T36" fmla="*/ 874 w 1053"/>
                <a:gd name="T37" fmla="*/ 179 h 1052"/>
                <a:gd name="T38" fmla="*/ 976 w 1053"/>
                <a:gd name="T39" fmla="*/ 428 h 1052"/>
                <a:gd name="T40" fmla="*/ 874 w 1053"/>
                <a:gd name="T41" fmla="*/ 67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3" h="1052">
                  <a:moveTo>
                    <a:pt x="928" y="125"/>
                  </a:moveTo>
                  <a:cubicBezTo>
                    <a:pt x="846" y="45"/>
                    <a:pt x="739" y="0"/>
                    <a:pt x="625" y="0"/>
                  </a:cubicBezTo>
                  <a:cubicBezTo>
                    <a:pt x="511" y="0"/>
                    <a:pt x="404" y="45"/>
                    <a:pt x="323" y="125"/>
                  </a:cubicBezTo>
                  <a:cubicBezTo>
                    <a:pt x="241" y="206"/>
                    <a:pt x="198" y="314"/>
                    <a:pt x="198" y="428"/>
                  </a:cubicBezTo>
                  <a:cubicBezTo>
                    <a:pt x="198" y="519"/>
                    <a:pt x="226" y="606"/>
                    <a:pt x="279" y="679"/>
                  </a:cubicBezTo>
                  <a:lnTo>
                    <a:pt x="0" y="957"/>
                  </a:lnTo>
                  <a:lnTo>
                    <a:pt x="95" y="1052"/>
                  </a:lnTo>
                  <a:lnTo>
                    <a:pt x="374" y="775"/>
                  </a:lnTo>
                  <a:cubicBezTo>
                    <a:pt x="446" y="828"/>
                    <a:pt x="532" y="856"/>
                    <a:pt x="624" y="856"/>
                  </a:cubicBezTo>
                  <a:cubicBezTo>
                    <a:pt x="738" y="856"/>
                    <a:pt x="845" y="811"/>
                    <a:pt x="926" y="731"/>
                  </a:cubicBezTo>
                  <a:cubicBezTo>
                    <a:pt x="1007" y="650"/>
                    <a:pt x="1051" y="543"/>
                    <a:pt x="1051" y="429"/>
                  </a:cubicBezTo>
                  <a:cubicBezTo>
                    <a:pt x="1053" y="314"/>
                    <a:pt x="1009" y="206"/>
                    <a:pt x="928" y="125"/>
                  </a:cubicBezTo>
                  <a:close/>
                  <a:moveTo>
                    <a:pt x="874" y="676"/>
                  </a:moveTo>
                  <a:cubicBezTo>
                    <a:pt x="808" y="743"/>
                    <a:pt x="719" y="779"/>
                    <a:pt x="625" y="779"/>
                  </a:cubicBezTo>
                  <a:cubicBezTo>
                    <a:pt x="531" y="779"/>
                    <a:pt x="443" y="743"/>
                    <a:pt x="376" y="676"/>
                  </a:cubicBezTo>
                  <a:cubicBezTo>
                    <a:pt x="310" y="610"/>
                    <a:pt x="274" y="521"/>
                    <a:pt x="274" y="427"/>
                  </a:cubicBezTo>
                  <a:cubicBezTo>
                    <a:pt x="274" y="334"/>
                    <a:pt x="310" y="245"/>
                    <a:pt x="376" y="179"/>
                  </a:cubicBezTo>
                  <a:cubicBezTo>
                    <a:pt x="443" y="113"/>
                    <a:pt x="531" y="76"/>
                    <a:pt x="625" y="76"/>
                  </a:cubicBezTo>
                  <a:cubicBezTo>
                    <a:pt x="719" y="76"/>
                    <a:pt x="807" y="113"/>
                    <a:pt x="874" y="179"/>
                  </a:cubicBezTo>
                  <a:cubicBezTo>
                    <a:pt x="940" y="245"/>
                    <a:pt x="976" y="334"/>
                    <a:pt x="976" y="428"/>
                  </a:cubicBezTo>
                  <a:cubicBezTo>
                    <a:pt x="976" y="521"/>
                    <a:pt x="940" y="610"/>
                    <a:pt x="874" y="6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Zoom">
              <a:extLst>
                <a:ext uri="{FF2B5EF4-FFF2-40B4-BE49-F238E27FC236}">
                  <a16:creationId xmlns="" xmlns:a16="http://schemas.microsoft.com/office/drawing/2014/main" id="{E6F08A49-DCB5-4ED7-A181-10AEAFC1EF59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4" y="118"/>
              <a:ext cx="161" cy="160"/>
            </a:xfrm>
            <a:custGeom>
              <a:avLst/>
              <a:gdLst>
                <a:gd name="T0" fmla="*/ 231 w 364"/>
                <a:gd name="T1" fmla="*/ 0 h 363"/>
                <a:gd name="T2" fmla="*/ 133 w 364"/>
                <a:gd name="T3" fmla="*/ 0 h 363"/>
                <a:gd name="T4" fmla="*/ 133 w 364"/>
                <a:gd name="T5" fmla="*/ 132 h 363"/>
                <a:gd name="T6" fmla="*/ 0 w 364"/>
                <a:gd name="T7" fmla="*/ 132 h 363"/>
                <a:gd name="T8" fmla="*/ 0 w 364"/>
                <a:gd name="T9" fmla="*/ 231 h 363"/>
                <a:gd name="T10" fmla="*/ 133 w 364"/>
                <a:gd name="T11" fmla="*/ 231 h 363"/>
                <a:gd name="T12" fmla="*/ 133 w 364"/>
                <a:gd name="T13" fmla="*/ 363 h 363"/>
                <a:gd name="T14" fmla="*/ 231 w 364"/>
                <a:gd name="T15" fmla="*/ 363 h 363"/>
                <a:gd name="T16" fmla="*/ 231 w 364"/>
                <a:gd name="T17" fmla="*/ 231 h 363"/>
                <a:gd name="T18" fmla="*/ 364 w 364"/>
                <a:gd name="T19" fmla="*/ 231 h 363"/>
                <a:gd name="T20" fmla="*/ 364 w 364"/>
                <a:gd name="T21" fmla="*/ 132 h 363"/>
                <a:gd name="T22" fmla="*/ 231 w 364"/>
                <a:gd name="T23" fmla="*/ 132 h 363"/>
                <a:gd name="T24" fmla="*/ 231 w 364"/>
                <a:gd name="T2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363">
                  <a:moveTo>
                    <a:pt x="231" y="0"/>
                  </a:moveTo>
                  <a:lnTo>
                    <a:pt x="133" y="0"/>
                  </a:lnTo>
                  <a:lnTo>
                    <a:pt x="133" y="132"/>
                  </a:lnTo>
                  <a:lnTo>
                    <a:pt x="0" y="132"/>
                  </a:lnTo>
                  <a:lnTo>
                    <a:pt x="0" y="231"/>
                  </a:lnTo>
                  <a:lnTo>
                    <a:pt x="133" y="231"/>
                  </a:lnTo>
                  <a:lnTo>
                    <a:pt x="133" y="363"/>
                  </a:lnTo>
                  <a:lnTo>
                    <a:pt x="231" y="363"/>
                  </a:lnTo>
                  <a:lnTo>
                    <a:pt x="231" y="231"/>
                  </a:lnTo>
                  <a:lnTo>
                    <a:pt x="364" y="231"/>
                  </a:lnTo>
                  <a:lnTo>
                    <a:pt x="364" y="132"/>
                  </a:lnTo>
                  <a:lnTo>
                    <a:pt x="231" y="13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4" y="1215572"/>
            <a:ext cx="7411876" cy="3654085"/>
          </a:xfrm>
          <a:prstGeom prst="rect">
            <a:avLst/>
          </a:prstGeom>
        </p:spPr>
      </p:pic>
      <p:grpSp>
        <p:nvGrpSpPr>
          <p:cNvPr id="9" name="Arrow34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5918C3AD-B45E-48DC-A214-B9E6414F996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7177731" y="1838269"/>
            <a:ext cx="547953" cy="542925"/>
            <a:chOff x="6004176" y="1690066"/>
            <a:chExt cx="1039285" cy="1029748"/>
          </a:xfrm>
          <a:solidFill>
            <a:srgbClr val="EC6C43"/>
          </a:solidFill>
        </p:grpSpPr>
        <p:sp>
          <p:nvSpPr>
            <p:cNvPr id="10" name="Freeform 195">
              <a:extLst>
                <a:ext uri="{FF2B5EF4-FFF2-40B4-BE49-F238E27FC236}">
                  <a16:creationId xmlns="" xmlns:a16="http://schemas.microsoft.com/office/drawing/2014/main" id="{E54E1ED7-FBFB-4852-BFDE-2DDE285DC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939" y="1880760"/>
              <a:ext cx="781845" cy="476735"/>
            </a:xfrm>
            <a:custGeom>
              <a:avLst/>
              <a:gdLst>
                <a:gd name="T0" fmla="*/ 81 w 1018"/>
                <a:gd name="T1" fmla="*/ 623 h 623"/>
                <a:gd name="T2" fmla="*/ 34 w 1018"/>
                <a:gd name="T3" fmla="*/ 606 h 623"/>
                <a:gd name="T4" fmla="*/ 26 w 1018"/>
                <a:gd name="T5" fmla="*/ 504 h 623"/>
                <a:gd name="T6" fmla="*/ 933 w 1018"/>
                <a:gd name="T7" fmla="*/ 4 h 623"/>
                <a:gd name="T8" fmla="*/ 1013 w 1018"/>
                <a:gd name="T9" fmla="*/ 68 h 623"/>
                <a:gd name="T10" fmla="*/ 949 w 1018"/>
                <a:gd name="T11" fmla="*/ 148 h 623"/>
                <a:gd name="T12" fmla="*/ 136 w 1018"/>
                <a:gd name="T13" fmla="*/ 598 h 623"/>
                <a:gd name="T14" fmla="*/ 81 w 1018"/>
                <a:gd name="T15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623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1" name="Freeform 196">
              <a:extLst>
                <a:ext uri="{FF2B5EF4-FFF2-40B4-BE49-F238E27FC236}">
                  <a16:creationId xmlns="" xmlns:a16="http://schemas.microsoft.com/office/drawing/2014/main" id="{CAF7B3BB-447B-494F-87C4-281622302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53" y="2376565"/>
              <a:ext cx="152555" cy="171625"/>
            </a:xfrm>
            <a:custGeom>
              <a:avLst/>
              <a:gdLst>
                <a:gd name="T0" fmla="*/ 83 w 205"/>
                <a:gd name="T1" fmla="*/ 223 h 223"/>
                <a:gd name="T2" fmla="*/ 48 w 205"/>
                <a:gd name="T3" fmla="*/ 214 h 223"/>
                <a:gd name="T4" fmla="*/ 19 w 205"/>
                <a:gd name="T5" fmla="*/ 116 h 223"/>
                <a:gd name="T6" fmla="*/ 61 w 205"/>
                <a:gd name="T7" fmla="*/ 45 h 223"/>
                <a:gd name="T8" fmla="*/ 160 w 205"/>
                <a:gd name="T9" fmla="*/ 22 h 223"/>
                <a:gd name="T10" fmla="*/ 184 w 205"/>
                <a:gd name="T11" fmla="*/ 121 h 223"/>
                <a:gd name="T12" fmla="*/ 146 w 205"/>
                <a:gd name="T13" fmla="*/ 186 h 223"/>
                <a:gd name="T14" fmla="*/ 83 w 205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223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" name="Freeform 197">
              <a:extLst>
                <a:ext uri="{FF2B5EF4-FFF2-40B4-BE49-F238E27FC236}">
                  <a16:creationId xmlns="" xmlns:a16="http://schemas.microsoft.com/office/drawing/2014/main" id="{0B81B73E-4A6E-40BC-9CDD-F0DC9489F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4176" y="2586328"/>
              <a:ext cx="133486" cy="133486"/>
            </a:xfrm>
            <a:custGeom>
              <a:avLst/>
              <a:gdLst>
                <a:gd name="T0" fmla="*/ 81 w 167"/>
                <a:gd name="T1" fmla="*/ 169 h 169"/>
                <a:gd name="T2" fmla="*/ 59 w 167"/>
                <a:gd name="T3" fmla="*/ 166 h 169"/>
                <a:gd name="T4" fmla="*/ 12 w 167"/>
                <a:gd name="T5" fmla="*/ 75 h 169"/>
                <a:gd name="T6" fmla="*/ 17 w 167"/>
                <a:gd name="T7" fmla="*/ 60 h 169"/>
                <a:gd name="T8" fmla="*/ 108 w 167"/>
                <a:gd name="T9" fmla="*/ 12 h 169"/>
                <a:gd name="T10" fmla="*/ 155 w 167"/>
                <a:gd name="T11" fmla="*/ 103 h 169"/>
                <a:gd name="T12" fmla="*/ 150 w 167"/>
                <a:gd name="T13" fmla="*/ 118 h 169"/>
                <a:gd name="T14" fmla="*/ 81 w 167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9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3" name="Freeform 198">
              <a:extLst>
                <a:ext uri="{FF2B5EF4-FFF2-40B4-BE49-F238E27FC236}">
                  <a16:creationId xmlns="" xmlns:a16="http://schemas.microsoft.com/office/drawing/2014/main" id="{FC2F2684-4FC3-4705-88C3-AC4493EA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535" y="1690066"/>
              <a:ext cx="390926" cy="562551"/>
            </a:xfrm>
            <a:custGeom>
              <a:avLst/>
              <a:gdLst>
                <a:gd name="T0" fmla="*/ 197 w 510"/>
                <a:gd name="T1" fmla="*/ 738 h 738"/>
                <a:gd name="T2" fmla="*/ 156 w 510"/>
                <a:gd name="T3" fmla="*/ 726 h 738"/>
                <a:gd name="T4" fmla="*/ 137 w 510"/>
                <a:gd name="T5" fmla="*/ 625 h 738"/>
                <a:gd name="T6" fmla="*/ 334 w 510"/>
                <a:gd name="T7" fmla="*/ 336 h 738"/>
                <a:gd name="T8" fmla="*/ 42 w 510"/>
                <a:gd name="T9" fmla="*/ 143 h 738"/>
                <a:gd name="T10" fmla="*/ 22 w 510"/>
                <a:gd name="T11" fmla="*/ 42 h 738"/>
                <a:gd name="T12" fmla="*/ 123 w 510"/>
                <a:gd name="T13" fmla="*/ 22 h 738"/>
                <a:gd name="T14" fmla="*/ 476 w 510"/>
                <a:gd name="T15" fmla="*/ 256 h 738"/>
                <a:gd name="T16" fmla="*/ 507 w 510"/>
                <a:gd name="T17" fmla="*/ 303 h 738"/>
                <a:gd name="T18" fmla="*/ 495 w 510"/>
                <a:gd name="T19" fmla="*/ 358 h 738"/>
                <a:gd name="T20" fmla="*/ 257 w 510"/>
                <a:gd name="T21" fmla="*/ 707 h 738"/>
                <a:gd name="T22" fmla="*/ 197 w 510"/>
                <a:gd name="T23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0" h="738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9" name="Arrow34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1003BCB2-6C52-4110-B81C-C969ED10CEF8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4662640" y="3197992"/>
            <a:ext cx="547953" cy="542925"/>
            <a:chOff x="6004176" y="1690066"/>
            <a:chExt cx="1039285" cy="1029748"/>
          </a:xfrm>
          <a:solidFill>
            <a:srgbClr val="EC6C43"/>
          </a:solidFill>
        </p:grpSpPr>
        <p:sp>
          <p:nvSpPr>
            <p:cNvPr id="20" name="Freeform 195">
              <a:extLst>
                <a:ext uri="{FF2B5EF4-FFF2-40B4-BE49-F238E27FC236}">
                  <a16:creationId xmlns="" xmlns:a16="http://schemas.microsoft.com/office/drawing/2014/main" id="{3A3554AA-580A-489E-8C43-30A128C8A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939" y="1880760"/>
              <a:ext cx="781845" cy="476735"/>
            </a:xfrm>
            <a:custGeom>
              <a:avLst/>
              <a:gdLst>
                <a:gd name="T0" fmla="*/ 81 w 1018"/>
                <a:gd name="T1" fmla="*/ 623 h 623"/>
                <a:gd name="T2" fmla="*/ 34 w 1018"/>
                <a:gd name="T3" fmla="*/ 606 h 623"/>
                <a:gd name="T4" fmla="*/ 26 w 1018"/>
                <a:gd name="T5" fmla="*/ 504 h 623"/>
                <a:gd name="T6" fmla="*/ 933 w 1018"/>
                <a:gd name="T7" fmla="*/ 4 h 623"/>
                <a:gd name="T8" fmla="*/ 1013 w 1018"/>
                <a:gd name="T9" fmla="*/ 68 h 623"/>
                <a:gd name="T10" fmla="*/ 949 w 1018"/>
                <a:gd name="T11" fmla="*/ 148 h 623"/>
                <a:gd name="T12" fmla="*/ 136 w 1018"/>
                <a:gd name="T13" fmla="*/ 598 h 623"/>
                <a:gd name="T14" fmla="*/ 81 w 1018"/>
                <a:gd name="T15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623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1" name="Freeform 196">
              <a:extLst>
                <a:ext uri="{FF2B5EF4-FFF2-40B4-BE49-F238E27FC236}">
                  <a16:creationId xmlns="" xmlns:a16="http://schemas.microsoft.com/office/drawing/2014/main" id="{2688686C-D9ED-4927-8602-4320A079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53" y="2376565"/>
              <a:ext cx="152555" cy="171625"/>
            </a:xfrm>
            <a:custGeom>
              <a:avLst/>
              <a:gdLst>
                <a:gd name="T0" fmla="*/ 83 w 205"/>
                <a:gd name="T1" fmla="*/ 223 h 223"/>
                <a:gd name="T2" fmla="*/ 48 w 205"/>
                <a:gd name="T3" fmla="*/ 214 h 223"/>
                <a:gd name="T4" fmla="*/ 19 w 205"/>
                <a:gd name="T5" fmla="*/ 116 h 223"/>
                <a:gd name="T6" fmla="*/ 61 w 205"/>
                <a:gd name="T7" fmla="*/ 45 h 223"/>
                <a:gd name="T8" fmla="*/ 160 w 205"/>
                <a:gd name="T9" fmla="*/ 22 h 223"/>
                <a:gd name="T10" fmla="*/ 184 w 205"/>
                <a:gd name="T11" fmla="*/ 121 h 223"/>
                <a:gd name="T12" fmla="*/ 146 w 205"/>
                <a:gd name="T13" fmla="*/ 186 h 223"/>
                <a:gd name="T14" fmla="*/ 83 w 205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223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2" name="Freeform 197">
              <a:extLst>
                <a:ext uri="{FF2B5EF4-FFF2-40B4-BE49-F238E27FC236}">
                  <a16:creationId xmlns="" xmlns:a16="http://schemas.microsoft.com/office/drawing/2014/main" id="{926DE63C-2456-4FD1-AE66-05CBFAE02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4176" y="2586328"/>
              <a:ext cx="133486" cy="133486"/>
            </a:xfrm>
            <a:custGeom>
              <a:avLst/>
              <a:gdLst>
                <a:gd name="T0" fmla="*/ 81 w 167"/>
                <a:gd name="T1" fmla="*/ 169 h 169"/>
                <a:gd name="T2" fmla="*/ 59 w 167"/>
                <a:gd name="T3" fmla="*/ 166 h 169"/>
                <a:gd name="T4" fmla="*/ 12 w 167"/>
                <a:gd name="T5" fmla="*/ 75 h 169"/>
                <a:gd name="T6" fmla="*/ 17 w 167"/>
                <a:gd name="T7" fmla="*/ 60 h 169"/>
                <a:gd name="T8" fmla="*/ 108 w 167"/>
                <a:gd name="T9" fmla="*/ 12 h 169"/>
                <a:gd name="T10" fmla="*/ 155 w 167"/>
                <a:gd name="T11" fmla="*/ 103 h 169"/>
                <a:gd name="T12" fmla="*/ 150 w 167"/>
                <a:gd name="T13" fmla="*/ 118 h 169"/>
                <a:gd name="T14" fmla="*/ 81 w 167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9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3" name="Freeform 198">
              <a:extLst>
                <a:ext uri="{FF2B5EF4-FFF2-40B4-BE49-F238E27FC236}">
                  <a16:creationId xmlns="" xmlns:a16="http://schemas.microsoft.com/office/drawing/2014/main" id="{86C27C5C-48CF-4C76-8241-A4EC179D5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535" y="1690066"/>
              <a:ext cx="390926" cy="562551"/>
            </a:xfrm>
            <a:custGeom>
              <a:avLst/>
              <a:gdLst>
                <a:gd name="T0" fmla="*/ 197 w 510"/>
                <a:gd name="T1" fmla="*/ 738 h 738"/>
                <a:gd name="T2" fmla="*/ 156 w 510"/>
                <a:gd name="T3" fmla="*/ 726 h 738"/>
                <a:gd name="T4" fmla="*/ 137 w 510"/>
                <a:gd name="T5" fmla="*/ 625 h 738"/>
                <a:gd name="T6" fmla="*/ 334 w 510"/>
                <a:gd name="T7" fmla="*/ 336 h 738"/>
                <a:gd name="T8" fmla="*/ 42 w 510"/>
                <a:gd name="T9" fmla="*/ 143 h 738"/>
                <a:gd name="T10" fmla="*/ 22 w 510"/>
                <a:gd name="T11" fmla="*/ 42 h 738"/>
                <a:gd name="T12" fmla="*/ 123 w 510"/>
                <a:gd name="T13" fmla="*/ 22 h 738"/>
                <a:gd name="T14" fmla="*/ 476 w 510"/>
                <a:gd name="T15" fmla="*/ 256 h 738"/>
                <a:gd name="T16" fmla="*/ 507 w 510"/>
                <a:gd name="T17" fmla="*/ 303 h 738"/>
                <a:gd name="T18" fmla="*/ 495 w 510"/>
                <a:gd name="T19" fmla="*/ 358 h 738"/>
                <a:gd name="T20" fmla="*/ 257 w 510"/>
                <a:gd name="T21" fmla="*/ 707 h 738"/>
                <a:gd name="T22" fmla="*/ 197 w 510"/>
                <a:gd name="T23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0" h="738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6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choisir et interroger les outils de recherche - 6/7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991" y="780384"/>
            <a:ext cx="8137942" cy="850728"/>
          </a:xfrm>
        </p:spPr>
        <p:txBody>
          <a:bodyPr/>
          <a:lstStyle/>
          <a:p>
            <a:r>
              <a:rPr lang="fr-FR" dirty="0"/>
              <a:t>Comment trouver d’autres documents (pages web, rapports, thèses, etc.)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3921663" cy="207565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321286"/>
              </p:ext>
            </p:extLst>
          </p:nvPr>
        </p:nvGraphicFramePr>
        <p:xfrm>
          <a:off x="554831" y="1631112"/>
          <a:ext cx="7869322" cy="308376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552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9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7412">
                  <a:extLst>
                    <a:ext uri="{9D8B030D-6E8A-4147-A177-3AD203B41FA5}">
                      <a16:colId xmlns="" xmlns:a16="http://schemas.microsoft.com/office/drawing/2014/main" val="1242230183"/>
                    </a:ext>
                  </a:extLst>
                </a:gridCol>
              </a:tblGrid>
              <a:tr h="591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solidFill>
                            <a:srgbClr val="EC6C43"/>
                          </a:solidFill>
                          <a:effectLst/>
                        </a:rPr>
                        <a:t>HONcode</a:t>
                      </a:r>
                      <a:r>
                        <a:rPr lang="fr-FR" sz="2400" dirty="0">
                          <a:solidFill>
                            <a:srgbClr val="EC6C43"/>
                          </a:solidFill>
                          <a:effectLst/>
                        </a:rPr>
                        <a:t> </a:t>
                      </a:r>
                      <a:r>
                        <a:rPr lang="fr-FR" sz="2400" dirty="0" err="1">
                          <a:solidFill>
                            <a:srgbClr val="EC6C43"/>
                          </a:solidFill>
                          <a:effectLst/>
                        </a:rPr>
                        <a:t>Search</a:t>
                      </a:r>
                      <a:endParaRPr lang="fr-FR" sz="2400" b="1" dirty="0">
                        <a:solidFill>
                          <a:srgbClr val="EC6C43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solidFill>
                            <a:srgbClr val="EC6C43"/>
                          </a:solidFill>
                          <a:effectLst/>
                        </a:rPr>
                        <a:t>Doc’CiSMeF</a:t>
                      </a:r>
                      <a:endParaRPr lang="fr-FR" sz="2400" b="1" dirty="0">
                        <a:solidFill>
                          <a:srgbClr val="EC6C43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7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URL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https://www.hon.ch/en/search.html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https://doccismef.chu-rouen.fr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85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Couverture géographique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Internationale -&gt; interrogation dans la langue du</a:t>
                      </a:r>
                      <a:r>
                        <a:rPr lang="fr-FR" sz="1600" baseline="0" dirty="0">
                          <a:effectLst/>
                        </a:rPr>
                        <a:t> contenu cherché</a:t>
                      </a:r>
                      <a:endParaRPr lang="fr-FR" sz="16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Francophonie</a:t>
                      </a:r>
                      <a:r>
                        <a:rPr lang="fr-FR" sz="1600" baseline="0" dirty="0">
                          <a:effectLst/>
                        </a:rPr>
                        <a:t> -&gt; interrogation en f</a:t>
                      </a:r>
                      <a:r>
                        <a:rPr lang="fr-FR" sz="1600" dirty="0">
                          <a:effectLst/>
                        </a:rPr>
                        <a:t>rançais</a:t>
                      </a:r>
                      <a:endParaRPr lang="fr-FR" sz="16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Spécificité</a:t>
                      </a:r>
                      <a:endParaRPr lang="fr-FR" sz="1600" b="1" i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</a:rPr>
                        <a:t>Interroge tous</a:t>
                      </a:r>
                      <a:r>
                        <a:rPr lang="fr-FR" sz="1600" baseline="0" dirty="0">
                          <a:effectLst/>
                        </a:rPr>
                        <a:t> les sites internet certifiés par </a:t>
                      </a:r>
                      <a:r>
                        <a:rPr lang="fr-FR" sz="1600" baseline="0" dirty="0" err="1">
                          <a:effectLst/>
                        </a:rPr>
                        <a:t>HONCode</a:t>
                      </a:r>
                      <a:endParaRPr lang="fr-FR" sz="16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</a:rPr>
                        <a:t>Facilite la recherche grâce aux filtres de la liste de résultats</a:t>
                      </a:r>
                      <a:endParaRPr lang="fr-FR" sz="16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Zoom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31EC51F3-D17E-49D1-85BC-C2DB4679FD9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162926" y="654502"/>
            <a:ext cx="844620" cy="846440"/>
            <a:chOff x="8" y="8"/>
            <a:chExt cx="464" cy="465"/>
          </a:xfrm>
          <a:solidFill>
            <a:srgbClr val="EC6C43"/>
          </a:solidFill>
        </p:grpSpPr>
        <p:sp>
          <p:nvSpPr>
            <p:cNvPr id="8" name="Zoom">
              <a:extLst>
                <a:ext uri="{FF2B5EF4-FFF2-40B4-BE49-F238E27FC236}">
                  <a16:creationId xmlns="" xmlns:a16="http://schemas.microsoft.com/office/drawing/2014/main" id="{9D9B9866-35D7-4D9A-B772-3827AA4D89CC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" y="8"/>
              <a:ext cx="464" cy="465"/>
            </a:xfrm>
            <a:custGeom>
              <a:avLst/>
              <a:gdLst>
                <a:gd name="T0" fmla="*/ 928 w 1053"/>
                <a:gd name="T1" fmla="*/ 125 h 1052"/>
                <a:gd name="T2" fmla="*/ 625 w 1053"/>
                <a:gd name="T3" fmla="*/ 0 h 1052"/>
                <a:gd name="T4" fmla="*/ 323 w 1053"/>
                <a:gd name="T5" fmla="*/ 125 h 1052"/>
                <a:gd name="T6" fmla="*/ 198 w 1053"/>
                <a:gd name="T7" fmla="*/ 428 h 1052"/>
                <a:gd name="T8" fmla="*/ 279 w 1053"/>
                <a:gd name="T9" fmla="*/ 679 h 1052"/>
                <a:gd name="T10" fmla="*/ 0 w 1053"/>
                <a:gd name="T11" fmla="*/ 957 h 1052"/>
                <a:gd name="T12" fmla="*/ 95 w 1053"/>
                <a:gd name="T13" fmla="*/ 1052 h 1052"/>
                <a:gd name="T14" fmla="*/ 374 w 1053"/>
                <a:gd name="T15" fmla="*/ 775 h 1052"/>
                <a:gd name="T16" fmla="*/ 624 w 1053"/>
                <a:gd name="T17" fmla="*/ 856 h 1052"/>
                <a:gd name="T18" fmla="*/ 926 w 1053"/>
                <a:gd name="T19" fmla="*/ 731 h 1052"/>
                <a:gd name="T20" fmla="*/ 1051 w 1053"/>
                <a:gd name="T21" fmla="*/ 429 h 1052"/>
                <a:gd name="T22" fmla="*/ 928 w 1053"/>
                <a:gd name="T23" fmla="*/ 125 h 1052"/>
                <a:gd name="T24" fmla="*/ 874 w 1053"/>
                <a:gd name="T25" fmla="*/ 676 h 1052"/>
                <a:gd name="T26" fmla="*/ 625 w 1053"/>
                <a:gd name="T27" fmla="*/ 779 h 1052"/>
                <a:gd name="T28" fmla="*/ 376 w 1053"/>
                <a:gd name="T29" fmla="*/ 676 h 1052"/>
                <a:gd name="T30" fmla="*/ 274 w 1053"/>
                <a:gd name="T31" fmla="*/ 427 h 1052"/>
                <a:gd name="T32" fmla="*/ 376 w 1053"/>
                <a:gd name="T33" fmla="*/ 179 h 1052"/>
                <a:gd name="T34" fmla="*/ 625 w 1053"/>
                <a:gd name="T35" fmla="*/ 76 h 1052"/>
                <a:gd name="T36" fmla="*/ 874 w 1053"/>
                <a:gd name="T37" fmla="*/ 179 h 1052"/>
                <a:gd name="T38" fmla="*/ 976 w 1053"/>
                <a:gd name="T39" fmla="*/ 428 h 1052"/>
                <a:gd name="T40" fmla="*/ 874 w 1053"/>
                <a:gd name="T41" fmla="*/ 67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3" h="1052">
                  <a:moveTo>
                    <a:pt x="928" y="125"/>
                  </a:moveTo>
                  <a:cubicBezTo>
                    <a:pt x="846" y="45"/>
                    <a:pt x="739" y="0"/>
                    <a:pt x="625" y="0"/>
                  </a:cubicBezTo>
                  <a:cubicBezTo>
                    <a:pt x="511" y="0"/>
                    <a:pt x="404" y="45"/>
                    <a:pt x="323" y="125"/>
                  </a:cubicBezTo>
                  <a:cubicBezTo>
                    <a:pt x="241" y="206"/>
                    <a:pt x="198" y="314"/>
                    <a:pt x="198" y="428"/>
                  </a:cubicBezTo>
                  <a:cubicBezTo>
                    <a:pt x="198" y="519"/>
                    <a:pt x="226" y="606"/>
                    <a:pt x="279" y="679"/>
                  </a:cubicBezTo>
                  <a:lnTo>
                    <a:pt x="0" y="957"/>
                  </a:lnTo>
                  <a:lnTo>
                    <a:pt x="95" y="1052"/>
                  </a:lnTo>
                  <a:lnTo>
                    <a:pt x="374" y="775"/>
                  </a:lnTo>
                  <a:cubicBezTo>
                    <a:pt x="446" y="828"/>
                    <a:pt x="532" y="856"/>
                    <a:pt x="624" y="856"/>
                  </a:cubicBezTo>
                  <a:cubicBezTo>
                    <a:pt x="738" y="856"/>
                    <a:pt x="845" y="811"/>
                    <a:pt x="926" y="731"/>
                  </a:cubicBezTo>
                  <a:cubicBezTo>
                    <a:pt x="1007" y="650"/>
                    <a:pt x="1051" y="543"/>
                    <a:pt x="1051" y="429"/>
                  </a:cubicBezTo>
                  <a:cubicBezTo>
                    <a:pt x="1053" y="314"/>
                    <a:pt x="1009" y="206"/>
                    <a:pt x="928" y="125"/>
                  </a:cubicBezTo>
                  <a:close/>
                  <a:moveTo>
                    <a:pt x="874" y="676"/>
                  </a:moveTo>
                  <a:cubicBezTo>
                    <a:pt x="808" y="743"/>
                    <a:pt x="719" y="779"/>
                    <a:pt x="625" y="779"/>
                  </a:cubicBezTo>
                  <a:cubicBezTo>
                    <a:pt x="531" y="779"/>
                    <a:pt x="443" y="743"/>
                    <a:pt x="376" y="676"/>
                  </a:cubicBezTo>
                  <a:cubicBezTo>
                    <a:pt x="310" y="610"/>
                    <a:pt x="274" y="521"/>
                    <a:pt x="274" y="427"/>
                  </a:cubicBezTo>
                  <a:cubicBezTo>
                    <a:pt x="274" y="334"/>
                    <a:pt x="310" y="245"/>
                    <a:pt x="376" y="179"/>
                  </a:cubicBezTo>
                  <a:cubicBezTo>
                    <a:pt x="443" y="113"/>
                    <a:pt x="531" y="76"/>
                    <a:pt x="625" y="76"/>
                  </a:cubicBezTo>
                  <a:cubicBezTo>
                    <a:pt x="719" y="76"/>
                    <a:pt x="807" y="113"/>
                    <a:pt x="874" y="179"/>
                  </a:cubicBezTo>
                  <a:cubicBezTo>
                    <a:pt x="940" y="245"/>
                    <a:pt x="976" y="334"/>
                    <a:pt x="976" y="428"/>
                  </a:cubicBezTo>
                  <a:cubicBezTo>
                    <a:pt x="976" y="521"/>
                    <a:pt x="940" y="610"/>
                    <a:pt x="874" y="6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Zoom">
              <a:extLst>
                <a:ext uri="{FF2B5EF4-FFF2-40B4-BE49-F238E27FC236}">
                  <a16:creationId xmlns="" xmlns:a16="http://schemas.microsoft.com/office/drawing/2014/main" id="{ABFB4281-8428-493A-80C7-A9CDC03088D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4" y="118"/>
              <a:ext cx="161" cy="160"/>
            </a:xfrm>
            <a:custGeom>
              <a:avLst/>
              <a:gdLst>
                <a:gd name="T0" fmla="*/ 231 w 364"/>
                <a:gd name="T1" fmla="*/ 0 h 363"/>
                <a:gd name="T2" fmla="*/ 133 w 364"/>
                <a:gd name="T3" fmla="*/ 0 h 363"/>
                <a:gd name="T4" fmla="*/ 133 w 364"/>
                <a:gd name="T5" fmla="*/ 132 h 363"/>
                <a:gd name="T6" fmla="*/ 0 w 364"/>
                <a:gd name="T7" fmla="*/ 132 h 363"/>
                <a:gd name="T8" fmla="*/ 0 w 364"/>
                <a:gd name="T9" fmla="*/ 231 h 363"/>
                <a:gd name="T10" fmla="*/ 133 w 364"/>
                <a:gd name="T11" fmla="*/ 231 h 363"/>
                <a:gd name="T12" fmla="*/ 133 w 364"/>
                <a:gd name="T13" fmla="*/ 363 h 363"/>
                <a:gd name="T14" fmla="*/ 231 w 364"/>
                <a:gd name="T15" fmla="*/ 363 h 363"/>
                <a:gd name="T16" fmla="*/ 231 w 364"/>
                <a:gd name="T17" fmla="*/ 231 h 363"/>
                <a:gd name="T18" fmla="*/ 364 w 364"/>
                <a:gd name="T19" fmla="*/ 231 h 363"/>
                <a:gd name="T20" fmla="*/ 364 w 364"/>
                <a:gd name="T21" fmla="*/ 132 h 363"/>
                <a:gd name="T22" fmla="*/ 231 w 364"/>
                <a:gd name="T23" fmla="*/ 132 h 363"/>
                <a:gd name="T24" fmla="*/ 231 w 364"/>
                <a:gd name="T2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363">
                  <a:moveTo>
                    <a:pt x="231" y="0"/>
                  </a:moveTo>
                  <a:lnTo>
                    <a:pt x="133" y="0"/>
                  </a:lnTo>
                  <a:lnTo>
                    <a:pt x="133" y="132"/>
                  </a:lnTo>
                  <a:lnTo>
                    <a:pt x="0" y="132"/>
                  </a:lnTo>
                  <a:lnTo>
                    <a:pt x="0" y="231"/>
                  </a:lnTo>
                  <a:lnTo>
                    <a:pt x="133" y="231"/>
                  </a:lnTo>
                  <a:lnTo>
                    <a:pt x="133" y="363"/>
                  </a:lnTo>
                  <a:lnTo>
                    <a:pt x="231" y="363"/>
                  </a:lnTo>
                  <a:lnTo>
                    <a:pt x="231" y="231"/>
                  </a:lnTo>
                  <a:lnTo>
                    <a:pt x="364" y="231"/>
                  </a:lnTo>
                  <a:lnTo>
                    <a:pt x="364" y="132"/>
                  </a:lnTo>
                  <a:lnTo>
                    <a:pt x="231" y="13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choisir et interroger les outils de recherche - 7/7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992" y="780384"/>
            <a:ext cx="7490158" cy="37647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Astuces pour mieux utiliser Google</a:t>
            </a:r>
          </a:p>
          <a:p>
            <a:pPr marL="61200" lvl="1" indent="0">
              <a:buNone/>
            </a:pPr>
            <a:r>
              <a:rPr lang="fr-FR" sz="1800" dirty="0"/>
              <a:t>La recherche dans Google peut être précisée au moyen des codes suivants :</a:t>
            </a:r>
          </a:p>
          <a:p>
            <a:pPr lvl="2"/>
            <a:r>
              <a:rPr lang="fr-FR" dirty="0">
                <a:solidFill>
                  <a:srgbClr val="EC6C43"/>
                </a:solidFill>
              </a:rPr>
              <a:t>site:</a:t>
            </a:r>
            <a:r>
              <a:rPr lang="fr-FR" b="1" dirty="0">
                <a:solidFill>
                  <a:srgbClr val="0000CC"/>
                </a:solidFill>
              </a:rPr>
              <a:t> </a:t>
            </a:r>
            <a:r>
              <a:rPr lang="fr-FR" dirty="0"/>
              <a:t>pour préciser un nom de domaine ou de site</a:t>
            </a:r>
          </a:p>
          <a:p>
            <a:pPr lvl="2"/>
            <a:r>
              <a:rPr lang="fr-FR" dirty="0" err="1">
                <a:solidFill>
                  <a:srgbClr val="EC6C43"/>
                </a:solidFill>
              </a:rPr>
              <a:t>filetype</a:t>
            </a:r>
            <a:r>
              <a:rPr lang="fr-FR" dirty="0">
                <a:solidFill>
                  <a:srgbClr val="EC6C43"/>
                </a:solidFill>
              </a:rPr>
              <a:t>:</a:t>
            </a:r>
            <a:r>
              <a:rPr lang="fr-FR" dirty="0">
                <a:solidFill>
                  <a:srgbClr val="009DE0"/>
                </a:solidFill>
              </a:rPr>
              <a:t> </a:t>
            </a:r>
            <a:r>
              <a:rPr lang="fr-FR" dirty="0"/>
              <a:t>pour préciser un type de fichier</a:t>
            </a:r>
          </a:p>
          <a:p>
            <a:pPr lvl="2"/>
            <a:r>
              <a:rPr lang="fr-FR" dirty="0" err="1">
                <a:solidFill>
                  <a:srgbClr val="EC6C43"/>
                </a:solidFill>
              </a:rPr>
              <a:t>intitle</a:t>
            </a:r>
            <a:r>
              <a:rPr lang="fr-FR" dirty="0">
                <a:solidFill>
                  <a:srgbClr val="EC6C43"/>
                </a:solidFill>
              </a:rPr>
              <a:t>:</a:t>
            </a:r>
            <a:r>
              <a:rPr lang="fr-FR" b="1" dirty="0">
                <a:solidFill>
                  <a:srgbClr val="009DE0"/>
                </a:solidFill>
              </a:rPr>
              <a:t> </a:t>
            </a:r>
            <a:r>
              <a:rPr lang="fr-FR" dirty="0"/>
              <a:t>vérifie la présence de l’un des mots dans le titre de la page web</a:t>
            </a:r>
          </a:p>
          <a:p>
            <a:pPr lvl="2"/>
            <a:r>
              <a:rPr lang="fr-FR" dirty="0" err="1">
                <a:solidFill>
                  <a:srgbClr val="EC6C43"/>
                </a:solidFill>
              </a:rPr>
              <a:t>allintitle</a:t>
            </a:r>
            <a:r>
              <a:rPr lang="fr-FR" dirty="0">
                <a:solidFill>
                  <a:srgbClr val="EC6C43"/>
                </a:solidFill>
              </a:rPr>
              <a:t>: </a:t>
            </a:r>
            <a:r>
              <a:rPr lang="fr-FR" dirty="0"/>
              <a:t>vérifie la présence de TOUS les mots dans le titre de la page web</a:t>
            </a:r>
          </a:p>
          <a:p>
            <a:pPr lvl="2"/>
            <a:r>
              <a:rPr lang="fr-FR" dirty="0" err="1">
                <a:solidFill>
                  <a:srgbClr val="EC6C43"/>
                </a:solidFill>
              </a:rPr>
              <a:t>inurl</a:t>
            </a:r>
            <a:r>
              <a:rPr lang="fr-FR" dirty="0">
                <a:solidFill>
                  <a:srgbClr val="EC6C43"/>
                </a:solidFill>
              </a:rPr>
              <a:t>: </a:t>
            </a:r>
            <a:r>
              <a:rPr lang="fr-FR" dirty="0"/>
              <a:t>chercher seulement dans l’URL</a:t>
            </a:r>
          </a:p>
          <a:p>
            <a:pPr marL="61200" lvl="1" indent="0">
              <a:buNone/>
            </a:pPr>
            <a:r>
              <a:rPr lang="fr-FR" sz="1800" dirty="0"/>
              <a:t>Exemple : </a:t>
            </a:r>
            <a:r>
              <a:rPr lang="fr-FR" sz="1800" kern="0" dirty="0"/>
              <a:t>pour trouver des documents gouvernementaux français sur l’insomnie chez les étudiants, saisir directement dans la boîte de recherche : </a:t>
            </a:r>
          </a:p>
          <a:p>
            <a:pPr marL="61200" lvl="1" indent="0">
              <a:buNone/>
            </a:pPr>
            <a:r>
              <a:rPr lang="fr-FR" sz="1800" kern="0" dirty="0" err="1">
                <a:solidFill>
                  <a:srgbClr val="EC6C43"/>
                </a:solidFill>
              </a:rPr>
              <a:t>site:.gouv.fr</a:t>
            </a:r>
            <a:r>
              <a:rPr lang="fr-FR" sz="1800" kern="0" dirty="0">
                <a:solidFill>
                  <a:srgbClr val="EC6C43"/>
                </a:solidFill>
              </a:rPr>
              <a:t> </a:t>
            </a:r>
            <a:r>
              <a:rPr lang="fr-FR" sz="1800" kern="0" dirty="0" err="1">
                <a:solidFill>
                  <a:srgbClr val="EC6C43"/>
                </a:solidFill>
              </a:rPr>
              <a:t>filetype:pdf</a:t>
            </a:r>
            <a:r>
              <a:rPr lang="fr-FR" sz="1800" kern="0" dirty="0">
                <a:solidFill>
                  <a:srgbClr val="EC6C43"/>
                </a:solidFill>
              </a:rPr>
              <a:t> insomnie étudiants</a:t>
            </a:r>
          </a:p>
          <a:p>
            <a:pPr marL="61200" lvl="1" indent="0">
              <a:buNone/>
            </a:pPr>
            <a:endParaRPr lang="fr-FR" sz="1800" kern="0" dirty="0"/>
          </a:p>
          <a:p>
            <a:pPr marL="61200" lvl="1" indent="0">
              <a:buNone/>
            </a:pP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4023263" cy="207565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pSp>
        <p:nvGrpSpPr>
          <p:cNvPr id="5" name="Zoom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3F518F23-A3CD-4B8D-8866-865EB77C484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162926" y="654502"/>
            <a:ext cx="844620" cy="846440"/>
            <a:chOff x="8" y="8"/>
            <a:chExt cx="464" cy="465"/>
          </a:xfrm>
          <a:solidFill>
            <a:srgbClr val="EC6C43"/>
          </a:solidFill>
        </p:grpSpPr>
        <p:sp>
          <p:nvSpPr>
            <p:cNvPr id="6" name="Zoom">
              <a:extLst>
                <a:ext uri="{FF2B5EF4-FFF2-40B4-BE49-F238E27FC236}">
                  <a16:creationId xmlns="" xmlns:a16="http://schemas.microsoft.com/office/drawing/2014/main" id="{CD405542-95D7-4694-B55A-9681C1391EB4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" y="8"/>
              <a:ext cx="464" cy="465"/>
            </a:xfrm>
            <a:custGeom>
              <a:avLst/>
              <a:gdLst>
                <a:gd name="T0" fmla="*/ 928 w 1053"/>
                <a:gd name="T1" fmla="*/ 125 h 1052"/>
                <a:gd name="T2" fmla="*/ 625 w 1053"/>
                <a:gd name="T3" fmla="*/ 0 h 1052"/>
                <a:gd name="T4" fmla="*/ 323 w 1053"/>
                <a:gd name="T5" fmla="*/ 125 h 1052"/>
                <a:gd name="T6" fmla="*/ 198 w 1053"/>
                <a:gd name="T7" fmla="*/ 428 h 1052"/>
                <a:gd name="T8" fmla="*/ 279 w 1053"/>
                <a:gd name="T9" fmla="*/ 679 h 1052"/>
                <a:gd name="T10" fmla="*/ 0 w 1053"/>
                <a:gd name="T11" fmla="*/ 957 h 1052"/>
                <a:gd name="T12" fmla="*/ 95 w 1053"/>
                <a:gd name="T13" fmla="*/ 1052 h 1052"/>
                <a:gd name="T14" fmla="*/ 374 w 1053"/>
                <a:gd name="T15" fmla="*/ 775 h 1052"/>
                <a:gd name="T16" fmla="*/ 624 w 1053"/>
                <a:gd name="T17" fmla="*/ 856 h 1052"/>
                <a:gd name="T18" fmla="*/ 926 w 1053"/>
                <a:gd name="T19" fmla="*/ 731 h 1052"/>
                <a:gd name="T20" fmla="*/ 1051 w 1053"/>
                <a:gd name="T21" fmla="*/ 429 h 1052"/>
                <a:gd name="T22" fmla="*/ 928 w 1053"/>
                <a:gd name="T23" fmla="*/ 125 h 1052"/>
                <a:gd name="T24" fmla="*/ 874 w 1053"/>
                <a:gd name="T25" fmla="*/ 676 h 1052"/>
                <a:gd name="T26" fmla="*/ 625 w 1053"/>
                <a:gd name="T27" fmla="*/ 779 h 1052"/>
                <a:gd name="T28" fmla="*/ 376 w 1053"/>
                <a:gd name="T29" fmla="*/ 676 h 1052"/>
                <a:gd name="T30" fmla="*/ 274 w 1053"/>
                <a:gd name="T31" fmla="*/ 427 h 1052"/>
                <a:gd name="T32" fmla="*/ 376 w 1053"/>
                <a:gd name="T33" fmla="*/ 179 h 1052"/>
                <a:gd name="T34" fmla="*/ 625 w 1053"/>
                <a:gd name="T35" fmla="*/ 76 h 1052"/>
                <a:gd name="T36" fmla="*/ 874 w 1053"/>
                <a:gd name="T37" fmla="*/ 179 h 1052"/>
                <a:gd name="T38" fmla="*/ 976 w 1053"/>
                <a:gd name="T39" fmla="*/ 428 h 1052"/>
                <a:gd name="T40" fmla="*/ 874 w 1053"/>
                <a:gd name="T41" fmla="*/ 67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3" h="1052">
                  <a:moveTo>
                    <a:pt x="928" y="125"/>
                  </a:moveTo>
                  <a:cubicBezTo>
                    <a:pt x="846" y="45"/>
                    <a:pt x="739" y="0"/>
                    <a:pt x="625" y="0"/>
                  </a:cubicBezTo>
                  <a:cubicBezTo>
                    <a:pt x="511" y="0"/>
                    <a:pt x="404" y="45"/>
                    <a:pt x="323" y="125"/>
                  </a:cubicBezTo>
                  <a:cubicBezTo>
                    <a:pt x="241" y="206"/>
                    <a:pt x="198" y="314"/>
                    <a:pt x="198" y="428"/>
                  </a:cubicBezTo>
                  <a:cubicBezTo>
                    <a:pt x="198" y="519"/>
                    <a:pt x="226" y="606"/>
                    <a:pt x="279" y="679"/>
                  </a:cubicBezTo>
                  <a:lnTo>
                    <a:pt x="0" y="957"/>
                  </a:lnTo>
                  <a:lnTo>
                    <a:pt x="95" y="1052"/>
                  </a:lnTo>
                  <a:lnTo>
                    <a:pt x="374" y="775"/>
                  </a:lnTo>
                  <a:cubicBezTo>
                    <a:pt x="446" y="828"/>
                    <a:pt x="532" y="856"/>
                    <a:pt x="624" y="856"/>
                  </a:cubicBezTo>
                  <a:cubicBezTo>
                    <a:pt x="738" y="856"/>
                    <a:pt x="845" y="811"/>
                    <a:pt x="926" y="731"/>
                  </a:cubicBezTo>
                  <a:cubicBezTo>
                    <a:pt x="1007" y="650"/>
                    <a:pt x="1051" y="543"/>
                    <a:pt x="1051" y="429"/>
                  </a:cubicBezTo>
                  <a:cubicBezTo>
                    <a:pt x="1053" y="314"/>
                    <a:pt x="1009" y="206"/>
                    <a:pt x="928" y="125"/>
                  </a:cubicBezTo>
                  <a:close/>
                  <a:moveTo>
                    <a:pt x="874" y="676"/>
                  </a:moveTo>
                  <a:cubicBezTo>
                    <a:pt x="808" y="743"/>
                    <a:pt x="719" y="779"/>
                    <a:pt x="625" y="779"/>
                  </a:cubicBezTo>
                  <a:cubicBezTo>
                    <a:pt x="531" y="779"/>
                    <a:pt x="443" y="743"/>
                    <a:pt x="376" y="676"/>
                  </a:cubicBezTo>
                  <a:cubicBezTo>
                    <a:pt x="310" y="610"/>
                    <a:pt x="274" y="521"/>
                    <a:pt x="274" y="427"/>
                  </a:cubicBezTo>
                  <a:cubicBezTo>
                    <a:pt x="274" y="334"/>
                    <a:pt x="310" y="245"/>
                    <a:pt x="376" y="179"/>
                  </a:cubicBezTo>
                  <a:cubicBezTo>
                    <a:pt x="443" y="113"/>
                    <a:pt x="531" y="76"/>
                    <a:pt x="625" y="76"/>
                  </a:cubicBezTo>
                  <a:cubicBezTo>
                    <a:pt x="719" y="76"/>
                    <a:pt x="807" y="113"/>
                    <a:pt x="874" y="179"/>
                  </a:cubicBezTo>
                  <a:cubicBezTo>
                    <a:pt x="940" y="245"/>
                    <a:pt x="976" y="334"/>
                    <a:pt x="976" y="428"/>
                  </a:cubicBezTo>
                  <a:cubicBezTo>
                    <a:pt x="976" y="521"/>
                    <a:pt x="940" y="610"/>
                    <a:pt x="874" y="6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Zoom">
              <a:extLst>
                <a:ext uri="{FF2B5EF4-FFF2-40B4-BE49-F238E27FC236}">
                  <a16:creationId xmlns="" xmlns:a16="http://schemas.microsoft.com/office/drawing/2014/main" id="{5982B2FB-F171-4693-A1C7-635EFBEC74CA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4" y="118"/>
              <a:ext cx="161" cy="160"/>
            </a:xfrm>
            <a:custGeom>
              <a:avLst/>
              <a:gdLst>
                <a:gd name="T0" fmla="*/ 231 w 364"/>
                <a:gd name="T1" fmla="*/ 0 h 363"/>
                <a:gd name="T2" fmla="*/ 133 w 364"/>
                <a:gd name="T3" fmla="*/ 0 h 363"/>
                <a:gd name="T4" fmla="*/ 133 w 364"/>
                <a:gd name="T5" fmla="*/ 132 h 363"/>
                <a:gd name="T6" fmla="*/ 0 w 364"/>
                <a:gd name="T7" fmla="*/ 132 h 363"/>
                <a:gd name="T8" fmla="*/ 0 w 364"/>
                <a:gd name="T9" fmla="*/ 231 h 363"/>
                <a:gd name="T10" fmla="*/ 133 w 364"/>
                <a:gd name="T11" fmla="*/ 231 h 363"/>
                <a:gd name="T12" fmla="*/ 133 w 364"/>
                <a:gd name="T13" fmla="*/ 363 h 363"/>
                <a:gd name="T14" fmla="*/ 231 w 364"/>
                <a:gd name="T15" fmla="*/ 363 h 363"/>
                <a:gd name="T16" fmla="*/ 231 w 364"/>
                <a:gd name="T17" fmla="*/ 231 h 363"/>
                <a:gd name="T18" fmla="*/ 364 w 364"/>
                <a:gd name="T19" fmla="*/ 231 h 363"/>
                <a:gd name="T20" fmla="*/ 364 w 364"/>
                <a:gd name="T21" fmla="*/ 132 h 363"/>
                <a:gd name="T22" fmla="*/ 231 w 364"/>
                <a:gd name="T23" fmla="*/ 132 h 363"/>
                <a:gd name="T24" fmla="*/ 231 w 364"/>
                <a:gd name="T2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363">
                  <a:moveTo>
                    <a:pt x="231" y="0"/>
                  </a:moveTo>
                  <a:lnTo>
                    <a:pt x="133" y="0"/>
                  </a:lnTo>
                  <a:lnTo>
                    <a:pt x="133" y="132"/>
                  </a:lnTo>
                  <a:lnTo>
                    <a:pt x="0" y="132"/>
                  </a:lnTo>
                  <a:lnTo>
                    <a:pt x="0" y="231"/>
                  </a:lnTo>
                  <a:lnTo>
                    <a:pt x="133" y="231"/>
                  </a:lnTo>
                  <a:lnTo>
                    <a:pt x="133" y="363"/>
                  </a:lnTo>
                  <a:lnTo>
                    <a:pt x="231" y="363"/>
                  </a:lnTo>
                  <a:lnTo>
                    <a:pt x="231" y="231"/>
                  </a:lnTo>
                  <a:lnTo>
                    <a:pt x="364" y="231"/>
                  </a:lnTo>
                  <a:lnTo>
                    <a:pt x="364" y="132"/>
                  </a:lnTo>
                  <a:lnTo>
                    <a:pt x="231" y="13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9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607" y="95937"/>
            <a:ext cx="8983095" cy="833178"/>
          </a:xfrm>
        </p:spPr>
        <p:txBody>
          <a:bodyPr/>
          <a:lstStyle/>
          <a:p>
            <a:r>
              <a:rPr lang="fr-FR" dirty="0"/>
              <a:t>Etape 3 : Enregistrer les références et obtenir le texte intégral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991" y="1097496"/>
            <a:ext cx="7073161" cy="3732434"/>
          </a:xfrm>
        </p:spPr>
        <p:txBody>
          <a:bodyPr/>
          <a:lstStyle/>
          <a:p>
            <a:r>
              <a:rPr lang="fr-FR" dirty="0">
                <a:hlinkClick r:id="rId6"/>
              </a:rPr>
              <a:t>Zotero</a:t>
            </a:r>
            <a:r>
              <a:rPr lang="fr-FR" dirty="0"/>
              <a:t>, un logiciel libre et gratuit pour :</a:t>
            </a:r>
          </a:p>
          <a:p>
            <a:pPr lvl="1"/>
            <a:r>
              <a:rPr lang="fr-FR" dirty="0"/>
              <a:t>Constituer une bibliothèque avec tous les articles, documents, pages web, etc. que vous collectez</a:t>
            </a:r>
          </a:p>
          <a:p>
            <a:pPr lvl="1"/>
            <a:r>
              <a:rPr lang="fr-FR" dirty="0"/>
              <a:t>Télécharger automatiquement le texte intégral et rechercher une version en libre accès</a:t>
            </a:r>
          </a:p>
          <a:p>
            <a:r>
              <a:rPr lang="fr-FR" dirty="0"/>
              <a:t>Comment trouver des documents scientifiques en libre accès ?</a:t>
            </a:r>
          </a:p>
          <a:p>
            <a:pPr lvl="1"/>
            <a:r>
              <a:rPr lang="fr-FR" dirty="0"/>
              <a:t>A partir d’une référence précise : Google et </a:t>
            </a:r>
            <a:r>
              <a:rPr lang="fr-FR" dirty="0">
                <a:hlinkClick r:id="rId7"/>
              </a:rPr>
              <a:t>Google </a:t>
            </a:r>
            <a:r>
              <a:rPr lang="fr-FR" dirty="0" err="1">
                <a:hlinkClick r:id="rId7"/>
              </a:rPr>
              <a:t>Scholar</a:t>
            </a:r>
            <a:endParaRPr lang="fr-FR" dirty="0"/>
          </a:p>
          <a:p>
            <a:pPr lvl="1"/>
            <a:r>
              <a:rPr lang="fr-FR" dirty="0"/>
              <a:t>Vérifier sur le site de la revue</a:t>
            </a:r>
          </a:p>
          <a:p>
            <a:pPr lvl="1"/>
            <a:r>
              <a:rPr lang="fr-FR" dirty="0"/>
              <a:t>Contacter les auteurs</a:t>
            </a:r>
          </a:p>
          <a:p>
            <a:pPr lvl="1"/>
            <a:r>
              <a:rPr lang="fr-FR" dirty="0"/>
              <a:t>Moteurs de recherche spécialisés : </a:t>
            </a:r>
            <a:r>
              <a:rPr lang="fr-FR" dirty="0">
                <a:hlinkClick r:id="rId8"/>
              </a:rPr>
              <a:t>BASE</a:t>
            </a:r>
            <a:r>
              <a:rPr lang="fr-FR" dirty="0"/>
              <a:t> et </a:t>
            </a:r>
            <a:r>
              <a:rPr lang="fr-FR" dirty="0">
                <a:hlinkClick r:id="rId9"/>
              </a:rPr>
              <a:t>CORE</a:t>
            </a:r>
            <a:endParaRPr lang="fr-FR" dirty="0"/>
          </a:p>
          <a:p>
            <a:pPr marL="61200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6" y="4869658"/>
            <a:ext cx="3708303" cy="128654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pSp>
        <p:nvGrpSpPr>
          <p:cNvPr id="6" name="Extensions_Folder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86B6667C-4958-492B-9D0F-289A6CB166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652760" y="1121578"/>
            <a:ext cx="1306048" cy="1043397"/>
            <a:chOff x="44" y="81"/>
            <a:chExt cx="363" cy="290"/>
          </a:xfrm>
          <a:solidFill>
            <a:srgbClr val="EC6C43"/>
          </a:solidFill>
        </p:grpSpPr>
        <p:sp>
          <p:nvSpPr>
            <p:cNvPr id="7" name="Extensions_Folder">
              <a:extLst>
                <a:ext uri="{FF2B5EF4-FFF2-40B4-BE49-F238E27FC236}">
                  <a16:creationId xmlns="" xmlns:a16="http://schemas.microsoft.com/office/drawing/2014/main" id="{24267516-E34A-4207-A357-B519E9A30D4C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6" y="190"/>
              <a:ext cx="36" cy="36"/>
            </a:xfrm>
            <a:custGeom>
              <a:avLst/>
              <a:gdLst>
                <a:gd name="T0" fmla="*/ 0 w 25"/>
                <a:gd name="T1" fmla="*/ 25 h 25"/>
                <a:gd name="T2" fmla="*/ 25 w 25"/>
                <a:gd name="T3" fmla="*/ 25 h 25"/>
                <a:gd name="T4" fmla="*/ 0 w 25"/>
                <a:gd name="T5" fmla="*/ 0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0">
              <a:solidFill>
                <a:srgbClr val="EC6C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Extensions_Folder">
              <a:extLst>
                <a:ext uri="{FF2B5EF4-FFF2-40B4-BE49-F238E27FC236}">
                  <a16:creationId xmlns="" xmlns:a16="http://schemas.microsoft.com/office/drawing/2014/main" id="{84518390-94E0-44C2-A91F-F0B3F380A701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" y="81"/>
              <a:ext cx="363" cy="290"/>
            </a:xfrm>
            <a:custGeom>
              <a:avLst/>
              <a:gdLst>
                <a:gd name="T0" fmla="*/ 225 w 250"/>
                <a:gd name="T1" fmla="*/ 25 h 200"/>
                <a:gd name="T2" fmla="*/ 113 w 250"/>
                <a:gd name="T3" fmla="*/ 25 h 200"/>
                <a:gd name="T4" fmla="*/ 88 w 250"/>
                <a:gd name="T5" fmla="*/ 0 h 200"/>
                <a:gd name="T6" fmla="*/ 25 w 250"/>
                <a:gd name="T7" fmla="*/ 0 h 200"/>
                <a:gd name="T8" fmla="*/ 0 w 250"/>
                <a:gd name="T9" fmla="*/ 25 h 200"/>
                <a:gd name="T10" fmla="*/ 0 w 250"/>
                <a:gd name="T11" fmla="*/ 175 h 200"/>
                <a:gd name="T12" fmla="*/ 25 w 250"/>
                <a:gd name="T13" fmla="*/ 200 h 200"/>
                <a:gd name="T14" fmla="*/ 225 w 250"/>
                <a:gd name="T15" fmla="*/ 200 h 200"/>
                <a:gd name="T16" fmla="*/ 250 w 250"/>
                <a:gd name="T17" fmla="*/ 175 h 200"/>
                <a:gd name="T18" fmla="*/ 250 w 250"/>
                <a:gd name="T19" fmla="*/ 50 h 200"/>
                <a:gd name="T20" fmla="*/ 225 w 250"/>
                <a:gd name="T21" fmla="*/ 25 h 200"/>
                <a:gd name="T22" fmla="*/ 163 w 250"/>
                <a:gd name="T23" fmla="*/ 150 h 200"/>
                <a:gd name="T24" fmla="*/ 150 w 250"/>
                <a:gd name="T25" fmla="*/ 163 h 200"/>
                <a:gd name="T26" fmla="*/ 100 w 250"/>
                <a:gd name="T27" fmla="*/ 163 h 200"/>
                <a:gd name="T28" fmla="*/ 88 w 250"/>
                <a:gd name="T29" fmla="*/ 150 h 200"/>
                <a:gd name="T30" fmla="*/ 88 w 250"/>
                <a:gd name="T31" fmla="*/ 75 h 200"/>
                <a:gd name="T32" fmla="*/ 100 w 250"/>
                <a:gd name="T33" fmla="*/ 63 h 200"/>
                <a:gd name="T34" fmla="*/ 125 w 250"/>
                <a:gd name="T35" fmla="*/ 63 h 200"/>
                <a:gd name="T36" fmla="*/ 163 w 250"/>
                <a:gd name="T37" fmla="*/ 100 h 200"/>
                <a:gd name="T38" fmla="*/ 163 w 250"/>
                <a:gd name="T39" fmla="*/ 15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0">
                  <a:moveTo>
                    <a:pt x="225" y="25"/>
                  </a:moveTo>
                  <a:lnTo>
                    <a:pt x="113" y="25"/>
                  </a:lnTo>
                  <a:lnTo>
                    <a:pt x="88" y="0"/>
                  </a:ln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175"/>
                  </a:lnTo>
                  <a:cubicBezTo>
                    <a:pt x="0" y="189"/>
                    <a:pt x="11" y="200"/>
                    <a:pt x="25" y="200"/>
                  </a:cubicBezTo>
                  <a:lnTo>
                    <a:pt x="225" y="200"/>
                  </a:lnTo>
                  <a:cubicBezTo>
                    <a:pt x="239" y="200"/>
                    <a:pt x="250" y="189"/>
                    <a:pt x="250" y="175"/>
                  </a:cubicBezTo>
                  <a:lnTo>
                    <a:pt x="250" y="50"/>
                  </a:lnTo>
                  <a:cubicBezTo>
                    <a:pt x="250" y="36"/>
                    <a:pt x="239" y="25"/>
                    <a:pt x="225" y="25"/>
                  </a:cubicBezTo>
                  <a:close/>
                  <a:moveTo>
                    <a:pt x="163" y="150"/>
                  </a:moveTo>
                  <a:cubicBezTo>
                    <a:pt x="163" y="158"/>
                    <a:pt x="158" y="163"/>
                    <a:pt x="150" y="163"/>
                  </a:cubicBezTo>
                  <a:lnTo>
                    <a:pt x="100" y="163"/>
                  </a:lnTo>
                  <a:cubicBezTo>
                    <a:pt x="93" y="163"/>
                    <a:pt x="88" y="158"/>
                    <a:pt x="88" y="150"/>
                  </a:cubicBezTo>
                  <a:lnTo>
                    <a:pt x="88" y="75"/>
                  </a:lnTo>
                  <a:cubicBezTo>
                    <a:pt x="88" y="68"/>
                    <a:pt x="93" y="63"/>
                    <a:pt x="100" y="63"/>
                  </a:cubicBezTo>
                  <a:lnTo>
                    <a:pt x="125" y="63"/>
                  </a:lnTo>
                  <a:lnTo>
                    <a:pt x="163" y="100"/>
                  </a:lnTo>
                  <a:lnTo>
                    <a:pt x="163" y="150"/>
                  </a:lnTo>
                  <a:close/>
                </a:path>
              </a:pathLst>
            </a:custGeom>
            <a:grpFill/>
            <a:ln w="0">
              <a:solidFill>
                <a:srgbClr val="EC6C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E4B29C2B-CFEE-4162-A428-4B3E723121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5566" y="2978526"/>
            <a:ext cx="1580436" cy="15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résumé, il est essentiel 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4068" y="785004"/>
            <a:ext cx="7556740" cy="3814078"/>
          </a:xfrm>
        </p:spPr>
        <p:txBody>
          <a:bodyPr/>
          <a:lstStyle/>
          <a:p>
            <a:r>
              <a:rPr lang="fr-FR" dirty="0"/>
              <a:t>Formuler clairement son sujet de recherche</a:t>
            </a:r>
          </a:p>
          <a:p>
            <a:r>
              <a:rPr lang="fr-FR" dirty="0"/>
              <a:t>Bien identifier les notions et les mots-clés correspondants</a:t>
            </a:r>
          </a:p>
          <a:p>
            <a:r>
              <a:rPr lang="fr-FR" dirty="0"/>
              <a:t>Procéder par itérations pour améliorer chacune des étapes</a:t>
            </a:r>
          </a:p>
          <a:p>
            <a:r>
              <a:rPr lang="fr-FR" dirty="0"/>
              <a:t>Bien choisir les outils de recherche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dirty="0"/>
              <a:t>	Pour travailler avec une </a:t>
            </a:r>
            <a:r>
              <a:rPr lang="fr-FR" b="1" dirty="0"/>
              <a:t>information fiable </a:t>
            </a:r>
          </a:p>
        </p:txBody>
      </p:sp>
      <p:sp>
        <p:nvSpPr>
          <p:cNvPr id="9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3891183" cy="207565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24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607" y="95937"/>
            <a:ext cx="8983095" cy="463846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Qu’est ce qu’une recherche bibliographique ?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91217" y="1971586"/>
            <a:ext cx="6689558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fr-FR" sz="2000" b="1" dirty="0">
                <a:solidFill>
                  <a:srgbClr val="EE8355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fr-FR" sz="2000" b="1" dirty="0">
                <a:solidFill>
                  <a:srgbClr val="EE8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émarche qui vise à collecter de façon méthodique </a:t>
            </a:r>
          </a:p>
          <a:p>
            <a:r>
              <a:rPr lang="fr-FR" sz="2000" b="1" dirty="0">
                <a:solidFill>
                  <a:srgbClr val="EE8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références et des documents</a:t>
            </a:r>
          </a:p>
          <a:p>
            <a:r>
              <a:rPr lang="fr-FR" sz="2000" b="1" dirty="0">
                <a:solidFill>
                  <a:srgbClr val="EE8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un sujet ou pour répondre à une question précise</a:t>
            </a:r>
            <a:endParaRPr lang="fr-FR" sz="1600" b="1" dirty="0">
              <a:solidFill>
                <a:srgbClr val="EE8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1779662"/>
            <a:ext cx="6840760" cy="1584176"/>
          </a:xfrm>
          <a:prstGeom prst="rect">
            <a:avLst/>
          </a:prstGeom>
          <a:noFill/>
          <a:ln>
            <a:solidFill>
              <a:srgbClr val="EE8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/>
          </a:p>
        </p:txBody>
      </p:sp>
      <p:sp>
        <p:nvSpPr>
          <p:cNvPr id="9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4043584" cy="273843"/>
          </a:xfrm>
        </p:spPr>
        <p:txBody>
          <a:bodyPr/>
          <a:lstStyle/>
          <a:p>
            <a:r>
              <a:rPr lang="fr-FR" sz="80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3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607" y="95937"/>
            <a:ext cx="8983095" cy="463846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Quelles sont les étapes d’une recherche bibliographique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607" y="751905"/>
            <a:ext cx="6314742" cy="404251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Etape 1 : définir son sujet et le traduire en mots-clés</a:t>
            </a:r>
          </a:p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Etape 2 : sélectionner et interroger les outils de recherche appropriés (bases de données, moteurs de recherche, etc.)</a:t>
            </a:r>
          </a:p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fr-FR" dirty="0"/>
              <a:t>Etape 3 : enregistrer les références retenues et obtenir le texte intégral</a:t>
            </a:r>
          </a:p>
        </p:txBody>
      </p:sp>
      <p:sp>
        <p:nvSpPr>
          <p:cNvPr id="20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3769263" cy="116887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pSp>
        <p:nvGrpSpPr>
          <p:cNvPr id="17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82147" y="680662"/>
            <a:ext cx="1159266" cy="1085269"/>
            <a:chOff x="2660651" y="3714751"/>
            <a:chExt cx="820738" cy="768350"/>
          </a:xfrm>
          <a:solidFill>
            <a:srgbClr val="EC6C43"/>
          </a:solidFill>
        </p:grpSpPr>
        <p:sp>
          <p:nvSpPr>
            <p:cNvPr id="18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Zoom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7355383" y="1976590"/>
            <a:ext cx="1186030" cy="1188587"/>
            <a:chOff x="8" y="8"/>
            <a:chExt cx="464" cy="465"/>
          </a:xfrm>
          <a:solidFill>
            <a:srgbClr val="EC6C43"/>
          </a:solidFill>
        </p:grpSpPr>
        <p:sp>
          <p:nvSpPr>
            <p:cNvPr id="46" name="Zoom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8" y="8"/>
              <a:ext cx="464" cy="465"/>
            </a:xfrm>
            <a:custGeom>
              <a:avLst/>
              <a:gdLst>
                <a:gd name="T0" fmla="*/ 928 w 1053"/>
                <a:gd name="T1" fmla="*/ 125 h 1052"/>
                <a:gd name="T2" fmla="*/ 625 w 1053"/>
                <a:gd name="T3" fmla="*/ 0 h 1052"/>
                <a:gd name="T4" fmla="*/ 323 w 1053"/>
                <a:gd name="T5" fmla="*/ 125 h 1052"/>
                <a:gd name="T6" fmla="*/ 198 w 1053"/>
                <a:gd name="T7" fmla="*/ 428 h 1052"/>
                <a:gd name="T8" fmla="*/ 279 w 1053"/>
                <a:gd name="T9" fmla="*/ 679 h 1052"/>
                <a:gd name="T10" fmla="*/ 0 w 1053"/>
                <a:gd name="T11" fmla="*/ 957 h 1052"/>
                <a:gd name="T12" fmla="*/ 95 w 1053"/>
                <a:gd name="T13" fmla="*/ 1052 h 1052"/>
                <a:gd name="T14" fmla="*/ 374 w 1053"/>
                <a:gd name="T15" fmla="*/ 775 h 1052"/>
                <a:gd name="T16" fmla="*/ 624 w 1053"/>
                <a:gd name="T17" fmla="*/ 856 h 1052"/>
                <a:gd name="T18" fmla="*/ 926 w 1053"/>
                <a:gd name="T19" fmla="*/ 731 h 1052"/>
                <a:gd name="T20" fmla="*/ 1051 w 1053"/>
                <a:gd name="T21" fmla="*/ 429 h 1052"/>
                <a:gd name="T22" fmla="*/ 928 w 1053"/>
                <a:gd name="T23" fmla="*/ 125 h 1052"/>
                <a:gd name="T24" fmla="*/ 874 w 1053"/>
                <a:gd name="T25" fmla="*/ 676 h 1052"/>
                <a:gd name="T26" fmla="*/ 625 w 1053"/>
                <a:gd name="T27" fmla="*/ 779 h 1052"/>
                <a:gd name="T28" fmla="*/ 376 w 1053"/>
                <a:gd name="T29" fmla="*/ 676 h 1052"/>
                <a:gd name="T30" fmla="*/ 274 w 1053"/>
                <a:gd name="T31" fmla="*/ 427 h 1052"/>
                <a:gd name="T32" fmla="*/ 376 w 1053"/>
                <a:gd name="T33" fmla="*/ 179 h 1052"/>
                <a:gd name="T34" fmla="*/ 625 w 1053"/>
                <a:gd name="T35" fmla="*/ 76 h 1052"/>
                <a:gd name="T36" fmla="*/ 874 w 1053"/>
                <a:gd name="T37" fmla="*/ 179 h 1052"/>
                <a:gd name="T38" fmla="*/ 976 w 1053"/>
                <a:gd name="T39" fmla="*/ 428 h 1052"/>
                <a:gd name="T40" fmla="*/ 874 w 1053"/>
                <a:gd name="T41" fmla="*/ 67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3" h="1052">
                  <a:moveTo>
                    <a:pt x="928" y="125"/>
                  </a:moveTo>
                  <a:cubicBezTo>
                    <a:pt x="846" y="45"/>
                    <a:pt x="739" y="0"/>
                    <a:pt x="625" y="0"/>
                  </a:cubicBezTo>
                  <a:cubicBezTo>
                    <a:pt x="511" y="0"/>
                    <a:pt x="404" y="45"/>
                    <a:pt x="323" y="125"/>
                  </a:cubicBezTo>
                  <a:cubicBezTo>
                    <a:pt x="241" y="206"/>
                    <a:pt x="198" y="314"/>
                    <a:pt x="198" y="428"/>
                  </a:cubicBezTo>
                  <a:cubicBezTo>
                    <a:pt x="198" y="519"/>
                    <a:pt x="226" y="606"/>
                    <a:pt x="279" y="679"/>
                  </a:cubicBezTo>
                  <a:lnTo>
                    <a:pt x="0" y="957"/>
                  </a:lnTo>
                  <a:lnTo>
                    <a:pt x="95" y="1052"/>
                  </a:lnTo>
                  <a:lnTo>
                    <a:pt x="374" y="775"/>
                  </a:lnTo>
                  <a:cubicBezTo>
                    <a:pt x="446" y="828"/>
                    <a:pt x="532" y="856"/>
                    <a:pt x="624" y="856"/>
                  </a:cubicBezTo>
                  <a:cubicBezTo>
                    <a:pt x="738" y="856"/>
                    <a:pt x="845" y="811"/>
                    <a:pt x="926" y="731"/>
                  </a:cubicBezTo>
                  <a:cubicBezTo>
                    <a:pt x="1007" y="650"/>
                    <a:pt x="1051" y="543"/>
                    <a:pt x="1051" y="429"/>
                  </a:cubicBezTo>
                  <a:cubicBezTo>
                    <a:pt x="1053" y="314"/>
                    <a:pt x="1009" y="206"/>
                    <a:pt x="928" y="125"/>
                  </a:cubicBezTo>
                  <a:close/>
                  <a:moveTo>
                    <a:pt x="874" y="676"/>
                  </a:moveTo>
                  <a:cubicBezTo>
                    <a:pt x="808" y="743"/>
                    <a:pt x="719" y="779"/>
                    <a:pt x="625" y="779"/>
                  </a:cubicBezTo>
                  <a:cubicBezTo>
                    <a:pt x="531" y="779"/>
                    <a:pt x="443" y="743"/>
                    <a:pt x="376" y="676"/>
                  </a:cubicBezTo>
                  <a:cubicBezTo>
                    <a:pt x="310" y="610"/>
                    <a:pt x="274" y="521"/>
                    <a:pt x="274" y="427"/>
                  </a:cubicBezTo>
                  <a:cubicBezTo>
                    <a:pt x="274" y="334"/>
                    <a:pt x="310" y="245"/>
                    <a:pt x="376" y="179"/>
                  </a:cubicBezTo>
                  <a:cubicBezTo>
                    <a:pt x="443" y="113"/>
                    <a:pt x="531" y="76"/>
                    <a:pt x="625" y="76"/>
                  </a:cubicBezTo>
                  <a:cubicBezTo>
                    <a:pt x="719" y="76"/>
                    <a:pt x="807" y="113"/>
                    <a:pt x="874" y="179"/>
                  </a:cubicBezTo>
                  <a:cubicBezTo>
                    <a:pt x="940" y="245"/>
                    <a:pt x="976" y="334"/>
                    <a:pt x="976" y="428"/>
                  </a:cubicBezTo>
                  <a:cubicBezTo>
                    <a:pt x="976" y="521"/>
                    <a:pt x="940" y="610"/>
                    <a:pt x="874" y="6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Zoom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04" y="118"/>
              <a:ext cx="161" cy="160"/>
            </a:xfrm>
            <a:custGeom>
              <a:avLst/>
              <a:gdLst>
                <a:gd name="T0" fmla="*/ 231 w 364"/>
                <a:gd name="T1" fmla="*/ 0 h 363"/>
                <a:gd name="T2" fmla="*/ 133 w 364"/>
                <a:gd name="T3" fmla="*/ 0 h 363"/>
                <a:gd name="T4" fmla="*/ 133 w 364"/>
                <a:gd name="T5" fmla="*/ 132 h 363"/>
                <a:gd name="T6" fmla="*/ 0 w 364"/>
                <a:gd name="T7" fmla="*/ 132 h 363"/>
                <a:gd name="T8" fmla="*/ 0 w 364"/>
                <a:gd name="T9" fmla="*/ 231 h 363"/>
                <a:gd name="T10" fmla="*/ 133 w 364"/>
                <a:gd name="T11" fmla="*/ 231 h 363"/>
                <a:gd name="T12" fmla="*/ 133 w 364"/>
                <a:gd name="T13" fmla="*/ 363 h 363"/>
                <a:gd name="T14" fmla="*/ 231 w 364"/>
                <a:gd name="T15" fmla="*/ 363 h 363"/>
                <a:gd name="T16" fmla="*/ 231 w 364"/>
                <a:gd name="T17" fmla="*/ 231 h 363"/>
                <a:gd name="T18" fmla="*/ 364 w 364"/>
                <a:gd name="T19" fmla="*/ 231 h 363"/>
                <a:gd name="T20" fmla="*/ 364 w 364"/>
                <a:gd name="T21" fmla="*/ 132 h 363"/>
                <a:gd name="T22" fmla="*/ 231 w 364"/>
                <a:gd name="T23" fmla="*/ 132 h 363"/>
                <a:gd name="T24" fmla="*/ 231 w 364"/>
                <a:gd name="T2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363">
                  <a:moveTo>
                    <a:pt x="231" y="0"/>
                  </a:moveTo>
                  <a:lnTo>
                    <a:pt x="133" y="0"/>
                  </a:lnTo>
                  <a:lnTo>
                    <a:pt x="133" y="132"/>
                  </a:lnTo>
                  <a:lnTo>
                    <a:pt x="0" y="132"/>
                  </a:lnTo>
                  <a:lnTo>
                    <a:pt x="0" y="231"/>
                  </a:lnTo>
                  <a:lnTo>
                    <a:pt x="133" y="231"/>
                  </a:lnTo>
                  <a:lnTo>
                    <a:pt x="133" y="363"/>
                  </a:lnTo>
                  <a:lnTo>
                    <a:pt x="231" y="363"/>
                  </a:lnTo>
                  <a:lnTo>
                    <a:pt x="231" y="231"/>
                  </a:lnTo>
                  <a:lnTo>
                    <a:pt x="364" y="231"/>
                  </a:lnTo>
                  <a:lnTo>
                    <a:pt x="364" y="132"/>
                  </a:lnTo>
                  <a:lnTo>
                    <a:pt x="231" y="13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8" name="Extensions_Folder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7311587" y="3482790"/>
            <a:ext cx="1229826" cy="982504"/>
            <a:chOff x="44" y="81"/>
            <a:chExt cx="363" cy="290"/>
          </a:xfrm>
          <a:solidFill>
            <a:srgbClr val="EC6C43"/>
          </a:solidFill>
        </p:grpSpPr>
        <p:sp>
          <p:nvSpPr>
            <p:cNvPr id="49" name="Extensions_Folder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26" y="190"/>
              <a:ext cx="36" cy="36"/>
            </a:xfrm>
            <a:custGeom>
              <a:avLst/>
              <a:gdLst>
                <a:gd name="T0" fmla="*/ 0 w 25"/>
                <a:gd name="T1" fmla="*/ 25 h 25"/>
                <a:gd name="T2" fmla="*/ 25 w 25"/>
                <a:gd name="T3" fmla="*/ 25 h 25"/>
                <a:gd name="T4" fmla="*/ 0 w 25"/>
                <a:gd name="T5" fmla="*/ 0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0">
              <a:solidFill>
                <a:srgbClr val="EC6C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xtensions_Folder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44" y="81"/>
              <a:ext cx="363" cy="290"/>
            </a:xfrm>
            <a:custGeom>
              <a:avLst/>
              <a:gdLst>
                <a:gd name="T0" fmla="*/ 225 w 250"/>
                <a:gd name="T1" fmla="*/ 25 h 200"/>
                <a:gd name="T2" fmla="*/ 113 w 250"/>
                <a:gd name="T3" fmla="*/ 25 h 200"/>
                <a:gd name="T4" fmla="*/ 88 w 250"/>
                <a:gd name="T5" fmla="*/ 0 h 200"/>
                <a:gd name="T6" fmla="*/ 25 w 250"/>
                <a:gd name="T7" fmla="*/ 0 h 200"/>
                <a:gd name="T8" fmla="*/ 0 w 250"/>
                <a:gd name="T9" fmla="*/ 25 h 200"/>
                <a:gd name="T10" fmla="*/ 0 w 250"/>
                <a:gd name="T11" fmla="*/ 175 h 200"/>
                <a:gd name="T12" fmla="*/ 25 w 250"/>
                <a:gd name="T13" fmla="*/ 200 h 200"/>
                <a:gd name="T14" fmla="*/ 225 w 250"/>
                <a:gd name="T15" fmla="*/ 200 h 200"/>
                <a:gd name="T16" fmla="*/ 250 w 250"/>
                <a:gd name="T17" fmla="*/ 175 h 200"/>
                <a:gd name="T18" fmla="*/ 250 w 250"/>
                <a:gd name="T19" fmla="*/ 50 h 200"/>
                <a:gd name="T20" fmla="*/ 225 w 250"/>
                <a:gd name="T21" fmla="*/ 25 h 200"/>
                <a:gd name="T22" fmla="*/ 163 w 250"/>
                <a:gd name="T23" fmla="*/ 150 h 200"/>
                <a:gd name="T24" fmla="*/ 150 w 250"/>
                <a:gd name="T25" fmla="*/ 163 h 200"/>
                <a:gd name="T26" fmla="*/ 100 w 250"/>
                <a:gd name="T27" fmla="*/ 163 h 200"/>
                <a:gd name="T28" fmla="*/ 88 w 250"/>
                <a:gd name="T29" fmla="*/ 150 h 200"/>
                <a:gd name="T30" fmla="*/ 88 w 250"/>
                <a:gd name="T31" fmla="*/ 75 h 200"/>
                <a:gd name="T32" fmla="*/ 100 w 250"/>
                <a:gd name="T33" fmla="*/ 63 h 200"/>
                <a:gd name="T34" fmla="*/ 125 w 250"/>
                <a:gd name="T35" fmla="*/ 63 h 200"/>
                <a:gd name="T36" fmla="*/ 163 w 250"/>
                <a:gd name="T37" fmla="*/ 100 h 200"/>
                <a:gd name="T38" fmla="*/ 163 w 250"/>
                <a:gd name="T39" fmla="*/ 15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0">
                  <a:moveTo>
                    <a:pt x="225" y="25"/>
                  </a:moveTo>
                  <a:lnTo>
                    <a:pt x="113" y="25"/>
                  </a:lnTo>
                  <a:lnTo>
                    <a:pt x="88" y="0"/>
                  </a:ln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175"/>
                  </a:lnTo>
                  <a:cubicBezTo>
                    <a:pt x="0" y="189"/>
                    <a:pt x="11" y="200"/>
                    <a:pt x="25" y="200"/>
                  </a:cubicBezTo>
                  <a:lnTo>
                    <a:pt x="225" y="200"/>
                  </a:lnTo>
                  <a:cubicBezTo>
                    <a:pt x="239" y="200"/>
                    <a:pt x="250" y="189"/>
                    <a:pt x="250" y="175"/>
                  </a:cubicBezTo>
                  <a:lnTo>
                    <a:pt x="250" y="50"/>
                  </a:lnTo>
                  <a:cubicBezTo>
                    <a:pt x="250" y="36"/>
                    <a:pt x="239" y="25"/>
                    <a:pt x="225" y="25"/>
                  </a:cubicBezTo>
                  <a:close/>
                  <a:moveTo>
                    <a:pt x="163" y="150"/>
                  </a:moveTo>
                  <a:cubicBezTo>
                    <a:pt x="163" y="158"/>
                    <a:pt x="158" y="163"/>
                    <a:pt x="150" y="163"/>
                  </a:cubicBezTo>
                  <a:lnTo>
                    <a:pt x="100" y="163"/>
                  </a:lnTo>
                  <a:cubicBezTo>
                    <a:pt x="93" y="163"/>
                    <a:pt x="88" y="158"/>
                    <a:pt x="88" y="150"/>
                  </a:cubicBezTo>
                  <a:lnTo>
                    <a:pt x="88" y="75"/>
                  </a:lnTo>
                  <a:cubicBezTo>
                    <a:pt x="88" y="68"/>
                    <a:pt x="93" y="63"/>
                    <a:pt x="100" y="63"/>
                  </a:cubicBezTo>
                  <a:lnTo>
                    <a:pt x="125" y="63"/>
                  </a:lnTo>
                  <a:lnTo>
                    <a:pt x="163" y="100"/>
                  </a:lnTo>
                  <a:lnTo>
                    <a:pt x="163" y="150"/>
                  </a:lnTo>
                  <a:close/>
                </a:path>
              </a:pathLst>
            </a:custGeom>
            <a:grpFill/>
            <a:ln w="0">
              <a:solidFill>
                <a:srgbClr val="EC6C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6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définir son sujet - 1/3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791" y="655609"/>
            <a:ext cx="7770784" cy="421404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Analyser et délimiter son sujet :</a:t>
            </a:r>
          </a:p>
          <a:p>
            <a:pPr lvl="1"/>
            <a:r>
              <a:rPr lang="fr-FR" sz="2000" dirty="0"/>
              <a:t>Le formuler si possible sous la forme d’une question de recherche</a:t>
            </a:r>
          </a:p>
          <a:p>
            <a:pPr lvl="2">
              <a:buFont typeface="Calibri" panose="020F0502020204030204" pitchFamily="34" charset="0"/>
              <a:buChar char="→"/>
            </a:pPr>
            <a:r>
              <a:rPr lang="fr-FR" sz="2000" dirty="0"/>
              <a:t> </a:t>
            </a:r>
            <a:r>
              <a:rPr lang="fr-FR" sz="2000" dirty="0">
                <a:solidFill>
                  <a:srgbClr val="EC6C43"/>
                </a:solidFill>
              </a:rPr>
              <a:t>Quelle est la fréquence de l'insomnie chez les étudiants ?</a:t>
            </a:r>
          </a:p>
          <a:p>
            <a:pPr lvl="1"/>
            <a:r>
              <a:rPr lang="fr-FR" sz="2000" dirty="0"/>
              <a:t>Identifier les notions importantes</a:t>
            </a:r>
          </a:p>
          <a:p>
            <a:pPr lvl="2">
              <a:buFont typeface="Calibri" panose="020F0502020204030204" pitchFamily="34" charset="0"/>
              <a:buChar char="→"/>
            </a:pPr>
            <a:r>
              <a:rPr lang="fr-FR" sz="2000" dirty="0"/>
              <a:t> </a:t>
            </a:r>
            <a:r>
              <a:rPr lang="fr-FR" sz="2000" dirty="0">
                <a:solidFill>
                  <a:srgbClr val="EC6C43"/>
                </a:solidFill>
              </a:rPr>
              <a:t>Fréquence - insomnie - étudiants</a:t>
            </a:r>
          </a:p>
          <a:p>
            <a:pPr lvl="1"/>
            <a:r>
              <a:rPr lang="fr-FR" sz="2000" dirty="0"/>
              <a:t>Vérifier le champ d’application de chacune de ces notions, les termes employés pour les désigner… en français comme en anglais !</a:t>
            </a:r>
          </a:p>
          <a:p>
            <a:pPr lvl="2">
              <a:buFont typeface="Calibri" panose="020F0502020204030204" pitchFamily="34" charset="0"/>
              <a:buChar char="→"/>
            </a:pPr>
            <a:r>
              <a:rPr lang="fr-FR" sz="2000" dirty="0">
                <a:solidFill>
                  <a:srgbClr val="EC6C43"/>
                </a:solidFill>
              </a:rPr>
              <a:t> </a:t>
            </a:r>
            <a:r>
              <a:rPr lang="fr-FR" sz="2000" dirty="0" err="1">
                <a:solidFill>
                  <a:srgbClr val="EC6C43"/>
                </a:solidFill>
              </a:rPr>
              <a:t>Frequency</a:t>
            </a:r>
            <a:r>
              <a:rPr lang="fr-FR" sz="2000" dirty="0">
                <a:solidFill>
                  <a:srgbClr val="EC6C43"/>
                </a:solidFill>
              </a:rPr>
              <a:t>, </a:t>
            </a:r>
            <a:r>
              <a:rPr lang="fr-FR" sz="2000" dirty="0" err="1">
                <a:solidFill>
                  <a:srgbClr val="EC6C43"/>
                </a:solidFill>
              </a:rPr>
              <a:t>epidemiology</a:t>
            </a:r>
            <a:r>
              <a:rPr lang="fr-FR" sz="2000" dirty="0">
                <a:solidFill>
                  <a:srgbClr val="EC6C43"/>
                </a:solidFill>
              </a:rPr>
              <a:t> - </a:t>
            </a:r>
            <a:r>
              <a:rPr lang="fr-FR" sz="2000" dirty="0" err="1">
                <a:solidFill>
                  <a:srgbClr val="EC6C43"/>
                </a:solidFill>
              </a:rPr>
              <a:t>insomnia</a:t>
            </a:r>
            <a:r>
              <a:rPr lang="fr-FR" sz="2000" dirty="0">
                <a:solidFill>
                  <a:srgbClr val="EC6C43"/>
                </a:solidFill>
              </a:rPr>
              <a:t>, </a:t>
            </a:r>
            <a:r>
              <a:rPr lang="fr-FR" sz="2000" dirty="0" err="1">
                <a:solidFill>
                  <a:srgbClr val="EC6C43"/>
                </a:solidFill>
              </a:rPr>
              <a:t>sleep</a:t>
            </a:r>
            <a:r>
              <a:rPr lang="fr-FR" sz="2000" dirty="0">
                <a:solidFill>
                  <a:srgbClr val="EC6C43"/>
                </a:solidFill>
              </a:rPr>
              <a:t> </a:t>
            </a:r>
            <a:r>
              <a:rPr lang="fr-FR" sz="2000" dirty="0" err="1">
                <a:solidFill>
                  <a:srgbClr val="EC6C43"/>
                </a:solidFill>
              </a:rPr>
              <a:t>disorders</a:t>
            </a:r>
            <a:r>
              <a:rPr lang="fr-FR" sz="2000" dirty="0">
                <a:solidFill>
                  <a:srgbClr val="EC6C43"/>
                </a:solidFill>
              </a:rPr>
              <a:t> - </a:t>
            </a:r>
            <a:r>
              <a:rPr lang="fr-FR" sz="2000" dirty="0" err="1">
                <a:solidFill>
                  <a:srgbClr val="EC6C43"/>
                </a:solidFill>
              </a:rPr>
              <a:t>students</a:t>
            </a:r>
            <a:endParaRPr lang="fr-FR" sz="2000" dirty="0">
              <a:solidFill>
                <a:srgbClr val="EC6C4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3881023" cy="207565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pSp>
        <p:nvGrpSpPr>
          <p:cNvPr id="5" name="Keywords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0F913343-EB1E-40E4-9273-67DDB2A01DB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03794" y="784625"/>
            <a:ext cx="742506" cy="695111"/>
            <a:chOff x="2660651" y="3714751"/>
            <a:chExt cx="820738" cy="768350"/>
          </a:xfrm>
          <a:solidFill>
            <a:srgbClr val="EC6C43"/>
          </a:solidFill>
        </p:grpSpPr>
        <p:sp>
          <p:nvSpPr>
            <p:cNvPr id="6" name="Rectangle 348">
              <a:extLst>
                <a:ext uri="{FF2B5EF4-FFF2-40B4-BE49-F238E27FC236}">
                  <a16:creationId xmlns="" xmlns:a16="http://schemas.microsoft.com/office/drawing/2014/main" id="{58285353-1D6B-49DF-B65B-CF26AAD4B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49">
              <a:extLst>
                <a:ext uri="{FF2B5EF4-FFF2-40B4-BE49-F238E27FC236}">
                  <a16:creationId xmlns="" xmlns:a16="http://schemas.microsoft.com/office/drawing/2014/main" id="{7018CF4A-94C2-4887-9739-5CA385DB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350">
              <a:extLst>
                <a:ext uri="{FF2B5EF4-FFF2-40B4-BE49-F238E27FC236}">
                  <a16:creationId xmlns="" xmlns:a16="http://schemas.microsoft.com/office/drawing/2014/main" id="{4C2DE78E-8E9A-496A-B5AA-92180AA90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351">
              <a:extLst>
                <a:ext uri="{FF2B5EF4-FFF2-40B4-BE49-F238E27FC236}">
                  <a16:creationId xmlns="" xmlns:a16="http://schemas.microsoft.com/office/drawing/2014/main" id="{98B98305-8019-4A3F-BA87-EB6B030A4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352">
              <a:extLst>
                <a:ext uri="{FF2B5EF4-FFF2-40B4-BE49-F238E27FC236}">
                  <a16:creationId xmlns="" xmlns:a16="http://schemas.microsoft.com/office/drawing/2014/main" id="{4BEE50B7-6B6F-409B-BFEB-918A358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353">
              <a:extLst>
                <a:ext uri="{FF2B5EF4-FFF2-40B4-BE49-F238E27FC236}">
                  <a16:creationId xmlns="" xmlns:a16="http://schemas.microsoft.com/office/drawing/2014/main" id="{40BA4DFB-52FD-4F0F-94C3-84E1B8BE9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354">
              <a:extLst>
                <a:ext uri="{FF2B5EF4-FFF2-40B4-BE49-F238E27FC236}">
                  <a16:creationId xmlns="" xmlns:a16="http://schemas.microsoft.com/office/drawing/2014/main" id="{75BC7B86-30DA-4271-A47D-343877A6E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355">
              <a:extLst>
                <a:ext uri="{FF2B5EF4-FFF2-40B4-BE49-F238E27FC236}">
                  <a16:creationId xmlns="" xmlns:a16="http://schemas.microsoft.com/office/drawing/2014/main" id="{76296064-94C3-4016-B938-05B7C9296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356">
              <a:extLst>
                <a:ext uri="{FF2B5EF4-FFF2-40B4-BE49-F238E27FC236}">
                  <a16:creationId xmlns="" xmlns:a16="http://schemas.microsoft.com/office/drawing/2014/main" id="{593B9A3F-8A8F-45BD-A713-509A4CB5E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357">
              <a:extLst>
                <a:ext uri="{FF2B5EF4-FFF2-40B4-BE49-F238E27FC236}">
                  <a16:creationId xmlns="" xmlns:a16="http://schemas.microsoft.com/office/drawing/2014/main" id="{F55FA2A9-A416-4C47-9D76-DC50C451B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358">
              <a:extLst>
                <a:ext uri="{FF2B5EF4-FFF2-40B4-BE49-F238E27FC236}">
                  <a16:creationId xmlns="" xmlns:a16="http://schemas.microsoft.com/office/drawing/2014/main" id="{D39E7AD4-E85D-45BD-B69B-CC2A8E562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359">
              <a:extLst>
                <a:ext uri="{FF2B5EF4-FFF2-40B4-BE49-F238E27FC236}">
                  <a16:creationId xmlns="" xmlns:a16="http://schemas.microsoft.com/office/drawing/2014/main" id="{559E5731-991A-4AB2-90E9-7F06359E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60">
              <a:extLst>
                <a:ext uri="{FF2B5EF4-FFF2-40B4-BE49-F238E27FC236}">
                  <a16:creationId xmlns="" xmlns:a16="http://schemas.microsoft.com/office/drawing/2014/main" id="{B03BCB8B-5F31-468E-ACB7-CA6726B68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361">
              <a:extLst>
                <a:ext uri="{FF2B5EF4-FFF2-40B4-BE49-F238E27FC236}">
                  <a16:creationId xmlns="" xmlns:a16="http://schemas.microsoft.com/office/drawing/2014/main" id="{4063A5BE-800E-4E58-8DA8-C66D89452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362">
              <a:extLst>
                <a:ext uri="{FF2B5EF4-FFF2-40B4-BE49-F238E27FC236}">
                  <a16:creationId xmlns="" xmlns:a16="http://schemas.microsoft.com/office/drawing/2014/main" id="{1DA02420-B5D9-4CE2-8E15-AD84B52FD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363">
              <a:extLst>
                <a:ext uri="{FF2B5EF4-FFF2-40B4-BE49-F238E27FC236}">
                  <a16:creationId xmlns="" xmlns:a16="http://schemas.microsoft.com/office/drawing/2014/main" id="{A6C25FD4-07E7-4D7F-9B2F-A14D9B916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364">
              <a:extLst>
                <a:ext uri="{FF2B5EF4-FFF2-40B4-BE49-F238E27FC236}">
                  <a16:creationId xmlns="" xmlns:a16="http://schemas.microsoft.com/office/drawing/2014/main" id="{EB6291BC-CF42-41B8-A195-42AE9F71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365">
              <a:extLst>
                <a:ext uri="{FF2B5EF4-FFF2-40B4-BE49-F238E27FC236}">
                  <a16:creationId xmlns="" xmlns:a16="http://schemas.microsoft.com/office/drawing/2014/main" id="{BF033184-F98F-4555-BC3B-A06667E42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366">
              <a:extLst>
                <a:ext uri="{FF2B5EF4-FFF2-40B4-BE49-F238E27FC236}">
                  <a16:creationId xmlns="" xmlns:a16="http://schemas.microsoft.com/office/drawing/2014/main" id="{80E927D0-8248-4A57-AAF1-D5E750F9D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367">
              <a:extLst>
                <a:ext uri="{FF2B5EF4-FFF2-40B4-BE49-F238E27FC236}">
                  <a16:creationId xmlns="" xmlns:a16="http://schemas.microsoft.com/office/drawing/2014/main" id="{E4D7F4FB-4850-4DE5-A70C-D1275695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368">
              <a:extLst>
                <a:ext uri="{FF2B5EF4-FFF2-40B4-BE49-F238E27FC236}">
                  <a16:creationId xmlns="" xmlns:a16="http://schemas.microsoft.com/office/drawing/2014/main" id="{D746EA0E-E664-49BD-A4D4-905182629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69">
              <a:extLst>
                <a:ext uri="{FF2B5EF4-FFF2-40B4-BE49-F238E27FC236}">
                  <a16:creationId xmlns="" xmlns:a16="http://schemas.microsoft.com/office/drawing/2014/main" id="{D1B38D55-0069-49B1-BDC8-5C56545E6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3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définir son sujet - 2/3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791" y="781815"/>
            <a:ext cx="7142134" cy="408784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Consulter des dictionnaires et des terminologies pour trouver des mots et vérifier leur sens</a:t>
            </a:r>
          </a:p>
          <a:p>
            <a:pPr lvl="2"/>
            <a:r>
              <a:rPr lang="fr-FR" sz="2000" dirty="0"/>
              <a:t>Le </a:t>
            </a:r>
            <a:r>
              <a:rPr lang="fr-FR" sz="2000" dirty="0">
                <a:hlinkClick r:id="rId4"/>
              </a:rPr>
              <a:t>Grand Dictionnaire Terminologique</a:t>
            </a:r>
            <a:r>
              <a:rPr lang="fr-FR" sz="2000" dirty="0"/>
              <a:t>, bilingue français et anglais, pour les termes les plus généraux</a:t>
            </a:r>
          </a:p>
          <a:p>
            <a:pPr lvl="2"/>
            <a:r>
              <a:rPr lang="fr-FR" sz="2000" dirty="0"/>
              <a:t>Le </a:t>
            </a:r>
            <a:r>
              <a:rPr lang="fr-FR" sz="2000" dirty="0">
                <a:hlinkClick r:id="rId5"/>
              </a:rPr>
              <a:t>Dictionnaire de l’Académie nationale de médecine</a:t>
            </a:r>
            <a:r>
              <a:rPr lang="fr-FR" sz="2000" dirty="0"/>
              <a:t>, bilingue français et anglais, pour les </a:t>
            </a:r>
            <a:r>
              <a:rPr lang="fr-FR" sz="2000"/>
              <a:t>termes </a:t>
            </a:r>
            <a:r>
              <a:rPr lang="fr-FR" sz="2000" smtClean="0"/>
              <a:t>médicaux</a:t>
            </a:r>
            <a:endParaRPr lang="fr-FR" sz="2000" dirty="0">
              <a:solidFill>
                <a:srgbClr val="FF0000"/>
              </a:solidFill>
            </a:endParaRPr>
          </a:p>
          <a:p>
            <a:pPr lvl="2"/>
            <a:r>
              <a:rPr lang="fr-FR" sz="2000" dirty="0"/>
              <a:t>Le </a:t>
            </a:r>
            <a:r>
              <a:rPr lang="fr-FR" sz="2000" dirty="0">
                <a:hlinkClick r:id="rId6"/>
              </a:rPr>
              <a:t>portail </a:t>
            </a:r>
            <a:r>
              <a:rPr lang="fr-FR" sz="2000" dirty="0" err="1">
                <a:hlinkClick r:id="rId6"/>
              </a:rPr>
              <a:t>HeTop</a:t>
            </a:r>
            <a:r>
              <a:rPr lang="fr-FR" sz="2000" dirty="0"/>
              <a:t>, multilingue, spécialisé dans tous les domaines de la santé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3931823" cy="273843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pSp>
        <p:nvGrpSpPr>
          <p:cNvPr id="30" name="Keywords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DF64DEE6-5B38-4E4C-A154-D57D040C584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03794" y="784625"/>
            <a:ext cx="742506" cy="695111"/>
            <a:chOff x="2660651" y="3714751"/>
            <a:chExt cx="820738" cy="768350"/>
          </a:xfrm>
          <a:solidFill>
            <a:srgbClr val="EC6C43"/>
          </a:solidFill>
        </p:grpSpPr>
        <p:sp>
          <p:nvSpPr>
            <p:cNvPr id="31" name="Rectangle 348">
              <a:extLst>
                <a:ext uri="{FF2B5EF4-FFF2-40B4-BE49-F238E27FC236}">
                  <a16:creationId xmlns="" xmlns:a16="http://schemas.microsoft.com/office/drawing/2014/main" id="{247A7577-C14C-4C11-87D1-401375814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49">
              <a:extLst>
                <a:ext uri="{FF2B5EF4-FFF2-40B4-BE49-F238E27FC236}">
                  <a16:creationId xmlns="" xmlns:a16="http://schemas.microsoft.com/office/drawing/2014/main" id="{533A08DA-CE50-4AB3-A35A-EB6DD2C4A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50">
              <a:extLst>
                <a:ext uri="{FF2B5EF4-FFF2-40B4-BE49-F238E27FC236}">
                  <a16:creationId xmlns="" xmlns:a16="http://schemas.microsoft.com/office/drawing/2014/main" id="{80556FA5-04A0-4CE0-A8CA-16559D71D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51">
              <a:extLst>
                <a:ext uri="{FF2B5EF4-FFF2-40B4-BE49-F238E27FC236}">
                  <a16:creationId xmlns="" xmlns:a16="http://schemas.microsoft.com/office/drawing/2014/main" id="{ED76C5F2-B417-48EF-A2DF-E692E814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52">
              <a:extLst>
                <a:ext uri="{FF2B5EF4-FFF2-40B4-BE49-F238E27FC236}">
                  <a16:creationId xmlns="" xmlns:a16="http://schemas.microsoft.com/office/drawing/2014/main" id="{40EAF517-80EB-442F-BE18-AFDF4D2A0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3">
              <a:extLst>
                <a:ext uri="{FF2B5EF4-FFF2-40B4-BE49-F238E27FC236}">
                  <a16:creationId xmlns="" xmlns:a16="http://schemas.microsoft.com/office/drawing/2014/main" id="{5C9D45AD-1D9D-4997-AEBA-795F78E22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54">
              <a:extLst>
                <a:ext uri="{FF2B5EF4-FFF2-40B4-BE49-F238E27FC236}">
                  <a16:creationId xmlns="" xmlns:a16="http://schemas.microsoft.com/office/drawing/2014/main" id="{D53389FC-AE2A-4997-A01D-FA6C6C018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55">
              <a:extLst>
                <a:ext uri="{FF2B5EF4-FFF2-40B4-BE49-F238E27FC236}">
                  <a16:creationId xmlns="" xmlns:a16="http://schemas.microsoft.com/office/drawing/2014/main" id="{9ECA594A-F42C-4D33-B0FD-C399E635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56">
              <a:extLst>
                <a:ext uri="{FF2B5EF4-FFF2-40B4-BE49-F238E27FC236}">
                  <a16:creationId xmlns="" xmlns:a16="http://schemas.microsoft.com/office/drawing/2014/main" id="{D53383BF-04FE-4767-A131-91478401A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57">
              <a:extLst>
                <a:ext uri="{FF2B5EF4-FFF2-40B4-BE49-F238E27FC236}">
                  <a16:creationId xmlns="" xmlns:a16="http://schemas.microsoft.com/office/drawing/2014/main" id="{2E57ABFE-8D2E-4A92-90AC-455832C6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358">
              <a:extLst>
                <a:ext uri="{FF2B5EF4-FFF2-40B4-BE49-F238E27FC236}">
                  <a16:creationId xmlns="" xmlns:a16="http://schemas.microsoft.com/office/drawing/2014/main" id="{1CCADADC-3CE7-4D60-B9F9-6E5C6784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59">
              <a:extLst>
                <a:ext uri="{FF2B5EF4-FFF2-40B4-BE49-F238E27FC236}">
                  <a16:creationId xmlns="" xmlns:a16="http://schemas.microsoft.com/office/drawing/2014/main" id="{1025EF04-C4B9-4B3D-ABF2-B1DDAB441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360">
              <a:extLst>
                <a:ext uri="{FF2B5EF4-FFF2-40B4-BE49-F238E27FC236}">
                  <a16:creationId xmlns="" xmlns:a16="http://schemas.microsoft.com/office/drawing/2014/main" id="{FB0213AC-2768-4FC1-85FE-9F5A8C3D5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361">
              <a:extLst>
                <a:ext uri="{FF2B5EF4-FFF2-40B4-BE49-F238E27FC236}">
                  <a16:creationId xmlns="" xmlns:a16="http://schemas.microsoft.com/office/drawing/2014/main" id="{E2385A95-DB4D-410E-8509-5811CCE6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62">
              <a:extLst>
                <a:ext uri="{FF2B5EF4-FFF2-40B4-BE49-F238E27FC236}">
                  <a16:creationId xmlns="" xmlns:a16="http://schemas.microsoft.com/office/drawing/2014/main" id="{68837576-797A-4F2B-9BBB-74C765EF5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63">
              <a:extLst>
                <a:ext uri="{FF2B5EF4-FFF2-40B4-BE49-F238E27FC236}">
                  <a16:creationId xmlns="" xmlns:a16="http://schemas.microsoft.com/office/drawing/2014/main" id="{CB0358A2-F5D2-4CD6-8E90-820FB88C1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364">
              <a:extLst>
                <a:ext uri="{FF2B5EF4-FFF2-40B4-BE49-F238E27FC236}">
                  <a16:creationId xmlns="" xmlns:a16="http://schemas.microsoft.com/office/drawing/2014/main" id="{769D017E-A72D-490B-8D06-28ADECEB3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365">
              <a:extLst>
                <a:ext uri="{FF2B5EF4-FFF2-40B4-BE49-F238E27FC236}">
                  <a16:creationId xmlns="" xmlns:a16="http://schemas.microsoft.com/office/drawing/2014/main" id="{496E18AA-AE2B-4932-B6A2-E223956DF6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366">
              <a:extLst>
                <a:ext uri="{FF2B5EF4-FFF2-40B4-BE49-F238E27FC236}">
                  <a16:creationId xmlns="" xmlns:a16="http://schemas.microsoft.com/office/drawing/2014/main" id="{E59A97E2-B034-4921-8C81-890B452A5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367">
              <a:extLst>
                <a:ext uri="{FF2B5EF4-FFF2-40B4-BE49-F238E27FC236}">
                  <a16:creationId xmlns="" xmlns:a16="http://schemas.microsoft.com/office/drawing/2014/main" id="{72645060-FB50-403E-B895-9E1BC060E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68">
              <a:extLst>
                <a:ext uri="{FF2B5EF4-FFF2-40B4-BE49-F238E27FC236}">
                  <a16:creationId xmlns="" xmlns:a16="http://schemas.microsoft.com/office/drawing/2014/main" id="{7F2DE03E-95BC-4741-BFE6-F69282349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369">
              <a:extLst>
                <a:ext uri="{FF2B5EF4-FFF2-40B4-BE49-F238E27FC236}">
                  <a16:creationId xmlns="" xmlns:a16="http://schemas.microsoft.com/office/drawing/2014/main" id="{706AB1F4-02E6-4588-82AF-B47A7C311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3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définir son sujet - 3/3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3922" y="804082"/>
            <a:ext cx="7946972" cy="3225727"/>
          </a:xfrm>
        </p:spPr>
        <p:txBody>
          <a:bodyPr/>
          <a:lstStyle/>
          <a:p>
            <a:pPr marL="61200" lvl="1" indent="0">
              <a:buNone/>
            </a:pPr>
            <a:r>
              <a:rPr lang="fr-FR" sz="2400" dirty="0"/>
              <a:t>Combiner les mots-clés avec les opérateurs booléens ET </a:t>
            </a:r>
            <a:r>
              <a:rPr lang="fr-FR" sz="2400" dirty="0" err="1"/>
              <a:t>et</a:t>
            </a:r>
            <a:r>
              <a:rPr lang="fr-FR" sz="2400" dirty="0"/>
              <a:t> OU ; un tableau ou toute autre forme de visualisation aide à trouver la bonne combinaison.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7" y="4869657"/>
            <a:ext cx="3720344" cy="273843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7346" y="2425519"/>
            <a:ext cx="1943604" cy="523220"/>
          </a:xfrm>
          <a:prstGeom prst="rect">
            <a:avLst/>
          </a:prstGeom>
          <a:noFill/>
          <a:ln w="28575">
            <a:solidFill>
              <a:srgbClr val="EC6C4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fréquence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85449" y="2425519"/>
            <a:ext cx="1848609" cy="523220"/>
          </a:xfrm>
          <a:prstGeom prst="rect">
            <a:avLst/>
          </a:prstGeom>
          <a:noFill/>
          <a:ln w="28575">
            <a:solidFill>
              <a:srgbClr val="EC6C4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insomnie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961481" y="2421569"/>
            <a:ext cx="1755316" cy="523220"/>
          </a:xfrm>
          <a:prstGeom prst="rect">
            <a:avLst/>
          </a:prstGeom>
          <a:noFill/>
          <a:ln w="28575">
            <a:solidFill>
              <a:srgbClr val="EC6C43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étudiants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7346" y="3645433"/>
            <a:ext cx="2424187" cy="954107"/>
          </a:xfrm>
          <a:prstGeom prst="rect">
            <a:avLst/>
          </a:prstGeom>
          <a:noFill/>
          <a:ln w="19050">
            <a:solidFill>
              <a:srgbClr val="EC6C4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800" i="1" dirty="0"/>
              <a:t>OU épidémiologie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85449" y="3645433"/>
            <a:ext cx="2667278" cy="954107"/>
          </a:xfrm>
          <a:prstGeom prst="rect">
            <a:avLst/>
          </a:prstGeom>
          <a:noFill/>
          <a:ln w="19050">
            <a:solidFill>
              <a:srgbClr val="EC6C4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800" i="1" dirty="0"/>
              <a:t>OU troubles du sommeil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32574" y="2425519"/>
            <a:ext cx="99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EC6C43"/>
                </a:solidFill>
              </a:rPr>
              <a:t>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072273" y="2425519"/>
            <a:ext cx="99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EC6C43"/>
                </a:solidFill>
              </a:rPr>
              <a:t>ET</a:t>
            </a:r>
          </a:p>
        </p:txBody>
      </p:sp>
      <p:grpSp>
        <p:nvGrpSpPr>
          <p:cNvPr id="13" name="Keywords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42A8ADB1-33FA-4D77-9B39-CD853F6B24E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95708" y="811846"/>
            <a:ext cx="742506" cy="695111"/>
            <a:chOff x="2660651" y="3714751"/>
            <a:chExt cx="820738" cy="768350"/>
          </a:xfrm>
          <a:solidFill>
            <a:srgbClr val="EC6C43"/>
          </a:solidFill>
        </p:grpSpPr>
        <p:sp>
          <p:nvSpPr>
            <p:cNvPr id="14" name="Rectangle 348">
              <a:extLst>
                <a:ext uri="{FF2B5EF4-FFF2-40B4-BE49-F238E27FC236}">
                  <a16:creationId xmlns="" xmlns:a16="http://schemas.microsoft.com/office/drawing/2014/main" id="{9264445E-B8C7-4E44-8CBF-2C6503684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349">
              <a:extLst>
                <a:ext uri="{FF2B5EF4-FFF2-40B4-BE49-F238E27FC236}">
                  <a16:creationId xmlns="" xmlns:a16="http://schemas.microsoft.com/office/drawing/2014/main" id="{833C1738-D3AD-4072-A5A3-87FCCFFB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350">
              <a:extLst>
                <a:ext uri="{FF2B5EF4-FFF2-40B4-BE49-F238E27FC236}">
                  <a16:creationId xmlns="" xmlns:a16="http://schemas.microsoft.com/office/drawing/2014/main" id="{5BD4DAEE-2364-43AF-BD7B-F4213B5D7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351">
              <a:extLst>
                <a:ext uri="{FF2B5EF4-FFF2-40B4-BE49-F238E27FC236}">
                  <a16:creationId xmlns="" xmlns:a16="http://schemas.microsoft.com/office/drawing/2014/main" id="{8D026A9C-5801-4BA5-BA74-BAC9019C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52">
              <a:extLst>
                <a:ext uri="{FF2B5EF4-FFF2-40B4-BE49-F238E27FC236}">
                  <a16:creationId xmlns="" xmlns:a16="http://schemas.microsoft.com/office/drawing/2014/main" id="{886938D3-810A-490E-9873-B26E6FE5F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353">
              <a:extLst>
                <a:ext uri="{FF2B5EF4-FFF2-40B4-BE49-F238E27FC236}">
                  <a16:creationId xmlns="" xmlns:a16="http://schemas.microsoft.com/office/drawing/2014/main" id="{0C222CC8-3F98-42B8-9FE1-800183D74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354">
              <a:extLst>
                <a:ext uri="{FF2B5EF4-FFF2-40B4-BE49-F238E27FC236}">
                  <a16:creationId xmlns="" xmlns:a16="http://schemas.microsoft.com/office/drawing/2014/main" id="{6E6E9B38-4D9C-4FC2-A886-BFFEE2CDD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355">
              <a:extLst>
                <a:ext uri="{FF2B5EF4-FFF2-40B4-BE49-F238E27FC236}">
                  <a16:creationId xmlns="" xmlns:a16="http://schemas.microsoft.com/office/drawing/2014/main" id="{D0BE0565-2405-49F9-916E-F1C40995F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356">
              <a:extLst>
                <a:ext uri="{FF2B5EF4-FFF2-40B4-BE49-F238E27FC236}">
                  <a16:creationId xmlns="" xmlns:a16="http://schemas.microsoft.com/office/drawing/2014/main" id="{C7706E5F-DF03-4F15-9E06-546178FB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357">
              <a:extLst>
                <a:ext uri="{FF2B5EF4-FFF2-40B4-BE49-F238E27FC236}">
                  <a16:creationId xmlns="" xmlns:a16="http://schemas.microsoft.com/office/drawing/2014/main" id="{2EA5E947-309D-4BF7-84E6-EB69D4FDE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358">
              <a:extLst>
                <a:ext uri="{FF2B5EF4-FFF2-40B4-BE49-F238E27FC236}">
                  <a16:creationId xmlns="" xmlns:a16="http://schemas.microsoft.com/office/drawing/2014/main" id="{0B9BC9A8-E499-415E-9ED6-C92F1109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359">
              <a:extLst>
                <a:ext uri="{FF2B5EF4-FFF2-40B4-BE49-F238E27FC236}">
                  <a16:creationId xmlns="" xmlns:a16="http://schemas.microsoft.com/office/drawing/2014/main" id="{A8A4F3B0-515E-4274-B0A9-0C7782E0F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360">
              <a:extLst>
                <a:ext uri="{FF2B5EF4-FFF2-40B4-BE49-F238E27FC236}">
                  <a16:creationId xmlns="" xmlns:a16="http://schemas.microsoft.com/office/drawing/2014/main" id="{2BDF2CDB-77AF-43D1-8747-7FC6D52A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61">
              <a:extLst>
                <a:ext uri="{FF2B5EF4-FFF2-40B4-BE49-F238E27FC236}">
                  <a16:creationId xmlns="" xmlns:a16="http://schemas.microsoft.com/office/drawing/2014/main" id="{E59B5747-237A-4B8B-9A51-90F594438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62">
              <a:extLst>
                <a:ext uri="{FF2B5EF4-FFF2-40B4-BE49-F238E27FC236}">
                  <a16:creationId xmlns="" xmlns:a16="http://schemas.microsoft.com/office/drawing/2014/main" id="{EBC11A33-4141-4D0B-A762-FEF19418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63">
              <a:extLst>
                <a:ext uri="{FF2B5EF4-FFF2-40B4-BE49-F238E27FC236}">
                  <a16:creationId xmlns="" xmlns:a16="http://schemas.microsoft.com/office/drawing/2014/main" id="{AEACBC21-B7A4-477E-8C51-A8DFE03FC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364">
              <a:extLst>
                <a:ext uri="{FF2B5EF4-FFF2-40B4-BE49-F238E27FC236}">
                  <a16:creationId xmlns="" xmlns:a16="http://schemas.microsoft.com/office/drawing/2014/main" id="{13F11C48-5CEE-48AB-896A-7A3E484B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365">
              <a:extLst>
                <a:ext uri="{FF2B5EF4-FFF2-40B4-BE49-F238E27FC236}">
                  <a16:creationId xmlns="" xmlns:a16="http://schemas.microsoft.com/office/drawing/2014/main" id="{D0037B9B-7BF5-477C-8F8C-EAA82D2BD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66">
              <a:extLst>
                <a:ext uri="{FF2B5EF4-FFF2-40B4-BE49-F238E27FC236}">
                  <a16:creationId xmlns="" xmlns:a16="http://schemas.microsoft.com/office/drawing/2014/main" id="{20774AF4-9983-4247-BF35-826BB9AF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67">
              <a:extLst>
                <a:ext uri="{FF2B5EF4-FFF2-40B4-BE49-F238E27FC236}">
                  <a16:creationId xmlns="" xmlns:a16="http://schemas.microsoft.com/office/drawing/2014/main" id="{1BB9E568-9CC2-4F86-90AF-AA0D5FC71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68">
              <a:extLst>
                <a:ext uri="{FF2B5EF4-FFF2-40B4-BE49-F238E27FC236}">
                  <a16:creationId xmlns="" xmlns:a16="http://schemas.microsoft.com/office/drawing/2014/main" id="{743018DC-63C0-4323-AAC1-719B6031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69">
              <a:extLst>
                <a:ext uri="{FF2B5EF4-FFF2-40B4-BE49-F238E27FC236}">
                  <a16:creationId xmlns="" xmlns:a16="http://schemas.microsoft.com/office/drawing/2014/main" id="{BF20FECF-D229-4B33-9E87-ED0A051D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4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choisir et interroger les outils de recherche - 1/7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65154" y="1910500"/>
            <a:ext cx="3771803" cy="257920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Google ne suffit pas !</a:t>
            </a:r>
          </a:p>
          <a:p>
            <a:pPr lvl="1"/>
            <a:r>
              <a:rPr lang="fr-FR" sz="2000" dirty="0"/>
              <a:t>La couverture est indéfinie</a:t>
            </a:r>
          </a:p>
          <a:p>
            <a:pPr lvl="1"/>
            <a:r>
              <a:rPr lang="fr-FR" sz="2000" dirty="0"/>
              <a:t>Le contenu n’est pas validé</a:t>
            </a:r>
          </a:p>
          <a:p>
            <a:pPr lvl="1"/>
            <a:r>
              <a:rPr lang="fr-FR" sz="2000" dirty="0"/>
              <a:t>La présentation des résultats est biaisée : en fonction du pays, de l’historique de navigation, etc.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031423" y="4906910"/>
            <a:ext cx="5039263" cy="385514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63274" y="4589780"/>
            <a:ext cx="469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de l’image : </a:t>
            </a:r>
            <a:r>
              <a:rPr lang="fr-FR" sz="1000" dirty="0">
                <a:hlinkClick r:id="rId6"/>
              </a:rPr>
              <a:t>Plateforme Callisto</a:t>
            </a:r>
            <a:endParaRPr lang="fr-FR" sz="1000" dirty="0"/>
          </a:p>
        </p:txBody>
      </p:sp>
      <p:grpSp>
        <p:nvGrpSpPr>
          <p:cNvPr id="7" name="Zoom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61324183-4DA2-4538-A279-40F0D37C841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097395" y="722763"/>
            <a:ext cx="844620" cy="846440"/>
            <a:chOff x="8" y="8"/>
            <a:chExt cx="464" cy="465"/>
          </a:xfrm>
          <a:solidFill>
            <a:srgbClr val="EC6C43"/>
          </a:solidFill>
        </p:grpSpPr>
        <p:sp>
          <p:nvSpPr>
            <p:cNvPr id="8" name="Zoom">
              <a:extLst>
                <a:ext uri="{FF2B5EF4-FFF2-40B4-BE49-F238E27FC236}">
                  <a16:creationId xmlns="" xmlns:a16="http://schemas.microsoft.com/office/drawing/2014/main" id="{7D98FF8F-FBBB-4F1A-B50D-50478CD5D484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" y="8"/>
              <a:ext cx="464" cy="465"/>
            </a:xfrm>
            <a:custGeom>
              <a:avLst/>
              <a:gdLst>
                <a:gd name="T0" fmla="*/ 928 w 1053"/>
                <a:gd name="T1" fmla="*/ 125 h 1052"/>
                <a:gd name="T2" fmla="*/ 625 w 1053"/>
                <a:gd name="T3" fmla="*/ 0 h 1052"/>
                <a:gd name="T4" fmla="*/ 323 w 1053"/>
                <a:gd name="T5" fmla="*/ 125 h 1052"/>
                <a:gd name="T6" fmla="*/ 198 w 1053"/>
                <a:gd name="T7" fmla="*/ 428 h 1052"/>
                <a:gd name="T8" fmla="*/ 279 w 1053"/>
                <a:gd name="T9" fmla="*/ 679 h 1052"/>
                <a:gd name="T10" fmla="*/ 0 w 1053"/>
                <a:gd name="T11" fmla="*/ 957 h 1052"/>
                <a:gd name="T12" fmla="*/ 95 w 1053"/>
                <a:gd name="T13" fmla="*/ 1052 h 1052"/>
                <a:gd name="T14" fmla="*/ 374 w 1053"/>
                <a:gd name="T15" fmla="*/ 775 h 1052"/>
                <a:gd name="T16" fmla="*/ 624 w 1053"/>
                <a:gd name="T17" fmla="*/ 856 h 1052"/>
                <a:gd name="T18" fmla="*/ 926 w 1053"/>
                <a:gd name="T19" fmla="*/ 731 h 1052"/>
                <a:gd name="T20" fmla="*/ 1051 w 1053"/>
                <a:gd name="T21" fmla="*/ 429 h 1052"/>
                <a:gd name="T22" fmla="*/ 928 w 1053"/>
                <a:gd name="T23" fmla="*/ 125 h 1052"/>
                <a:gd name="T24" fmla="*/ 874 w 1053"/>
                <a:gd name="T25" fmla="*/ 676 h 1052"/>
                <a:gd name="T26" fmla="*/ 625 w 1053"/>
                <a:gd name="T27" fmla="*/ 779 h 1052"/>
                <a:gd name="T28" fmla="*/ 376 w 1053"/>
                <a:gd name="T29" fmla="*/ 676 h 1052"/>
                <a:gd name="T30" fmla="*/ 274 w 1053"/>
                <a:gd name="T31" fmla="*/ 427 h 1052"/>
                <a:gd name="T32" fmla="*/ 376 w 1053"/>
                <a:gd name="T33" fmla="*/ 179 h 1052"/>
                <a:gd name="T34" fmla="*/ 625 w 1053"/>
                <a:gd name="T35" fmla="*/ 76 h 1052"/>
                <a:gd name="T36" fmla="*/ 874 w 1053"/>
                <a:gd name="T37" fmla="*/ 179 h 1052"/>
                <a:gd name="T38" fmla="*/ 976 w 1053"/>
                <a:gd name="T39" fmla="*/ 428 h 1052"/>
                <a:gd name="T40" fmla="*/ 874 w 1053"/>
                <a:gd name="T41" fmla="*/ 67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3" h="1052">
                  <a:moveTo>
                    <a:pt x="928" y="125"/>
                  </a:moveTo>
                  <a:cubicBezTo>
                    <a:pt x="846" y="45"/>
                    <a:pt x="739" y="0"/>
                    <a:pt x="625" y="0"/>
                  </a:cubicBezTo>
                  <a:cubicBezTo>
                    <a:pt x="511" y="0"/>
                    <a:pt x="404" y="45"/>
                    <a:pt x="323" y="125"/>
                  </a:cubicBezTo>
                  <a:cubicBezTo>
                    <a:pt x="241" y="206"/>
                    <a:pt x="198" y="314"/>
                    <a:pt x="198" y="428"/>
                  </a:cubicBezTo>
                  <a:cubicBezTo>
                    <a:pt x="198" y="519"/>
                    <a:pt x="226" y="606"/>
                    <a:pt x="279" y="679"/>
                  </a:cubicBezTo>
                  <a:lnTo>
                    <a:pt x="0" y="957"/>
                  </a:lnTo>
                  <a:lnTo>
                    <a:pt x="95" y="1052"/>
                  </a:lnTo>
                  <a:lnTo>
                    <a:pt x="374" y="775"/>
                  </a:lnTo>
                  <a:cubicBezTo>
                    <a:pt x="446" y="828"/>
                    <a:pt x="532" y="856"/>
                    <a:pt x="624" y="856"/>
                  </a:cubicBezTo>
                  <a:cubicBezTo>
                    <a:pt x="738" y="856"/>
                    <a:pt x="845" y="811"/>
                    <a:pt x="926" y="731"/>
                  </a:cubicBezTo>
                  <a:cubicBezTo>
                    <a:pt x="1007" y="650"/>
                    <a:pt x="1051" y="543"/>
                    <a:pt x="1051" y="429"/>
                  </a:cubicBezTo>
                  <a:cubicBezTo>
                    <a:pt x="1053" y="314"/>
                    <a:pt x="1009" y="206"/>
                    <a:pt x="928" y="125"/>
                  </a:cubicBezTo>
                  <a:close/>
                  <a:moveTo>
                    <a:pt x="874" y="676"/>
                  </a:moveTo>
                  <a:cubicBezTo>
                    <a:pt x="808" y="743"/>
                    <a:pt x="719" y="779"/>
                    <a:pt x="625" y="779"/>
                  </a:cubicBezTo>
                  <a:cubicBezTo>
                    <a:pt x="531" y="779"/>
                    <a:pt x="443" y="743"/>
                    <a:pt x="376" y="676"/>
                  </a:cubicBezTo>
                  <a:cubicBezTo>
                    <a:pt x="310" y="610"/>
                    <a:pt x="274" y="521"/>
                    <a:pt x="274" y="427"/>
                  </a:cubicBezTo>
                  <a:cubicBezTo>
                    <a:pt x="274" y="334"/>
                    <a:pt x="310" y="245"/>
                    <a:pt x="376" y="179"/>
                  </a:cubicBezTo>
                  <a:cubicBezTo>
                    <a:pt x="443" y="113"/>
                    <a:pt x="531" y="76"/>
                    <a:pt x="625" y="76"/>
                  </a:cubicBezTo>
                  <a:cubicBezTo>
                    <a:pt x="719" y="76"/>
                    <a:pt x="807" y="113"/>
                    <a:pt x="874" y="179"/>
                  </a:cubicBezTo>
                  <a:cubicBezTo>
                    <a:pt x="940" y="245"/>
                    <a:pt x="976" y="334"/>
                    <a:pt x="976" y="428"/>
                  </a:cubicBezTo>
                  <a:cubicBezTo>
                    <a:pt x="976" y="521"/>
                    <a:pt x="940" y="610"/>
                    <a:pt x="874" y="6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Zoom">
              <a:extLst>
                <a:ext uri="{FF2B5EF4-FFF2-40B4-BE49-F238E27FC236}">
                  <a16:creationId xmlns="" xmlns:a16="http://schemas.microsoft.com/office/drawing/2014/main" id="{DD48405B-AD93-47E5-9D32-6FA9DF3C168E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4" y="118"/>
              <a:ext cx="161" cy="160"/>
            </a:xfrm>
            <a:custGeom>
              <a:avLst/>
              <a:gdLst>
                <a:gd name="T0" fmla="*/ 231 w 364"/>
                <a:gd name="T1" fmla="*/ 0 h 363"/>
                <a:gd name="T2" fmla="*/ 133 w 364"/>
                <a:gd name="T3" fmla="*/ 0 h 363"/>
                <a:gd name="T4" fmla="*/ 133 w 364"/>
                <a:gd name="T5" fmla="*/ 132 h 363"/>
                <a:gd name="T6" fmla="*/ 0 w 364"/>
                <a:gd name="T7" fmla="*/ 132 h 363"/>
                <a:gd name="T8" fmla="*/ 0 w 364"/>
                <a:gd name="T9" fmla="*/ 231 h 363"/>
                <a:gd name="T10" fmla="*/ 133 w 364"/>
                <a:gd name="T11" fmla="*/ 231 h 363"/>
                <a:gd name="T12" fmla="*/ 133 w 364"/>
                <a:gd name="T13" fmla="*/ 363 h 363"/>
                <a:gd name="T14" fmla="*/ 231 w 364"/>
                <a:gd name="T15" fmla="*/ 363 h 363"/>
                <a:gd name="T16" fmla="*/ 231 w 364"/>
                <a:gd name="T17" fmla="*/ 231 h 363"/>
                <a:gd name="T18" fmla="*/ 364 w 364"/>
                <a:gd name="T19" fmla="*/ 231 h 363"/>
                <a:gd name="T20" fmla="*/ 364 w 364"/>
                <a:gd name="T21" fmla="*/ 132 h 363"/>
                <a:gd name="T22" fmla="*/ 231 w 364"/>
                <a:gd name="T23" fmla="*/ 132 h 363"/>
                <a:gd name="T24" fmla="*/ 231 w 364"/>
                <a:gd name="T2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363">
                  <a:moveTo>
                    <a:pt x="231" y="0"/>
                  </a:moveTo>
                  <a:lnTo>
                    <a:pt x="133" y="0"/>
                  </a:lnTo>
                  <a:lnTo>
                    <a:pt x="133" y="132"/>
                  </a:lnTo>
                  <a:lnTo>
                    <a:pt x="0" y="132"/>
                  </a:lnTo>
                  <a:lnTo>
                    <a:pt x="0" y="231"/>
                  </a:lnTo>
                  <a:lnTo>
                    <a:pt x="133" y="231"/>
                  </a:lnTo>
                  <a:lnTo>
                    <a:pt x="133" y="363"/>
                  </a:lnTo>
                  <a:lnTo>
                    <a:pt x="231" y="363"/>
                  </a:lnTo>
                  <a:lnTo>
                    <a:pt x="231" y="231"/>
                  </a:lnTo>
                  <a:lnTo>
                    <a:pt x="364" y="231"/>
                  </a:lnTo>
                  <a:lnTo>
                    <a:pt x="364" y="132"/>
                  </a:lnTo>
                  <a:lnTo>
                    <a:pt x="231" y="13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F511B4AF-B4E9-4D38-9A6C-2DAEFB6A7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607" y="606772"/>
            <a:ext cx="3937341" cy="44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choisir et interroger les outils de recherche - 2/7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990" y="780383"/>
            <a:ext cx="7875461" cy="4089273"/>
          </a:xfrm>
        </p:spPr>
        <p:txBody>
          <a:bodyPr/>
          <a:lstStyle/>
          <a:p>
            <a:r>
              <a:rPr lang="fr-FR" dirty="0"/>
              <a:t>Critères de choix</a:t>
            </a:r>
          </a:p>
          <a:p>
            <a:pPr lvl="1"/>
            <a:r>
              <a:rPr lang="fr-FR" sz="2000" dirty="0">
                <a:solidFill>
                  <a:srgbClr val="009DE0"/>
                </a:solidFill>
              </a:rPr>
              <a:t>Principalement la couverture : </a:t>
            </a:r>
            <a:r>
              <a:rPr lang="fr-FR" sz="2000" dirty="0">
                <a:solidFill>
                  <a:schemeClr val="bg1"/>
                </a:solidFill>
              </a:rPr>
              <a:t>d</a:t>
            </a:r>
            <a:r>
              <a:rPr lang="fr-FR" sz="2000" dirty="0"/>
              <a:t>isciplinaire, temporelle, géographique, types de documents indexés</a:t>
            </a:r>
          </a:p>
          <a:p>
            <a:pPr lvl="1"/>
            <a:r>
              <a:rPr lang="fr-FR" sz="2000" dirty="0">
                <a:solidFill>
                  <a:srgbClr val="009DE0"/>
                </a:solidFill>
              </a:rPr>
              <a:t>Secondairement les fonctionnalités : </a:t>
            </a:r>
            <a:r>
              <a:rPr lang="fr-FR" sz="2000" dirty="0">
                <a:solidFill>
                  <a:schemeClr val="bg1"/>
                </a:solidFill>
              </a:rPr>
              <a:t>r</a:t>
            </a:r>
            <a:r>
              <a:rPr lang="fr-FR" sz="2000" dirty="0"/>
              <a:t>echerche avancée, historique de recherche, export, alertes, etc.</a:t>
            </a:r>
          </a:p>
          <a:p>
            <a:r>
              <a:rPr lang="fr-FR" dirty="0"/>
              <a:t>Focus sur des ressources en accès libre</a:t>
            </a:r>
          </a:p>
          <a:p>
            <a:pPr marL="0" indent="0">
              <a:buNone/>
            </a:pPr>
            <a:r>
              <a:rPr lang="fr-FR" sz="2000" dirty="0"/>
              <a:t>Si vous êtes rattaché à une université, un centre hospitalier, etc., vous bénéficiez d’une offre bien plus abondante via les abonnements de votre institution.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3921663" cy="220599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pSp>
        <p:nvGrpSpPr>
          <p:cNvPr id="5" name="Zoom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FC3F963D-E0E5-4F51-B072-4EB5CABB993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157756" y="854735"/>
            <a:ext cx="844620" cy="846440"/>
            <a:chOff x="8" y="8"/>
            <a:chExt cx="464" cy="465"/>
          </a:xfrm>
          <a:solidFill>
            <a:srgbClr val="EC6C43"/>
          </a:solidFill>
        </p:grpSpPr>
        <p:sp>
          <p:nvSpPr>
            <p:cNvPr id="6" name="Zoom">
              <a:extLst>
                <a:ext uri="{FF2B5EF4-FFF2-40B4-BE49-F238E27FC236}">
                  <a16:creationId xmlns="" xmlns:a16="http://schemas.microsoft.com/office/drawing/2014/main" id="{A35005F1-F427-439F-8A78-D6CA915BC4DE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" y="8"/>
              <a:ext cx="464" cy="465"/>
            </a:xfrm>
            <a:custGeom>
              <a:avLst/>
              <a:gdLst>
                <a:gd name="T0" fmla="*/ 928 w 1053"/>
                <a:gd name="T1" fmla="*/ 125 h 1052"/>
                <a:gd name="T2" fmla="*/ 625 w 1053"/>
                <a:gd name="T3" fmla="*/ 0 h 1052"/>
                <a:gd name="T4" fmla="*/ 323 w 1053"/>
                <a:gd name="T5" fmla="*/ 125 h 1052"/>
                <a:gd name="T6" fmla="*/ 198 w 1053"/>
                <a:gd name="T7" fmla="*/ 428 h 1052"/>
                <a:gd name="T8" fmla="*/ 279 w 1053"/>
                <a:gd name="T9" fmla="*/ 679 h 1052"/>
                <a:gd name="T10" fmla="*/ 0 w 1053"/>
                <a:gd name="T11" fmla="*/ 957 h 1052"/>
                <a:gd name="T12" fmla="*/ 95 w 1053"/>
                <a:gd name="T13" fmla="*/ 1052 h 1052"/>
                <a:gd name="T14" fmla="*/ 374 w 1053"/>
                <a:gd name="T15" fmla="*/ 775 h 1052"/>
                <a:gd name="T16" fmla="*/ 624 w 1053"/>
                <a:gd name="T17" fmla="*/ 856 h 1052"/>
                <a:gd name="T18" fmla="*/ 926 w 1053"/>
                <a:gd name="T19" fmla="*/ 731 h 1052"/>
                <a:gd name="T20" fmla="*/ 1051 w 1053"/>
                <a:gd name="T21" fmla="*/ 429 h 1052"/>
                <a:gd name="T22" fmla="*/ 928 w 1053"/>
                <a:gd name="T23" fmla="*/ 125 h 1052"/>
                <a:gd name="T24" fmla="*/ 874 w 1053"/>
                <a:gd name="T25" fmla="*/ 676 h 1052"/>
                <a:gd name="T26" fmla="*/ 625 w 1053"/>
                <a:gd name="T27" fmla="*/ 779 h 1052"/>
                <a:gd name="T28" fmla="*/ 376 w 1053"/>
                <a:gd name="T29" fmla="*/ 676 h 1052"/>
                <a:gd name="T30" fmla="*/ 274 w 1053"/>
                <a:gd name="T31" fmla="*/ 427 h 1052"/>
                <a:gd name="T32" fmla="*/ 376 w 1053"/>
                <a:gd name="T33" fmla="*/ 179 h 1052"/>
                <a:gd name="T34" fmla="*/ 625 w 1053"/>
                <a:gd name="T35" fmla="*/ 76 h 1052"/>
                <a:gd name="T36" fmla="*/ 874 w 1053"/>
                <a:gd name="T37" fmla="*/ 179 h 1052"/>
                <a:gd name="T38" fmla="*/ 976 w 1053"/>
                <a:gd name="T39" fmla="*/ 428 h 1052"/>
                <a:gd name="T40" fmla="*/ 874 w 1053"/>
                <a:gd name="T41" fmla="*/ 67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3" h="1052">
                  <a:moveTo>
                    <a:pt x="928" y="125"/>
                  </a:moveTo>
                  <a:cubicBezTo>
                    <a:pt x="846" y="45"/>
                    <a:pt x="739" y="0"/>
                    <a:pt x="625" y="0"/>
                  </a:cubicBezTo>
                  <a:cubicBezTo>
                    <a:pt x="511" y="0"/>
                    <a:pt x="404" y="45"/>
                    <a:pt x="323" y="125"/>
                  </a:cubicBezTo>
                  <a:cubicBezTo>
                    <a:pt x="241" y="206"/>
                    <a:pt x="198" y="314"/>
                    <a:pt x="198" y="428"/>
                  </a:cubicBezTo>
                  <a:cubicBezTo>
                    <a:pt x="198" y="519"/>
                    <a:pt x="226" y="606"/>
                    <a:pt x="279" y="679"/>
                  </a:cubicBezTo>
                  <a:lnTo>
                    <a:pt x="0" y="957"/>
                  </a:lnTo>
                  <a:lnTo>
                    <a:pt x="95" y="1052"/>
                  </a:lnTo>
                  <a:lnTo>
                    <a:pt x="374" y="775"/>
                  </a:lnTo>
                  <a:cubicBezTo>
                    <a:pt x="446" y="828"/>
                    <a:pt x="532" y="856"/>
                    <a:pt x="624" y="856"/>
                  </a:cubicBezTo>
                  <a:cubicBezTo>
                    <a:pt x="738" y="856"/>
                    <a:pt x="845" y="811"/>
                    <a:pt x="926" y="731"/>
                  </a:cubicBezTo>
                  <a:cubicBezTo>
                    <a:pt x="1007" y="650"/>
                    <a:pt x="1051" y="543"/>
                    <a:pt x="1051" y="429"/>
                  </a:cubicBezTo>
                  <a:cubicBezTo>
                    <a:pt x="1053" y="314"/>
                    <a:pt x="1009" y="206"/>
                    <a:pt x="928" y="125"/>
                  </a:cubicBezTo>
                  <a:close/>
                  <a:moveTo>
                    <a:pt x="874" y="676"/>
                  </a:moveTo>
                  <a:cubicBezTo>
                    <a:pt x="808" y="743"/>
                    <a:pt x="719" y="779"/>
                    <a:pt x="625" y="779"/>
                  </a:cubicBezTo>
                  <a:cubicBezTo>
                    <a:pt x="531" y="779"/>
                    <a:pt x="443" y="743"/>
                    <a:pt x="376" y="676"/>
                  </a:cubicBezTo>
                  <a:cubicBezTo>
                    <a:pt x="310" y="610"/>
                    <a:pt x="274" y="521"/>
                    <a:pt x="274" y="427"/>
                  </a:cubicBezTo>
                  <a:cubicBezTo>
                    <a:pt x="274" y="334"/>
                    <a:pt x="310" y="245"/>
                    <a:pt x="376" y="179"/>
                  </a:cubicBezTo>
                  <a:cubicBezTo>
                    <a:pt x="443" y="113"/>
                    <a:pt x="531" y="76"/>
                    <a:pt x="625" y="76"/>
                  </a:cubicBezTo>
                  <a:cubicBezTo>
                    <a:pt x="719" y="76"/>
                    <a:pt x="807" y="113"/>
                    <a:pt x="874" y="179"/>
                  </a:cubicBezTo>
                  <a:cubicBezTo>
                    <a:pt x="940" y="245"/>
                    <a:pt x="976" y="334"/>
                    <a:pt x="976" y="428"/>
                  </a:cubicBezTo>
                  <a:cubicBezTo>
                    <a:pt x="976" y="521"/>
                    <a:pt x="940" y="610"/>
                    <a:pt x="874" y="6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Zoom">
              <a:extLst>
                <a:ext uri="{FF2B5EF4-FFF2-40B4-BE49-F238E27FC236}">
                  <a16:creationId xmlns="" xmlns:a16="http://schemas.microsoft.com/office/drawing/2014/main" id="{61F12F33-8671-4733-A352-736DD055D9A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4" y="118"/>
              <a:ext cx="161" cy="160"/>
            </a:xfrm>
            <a:custGeom>
              <a:avLst/>
              <a:gdLst>
                <a:gd name="T0" fmla="*/ 231 w 364"/>
                <a:gd name="T1" fmla="*/ 0 h 363"/>
                <a:gd name="T2" fmla="*/ 133 w 364"/>
                <a:gd name="T3" fmla="*/ 0 h 363"/>
                <a:gd name="T4" fmla="*/ 133 w 364"/>
                <a:gd name="T5" fmla="*/ 132 h 363"/>
                <a:gd name="T6" fmla="*/ 0 w 364"/>
                <a:gd name="T7" fmla="*/ 132 h 363"/>
                <a:gd name="T8" fmla="*/ 0 w 364"/>
                <a:gd name="T9" fmla="*/ 231 h 363"/>
                <a:gd name="T10" fmla="*/ 133 w 364"/>
                <a:gd name="T11" fmla="*/ 231 h 363"/>
                <a:gd name="T12" fmla="*/ 133 w 364"/>
                <a:gd name="T13" fmla="*/ 363 h 363"/>
                <a:gd name="T14" fmla="*/ 231 w 364"/>
                <a:gd name="T15" fmla="*/ 363 h 363"/>
                <a:gd name="T16" fmla="*/ 231 w 364"/>
                <a:gd name="T17" fmla="*/ 231 h 363"/>
                <a:gd name="T18" fmla="*/ 364 w 364"/>
                <a:gd name="T19" fmla="*/ 231 h 363"/>
                <a:gd name="T20" fmla="*/ 364 w 364"/>
                <a:gd name="T21" fmla="*/ 132 h 363"/>
                <a:gd name="T22" fmla="*/ 231 w 364"/>
                <a:gd name="T23" fmla="*/ 132 h 363"/>
                <a:gd name="T24" fmla="*/ 231 w 364"/>
                <a:gd name="T2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363">
                  <a:moveTo>
                    <a:pt x="231" y="0"/>
                  </a:moveTo>
                  <a:lnTo>
                    <a:pt x="133" y="0"/>
                  </a:lnTo>
                  <a:lnTo>
                    <a:pt x="133" y="132"/>
                  </a:lnTo>
                  <a:lnTo>
                    <a:pt x="0" y="132"/>
                  </a:lnTo>
                  <a:lnTo>
                    <a:pt x="0" y="231"/>
                  </a:lnTo>
                  <a:lnTo>
                    <a:pt x="133" y="231"/>
                  </a:lnTo>
                  <a:lnTo>
                    <a:pt x="133" y="363"/>
                  </a:lnTo>
                  <a:lnTo>
                    <a:pt x="231" y="363"/>
                  </a:lnTo>
                  <a:lnTo>
                    <a:pt x="231" y="231"/>
                  </a:lnTo>
                  <a:lnTo>
                    <a:pt x="364" y="231"/>
                  </a:lnTo>
                  <a:lnTo>
                    <a:pt x="364" y="132"/>
                  </a:lnTo>
                  <a:lnTo>
                    <a:pt x="231" y="13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7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choisir et interroger les outils de recherche - 3/7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991" y="780384"/>
            <a:ext cx="8749568" cy="630127"/>
          </a:xfrm>
        </p:spPr>
        <p:txBody>
          <a:bodyPr/>
          <a:lstStyle/>
          <a:p>
            <a:r>
              <a:rPr lang="fr-FR" dirty="0"/>
              <a:t>Comment trouver des articles de revue scientifique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241136" y="4869657"/>
            <a:ext cx="4074063" cy="273843"/>
          </a:xfrm>
        </p:spPr>
        <p:txBody>
          <a:bodyPr/>
          <a:lstStyle/>
          <a:p>
            <a:r>
              <a:rPr lang="fr-FR" sz="800" dirty="0" smtClean="0">
                <a:solidFill>
                  <a:srgbClr val="443A31">
                    <a:lumMod val="60000"/>
                    <a:lumOff val="40000"/>
                  </a:srgbClr>
                </a:solidFill>
              </a:rPr>
              <a:t>Comment mener une recherche bibliographique? - F. Flamerie - CC-BY-SA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317041"/>
              </p:ext>
            </p:extLst>
          </p:nvPr>
        </p:nvGraphicFramePr>
        <p:xfrm>
          <a:off x="293604" y="1631112"/>
          <a:ext cx="7869322" cy="307991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024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5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13978">
                  <a:extLst>
                    <a:ext uri="{9D8B030D-6E8A-4147-A177-3AD203B41FA5}">
                      <a16:colId xmlns="" xmlns:a16="http://schemas.microsoft.com/office/drawing/2014/main" val="1242230183"/>
                    </a:ext>
                  </a:extLst>
                </a:gridCol>
              </a:tblGrid>
              <a:tr h="591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solidFill>
                            <a:srgbClr val="EC6C43"/>
                          </a:solidFill>
                          <a:effectLst/>
                        </a:rPr>
                        <a:t>PubMed</a:t>
                      </a:r>
                      <a:endParaRPr lang="fr-FR" sz="2400" b="1" dirty="0">
                        <a:solidFill>
                          <a:srgbClr val="EC6C43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solidFill>
                            <a:srgbClr val="EC6C43"/>
                          </a:solidFill>
                          <a:effectLst/>
                        </a:rPr>
                        <a:t>LiSSa</a:t>
                      </a:r>
                      <a:endParaRPr lang="fr-FR" sz="2400" b="1" dirty="0">
                        <a:solidFill>
                          <a:srgbClr val="EC6C43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URL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https://www.ncbi.nlm.nih.gov/pubmed/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dirty="0"/>
                        <a:t>https://www.lissa.fr  </a:t>
                      </a:r>
                      <a:endParaRPr lang="fr-F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85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Couverture géographique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Internationale -&gt; interrogation en anglais</a:t>
                      </a:r>
                      <a:endParaRPr lang="fr-FR" sz="16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Francophonie</a:t>
                      </a:r>
                      <a:r>
                        <a:rPr lang="fr-FR" sz="1600" baseline="0" dirty="0">
                          <a:effectLst/>
                        </a:rPr>
                        <a:t> -&gt; interrogation en f</a:t>
                      </a:r>
                      <a:r>
                        <a:rPr lang="fr-FR" sz="1600" dirty="0">
                          <a:effectLst/>
                        </a:rPr>
                        <a:t>rançais</a:t>
                      </a:r>
                      <a:endParaRPr lang="fr-FR" sz="16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604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Spécificité</a:t>
                      </a:r>
                      <a:endParaRPr lang="fr-FR" sz="1600" b="1" i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</a:rPr>
                        <a:t>Base de données de référence</a:t>
                      </a:r>
                      <a:r>
                        <a:rPr lang="fr-FR" sz="1600" baseline="0" dirty="0">
                          <a:effectLst/>
                        </a:rPr>
                        <a:t> pour les sciences biomédicales</a:t>
                      </a:r>
                      <a:endParaRPr lang="fr-FR" sz="16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</a:rPr>
                        <a:t>Interrogation</a:t>
                      </a:r>
                      <a:r>
                        <a:rPr lang="fr-FR" sz="1600" baseline="0" dirty="0">
                          <a:effectLst/>
                        </a:rPr>
                        <a:t> en rebond de PubMed et </a:t>
                      </a:r>
                      <a:r>
                        <a:rPr lang="fr-FR" sz="1600" baseline="0" dirty="0" err="1">
                          <a:effectLst/>
                        </a:rPr>
                        <a:t>Doc’CiSMeF</a:t>
                      </a:r>
                      <a:endParaRPr lang="fr-FR" sz="16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Zoom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6F434F2E-68F9-4670-8CFB-DAF8D6AB1EF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112389" y="722763"/>
            <a:ext cx="844620" cy="846440"/>
            <a:chOff x="8" y="8"/>
            <a:chExt cx="464" cy="465"/>
          </a:xfrm>
          <a:solidFill>
            <a:srgbClr val="EC6C43"/>
          </a:solidFill>
        </p:grpSpPr>
        <p:sp>
          <p:nvSpPr>
            <p:cNvPr id="8" name="Zoom">
              <a:extLst>
                <a:ext uri="{FF2B5EF4-FFF2-40B4-BE49-F238E27FC236}">
                  <a16:creationId xmlns="" xmlns:a16="http://schemas.microsoft.com/office/drawing/2014/main" id="{78EDFDE6-8AD2-47F0-81B6-47544FC4DA7F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" y="8"/>
              <a:ext cx="464" cy="465"/>
            </a:xfrm>
            <a:custGeom>
              <a:avLst/>
              <a:gdLst>
                <a:gd name="T0" fmla="*/ 928 w 1053"/>
                <a:gd name="T1" fmla="*/ 125 h 1052"/>
                <a:gd name="T2" fmla="*/ 625 w 1053"/>
                <a:gd name="T3" fmla="*/ 0 h 1052"/>
                <a:gd name="T4" fmla="*/ 323 w 1053"/>
                <a:gd name="T5" fmla="*/ 125 h 1052"/>
                <a:gd name="T6" fmla="*/ 198 w 1053"/>
                <a:gd name="T7" fmla="*/ 428 h 1052"/>
                <a:gd name="T8" fmla="*/ 279 w 1053"/>
                <a:gd name="T9" fmla="*/ 679 h 1052"/>
                <a:gd name="T10" fmla="*/ 0 w 1053"/>
                <a:gd name="T11" fmla="*/ 957 h 1052"/>
                <a:gd name="T12" fmla="*/ 95 w 1053"/>
                <a:gd name="T13" fmla="*/ 1052 h 1052"/>
                <a:gd name="T14" fmla="*/ 374 w 1053"/>
                <a:gd name="T15" fmla="*/ 775 h 1052"/>
                <a:gd name="T16" fmla="*/ 624 w 1053"/>
                <a:gd name="T17" fmla="*/ 856 h 1052"/>
                <a:gd name="T18" fmla="*/ 926 w 1053"/>
                <a:gd name="T19" fmla="*/ 731 h 1052"/>
                <a:gd name="T20" fmla="*/ 1051 w 1053"/>
                <a:gd name="T21" fmla="*/ 429 h 1052"/>
                <a:gd name="T22" fmla="*/ 928 w 1053"/>
                <a:gd name="T23" fmla="*/ 125 h 1052"/>
                <a:gd name="T24" fmla="*/ 874 w 1053"/>
                <a:gd name="T25" fmla="*/ 676 h 1052"/>
                <a:gd name="T26" fmla="*/ 625 w 1053"/>
                <a:gd name="T27" fmla="*/ 779 h 1052"/>
                <a:gd name="T28" fmla="*/ 376 w 1053"/>
                <a:gd name="T29" fmla="*/ 676 h 1052"/>
                <a:gd name="T30" fmla="*/ 274 w 1053"/>
                <a:gd name="T31" fmla="*/ 427 h 1052"/>
                <a:gd name="T32" fmla="*/ 376 w 1053"/>
                <a:gd name="T33" fmla="*/ 179 h 1052"/>
                <a:gd name="T34" fmla="*/ 625 w 1053"/>
                <a:gd name="T35" fmla="*/ 76 h 1052"/>
                <a:gd name="T36" fmla="*/ 874 w 1053"/>
                <a:gd name="T37" fmla="*/ 179 h 1052"/>
                <a:gd name="T38" fmla="*/ 976 w 1053"/>
                <a:gd name="T39" fmla="*/ 428 h 1052"/>
                <a:gd name="T40" fmla="*/ 874 w 1053"/>
                <a:gd name="T41" fmla="*/ 67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3" h="1052">
                  <a:moveTo>
                    <a:pt x="928" y="125"/>
                  </a:moveTo>
                  <a:cubicBezTo>
                    <a:pt x="846" y="45"/>
                    <a:pt x="739" y="0"/>
                    <a:pt x="625" y="0"/>
                  </a:cubicBezTo>
                  <a:cubicBezTo>
                    <a:pt x="511" y="0"/>
                    <a:pt x="404" y="45"/>
                    <a:pt x="323" y="125"/>
                  </a:cubicBezTo>
                  <a:cubicBezTo>
                    <a:pt x="241" y="206"/>
                    <a:pt x="198" y="314"/>
                    <a:pt x="198" y="428"/>
                  </a:cubicBezTo>
                  <a:cubicBezTo>
                    <a:pt x="198" y="519"/>
                    <a:pt x="226" y="606"/>
                    <a:pt x="279" y="679"/>
                  </a:cubicBezTo>
                  <a:lnTo>
                    <a:pt x="0" y="957"/>
                  </a:lnTo>
                  <a:lnTo>
                    <a:pt x="95" y="1052"/>
                  </a:lnTo>
                  <a:lnTo>
                    <a:pt x="374" y="775"/>
                  </a:lnTo>
                  <a:cubicBezTo>
                    <a:pt x="446" y="828"/>
                    <a:pt x="532" y="856"/>
                    <a:pt x="624" y="856"/>
                  </a:cubicBezTo>
                  <a:cubicBezTo>
                    <a:pt x="738" y="856"/>
                    <a:pt x="845" y="811"/>
                    <a:pt x="926" y="731"/>
                  </a:cubicBezTo>
                  <a:cubicBezTo>
                    <a:pt x="1007" y="650"/>
                    <a:pt x="1051" y="543"/>
                    <a:pt x="1051" y="429"/>
                  </a:cubicBezTo>
                  <a:cubicBezTo>
                    <a:pt x="1053" y="314"/>
                    <a:pt x="1009" y="206"/>
                    <a:pt x="928" y="125"/>
                  </a:cubicBezTo>
                  <a:close/>
                  <a:moveTo>
                    <a:pt x="874" y="676"/>
                  </a:moveTo>
                  <a:cubicBezTo>
                    <a:pt x="808" y="743"/>
                    <a:pt x="719" y="779"/>
                    <a:pt x="625" y="779"/>
                  </a:cubicBezTo>
                  <a:cubicBezTo>
                    <a:pt x="531" y="779"/>
                    <a:pt x="443" y="743"/>
                    <a:pt x="376" y="676"/>
                  </a:cubicBezTo>
                  <a:cubicBezTo>
                    <a:pt x="310" y="610"/>
                    <a:pt x="274" y="521"/>
                    <a:pt x="274" y="427"/>
                  </a:cubicBezTo>
                  <a:cubicBezTo>
                    <a:pt x="274" y="334"/>
                    <a:pt x="310" y="245"/>
                    <a:pt x="376" y="179"/>
                  </a:cubicBezTo>
                  <a:cubicBezTo>
                    <a:pt x="443" y="113"/>
                    <a:pt x="531" y="76"/>
                    <a:pt x="625" y="76"/>
                  </a:cubicBezTo>
                  <a:cubicBezTo>
                    <a:pt x="719" y="76"/>
                    <a:pt x="807" y="113"/>
                    <a:pt x="874" y="179"/>
                  </a:cubicBezTo>
                  <a:cubicBezTo>
                    <a:pt x="940" y="245"/>
                    <a:pt x="976" y="334"/>
                    <a:pt x="976" y="428"/>
                  </a:cubicBezTo>
                  <a:cubicBezTo>
                    <a:pt x="976" y="521"/>
                    <a:pt x="940" y="610"/>
                    <a:pt x="874" y="6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Zoom">
              <a:extLst>
                <a:ext uri="{FF2B5EF4-FFF2-40B4-BE49-F238E27FC236}">
                  <a16:creationId xmlns="" xmlns:a16="http://schemas.microsoft.com/office/drawing/2014/main" id="{43E84ACB-414C-4F97-BD92-CE7F570C70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4" y="118"/>
              <a:ext cx="161" cy="160"/>
            </a:xfrm>
            <a:custGeom>
              <a:avLst/>
              <a:gdLst>
                <a:gd name="T0" fmla="*/ 231 w 364"/>
                <a:gd name="T1" fmla="*/ 0 h 363"/>
                <a:gd name="T2" fmla="*/ 133 w 364"/>
                <a:gd name="T3" fmla="*/ 0 h 363"/>
                <a:gd name="T4" fmla="*/ 133 w 364"/>
                <a:gd name="T5" fmla="*/ 132 h 363"/>
                <a:gd name="T6" fmla="*/ 0 w 364"/>
                <a:gd name="T7" fmla="*/ 132 h 363"/>
                <a:gd name="T8" fmla="*/ 0 w 364"/>
                <a:gd name="T9" fmla="*/ 231 h 363"/>
                <a:gd name="T10" fmla="*/ 133 w 364"/>
                <a:gd name="T11" fmla="*/ 231 h 363"/>
                <a:gd name="T12" fmla="*/ 133 w 364"/>
                <a:gd name="T13" fmla="*/ 363 h 363"/>
                <a:gd name="T14" fmla="*/ 231 w 364"/>
                <a:gd name="T15" fmla="*/ 363 h 363"/>
                <a:gd name="T16" fmla="*/ 231 w 364"/>
                <a:gd name="T17" fmla="*/ 231 h 363"/>
                <a:gd name="T18" fmla="*/ 364 w 364"/>
                <a:gd name="T19" fmla="*/ 231 h 363"/>
                <a:gd name="T20" fmla="*/ 364 w 364"/>
                <a:gd name="T21" fmla="*/ 132 h 363"/>
                <a:gd name="T22" fmla="*/ 231 w 364"/>
                <a:gd name="T23" fmla="*/ 132 h 363"/>
                <a:gd name="T24" fmla="*/ 231 w 364"/>
                <a:gd name="T2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363">
                  <a:moveTo>
                    <a:pt x="231" y="0"/>
                  </a:moveTo>
                  <a:lnTo>
                    <a:pt x="133" y="0"/>
                  </a:lnTo>
                  <a:lnTo>
                    <a:pt x="133" y="132"/>
                  </a:lnTo>
                  <a:lnTo>
                    <a:pt x="0" y="132"/>
                  </a:lnTo>
                  <a:lnTo>
                    <a:pt x="0" y="231"/>
                  </a:lnTo>
                  <a:lnTo>
                    <a:pt x="133" y="231"/>
                  </a:lnTo>
                  <a:lnTo>
                    <a:pt x="133" y="363"/>
                  </a:lnTo>
                  <a:lnTo>
                    <a:pt x="231" y="363"/>
                  </a:lnTo>
                  <a:lnTo>
                    <a:pt x="231" y="231"/>
                  </a:lnTo>
                  <a:lnTo>
                    <a:pt x="364" y="231"/>
                  </a:lnTo>
                  <a:lnTo>
                    <a:pt x="364" y="132"/>
                  </a:lnTo>
                  <a:lnTo>
                    <a:pt x="231" y="13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2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xtensions-folder_POWER_USER_SEPARATOR_ICONS_folder_POWER_USER_SEPARATOR_ICONS_navigation_POWER_USER_SEPARATOR_ICONS_extension_POWER_USER_SEPARATOR_ICONS_digital_POWER_USER_SEPARATOR_ICONS_document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xtensions-folder_POWER_USER_SEPARATOR_ICONS_folder_POWER_USER_SEPARATOR_ICONS_navigation_POWER_USER_SEPARATOR_ICONS_extension_POWER_USER_SEPARATOR_ICONS_digital_POWER_USER_SEPARATOR_ICONS_document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xtensions-folder_POWER_USER_SEPARATOR_ICONS_folder_POWER_USER_SEPARATOR_ICONS_navigation_POWER_USER_SEPARATOR_ICONS_extension_POWER_USER_SEPARATOR_ICONS_digital_POWER_USER_SEPARATOR_ICONS_document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xtensions-folder_POWER_USER_SEPARATOR_ICONS_folder_POWER_USER_SEPARATOR_ICONS_navigation_POWER_USER_SEPARATOR_ICONS_extension_POWER_USER_SEPARATOR_ICONS_digital_POWER_USER_SEPARATOR_ICONS_document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xtensions-folder_POWER_USER_SEPARATOR_ICONS_folder_POWER_USER_SEPARATOR_ICONS_navigation_POWER_USER_SEPARATOR_ICONS_extension_POWER_USER_SEPARATOR_ICONS_digital_POWER_USER_SEPARATOR_ICONS_document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xtensions-folder_POWER_USER_SEPARATOR_ICONS_folder_POWER_USER_SEPARATOR_ICONS_navigation_POWER_USER_SEPARATOR_ICONS_extension_POWER_USER_SEPARATOR_ICONS_digital_POWER_USER_SEPARATOR_ICONS_document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zoom_POWER_USER_SEPARATOR_ICONS_enhance_POWER_USER_SEPARATOR_ICONS_look_POWER_USER_SEPARATOR_ICONS_plus_POWER_USER_SEPARATOR_ICONS_vi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emeUBx">
  <a:themeElements>
    <a:clrScheme name="Personnalisée 21">
      <a:dk1>
        <a:srgbClr val="443A31"/>
      </a:dk1>
      <a:lt1>
        <a:srgbClr val="000000"/>
      </a:lt1>
      <a:dk2>
        <a:srgbClr val="443A31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nalisée 21">
    <a:dk1>
      <a:srgbClr val="443A31"/>
    </a:dk1>
    <a:lt1>
      <a:srgbClr val="000000"/>
    </a:lt1>
    <a:dk2>
      <a:srgbClr val="443A31"/>
    </a:dk2>
    <a:lt2>
      <a:srgbClr val="443A31"/>
    </a:lt2>
    <a:accent1>
      <a:srgbClr val="009DE0"/>
    </a:accent1>
    <a:accent2>
      <a:srgbClr val="63C6F5"/>
    </a:accent2>
    <a:accent3>
      <a:srgbClr val="9FDAF9"/>
    </a:accent3>
    <a:accent4>
      <a:srgbClr val="9F3E91"/>
    </a:accent4>
    <a:accent5>
      <a:srgbClr val="DACC52"/>
    </a:accent5>
    <a:accent6>
      <a:srgbClr val="EC6C43"/>
    </a:accent6>
    <a:hlink>
      <a:srgbClr val="9F3E91"/>
    </a:hlink>
    <a:folHlink>
      <a:srgbClr val="34B1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1103</Words>
  <Application>Microsoft Office PowerPoint</Application>
  <PresentationFormat>Affichage à l'écran (16:9)</PresentationFormat>
  <Paragraphs>133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Lucida Grande</vt:lpstr>
      <vt:lpstr>Times New Roman</vt:lpstr>
      <vt:lpstr>Wingdings</vt:lpstr>
      <vt:lpstr>themeUBx</vt:lpstr>
      <vt:lpstr>Comment mener une recherche bibliographique?</vt:lpstr>
      <vt:lpstr>Qu’est ce qu’une recherche bibliographique ? </vt:lpstr>
      <vt:lpstr>Quelles sont les étapes d’une recherche bibliographique ?</vt:lpstr>
      <vt:lpstr>Etape 1 : définir son sujet - 1/3</vt:lpstr>
      <vt:lpstr>Etape 1 : définir son sujet - 2/3</vt:lpstr>
      <vt:lpstr>Etape 1 : définir son sujet - 3/3</vt:lpstr>
      <vt:lpstr>Etape 2 : choisir et interroger les outils de recherche - 1/7</vt:lpstr>
      <vt:lpstr>Etape 2 : choisir et interroger les outils de recherche - 2/7</vt:lpstr>
      <vt:lpstr>Etape 2 : choisir et interroger les outils de recherche - 3/7</vt:lpstr>
      <vt:lpstr>Etape 2 : choisir et interroger les outils de recherche - 4/7</vt:lpstr>
      <vt:lpstr>Etape 2 : choisir et interroger les outils de recherche - 5/7</vt:lpstr>
      <vt:lpstr>Etape 2 : choisir et interroger les outils de recherche - 6/7</vt:lpstr>
      <vt:lpstr>Etape 2 : choisir et interroger les outils de recherche - 7/7</vt:lpstr>
      <vt:lpstr>Etape 3 : Enregistrer les références et obtenir le texte intégral</vt:lpstr>
      <vt:lpstr>En résumé, il est essentiel de</vt:lpstr>
    </vt:vector>
  </TitlesOfParts>
  <Company>UBx1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Frédérique Flamerie De Lachapelle</cp:lastModifiedBy>
  <cp:revision>190</cp:revision>
  <dcterms:created xsi:type="dcterms:W3CDTF">2013-12-03T09:41:57Z</dcterms:created>
  <dcterms:modified xsi:type="dcterms:W3CDTF">2022-10-19T14:40:02Z</dcterms:modified>
</cp:coreProperties>
</file>