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57" r:id="rId4"/>
    <p:sldId id="258" r:id="rId5"/>
    <p:sldId id="302" r:id="rId6"/>
    <p:sldId id="303" r:id="rId7"/>
    <p:sldId id="304" r:id="rId8"/>
    <p:sldId id="299" r:id="rId9"/>
    <p:sldId id="305" r:id="rId10"/>
    <p:sldId id="300" r:id="rId11"/>
    <p:sldId id="307" r:id="rId12"/>
    <p:sldId id="308" r:id="rId13"/>
    <p:sldId id="309" r:id="rId14"/>
    <p:sldId id="310" r:id="rId15"/>
    <p:sldId id="311" r:id="rId16"/>
    <p:sldId id="313" r:id="rId17"/>
    <p:sldId id="312" r:id="rId18"/>
    <p:sldId id="314" r:id="rId19"/>
    <p:sldId id="316" r:id="rId20"/>
    <p:sldId id="319" r:id="rId21"/>
    <p:sldId id="301" r:id="rId22"/>
    <p:sldId id="315" r:id="rId23"/>
    <p:sldId id="317" r:id="rId24"/>
    <p:sldId id="28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édérique Flamerie De Lachapelle" initials="FFDL" lastIdx="3" clrIdx="0">
    <p:extLst>
      <p:ext uri="{19B8F6BF-5375-455C-9EA6-DF929625EA0E}">
        <p15:presenceInfo xmlns:p15="http://schemas.microsoft.com/office/powerpoint/2012/main" userId="Frédérique Flamerie De Lachapel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E0"/>
    <a:srgbClr val="FF6600"/>
    <a:srgbClr val="5BC0EB"/>
    <a:srgbClr val="B36700"/>
    <a:srgbClr val="ED7F3D"/>
    <a:srgbClr val="F27D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5460" autoAdjust="0"/>
  </p:normalViewPr>
  <p:slideViewPr>
    <p:cSldViewPr snapToGrid="0">
      <p:cViewPr varScale="1">
        <p:scale>
          <a:sx n="69" d="100"/>
          <a:sy n="69" d="100"/>
        </p:scale>
        <p:origin x="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DC1B-7AD4-4493-BE2D-19F04AF919E8}" type="datetimeFigureOut">
              <a:rPr lang="fr-FR" smtClean="0"/>
              <a:t>17/05/2023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5B376-959C-4F10-BF50-4FF0FAF5AD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69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0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07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95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7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7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362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54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56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5B376-959C-4F10-BF50-4FF0FAF5ADD9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56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783C6-F8F9-419C-8F9E-35097769F1EC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3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FEE71F-B343-41E9-9FF3-CF196DEC21DF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72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FF4F24-55D1-4092-8E58-BC79E24A0474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14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D3F0A1BD-68EE-4804-B13D-15B41C7AB4FD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fld id="{99E13252-68E5-4994-B57B-B03F39B52C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FB453C-74D1-4B45-9480-4354DE971D62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15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alibri" panose="020F0502020204030204" pitchFamily="34" charset="0"/>
              <a:buChar char="→"/>
              <a:defRPr>
                <a:latin typeface="Corbel" panose="020B0503020204020204" pitchFamily="34" charset="0"/>
              </a:defRPr>
            </a:lvl1pPr>
            <a:lvl2pPr marL="685800" indent="-228600">
              <a:buFont typeface="Corbel" panose="020B0503020204020204" pitchFamily="34" charset="0"/>
              <a:buChar char="›"/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>
              <a:defRPr>
                <a:latin typeface="Corbel" panose="020B0503020204020204" pitchFamily="34" charset="0"/>
              </a:defRPr>
            </a:lvl2pPr>
            <a:lvl3pPr>
              <a:defRPr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624E4F-0CA6-4572-8C35-F89144C35AF8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9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728FE3-42A5-40B2-97F0-B606025C600C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80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F04761-E76C-4BC6-BB20-8565DDA740E6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91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646118-66D3-4455-9EE4-6734B98BB410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2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26542-7656-433B-AC14-CF333D8E6E86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61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4EDC81-4405-44D1-90A9-2F5EAFABDD0E}" type="datetime1">
              <a:rPr lang="fr-FR" smtClean="0"/>
              <a:t>17/05/2023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13252-68E5-4994-B57B-B03F39B52C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→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rbel" panose="020B0503020204020204" pitchFamily="34" charset="0"/>
        <a:buChar char="›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3.0/f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ooclap.com/ZOTB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risguide.fr/fiches-pedagogiques/bibliographie-citer-une-reference-juridique/" TargetMode="External"/><Relationship Id="rId2" Type="http://schemas.openxmlformats.org/officeDocument/2006/relationships/hyperlink" Target="https://forums.zotero.org/discussion/27895/tirets-remplaces-par-des-carres-dans-la-bibliographi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T1B1w-K2xc" TargetMode="External"/><Relationship Id="rId4" Type="http://schemas.openxmlformats.org/officeDocument/2006/relationships/hyperlink" Target="https://u-paris.libguides.com/zotero/decouvri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markding/collecting-organizing-and-citing-scientific-literature-an-intro-to-zotero" TargetMode="External"/><Relationship Id="rId2" Type="http://schemas.openxmlformats.org/officeDocument/2006/relationships/hyperlink" Target="http://bu.parisnanterre.fr/sautoformer/quel-style-zotero-choisir-pour-son-memoire-sa-the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iteaoutils.info/2022/04/decouvrir-zotero-6-le-lecteur-de-pdf-et-la-prise-de-notes-en-video/" TargetMode="External"/><Relationship Id="rId5" Type="http://schemas.openxmlformats.org/officeDocument/2006/relationships/hyperlink" Target="https://infotrack.unige.ch/les-avantages-dun-logiciel-de-gestion-des-references" TargetMode="External"/><Relationship Id="rId4" Type="http://schemas.openxmlformats.org/officeDocument/2006/relationships/hyperlink" Target="https://go.epfl.ch/zta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ushtaqBilalPhD/status/1572880223150153730" TargetMode="External"/><Relationship Id="rId2" Type="http://schemas.openxmlformats.org/officeDocument/2006/relationships/hyperlink" Target="https://lausannecitationstyle.github.io/sup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ushtaqBilalPhD/status/1562709453996060673" TargetMode="External"/><Relationship Id="rId5" Type="http://schemas.openxmlformats.org/officeDocument/2006/relationships/hyperlink" Target="https://twitter.com/MushtaqBilalPhD/status/1564522758696013824" TargetMode="External"/><Relationship Id="rId4" Type="http://schemas.openxmlformats.org/officeDocument/2006/relationships/hyperlink" Target="https://twitter.com/MushtaqBilalPhD/status/156882921938321817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arois/Formation_Zotero_Advanced" TargetMode="External"/><Relationship Id="rId2" Type="http://schemas.openxmlformats.org/officeDocument/2006/relationships/hyperlink" Target="https://tribuneci.wordpress.com/2017/05/09/utiliser-les-techniques-de-la-classe-inversee-pour-enrichir-les-initiations-a-zoter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-shc.ca/teaching/teachers-blog/three-reasons-to-teach-and-use-zotero-in-the-classroom-2019-09-09.htm" TargetMode="External"/><Relationship Id="rId2" Type="http://schemas.openxmlformats.org/officeDocument/2006/relationships/hyperlink" Target="https://zotero.hypotheses.org/35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otero.hypotheses.org/4200" TargetMode="External"/><Relationship Id="rId4" Type="http://schemas.openxmlformats.org/officeDocument/2006/relationships/hyperlink" Target="https://doi.org/10.1002/nse2.2001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bib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otero.org/support/plugin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ooclap.com/ZOT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0029" y="1921695"/>
            <a:ext cx="1010797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Concevoir et animer une formation à Zotero : atelier de pratiques pédagogiques pour formateurs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0029" y="4369619"/>
            <a:ext cx="9144000" cy="1655762"/>
          </a:xfrm>
        </p:spPr>
        <p:txBody>
          <a:bodyPr/>
          <a:lstStyle/>
          <a:p>
            <a:pPr algn="l"/>
            <a:r>
              <a:rPr lang="fr-FR" dirty="0" smtClean="0"/>
              <a:t>Urfist </a:t>
            </a:r>
            <a:r>
              <a:rPr lang="fr-FR" dirty="0" smtClean="0"/>
              <a:t>Bordeaux</a:t>
            </a:r>
          </a:p>
          <a:p>
            <a:pPr algn="l"/>
            <a:r>
              <a:rPr lang="fr-FR" dirty="0" smtClean="0"/>
              <a:t>F. </a:t>
            </a:r>
            <a:r>
              <a:rPr lang="fr-FR" smtClean="0"/>
              <a:t>Flamerie</a:t>
            </a:r>
            <a:endParaRPr lang="fr-FR" dirty="0" smtClean="0"/>
          </a:p>
          <a:p>
            <a:pPr algn="l"/>
            <a:r>
              <a:rPr lang="fr-FR" dirty="0" smtClean="0"/>
              <a:t>6 juin 2023</a:t>
            </a:r>
            <a:endParaRPr lang="fr-FR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953729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9" y="6181597"/>
            <a:ext cx="1227411" cy="42944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82322" y="6126478"/>
            <a:ext cx="938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Ce contenu est mis à disposition selon les termes de la 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hlinkClick r:id="rId4"/>
              </a:rPr>
              <a:t>Licence Creative Commons Attribution - Partage dans les Mêmes Conditions 3.0 France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8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630" y="1709737"/>
            <a:ext cx="10515600" cy="2852737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fr-FR" dirty="0" smtClean="0"/>
              <a:t>Le matériel de formation : choix et usages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Supports de formation : analyses de cas et sélection de ressources</a:t>
            </a:r>
          </a:p>
          <a:p>
            <a:r>
              <a:rPr lang="fr-FR" dirty="0" smtClean="0"/>
              <a:t>Activités et exercices : partages de ressources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Supports de formation : analyses de cas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542820"/>
            <a:ext cx="9804662" cy="49332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Pour chacun des 3 cas </a:t>
            </a:r>
            <a:r>
              <a:rPr lang="fr-FR" dirty="0"/>
              <a:t>présentés, vous devrez </a:t>
            </a:r>
            <a:r>
              <a:rPr lang="fr-FR" dirty="0" smtClean="0"/>
              <a:t>choisir </a:t>
            </a:r>
            <a:r>
              <a:rPr lang="fr-FR" dirty="0"/>
              <a:t>l'une des 3 options suivantes :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00B050"/>
                </a:solidFill>
              </a:rPr>
              <a:t>carton </a:t>
            </a:r>
            <a:r>
              <a:rPr lang="fr-FR" b="1" dirty="0">
                <a:solidFill>
                  <a:srgbClr val="00B050"/>
                </a:solidFill>
              </a:rPr>
              <a:t>vert </a:t>
            </a:r>
            <a:r>
              <a:rPr lang="fr-FR" dirty="0"/>
              <a:t>: ce contenu est très adapté, je suis prêt à le réutiliser immédiatement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4"/>
                </a:solidFill>
              </a:rPr>
              <a:t>carton </a:t>
            </a:r>
            <a:r>
              <a:rPr lang="fr-FR" b="1" dirty="0">
                <a:solidFill>
                  <a:schemeClr val="accent4"/>
                </a:solidFill>
              </a:rPr>
              <a:t>jaune </a:t>
            </a:r>
            <a:r>
              <a:rPr lang="fr-FR" dirty="0"/>
              <a:t>: ce contenu m'intéresse, mais il faut lui apporter des modifications mineures de fond et/ou de forme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b="1" dirty="0" smtClean="0">
                <a:solidFill>
                  <a:srgbClr val="C00000"/>
                </a:solidFill>
              </a:rPr>
              <a:t>carton </a:t>
            </a:r>
            <a:r>
              <a:rPr lang="fr-FR" b="1" dirty="0">
                <a:solidFill>
                  <a:srgbClr val="C00000"/>
                </a:solidFill>
              </a:rPr>
              <a:t>rouge </a:t>
            </a:r>
            <a:r>
              <a:rPr lang="fr-FR" dirty="0"/>
              <a:t>: je ne réutiliserai pas ce contenu, la forme et/ou le fond ne me paraissent pas du tout convenir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3600" dirty="0" smtClean="0"/>
              <a:t>Réponse ici : </a:t>
            </a:r>
            <a:r>
              <a:rPr lang="fr-FR" sz="3600" dirty="0">
                <a:hlinkClick r:id="rId2"/>
              </a:rPr>
              <a:t>https://app.wooclap.com/ZOTBX</a:t>
            </a:r>
            <a:r>
              <a:rPr lang="fr-FR" sz="3600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8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526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Supports de formation - cas n° 1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09" y="615263"/>
            <a:ext cx="7978831" cy="5982218"/>
          </a:xfrm>
        </p:spPr>
      </p:pic>
    </p:spTree>
    <p:extLst>
      <p:ext uri="{BB962C8B-B14F-4D97-AF65-F5344CB8AC3E}">
        <p14:creationId xmlns:p14="http://schemas.microsoft.com/office/powerpoint/2010/main" val="30342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6200000">
            <a:off x="-3665761" y="2158969"/>
            <a:ext cx="7864606" cy="132556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Supports de formation - cas n° 2</a:t>
            </a:r>
            <a:endParaRPr lang="fr-FR" sz="32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4" y="399637"/>
            <a:ext cx="11539966" cy="6077334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10513" y="6574663"/>
            <a:ext cx="4114800" cy="365125"/>
          </a:xfrm>
        </p:spPr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9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Supports de formation - cas n°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https</a:t>
            </a:r>
            <a:r>
              <a:rPr lang="fr-FR" dirty="0"/>
              <a:t>://youtu.be/IT1B1w-K2xc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40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Supports de formation : analyses de 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10964"/>
            <a:ext cx="10515600" cy="4943624"/>
          </a:xfrm>
        </p:spPr>
        <p:txBody>
          <a:bodyPr>
            <a:normAutofit/>
          </a:bodyPr>
          <a:lstStyle/>
          <a:p>
            <a:r>
              <a:rPr lang="fr-FR" dirty="0" smtClean="0"/>
              <a:t> Note cas 2 : voir la discussion sur le forum Zotero </a:t>
            </a:r>
            <a:r>
              <a:rPr lang="fr-FR" dirty="0" smtClean="0">
                <a:hlinkClick r:id="rId2"/>
              </a:rPr>
              <a:t>Tirets remplacés par des carrés dans la bibliographie</a:t>
            </a:r>
            <a:endParaRPr lang="fr-FR" dirty="0" smtClean="0"/>
          </a:p>
          <a:p>
            <a:r>
              <a:rPr lang="fr-FR" dirty="0" smtClean="0"/>
              <a:t> Les 3 cas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Cas </a:t>
            </a:r>
            <a:r>
              <a:rPr lang="fr-FR" dirty="0"/>
              <a:t>1 : Toussaint, S., &amp; Bolard, C. (2021, juin). </a:t>
            </a:r>
            <a:r>
              <a:rPr lang="fr-FR" i="1" dirty="0"/>
              <a:t>Bibliographie : Citer une  référence juridique</a:t>
            </a:r>
            <a:r>
              <a:rPr lang="fr-FR" dirty="0"/>
              <a:t>. </a:t>
            </a:r>
            <a:r>
              <a:rPr lang="fr-FR" dirty="0">
                <a:hlinkClick r:id="rId3"/>
              </a:rPr>
              <a:t>https://jurisguide.fr/fiches-pedagogiques/bibliographie-citer-une-reference-juridique/</a:t>
            </a:r>
            <a:endParaRPr lang="fr-FR" dirty="0"/>
          </a:p>
          <a:p>
            <a:pPr lvl="1">
              <a:lnSpc>
                <a:spcPct val="100000"/>
              </a:lnSpc>
            </a:pPr>
            <a:r>
              <a:rPr lang="fr-FR" dirty="0" smtClean="0"/>
              <a:t>Cas 2 : Direction </a:t>
            </a:r>
            <a:r>
              <a:rPr lang="fr-FR" dirty="0"/>
              <a:t>générale déléguée aux bibliothèques et aux musées – Bibliothèque Interuniversitaire de Santé médecine. (</a:t>
            </a:r>
            <a:r>
              <a:rPr lang="fr-FR" dirty="0" smtClean="0"/>
              <a:t>2023). </a:t>
            </a:r>
            <a:r>
              <a:rPr lang="fr-FR" i="1" dirty="0"/>
              <a:t>Gérer ses références bibliographiques avec Zotero</a:t>
            </a:r>
            <a:r>
              <a:rPr lang="fr-FR" dirty="0"/>
              <a:t>. </a:t>
            </a:r>
            <a:r>
              <a:rPr lang="fr-FR" dirty="0">
                <a:hlinkClick r:id="rId4"/>
              </a:rPr>
              <a:t>https://u-paris.libguides.com/zotero/decouvrir</a:t>
            </a:r>
            <a:endParaRPr lang="fr-FR" dirty="0"/>
          </a:p>
          <a:p>
            <a:pPr lvl="1">
              <a:lnSpc>
                <a:spcPct val="100000"/>
              </a:lnSpc>
            </a:pPr>
            <a:r>
              <a:rPr lang="fr-FR" dirty="0" smtClean="0"/>
              <a:t>Cas 3 : DocToBib </a:t>
            </a:r>
            <a:r>
              <a:rPr lang="fr-FR" dirty="0"/>
              <a:t>(Réalisateur). (2018). </a:t>
            </a:r>
            <a:r>
              <a:rPr lang="fr-FR" i="1" dirty="0"/>
              <a:t>Gestion des collections dans Zotero 5 (2018)</a:t>
            </a:r>
            <a:r>
              <a:rPr lang="fr-FR" dirty="0"/>
              <a:t>.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youtu.be/IT1B1w-K2xc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85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1136923" cy="1325563"/>
          </a:xfrm>
        </p:spPr>
        <p:txBody>
          <a:bodyPr/>
          <a:lstStyle/>
          <a:p>
            <a:r>
              <a:rPr lang="fr-FR" dirty="0" smtClean="0"/>
              <a:t>Supports de formation : sélection de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13754"/>
            <a:ext cx="10515600" cy="585854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fr-FR" sz="3300" dirty="0" smtClean="0"/>
              <a:t> Comparatif de styles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3300" dirty="0" smtClean="0"/>
              <a:t>Willemin</a:t>
            </a:r>
            <a:r>
              <a:rPr lang="fr-FR" sz="3300" dirty="0"/>
              <a:t>, E. (2022, avril 5). </a:t>
            </a:r>
            <a:r>
              <a:rPr lang="fr-FR" sz="3300" i="1" dirty="0"/>
              <a:t>Quel style Zotero choisir pour son mémoire / sa thèse ?</a:t>
            </a:r>
            <a:r>
              <a:rPr lang="fr-FR" sz="3300" dirty="0"/>
              <a:t> Université Paris Nanterre - Bibliothèques universitaires. </a:t>
            </a:r>
            <a:r>
              <a:rPr lang="fr-FR" sz="3300" dirty="0">
                <a:hlinkClick r:id="rId2"/>
              </a:rPr>
              <a:t>http://</a:t>
            </a:r>
            <a:r>
              <a:rPr lang="fr-FR" sz="3300" dirty="0" smtClean="0">
                <a:hlinkClick r:id="rId2"/>
              </a:rPr>
              <a:t>bu.parisnanterre.fr/sautoformer/quel-style-zotero-choisir-pour-son-memoire-sa-these</a:t>
            </a:r>
            <a:endParaRPr lang="fr-FR" sz="3300" dirty="0" smtClean="0"/>
          </a:p>
          <a:p>
            <a:pPr>
              <a:lnSpc>
                <a:spcPct val="120000"/>
              </a:lnSpc>
            </a:pPr>
            <a:r>
              <a:rPr lang="fr-FR" sz="3300" dirty="0" smtClean="0"/>
              <a:t>Diaporamas</a:t>
            </a:r>
          </a:p>
          <a:p>
            <a:pPr lvl="1">
              <a:lnSpc>
                <a:spcPct val="120000"/>
              </a:lnSpc>
            </a:pPr>
            <a:r>
              <a:rPr lang="fr-FR" sz="3300" dirty="0" smtClean="0"/>
              <a:t>Dingemanse</a:t>
            </a:r>
            <a:r>
              <a:rPr lang="fr-FR" sz="3300" dirty="0"/>
              <a:t>, M. (2018, mars). </a:t>
            </a:r>
            <a:r>
              <a:rPr lang="fr-FR" sz="3300" i="1" dirty="0"/>
              <a:t>Collecting, organizing and citing scientific literature : An intro to Zotero</a:t>
            </a:r>
            <a:r>
              <a:rPr lang="fr-FR" sz="3300" dirty="0"/>
              <a:t>. </a:t>
            </a:r>
            <a:r>
              <a:rPr lang="fr-FR" sz="3300" dirty="0">
                <a:hlinkClick r:id="rId3"/>
              </a:rPr>
              <a:t>https://</a:t>
            </a:r>
            <a:r>
              <a:rPr lang="fr-FR" sz="3300" dirty="0" smtClean="0">
                <a:hlinkClick r:id="rId3"/>
              </a:rPr>
              <a:t>speakerdeck.com/markding/collecting-organizing-and-citing-scientific-literature-an-intro-to-zotero</a:t>
            </a:r>
            <a:endParaRPr lang="fr-FR" sz="3300" dirty="0" smtClean="0"/>
          </a:p>
          <a:p>
            <a:pPr lvl="1">
              <a:lnSpc>
                <a:spcPct val="120000"/>
              </a:lnSpc>
            </a:pPr>
            <a:r>
              <a:rPr lang="en-US" sz="3300" dirty="0"/>
              <a:t>EPFL Library Teaching Team. (2021, décembre). </a:t>
            </a:r>
            <a:r>
              <a:rPr lang="en-US" sz="3300" i="1" dirty="0"/>
              <a:t>Up to speed with Zotero</a:t>
            </a:r>
            <a:r>
              <a:rPr lang="en-US" sz="3300" dirty="0"/>
              <a:t>. </a:t>
            </a:r>
            <a:r>
              <a:rPr lang="en-US" sz="3300" dirty="0">
                <a:hlinkClick r:id="rId4"/>
              </a:rPr>
              <a:t>https://</a:t>
            </a:r>
            <a:r>
              <a:rPr lang="en-US" sz="3300" dirty="0" smtClean="0">
                <a:hlinkClick r:id="rId4"/>
              </a:rPr>
              <a:t>go.epfl.ch/ztart</a:t>
            </a:r>
            <a:endParaRPr lang="fr-FR" sz="3300" dirty="0" smtClean="0"/>
          </a:p>
          <a:p>
            <a:pPr>
              <a:lnSpc>
                <a:spcPct val="120000"/>
              </a:lnSpc>
            </a:pPr>
            <a:r>
              <a:rPr lang="fr-FR" sz="3300" dirty="0" smtClean="0"/>
              <a:t> Guide rédigé </a:t>
            </a:r>
            <a:r>
              <a:rPr lang="fr-FR" sz="3300" dirty="0" smtClean="0"/>
              <a:t>aux formats PDF et HTML</a:t>
            </a:r>
            <a:endParaRPr lang="fr-FR" sz="33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fr-FR" sz="3300" dirty="0" smtClean="0"/>
              <a:t>Bibliothèque </a:t>
            </a:r>
            <a:r>
              <a:rPr lang="fr-FR" sz="3300" dirty="0"/>
              <a:t>de l’Université Laval. (s. d.). Zotero. Consulté 17 mai 2023, à l’adresse https://www.bibl.ulaval.ca/services/logiciels-bibliographiques/zotero</a:t>
            </a:r>
            <a:endParaRPr lang="fr-FR" sz="3300" dirty="0" smtClean="0"/>
          </a:p>
          <a:p>
            <a:pPr>
              <a:lnSpc>
                <a:spcPct val="120000"/>
              </a:lnSpc>
            </a:pPr>
            <a:r>
              <a:rPr lang="fr-FR" sz="3300" dirty="0" smtClean="0"/>
              <a:t>Vidéos</a:t>
            </a:r>
          </a:p>
          <a:p>
            <a:pPr lvl="1">
              <a:lnSpc>
                <a:spcPct val="120000"/>
              </a:lnSpc>
            </a:pPr>
            <a:r>
              <a:rPr lang="fr-FR" sz="3300" dirty="0" smtClean="0"/>
              <a:t>Bibliothèque </a:t>
            </a:r>
            <a:r>
              <a:rPr lang="fr-FR" sz="3300" dirty="0" smtClean="0"/>
              <a:t>de l’Université de Genève (Réalisateur). (2016). </a:t>
            </a:r>
            <a:r>
              <a:rPr lang="fr-FR" sz="3300" i="1" dirty="0" smtClean="0"/>
              <a:t>Les avantages d’un logiciel de gestion des références</a:t>
            </a:r>
            <a:r>
              <a:rPr lang="fr-FR" sz="3300" dirty="0" smtClean="0"/>
              <a:t>. </a:t>
            </a:r>
            <a:r>
              <a:rPr lang="fr-FR" sz="3300" dirty="0" smtClean="0">
                <a:hlinkClick r:id="rId5"/>
              </a:rPr>
              <a:t>https://infotrack.unige.ch/les-avantages-dun-logiciel-de-gestion-des-references</a:t>
            </a:r>
            <a:endParaRPr lang="fr-FR" sz="3300" dirty="0" smtClean="0"/>
          </a:p>
          <a:p>
            <a:pPr lvl="1">
              <a:lnSpc>
                <a:spcPct val="120000"/>
              </a:lnSpc>
            </a:pPr>
            <a:r>
              <a:rPr lang="fr-FR" sz="3300" dirty="0" smtClean="0"/>
              <a:t>Heimburger, F. (2022, avril 21). </a:t>
            </a:r>
            <a:r>
              <a:rPr lang="fr-FR" sz="3300" i="1" dirty="0" smtClean="0"/>
              <a:t>Découvrir Zotero 6—Le lecteur de pdf et la prise de notes en vidéo</a:t>
            </a:r>
            <a:r>
              <a:rPr lang="fr-FR" sz="3300" dirty="0" smtClean="0"/>
              <a:t>. La boîte à outils des historien·ne·s. </a:t>
            </a:r>
            <a:r>
              <a:rPr lang="fr-FR" sz="3300" dirty="0" smtClean="0">
                <a:hlinkClick r:id="rId6"/>
              </a:rPr>
              <a:t>https://boiteaoutils.info/2022/04/decouvrir-zotero-6-le-lecteur-de-pdf-et-la-prise-de-notes-en-video</a:t>
            </a:r>
            <a:r>
              <a:rPr lang="fr-FR" sz="3300" dirty="0" smtClean="0">
                <a:hlinkClick r:id="rId6"/>
              </a:rPr>
              <a:t>/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34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Supports de formation : sélection de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 smtClean="0"/>
              <a:t> Guide </a:t>
            </a:r>
            <a:r>
              <a:rPr lang="fr-FR" dirty="0"/>
              <a:t>rédigé </a:t>
            </a:r>
            <a:r>
              <a:rPr lang="fr-FR" dirty="0" smtClean="0"/>
              <a:t>au format HTML, avec des GIFs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/>
              <a:t>Grandjean</a:t>
            </a:r>
            <a:r>
              <a:rPr lang="fr-FR" dirty="0"/>
              <a:t>, M., &amp; Rochat, T. (2020). </a:t>
            </a:r>
            <a:r>
              <a:rPr lang="fr-FR" i="1" dirty="0"/>
              <a:t>Lausanne : Style bibliographique et intégration à </a:t>
            </a:r>
            <a:r>
              <a:rPr lang="fr-FR" i="1" dirty="0" smtClean="0"/>
              <a:t>Zotero</a:t>
            </a:r>
            <a:r>
              <a:rPr lang="fr-FR" dirty="0" smtClean="0"/>
              <a:t>. </a:t>
            </a:r>
            <a:r>
              <a:rPr lang="fr-FR" dirty="0">
                <a:hlinkClick r:id="rId2"/>
              </a:rPr>
              <a:t>https://lausannecitationstyle.github.io/support</a:t>
            </a:r>
            <a:r>
              <a:rPr lang="fr-FR" dirty="0" smtClean="0">
                <a:hlinkClick r:id="rId2"/>
              </a:rPr>
              <a:t>/</a:t>
            </a:r>
            <a:r>
              <a:rPr lang="fr-FR" dirty="0"/>
              <a:t> &gt; Rubrique «  Tutoriel Zotero </a:t>
            </a:r>
            <a:r>
              <a:rPr lang="fr-FR" dirty="0" smtClean="0"/>
              <a:t>»</a:t>
            </a:r>
          </a:p>
          <a:p>
            <a:pPr>
              <a:lnSpc>
                <a:spcPct val="120000"/>
              </a:lnSpc>
            </a:pPr>
            <a:r>
              <a:rPr lang="fr-FR" dirty="0" smtClean="0"/>
              <a:t> Fils Twitter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Bilal</a:t>
            </a:r>
            <a:r>
              <a:rPr lang="en-US" dirty="0"/>
              <a:t>, M. (2022d, septembre 11). Zotero 101 : Zotero 101 : A meta-thread. </a:t>
            </a:r>
            <a:r>
              <a:rPr lang="en-US" i="1" dirty="0"/>
              <a:t>Twitter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twitter.com/MushtaqBilalPhD/status/1572880223150153730</a:t>
            </a:r>
            <a:r>
              <a:rPr lang="en-US" dirty="0" smtClean="0"/>
              <a:t> - compilation de </a:t>
            </a:r>
            <a:r>
              <a:rPr lang="en-US" dirty="0" smtClean="0"/>
              <a:t>plusieurs fils dont 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Bilal, M. (2022c, septembre 11). Zotero 101 : A step-by-step guide with visuals [how to make groups and do « collaborative annotations. »]. </a:t>
            </a:r>
            <a:r>
              <a:rPr lang="en-US" i="1" dirty="0"/>
              <a:t>Twitter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https://twitter.com/MushtaqBilalPhD/status/1568829219383218179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Bilal, M. (2022b, août 30). Zotero 101 : A step-by-step guide with visuals [how to take notes and annotate PDFs in Zotero]. </a:t>
            </a:r>
            <a:r>
              <a:rPr lang="en-US" i="1" dirty="0"/>
              <a:t>Twitter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twitter.com/MushtaqBilalPhD/status/1564522758696013824</a:t>
            </a:r>
            <a:endParaRPr lang="fr-FR" dirty="0" smtClean="0"/>
          </a:p>
          <a:p>
            <a:pPr lvl="1">
              <a:lnSpc>
                <a:spcPct val="120000"/>
              </a:lnSpc>
            </a:pPr>
            <a:r>
              <a:rPr lang="en-US" dirty="0"/>
              <a:t>Bilal, M. (2022a, août 25). Zotero 101 : A step-by-step guide with visuals  [how to get started]. </a:t>
            </a:r>
            <a:r>
              <a:rPr lang="en-US" i="1" dirty="0"/>
              <a:t>Twitter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https://twitter.com/MushtaqBilalPhD/status/1562709453996060673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81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et exercices : partages de </a:t>
            </a:r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Quels </a:t>
            </a:r>
            <a:r>
              <a:rPr lang="fr-FR" dirty="0"/>
              <a:t>exercices ou activités pratiques incluez-vous dans vos </a:t>
            </a:r>
            <a:r>
              <a:rPr lang="fr-FR" dirty="0" smtClean="0"/>
              <a:t>formations ?</a:t>
            </a:r>
          </a:p>
          <a:p>
            <a:r>
              <a:rPr lang="fr-FR" dirty="0" smtClean="0"/>
              <a:t> Quels </a:t>
            </a:r>
            <a:r>
              <a:rPr lang="fr-FR" dirty="0"/>
              <a:t>exercices ou activités pratiques souhaiteriez-vous inclure dans vos </a:t>
            </a:r>
            <a:r>
              <a:rPr lang="fr-FR" dirty="0" smtClean="0"/>
              <a:t>formations 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0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1485" y="0"/>
            <a:ext cx="10515600" cy="1325563"/>
          </a:xfrm>
        </p:spPr>
        <p:txBody>
          <a:bodyPr/>
          <a:lstStyle/>
          <a:p>
            <a:r>
              <a:rPr lang="fr-FR" dirty="0"/>
              <a:t>Activités et exercices : </a:t>
            </a:r>
            <a:r>
              <a:rPr lang="fr-FR" dirty="0" smtClean="0"/>
              <a:t>partage </a:t>
            </a:r>
            <a:r>
              <a:rPr lang="fr-FR" dirty="0"/>
              <a:t>de </a:t>
            </a:r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8210" y="1185544"/>
            <a:ext cx="10515600" cy="50410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 Formation Zotero en classe inversée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Martinolli</a:t>
            </a:r>
            <a:r>
              <a:rPr lang="fr-FR" dirty="0"/>
              <a:t>, P. (2017, mai 9). Utiliser les techniques de la classe inversée pour enrichir les initiations à Zotero. </a:t>
            </a:r>
            <a:r>
              <a:rPr lang="fr-FR" i="1" dirty="0"/>
              <a:t>Tribune Compétences Informationnelles</a:t>
            </a:r>
            <a:r>
              <a:rPr lang="fr-FR" dirty="0"/>
              <a:t>. </a:t>
            </a:r>
            <a:r>
              <a:rPr lang="fr-FR" dirty="0">
                <a:hlinkClick r:id="rId2"/>
              </a:rPr>
              <a:t>https://tribuneci.wordpress.com/2017/05/09/utiliser-les-techniques-de-la-classe-inversee-pour-enrichir-les-initiations-a-zotero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Niveau Master/Doctorat en SHS : activités proposées dans les 2 cours suivants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Marois</a:t>
            </a:r>
            <a:r>
              <a:rPr lang="fr-FR" dirty="0"/>
              <a:t>, A. (2021). Isidoc’t 2022 : Formation Zotero avancé.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github.com/amarois/Formation_Zotero_Advanced</a:t>
            </a:r>
            <a:endParaRPr lang="fr-FR" dirty="0"/>
          </a:p>
          <a:p>
            <a:pPr lvl="1">
              <a:lnSpc>
                <a:spcPct val="100000"/>
              </a:lnSpc>
            </a:pPr>
            <a:r>
              <a:rPr lang="fr-FR" dirty="0" smtClean="0"/>
              <a:t>Marois</a:t>
            </a:r>
            <a:r>
              <a:rPr lang="fr-FR" dirty="0"/>
              <a:t>, A. (2022). Formation </a:t>
            </a:r>
            <a:r>
              <a:rPr lang="fr-FR" dirty="0" smtClean="0"/>
              <a:t>Zotero - Initiation- Master </a:t>
            </a:r>
            <a:r>
              <a:rPr lang="fr-FR" dirty="0"/>
              <a:t>Mondes Médiévaux. https://github.com/amarois/Formation_Zotero_Initiation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Quizz</a:t>
            </a:r>
            <a:r>
              <a:rPr lang="fr-FR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i="1" dirty="0" smtClean="0"/>
              <a:t>Avez-vous des propositions d’exemples à ajouter pour cette section</a:t>
            </a:r>
            <a:r>
              <a:rPr lang="fr-FR" i="1" dirty="0" smtClean="0"/>
              <a:t>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8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3586"/>
            <a:ext cx="10515600" cy="1325563"/>
          </a:xfrm>
        </p:spPr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471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fr-FR" sz="2000" i="1" dirty="0" smtClean="0"/>
          </a:p>
          <a:p>
            <a:pPr>
              <a:lnSpc>
                <a:spcPct val="110000"/>
              </a:lnSpc>
            </a:pPr>
            <a:r>
              <a:rPr lang="fr-FR" sz="3600" dirty="0" smtClean="0"/>
              <a:t> Identifier </a:t>
            </a:r>
            <a:r>
              <a:rPr lang="fr-FR" sz="3600" dirty="0"/>
              <a:t>les contenus théoriques et pratiques les plus adaptés en fonction du public, du format et de l'environnement de formation</a:t>
            </a:r>
          </a:p>
          <a:p>
            <a:pPr>
              <a:lnSpc>
                <a:spcPct val="110000"/>
              </a:lnSpc>
            </a:pPr>
            <a:r>
              <a:rPr lang="fr-FR" sz="3600" dirty="0" smtClean="0"/>
              <a:t> Analyser </a:t>
            </a:r>
            <a:r>
              <a:rPr lang="fr-FR" sz="3600" dirty="0"/>
              <a:t>ses pratiques de formateur</a:t>
            </a:r>
          </a:p>
          <a:p>
            <a:pPr>
              <a:lnSpc>
                <a:spcPct val="110000"/>
              </a:lnSpc>
            </a:pPr>
            <a:r>
              <a:rPr lang="fr-FR" sz="3600" dirty="0"/>
              <a:t> </a:t>
            </a:r>
            <a:r>
              <a:rPr lang="fr-FR" sz="3600" dirty="0" smtClean="0"/>
              <a:t>Préparer </a:t>
            </a:r>
            <a:r>
              <a:rPr lang="fr-FR" sz="3600" dirty="0"/>
              <a:t>ses séquences pédagogiques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1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1485" y="0"/>
            <a:ext cx="10515600" cy="1325563"/>
          </a:xfrm>
        </p:spPr>
        <p:txBody>
          <a:bodyPr/>
          <a:lstStyle/>
          <a:p>
            <a:r>
              <a:rPr lang="fr-FR" dirty="0"/>
              <a:t>Activités et exercices : </a:t>
            </a:r>
            <a:r>
              <a:rPr lang="fr-FR" dirty="0" smtClean="0"/>
              <a:t>partage </a:t>
            </a:r>
            <a:r>
              <a:rPr lang="fr-FR" dirty="0"/>
              <a:t>de </a:t>
            </a:r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8210" y="1185545"/>
            <a:ext cx="10515600" cy="5170806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FR" dirty="0" smtClean="0"/>
              <a:t>Avec/par des enseignants : création de bibliographies de groupe</a:t>
            </a:r>
          </a:p>
          <a:p>
            <a:pPr lvl="1"/>
            <a:r>
              <a:rPr lang="fr-FR" dirty="0"/>
              <a:t>Hugo, A., Cheneval, M., &amp; Laffet, T. </a:t>
            </a:r>
            <a:r>
              <a:rPr lang="fr-FR" dirty="0" smtClean="0"/>
              <a:t>(2021). </a:t>
            </a:r>
            <a:r>
              <a:rPr lang="fr-FR" dirty="0"/>
              <a:t>Produire une bibliographie commentée, collaborative et réutilisable… retour d’expérience de 3 </a:t>
            </a:r>
            <a:r>
              <a:rPr lang="fr-FR" dirty="0" smtClean="0"/>
              <a:t>étudiants. </a:t>
            </a:r>
            <a:r>
              <a:rPr lang="fr-FR" i="1" dirty="0"/>
              <a:t>Le blog Zotero francophone</a:t>
            </a:r>
            <a:r>
              <a:rPr lang="fr-FR" dirty="0"/>
              <a:t>.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://zotero.hypotheses.org/3553</a:t>
            </a:r>
            <a:endParaRPr lang="fr-FR" dirty="0"/>
          </a:p>
          <a:p>
            <a:pPr lvl="1"/>
            <a:r>
              <a:rPr lang="fr-FR" dirty="0"/>
              <a:t>McCutcheon, J. (2019, septembre 9). </a:t>
            </a:r>
            <a:r>
              <a:rPr lang="fr-FR" i="1" dirty="0"/>
              <a:t>Three Reasons to Teach and Use Zotero in the Classroom</a:t>
            </a:r>
            <a:r>
              <a:rPr lang="fr-FR" dirty="0"/>
              <a:t>. Canadian Historical Association : The Teaching - Learning Blog. </a:t>
            </a:r>
            <a:r>
              <a:rPr lang="fr-FR" dirty="0">
                <a:hlinkClick r:id="rId3"/>
              </a:rPr>
              <a:t>https://cha-shc.ca/teaching/teachers-blog/three-reasons-to-teach-and-use-zotero-in-the-classroom-2019-09-09.htm</a:t>
            </a:r>
            <a:endParaRPr lang="fr-FR" dirty="0"/>
          </a:p>
          <a:p>
            <a:pPr lvl="1"/>
            <a:r>
              <a:rPr lang="fr-FR" dirty="0"/>
              <a:t>Moorberg, C. J. (2020). An open annotated bibliography for soil and water conservation : A case study. </a:t>
            </a:r>
            <a:r>
              <a:rPr lang="fr-FR" i="1" dirty="0"/>
              <a:t>Natural Sciences Education</a:t>
            </a:r>
            <a:r>
              <a:rPr lang="fr-FR" dirty="0"/>
              <a:t>, </a:t>
            </a:r>
            <a:r>
              <a:rPr lang="fr-FR" i="1" dirty="0"/>
              <a:t>49</a:t>
            </a:r>
            <a:r>
              <a:rPr lang="fr-FR" dirty="0"/>
              <a:t>(1), e20014. </a:t>
            </a:r>
            <a:r>
              <a:rPr lang="fr-FR" dirty="0">
                <a:hlinkClick r:id="rId4"/>
              </a:rPr>
              <a:t>https://doi.org/10.1002/nse2.20014</a:t>
            </a:r>
            <a:endParaRPr lang="fr-FR" dirty="0"/>
          </a:p>
          <a:p>
            <a:r>
              <a:rPr lang="fr-FR" dirty="0" smtClean="0"/>
              <a:t> Rubrique « Lectures » des bulletins de veille Zotero francophone : </a:t>
            </a:r>
            <a:r>
              <a:rPr lang="fr-FR" dirty="0" smtClean="0">
                <a:hlinkClick r:id="rId5"/>
              </a:rPr>
              <a:t>Index des bulletins de veille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10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943895"/>
            <a:ext cx="10515600" cy="2852737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fr-FR" dirty="0"/>
              <a:t>Construction d’une séquence de formation à Zotero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Consignes</a:t>
            </a:r>
          </a:p>
          <a:p>
            <a:r>
              <a:rPr lang="fr-FR" dirty="0" smtClean="0"/>
              <a:t>Situations proposées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Consignes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Vous vous répartissez </a:t>
            </a:r>
            <a:r>
              <a:rPr lang="fr-FR" dirty="0"/>
              <a:t>en </a:t>
            </a:r>
            <a:r>
              <a:rPr lang="fr-FR" b="1" dirty="0" smtClean="0"/>
              <a:t>5 </a:t>
            </a:r>
            <a:r>
              <a:rPr lang="fr-FR" b="1" dirty="0"/>
              <a:t>groupes</a:t>
            </a:r>
            <a:r>
              <a:rPr lang="fr-FR" dirty="0"/>
              <a:t>. </a:t>
            </a:r>
            <a:r>
              <a:rPr lang="fr-FR" dirty="0" smtClean="0"/>
              <a:t>Chaque groupe </a:t>
            </a:r>
            <a:r>
              <a:rPr lang="fr-FR" dirty="0"/>
              <a:t>doit traiter l'une des situations proposées. Une même situation peut être traitée par 2 groupes. </a:t>
            </a:r>
            <a:r>
              <a:rPr lang="fr-FR" dirty="0" smtClean="0"/>
              <a:t>Pour </a:t>
            </a:r>
            <a:r>
              <a:rPr lang="fr-FR" dirty="0"/>
              <a:t>la situation choisie, pendant le temps </a:t>
            </a:r>
            <a:r>
              <a:rPr lang="fr-FR" dirty="0" smtClean="0"/>
              <a:t>imparti vous </a:t>
            </a:r>
            <a:r>
              <a:rPr lang="fr-FR" dirty="0"/>
              <a:t>devez identifier </a:t>
            </a:r>
            <a:r>
              <a:rPr lang="fr-FR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fr-FR" dirty="0" smtClean="0"/>
              <a:t> les </a:t>
            </a:r>
            <a:r>
              <a:rPr lang="fr-FR" b="1" dirty="0"/>
              <a:t>fonctionnalités de Zotero </a:t>
            </a:r>
            <a:r>
              <a:rPr lang="fr-FR" dirty="0"/>
              <a:t>à présenter</a:t>
            </a:r>
            <a:r>
              <a:rPr lang="fr-FR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fr-FR" dirty="0" smtClean="0"/>
              <a:t> les </a:t>
            </a:r>
            <a:r>
              <a:rPr lang="fr-FR" dirty="0"/>
              <a:t>éventuels </a:t>
            </a:r>
            <a:r>
              <a:rPr lang="fr-FR" b="1" dirty="0"/>
              <a:t>points méthodologiques </a:t>
            </a:r>
            <a:r>
              <a:rPr lang="fr-FR" dirty="0"/>
              <a:t>(ou connexes à Zotero) à aborder</a:t>
            </a:r>
            <a:r>
              <a:rPr lang="fr-FR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fr-FR" dirty="0" smtClean="0"/>
              <a:t> le </a:t>
            </a:r>
            <a:r>
              <a:rPr lang="fr-FR" b="1" dirty="0"/>
              <a:t>type de support de formation </a:t>
            </a:r>
            <a:r>
              <a:rPr lang="fr-FR" dirty="0"/>
              <a:t>le plus adapté</a:t>
            </a:r>
            <a:r>
              <a:rPr lang="fr-FR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fr-FR" dirty="0" smtClean="0"/>
              <a:t> l'</a:t>
            </a:r>
            <a:r>
              <a:rPr lang="fr-FR" b="1" dirty="0" smtClean="0"/>
              <a:t>activité</a:t>
            </a:r>
            <a:r>
              <a:rPr lang="fr-FR" dirty="0" smtClean="0"/>
              <a:t> </a:t>
            </a:r>
            <a:r>
              <a:rPr lang="fr-FR" dirty="0"/>
              <a:t>précise ou le type d'activité que vous pourriez proposer. </a:t>
            </a:r>
            <a:endParaRPr lang="fr-F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On </a:t>
            </a:r>
            <a:r>
              <a:rPr lang="fr-FR" dirty="0"/>
              <a:t>met en commun </a:t>
            </a:r>
            <a:r>
              <a:rPr lang="fr-FR" dirty="0" smtClean="0"/>
              <a:t>ensuite.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470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Situations </a:t>
            </a:r>
            <a:r>
              <a:rPr lang="fr-FR" dirty="0"/>
              <a:t>proposées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907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fr-FR" dirty="0" smtClean="0"/>
              <a:t> </a:t>
            </a:r>
            <a:r>
              <a:rPr lang="fr-FR" b="1" dirty="0" smtClean="0"/>
              <a:t>S1</a:t>
            </a:r>
            <a:r>
              <a:rPr lang="fr-FR" dirty="0" smtClean="0"/>
              <a:t> : </a:t>
            </a:r>
            <a:r>
              <a:rPr lang="fr-FR" dirty="0"/>
              <a:t>séance de 2h à destination d'étudiants en Licence. Ces étudiants doivent dans le cadre d'un travail en groupe rédiger ou enrichir un article de </a:t>
            </a:r>
            <a:r>
              <a:rPr lang="fr-FR" dirty="0"/>
              <a:t>Wikipedia</a:t>
            </a:r>
            <a:r>
              <a:rPr lang="fr-FR" dirty="0"/>
              <a:t>. </a:t>
            </a:r>
            <a:endParaRPr lang="fr-FR" dirty="0" smtClean="0"/>
          </a:p>
          <a:p>
            <a:pPr>
              <a:lnSpc>
                <a:spcPct val="110000"/>
              </a:lnSpc>
            </a:pPr>
            <a:r>
              <a:rPr lang="fr-FR" dirty="0" smtClean="0"/>
              <a:t> </a:t>
            </a:r>
            <a:r>
              <a:rPr lang="fr-FR" b="1" dirty="0" smtClean="0"/>
              <a:t>S2</a:t>
            </a:r>
            <a:r>
              <a:rPr lang="fr-FR" dirty="0" smtClean="0"/>
              <a:t> </a:t>
            </a:r>
            <a:r>
              <a:rPr lang="fr-FR" dirty="0"/>
              <a:t>: séance à destination d'étudiants en Master. Les </a:t>
            </a:r>
            <a:r>
              <a:rPr lang="fr-FR" dirty="0" smtClean="0"/>
              <a:t>enseignants </a:t>
            </a:r>
            <a:r>
              <a:rPr lang="fr-FR" dirty="0"/>
              <a:t>vous proposent de déterminer la durée, de minimum 30 minutes à maximum 2h. </a:t>
            </a:r>
            <a:r>
              <a:rPr lang="fr-FR" dirty="0" smtClean="0"/>
              <a:t>:</a:t>
            </a:r>
          </a:p>
          <a:p>
            <a:pPr>
              <a:lnSpc>
                <a:spcPct val="110000"/>
              </a:lnSpc>
            </a:pPr>
            <a:r>
              <a:rPr lang="fr-FR" dirty="0" smtClean="0"/>
              <a:t> </a:t>
            </a:r>
            <a:r>
              <a:rPr lang="fr-FR" b="1" dirty="0" smtClean="0"/>
              <a:t>S3</a:t>
            </a:r>
            <a:r>
              <a:rPr lang="fr-FR" dirty="0" smtClean="0"/>
              <a:t> </a:t>
            </a:r>
            <a:r>
              <a:rPr lang="fr-FR" dirty="0"/>
              <a:t>: séance d'1h pour un public mixte, il s'agit d'un "atelier de la bibliothèque" ouvert à tous les publics</a:t>
            </a:r>
            <a:r>
              <a:rPr lang="fr-FR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fr-FR" dirty="0" smtClean="0"/>
              <a:t> </a:t>
            </a:r>
            <a:r>
              <a:rPr lang="fr-FR" b="1" dirty="0" smtClean="0"/>
              <a:t>S4</a:t>
            </a:r>
            <a:r>
              <a:rPr lang="fr-FR" dirty="0" smtClean="0"/>
              <a:t> </a:t>
            </a:r>
            <a:r>
              <a:rPr lang="fr-FR" dirty="0"/>
              <a:t>: séance d'1h30 à destination de tous les membres intéressés d'une même unité de recherche (doctorants, chercheurs, etc.). La séance a lieu dans le laboratoire, les participants apportent leur propre ordinateur portable.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65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Des questions?</a:t>
            </a:r>
          </a:p>
          <a:p>
            <a:r>
              <a:rPr lang="fr-FR" dirty="0"/>
              <a:t> </a:t>
            </a:r>
            <a:r>
              <a:rPr lang="fr-FR" dirty="0" smtClean="0"/>
              <a:t>Contact : frederique.flamerie-de-lachapelle@u-bordeaux.fr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24</a:t>
            </a:fld>
            <a:endParaRPr lang="fr-FR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63586"/>
            <a:ext cx="10515600" cy="1325563"/>
          </a:xfrm>
        </p:spPr>
        <p:txBody>
          <a:bodyPr/>
          <a:lstStyle/>
          <a:p>
            <a:r>
              <a:rPr lang="fr-FR" dirty="0" smtClean="0"/>
              <a:t>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89149"/>
            <a:ext cx="10515600" cy="4679676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fr-FR" sz="3600" dirty="0" smtClean="0"/>
              <a:t>Tour de table</a:t>
            </a:r>
          </a:p>
          <a:p>
            <a:pPr lvl="0">
              <a:lnSpc>
                <a:spcPct val="120000"/>
              </a:lnSpc>
            </a:pPr>
            <a:r>
              <a:rPr lang="fr-FR" sz="3600" dirty="0" smtClean="0"/>
              <a:t> Introduction </a:t>
            </a:r>
          </a:p>
          <a:p>
            <a:pPr lvl="0">
              <a:lnSpc>
                <a:spcPct val="120000"/>
              </a:lnSpc>
            </a:pPr>
            <a:r>
              <a:rPr lang="fr-FR" sz="3600" dirty="0" smtClean="0"/>
              <a:t> Point </a:t>
            </a:r>
            <a:r>
              <a:rPr lang="fr-FR" sz="3600" dirty="0"/>
              <a:t>d’étape </a:t>
            </a:r>
            <a:r>
              <a:rPr lang="fr-FR" sz="3600" dirty="0" smtClean="0"/>
              <a:t>Zotero : points </a:t>
            </a:r>
            <a:r>
              <a:rPr lang="fr-FR" sz="3600" dirty="0"/>
              <a:t>forts et </a:t>
            </a:r>
            <a:r>
              <a:rPr lang="fr-FR" sz="3600" dirty="0" smtClean="0"/>
              <a:t>difficultés </a:t>
            </a:r>
            <a:endParaRPr lang="fr-FR" sz="3600" dirty="0"/>
          </a:p>
          <a:p>
            <a:pPr lvl="0">
              <a:lnSpc>
                <a:spcPct val="120000"/>
              </a:lnSpc>
            </a:pPr>
            <a:r>
              <a:rPr lang="fr-FR" sz="3600" dirty="0" smtClean="0"/>
              <a:t> Le matériel de </a:t>
            </a:r>
            <a:r>
              <a:rPr lang="fr-FR" sz="3600" dirty="0"/>
              <a:t>formation </a:t>
            </a:r>
            <a:r>
              <a:rPr lang="fr-FR" sz="3600" dirty="0" smtClean="0"/>
              <a:t>: choix et usages</a:t>
            </a:r>
          </a:p>
          <a:p>
            <a:pPr>
              <a:lnSpc>
                <a:spcPct val="120000"/>
              </a:lnSpc>
            </a:pPr>
            <a:r>
              <a:rPr lang="fr-FR" sz="3600" dirty="0" smtClean="0"/>
              <a:t> Construction d’une </a:t>
            </a:r>
            <a:r>
              <a:rPr lang="fr-FR" sz="3600" dirty="0"/>
              <a:t>séquence de formation à Zotero </a:t>
            </a:r>
            <a:endParaRPr lang="fr-FR" sz="3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7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630" y="1709737"/>
            <a:ext cx="10515600" cy="2852737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Zotero et ses satellites</a:t>
            </a:r>
          </a:p>
          <a:p>
            <a:r>
              <a:rPr lang="fr-FR" dirty="0" smtClean="0"/>
              <a:t>Enjeux </a:t>
            </a:r>
            <a:r>
              <a:rPr lang="fr-FR" dirty="0"/>
              <a:t>pédagogiques et méthodologiques d'une formation à Zotero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Zotero et ses satellites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 Zotero : du logiciel de gestion bibliographique à l’assistant personnel de recherche</a:t>
            </a:r>
          </a:p>
          <a:p>
            <a:pPr>
              <a:lnSpc>
                <a:spcPct val="100000"/>
              </a:lnSpc>
            </a:pPr>
            <a:r>
              <a:rPr lang="fr-FR" dirty="0"/>
              <a:t> </a:t>
            </a:r>
            <a:r>
              <a:rPr lang="fr-FR" dirty="0" smtClean="0"/>
              <a:t>Zotero sans Zotero : ZoteroBib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https://zbib.org</a:t>
            </a:r>
            <a:r>
              <a:rPr lang="fr-FR" dirty="0" smtClean="0">
                <a:hlinkClick r:id="rId3"/>
              </a:rPr>
              <a:t>/</a:t>
            </a:r>
            <a:r>
              <a:rPr lang="fr-FR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Le présentez-vous en formation?</a:t>
            </a:r>
          </a:p>
          <a:p>
            <a:pPr>
              <a:lnSpc>
                <a:spcPct val="100000"/>
              </a:lnSpc>
            </a:pPr>
            <a:r>
              <a:rPr lang="fr-FR" dirty="0"/>
              <a:t> </a:t>
            </a:r>
            <a:r>
              <a:rPr lang="fr-FR" dirty="0" smtClean="0"/>
              <a:t>Zotero augmenté : les </a:t>
            </a:r>
            <a:r>
              <a:rPr lang="fr-FR" dirty="0"/>
              <a:t>modules complémentaires -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www.zotero.org/support/plugins</a:t>
            </a:r>
            <a:r>
              <a:rPr lang="fr-FR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Lesquels utilisez-vous?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Lesquels présentez-vous en formation?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6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Enjeux pédagogiques et méthodologiques 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5016239"/>
          </a:xfrm>
        </p:spPr>
        <p:txBody>
          <a:bodyPr/>
          <a:lstStyle/>
          <a:p>
            <a:r>
              <a:rPr lang="fr-FR" dirty="0" smtClean="0"/>
              <a:t> Comment caractériser le public de vos formations ?</a:t>
            </a:r>
          </a:p>
          <a:p>
            <a:r>
              <a:rPr lang="fr-FR" dirty="0"/>
              <a:t> C</a:t>
            </a:r>
            <a:r>
              <a:rPr lang="fr-FR" dirty="0" smtClean="0"/>
              <a:t>ritères à prendre en compte</a:t>
            </a:r>
          </a:p>
          <a:p>
            <a:pPr lvl="1"/>
            <a:r>
              <a:rPr lang="fr-FR" sz="2800" dirty="0" smtClean="0"/>
              <a:t>Discipline</a:t>
            </a:r>
          </a:p>
          <a:p>
            <a:pPr lvl="1"/>
            <a:r>
              <a:rPr lang="fr-FR" sz="2800" dirty="0" smtClean="0"/>
              <a:t>Statut : étudiant, chercheur, personnel administratif </a:t>
            </a:r>
            <a:r>
              <a:rPr lang="fr-FR" sz="2800" dirty="0"/>
              <a:t>ou technique, </a:t>
            </a:r>
            <a:r>
              <a:rPr lang="fr-FR" sz="2800" dirty="0" smtClean="0"/>
              <a:t>etc</a:t>
            </a:r>
            <a:r>
              <a:rPr lang="fr-FR" sz="2800" dirty="0"/>
              <a:t>.</a:t>
            </a:r>
            <a:endParaRPr lang="fr-FR" sz="2800" dirty="0" smtClean="0"/>
          </a:p>
          <a:p>
            <a:pPr lvl="1"/>
            <a:r>
              <a:rPr lang="fr-FR" sz="2800" dirty="0" smtClean="0"/>
              <a:t>Niveau L, M, D </a:t>
            </a:r>
            <a:r>
              <a:rPr lang="fr-FR" sz="2800" dirty="0"/>
              <a:t>ou </a:t>
            </a:r>
            <a:r>
              <a:rPr lang="fr-FR" sz="2800" dirty="0" smtClean="0"/>
              <a:t>autre</a:t>
            </a:r>
          </a:p>
          <a:p>
            <a:pPr lvl="1"/>
            <a:r>
              <a:rPr lang="fr-FR" sz="2800" dirty="0" smtClean="0"/>
              <a:t>Quels sont ses choix </a:t>
            </a:r>
            <a:r>
              <a:rPr lang="fr-FR" sz="2800" dirty="0"/>
              <a:t>et </a:t>
            </a:r>
            <a:r>
              <a:rPr lang="fr-FR" sz="2800" dirty="0" smtClean="0"/>
              <a:t>contraintes ?</a:t>
            </a:r>
          </a:p>
          <a:p>
            <a:pPr lvl="1"/>
            <a:r>
              <a:rPr lang="fr-FR" sz="2800" dirty="0" smtClean="0"/>
              <a:t>Quels </a:t>
            </a:r>
            <a:r>
              <a:rPr lang="fr-FR" sz="2800" dirty="0"/>
              <a:t>sont </a:t>
            </a:r>
            <a:r>
              <a:rPr lang="fr-FR" sz="2800" dirty="0" smtClean="0"/>
              <a:t>ses </a:t>
            </a:r>
            <a:r>
              <a:rPr lang="fr-FR" sz="2800" dirty="0"/>
              <a:t>besoins les plus immédiats auxquels Zotero pourrait/doit </a:t>
            </a:r>
            <a:r>
              <a:rPr lang="fr-FR" sz="2800" dirty="0" smtClean="0"/>
              <a:t>répondre ?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70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200" y="233150"/>
            <a:ext cx="10515600" cy="1325563"/>
          </a:xfrm>
        </p:spPr>
        <p:txBody>
          <a:bodyPr/>
          <a:lstStyle/>
          <a:p>
            <a:r>
              <a:rPr lang="fr-FR" dirty="0" smtClean="0"/>
              <a:t>Impacts du point de vue bibliographique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336798"/>
            <a:ext cx="10515600" cy="52414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 Typologie </a:t>
            </a:r>
            <a:r>
              <a:rPr lang="fr-FR" dirty="0"/>
              <a:t>documentaire cherchée et citée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impact sur les sources bibliographiques et les modes d'import dans Zotero, impact </a:t>
            </a:r>
            <a:r>
              <a:rPr lang="fr-FR" dirty="0" smtClean="0"/>
              <a:t>sur le </a:t>
            </a:r>
            <a:r>
              <a:rPr lang="fr-FR" dirty="0"/>
              <a:t>style bibliographique </a:t>
            </a:r>
            <a:r>
              <a:rPr lang="fr-FR" dirty="0" smtClean="0"/>
              <a:t>(typologie </a:t>
            </a:r>
            <a:r>
              <a:rPr lang="fr-FR" dirty="0"/>
              <a:t>documentaire prise en </a:t>
            </a:r>
            <a:r>
              <a:rPr lang="fr-FR" dirty="0" smtClean="0"/>
              <a:t>charge)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smtClean="0"/>
              <a:t> Niveau </a:t>
            </a:r>
            <a:r>
              <a:rPr lang="fr-FR" dirty="0"/>
              <a:t>de précision bibliographique requis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impact sur les sources bibliographiques, nécessité de recourir à des champs plus </a:t>
            </a:r>
            <a:r>
              <a:rPr lang="fr-FR" dirty="0" smtClean="0"/>
              <a:t>ou moins </a:t>
            </a:r>
            <a:r>
              <a:rPr lang="fr-FR" dirty="0"/>
              <a:t>standards ‐ ex : date, lieu et éditeur originaux</a:t>
            </a:r>
          </a:p>
          <a:p>
            <a:pPr>
              <a:lnSpc>
                <a:spcPct val="100000"/>
              </a:lnSpc>
            </a:pPr>
            <a:r>
              <a:rPr lang="fr-FR" dirty="0" smtClean="0"/>
              <a:t> Production </a:t>
            </a:r>
            <a:r>
              <a:rPr lang="fr-FR" dirty="0"/>
              <a:t>bibliographique attendue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impact sur les outils de rédaction bibliographique : module de traitement de </a:t>
            </a:r>
            <a:r>
              <a:rPr lang="fr-FR" dirty="0" smtClean="0"/>
              <a:t>texte, menu </a:t>
            </a:r>
            <a:r>
              <a:rPr lang="fr-FR" dirty="0"/>
              <a:t>contextuel de création de bibliographie, impact sur le choix du </a:t>
            </a:r>
            <a:r>
              <a:rPr lang="fr-FR" dirty="0" smtClean="0"/>
              <a:t>style bibliographique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smtClean="0"/>
              <a:t> Familiarité </a:t>
            </a:r>
            <a:r>
              <a:rPr lang="fr-FR" dirty="0"/>
              <a:t>avec l'activité et la méthodologie de la citation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59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5630" y="1709737"/>
            <a:ext cx="10515600" cy="2852737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fr-FR" dirty="0" smtClean="0"/>
              <a:t>Point </a:t>
            </a:r>
            <a:r>
              <a:rPr lang="fr-FR" dirty="0"/>
              <a:t>d’étape Zotero : points forts et difficultés 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31" y="462102"/>
            <a:ext cx="2285714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8200" y="233150"/>
            <a:ext cx="10515600" cy="1325563"/>
          </a:xfrm>
        </p:spPr>
        <p:txBody>
          <a:bodyPr/>
          <a:lstStyle/>
          <a:p>
            <a:r>
              <a:rPr lang="fr-FR" dirty="0"/>
              <a:t>Point </a:t>
            </a:r>
            <a:r>
              <a:rPr lang="fr-FR" dirty="0" smtClean="0"/>
              <a:t>d'étape </a:t>
            </a:r>
            <a:r>
              <a:rPr lang="fr-FR" dirty="0"/>
              <a:t>de vos pratiques de </a:t>
            </a:r>
            <a:r>
              <a:rPr lang="fr-FR" dirty="0" smtClean="0"/>
              <a:t>formateur du point de vue bibliographique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38200" y="1704443"/>
            <a:ext cx="10515600" cy="52414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 Avec </a:t>
            </a:r>
            <a:r>
              <a:rPr lang="fr-FR" dirty="0"/>
              <a:t>quel aspect, fonctionnalité, point de méthode, etc. êtes‐vous </a:t>
            </a:r>
            <a:r>
              <a:rPr lang="fr-FR" b="1" dirty="0">
                <a:solidFill>
                  <a:srgbClr val="00B050"/>
                </a:solidFill>
              </a:rPr>
              <a:t>le plus à l'aise </a:t>
            </a:r>
            <a:r>
              <a:rPr lang="fr-FR" dirty="0"/>
              <a:t>lors </a:t>
            </a:r>
            <a:r>
              <a:rPr lang="fr-FR" dirty="0" smtClean="0"/>
              <a:t>de vos </a:t>
            </a:r>
            <a:r>
              <a:rPr lang="fr-FR" dirty="0"/>
              <a:t>formations Zotero? Si vous n'avez pas encore animé de formation, qu'est‐ce qui </a:t>
            </a:r>
            <a:r>
              <a:rPr lang="fr-FR" dirty="0" smtClean="0"/>
              <a:t>vous semble </a:t>
            </a:r>
            <a:r>
              <a:rPr lang="fr-FR" b="1" dirty="0">
                <a:solidFill>
                  <a:srgbClr val="00B050"/>
                </a:solidFill>
              </a:rPr>
              <a:t>le plus facile </a:t>
            </a:r>
            <a:r>
              <a:rPr lang="fr-FR" dirty="0"/>
              <a:t>dans une formation Zotero ?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 Avec </a:t>
            </a:r>
            <a:r>
              <a:rPr lang="fr-FR" dirty="0"/>
              <a:t>quel aspect, fonctionnalité, point de méthode, etc. êtes‐vous </a:t>
            </a:r>
            <a:r>
              <a:rPr lang="fr-FR" b="1" dirty="0">
                <a:solidFill>
                  <a:schemeClr val="accent2"/>
                </a:solidFill>
              </a:rPr>
              <a:t>le moins à l'aise</a:t>
            </a:r>
            <a:r>
              <a:rPr lang="fr-FR" dirty="0"/>
              <a:t> lors </a:t>
            </a:r>
            <a:r>
              <a:rPr lang="fr-FR" dirty="0" smtClean="0"/>
              <a:t>de vos </a:t>
            </a:r>
            <a:r>
              <a:rPr lang="fr-FR" dirty="0"/>
              <a:t>formations Zotero? Si vous n'avez pas encore animé de formation, qu'est‐ce qui </a:t>
            </a:r>
            <a:r>
              <a:rPr lang="fr-FR" dirty="0" smtClean="0"/>
              <a:t>vous semble </a:t>
            </a:r>
            <a:r>
              <a:rPr lang="fr-FR" b="1" dirty="0">
                <a:solidFill>
                  <a:schemeClr val="accent2"/>
                </a:solidFill>
              </a:rPr>
              <a:t>le moins facile </a:t>
            </a:r>
            <a:r>
              <a:rPr lang="fr-FR" dirty="0"/>
              <a:t>dans une formation Zotero ? </a:t>
            </a: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/>
              <a:t> </a:t>
            </a:r>
            <a:r>
              <a:rPr lang="fr-FR" dirty="0" smtClean="0"/>
              <a:t>Réponse ici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app.wooclap.com/ZOTBX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F. Flamerie - Zotero : formation de formateurs - 2023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3252-68E5-4994-B57B-B03F39B52C7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47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1899</Words>
  <Application>Microsoft Office PowerPoint</Application>
  <PresentationFormat>Grand écran</PresentationFormat>
  <Paragraphs>176</Paragraphs>
  <Slides>24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Tahoma</vt:lpstr>
      <vt:lpstr>Thème Office</vt:lpstr>
      <vt:lpstr>Concevoir et animer une formation à Zotero : atelier de pratiques pédagogiques pour formateurs </vt:lpstr>
      <vt:lpstr>Objectifs</vt:lpstr>
      <vt:lpstr>Programme</vt:lpstr>
      <vt:lpstr>Introduction</vt:lpstr>
      <vt:lpstr>Zotero et ses satellites</vt:lpstr>
      <vt:lpstr>Enjeux pédagogiques et méthodologiques </vt:lpstr>
      <vt:lpstr>Impacts du point de vue bibliographique</vt:lpstr>
      <vt:lpstr>Point d’étape Zotero : points forts et difficultés </vt:lpstr>
      <vt:lpstr>Point d'étape de vos pratiques de formateur du point de vue bibliographique</vt:lpstr>
      <vt:lpstr>Le matériel de formation : choix et usages</vt:lpstr>
      <vt:lpstr>Supports de formation : analyses de cas</vt:lpstr>
      <vt:lpstr>Supports de formation - cas n° 1</vt:lpstr>
      <vt:lpstr>Supports de formation - cas n° 2</vt:lpstr>
      <vt:lpstr>Supports de formation - cas n° 3</vt:lpstr>
      <vt:lpstr>Supports de formation : analyses de cas</vt:lpstr>
      <vt:lpstr>Supports de formation : sélection de ressources</vt:lpstr>
      <vt:lpstr>Supports de formation : sélection de ressources</vt:lpstr>
      <vt:lpstr>Activités et exercices : partages de ressources</vt:lpstr>
      <vt:lpstr>Activités et exercices : partage de ressources</vt:lpstr>
      <vt:lpstr>Activités et exercices : partage de ressources</vt:lpstr>
      <vt:lpstr>Construction d’une séquence de formation à Zotero</vt:lpstr>
      <vt:lpstr>Consignes</vt:lpstr>
      <vt:lpstr>Situations proposées</vt:lpstr>
      <vt:lpstr>Merci pour votre attention</vt:lpstr>
    </vt:vector>
  </TitlesOfParts>
  <Company>Direction de la Documentation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libre accès en bref : notions clés et modèles de libre accès</dc:title>
  <dc:creator>Frédérique Flamerie De Lachapelle</dc:creator>
  <cp:lastModifiedBy>Frédérique Flamerie De Lachapelle</cp:lastModifiedBy>
  <cp:revision>116</cp:revision>
  <dcterms:created xsi:type="dcterms:W3CDTF">2021-04-30T15:31:12Z</dcterms:created>
  <dcterms:modified xsi:type="dcterms:W3CDTF">2023-05-17T16:01:04Z</dcterms:modified>
</cp:coreProperties>
</file>